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33"/>
    <p:sldMasterId id="2147483771" r:id="rId34"/>
    <p:sldMasterId id="2147483772" r:id="rId35"/>
    <p:sldMasterId id="2147483773" r:id="rId36"/>
  </p:sldMasterIdLst>
  <p:notesMasterIdLst>
    <p:notesMasterId r:id="rId74"/>
  </p:notesMasterIdLst>
  <p:sldIdLst>
    <p:sldId id="256" r:id="rId37"/>
    <p:sldId id="257" r:id="rId38"/>
    <p:sldId id="258" r:id="rId39"/>
    <p:sldId id="259" r:id="rId40"/>
    <p:sldId id="273" r:id="rId41"/>
    <p:sldId id="274" r:id="rId42"/>
    <p:sldId id="260" r:id="rId43"/>
    <p:sldId id="278" r:id="rId44"/>
    <p:sldId id="261" r:id="rId45"/>
    <p:sldId id="279" r:id="rId46"/>
    <p:sldId id="262" r:id="rId47"/>
    <p:sldId id="288" r:id="rId48"/>
    <p:sldId id="289" r:id="rId49"/>
    <p:sldId id="263" r:id="rId50"/>
    <p:sldId id="264" r:id="rId51"/>
    <p:sldId id="265" r:id="rId52"/>
    <p:sldId id="276" r:id="rId53"/>
    <p:sldId id="275" r:id="rId54"/>
    <p:sldId id="267" r:id="rId55"/>
    <p:sldId id="284" r:id="rId56"/>
    <p:sldId id="290" r:id="rId57"/>
    <p:sldId id="285" r:id="rId58"/>
    <p:sldId id="286" r:id="rId59"/>
    <p:sldId id="282" r:id="rId60"/>
    <p:sldId id="283" r:id="rId61"/>
    <p:sldId id="271" r:id="rId62"/>
    <p:sldId id="287" r:id="rId63"/>
    <p:sldId id="280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1" r:id="rId72"/>
    <p:sldId id="281" r:id="rId73"/>
  </p:sldIdLst>
  <p:sldSz cx="9910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0221"/>
  </p:normalViewPr>
  <p:slideViewPr>
    <p:cSldViewPr>
      <p:cViewPr varScale="1">
        <p:scale>
          <a:sx n="94" d="100"/>
          <a:sy n="94" d="100"/>
        </p:scale>
        <p:origin x="420" y="9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13" cy="360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2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4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slide" Target="slides/slide37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3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Master" Target="slideMasters/slideMaster1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3" y="685800"/>
            <a:ext cx="495299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64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8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9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7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6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0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Froala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5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Froala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4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Froala</a:t>
            </a:r>
            <a:r>
              <a:rPr lang="en-US" altLang="ko-KR" dirty="0" smtClean="0"/>
              <a:t> </a:t>
            </a:r>
            <a:r>
              <a:rPr lang="ko-KR" altLang="en-US" smtClean="0"/>
              <a:t>사이트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5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Froala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40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2018-10-15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2018-10-15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2018-10-15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2018-10-15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2530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050" name="직사각형 2049"/>
          <p:cNvSpPr/>
          <p:nvPr/>
        </p:nvSpPr>
        <p:spPr>
          <a:xfrm>
            <a:off x="0" y="0"/>
            <a:ext cx="9910508" cy="1774048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2051" name="그림 2050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3816496" y="366892"/>
            <a:ext cx="2277513" cy="10387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2052" name="직선 연결선 2051"/>
          <p:cNvCxnSpPr/>
          <p:nvPr/>
        </p:nvCxnSpPr>
        <p:spPr>
          <a:xfrm>
            <a:off x="1713690" y="6456101"/>
            <a:ext cx="7852146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2053" name="그림 2052"/>
          <p:cNvPicPr/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30150" y="6300489"/>
            <a:ext cx="1585046" cy="3112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5856" y="6327457"/>
            <a:ext cx="730602" cy="1524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9218" name="직사각형 9217"/>
          <p:cNvSpPr/>
          <p:nvPr/>
        </p:nvSpPr>
        <p:spPr>
          <a:xfrm>
            <a:off x="0" y="0"/>
            <a:ext cx="9910508" cy="452655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9219" name="그림 9218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9003634" y="31770"/>
            <a:ext cx="849698" cy="3891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9220" name="직선 연결선 9219"/>
          <p:cNvCxnSpPr/>
          <p:nvPr/>
        </p:nvCxnSpPr>
        <p:spPr>
          <a:xfrm>
            <a:off x="1569189" y="6689603"/>
            <a:ext cx="7996647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9221" name="그림 9220"/>
          <p:cNvPicPr/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96873" y="6559340"/>
            <a:ext cx="1369076" cy="27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9222" name="직사각형 9221"/>
          <p:cNvSpPr/>
          <p:nvPr/>
        </p:nvSpPr>
        <p:spPr>
          <a:xfrm>
            <a:off x="941826" y="476440"/>
            <a:ext cx="6662579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9223" name="TextBox 9222"/>
          <p:cNvSpPr txBox="1"/>
          <p:nvPr/>
        </p:nvSpPr>
        <p:spPr>
          <a:xfrm>
            <a:off x="88945" y="476440"/>
            <a:ext cx="852881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Screen NAME</a:t>
            </a:r>
          </a:p>
        </p:txBody>
      </p:sp>
      <p:sp>
        <p:nvSpPr>
          <p:cNvPr id="9224" name="직사각형 9223"/>
          <p:cNvSpPr/>
          <p:nvPr/>
        </p:nvSpPr>
        <p:spPr>
          <a:xfrm>
            <a:off x="943389" y="636855"/>
            <a:ext cx="6661016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9225" name="TextBox 9224"/>
          <p:cNvSpPr txBox="1"/>
          <p:nvPr/>
        </p:nvSpPr>
        <p:spPr>
          <a:xfrm>
            <a:off x="88945" y="636855"/>
            <a:ext cx="852881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Path</a:t>
            </a:r>
          </a:p>
        </p:txBody>
      </p:sp>
      <p:sp>
        <p:nvSpPr>
          <p:cNvPr id="9226" name="직사각형 9225"/>
          <p:cNvSpPr/>
          <p:nvPr/>
        </p:nvSpPr>
        <p:spPr>
          <a:xfrm>
            <a:off x="8215856" y="476440"/>
            <a:ext cx="1607269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</p:sp>
      <p:sp>
        <p:nvSpPr>
          <p:cNvPr id="9227" name="TextBox 9226"/>
          <p:cNvSpPr txBox="1"/>
          <p:nvPr/>
        </p:nvSpPr>
        <p:spPr>
          <a:xfrm>
            <a:off x="8215856" y="636855"/>
            <a:ext cx="1607269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김도연</a:t>
            </a:r>
          </a:p>
        </p:txBody>
      </p:sp>
      <p:sp>
        <p:nvSpPr>
          <p:cNvPr id="9229" name="TextBox 9228"/>
          <p:cNvSpPr txBox="1"/>
          <p:nvPr/>
        </p:nvSpPr>
        <p:spPr>
          <a:xfrm>
            <a:off x="3824425" y="476440"/>
            <a:ext cx="852881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Screen ID</a:t>
            </a:r>
          </a:p>
        </p:txBody>
      </p:sp>
      <p:sp>
        <p:nvSpPr>
          <p:cNvPr id="9230" name="TextBox 9229"/>
          <p:cNvSpPr txBox="1"/>
          <p:nvPr/>
        </p:nvSpPr>
        <p:spPr>
          <a:xfrm>
            <a:off x="7599660" y="476440"/>
            <a:ext cx="849698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PAGE</a:t>
            </a:r>
          </a:p>
        </p:txBody>
      </p:sp>
      <p:sp>
        <p:nvSpPr>
          <p:cNvPr id="9231" name="TextBox 9230"/>
          <p:cNvSpPr txBox="1"/>
          <p:nvPr/>
        </p:nvSpPr>
        <p:spPr>
          <a:xfrm>
            <a:off x="7599660" y="636855"/>
            <a:ext cx="849698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WRITER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2530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7044" name="직사각형 87043"/>
          <p:cNvSpPr/>
          <p:nvPr/>
        </p:nvSpPr>
        <p:spPr>
          <a:xfrm>
            <a:off x="0" y="0"/>
            <a:ext cx="9910508" cy="452655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87045" name="그림 87044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9003634" y="31770"/>
            <a:ext cx="849698" cy="3891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87046" name="직선 연결선 87045"/>
          <p:cNvCxnSpPr/>
          <p:nvPr/>
        </p:nvCxnSpPr>
        <p:spPr>
          <a:xfrm>
            <a:off x="1569189" y="6689603"/>
            <a:ext cx="7995084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87047" name="그림 87046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95310" y="6557777"/>
            <a:ext cx="1370640" cy="2715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2530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8068" name="직사각형 88067"/>
          <p:cNvSpPr/>
          <p:nvPr/>
        </p:nvSpPr>
        <p:spPr>
          <a:xfrm>
            <a:off x="0" y="0"/>
            <a:ext cx="9910508" cy="452655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88069" name="그림 88068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9003634" y="31770"/>
            <a:ext cx="849698" cy="3891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88070" name="직선 연결선 88069"/>
          <p:cNvCxnSpPr/>
          <p:nvPr/>
        </p:nvCxnSpPr>
        <p:spPr>
          <a:xfrm>
            <a:off x="1569189" y="6689603"/>
            <a:ext cx="7995084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88071" name="그림 88070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95310" y="6557777"/>
            <a:ext cx="1370640" cy="2715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88072" name="직사각형 88071"/>
          <p:cNvSpPr/>
          <p:nvPr/>
        </p:nvSpPr>
        <p:spPr>
          <a:xfrm>
            <a:off x="941826" y="474877"/>
            <a:ext cx="6662579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88073" name="TextBox 88072"/>
          <p:cNvSpPr txBox="1"/>
          <p:nvPr/>
        </p:nvSpPr>
        <p:spPr>
          <a:xfrm>
            <a:off x="88945" y="474877"/>
            <a:ext cx="852881" cy="163596"/>
          </a:xfrm>
          <a:prstGeom prst="rect">
            <a:avLst/>
          </a:prstGeom>
          <a:solidFill>
            <a:srgbClr val="7889FB"/>
          </a:solidFill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FFFFFF">
                    <a:alpha val="100000"/>
                  </a:srgbClr>
                </a:solidFill>
                <a:latin typeface="Wingdings"/>
                <a:ea typeface="가는각진제목체"/>
                <a:sym typeface="Tahoma"/>
              </a:rPr>
              <a:t>Screen NAME</a:t>
            </a:r>
            <a:endParaRPr lang="ko-KR" altLang="ko-KR" sz="800" b="1" i="0">
              <a:solidFill>
                <a:srgbClr val="FFFFFF">
                  <a:alpha val="100000"/>
                </a:srgbClr>
              </a:solidFill>
              <a:latin typeface="Wingdings"/>
              <a:ea typeface="가는각진제목체"/>
              <a:sym typeface="Tahoma"/>
            </a:endParaRPr>
          </a:p>
        </p:txBody>
      </p:sp>
      <p:sp>
        <p:nvSpPr>
          <p:cNvPr id="88074" name="직사각형 88073"/>
          <p:cNvSpPr/>
          <p:nvPr/>
        </p:nvSpPr>
        <p:spPr>
          <a:xfrm>
            <a:off x="941826" y="635291"/>
            <a:ext cx="6662579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88075" name="TextBox 88074"/>
          <p:cNvSpPr txBox="1"/>
          <p:nvPr/>
        </p:nvSpPr>
        <p:spPr>
          <a:xfrm>
            <a:off x="88945" y="635291"/>
            <a:ext cx="852881" cy="163596"/>
          </a:xfrm>
          <a:prstGeom prst="rect">
            <a:avLst/>
          </a:prstGeom>
          <a:solidFill>
            <a:srgbClr val="7889FB"/>
          </a:solidFill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FFFFFF">
                    <a:alpha val="100000"/>
                  </a:srgbClr>
                </a:solidFill>
                <a:latin typeface="Wingdings"/>
                <a:ea typeface="가는각진제목체"/>
                <a:sym typeface="Tahoma"/>
              </a:rPr>
              <a:t>Path</a:t>
            </a:r>
            <a:endParaRPr lang="ko-KR" altLang="ko-KR" sz="800" b="1" i="0">
              <a:solidFill>
                <a:srgbClr val="FFFFFF">
                  <a:alpha val="100000"/>
                </a:srgbClr>
              </a:solidFill>
              <a:latin typeface="Wingdings"/>
              <a:ea typeface="가는각진제목체"/>
              <a:sym typeface="Tahoma"/>
            </a:endParaRPr>
          </a:p>
        </p:txBody>
      </p:sp>
      <p:sp>
        <p:nvSpPr>
          <p:cNvPr id="88076" name="직사각형 88075"/>
          <p:cNvSpPr/>
          <p:nvPr/>
        </p:nvSpPr>
        <p:spPr>
          <a:xfrm>
            <a:off x="8214293" y="474877"/>
            <a:ext cx="1607269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88077" name="TextBox 88076"/>
          <p:cNvSpPr txBox="1"/>
          <p:nvPr/>
        </p:nvSpPr>
        <p:spPr>
          <a:xfrm>
            <a:off x="8214293" y="635291"/>
            <a:ext cx="1607269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Wingdings"/>
                <a:ea typeface="가는각진제목체"/>
                <a:sym typeface="Tahoma"/>
              </a:rPr>
              <a:t>김도연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Wingdings"/>
              <a:ea typeface="가는각진제목체"/>
              <a:sym typeface="Tahoma"/>
            </a:endParaRPr>
          </a:p>
        </p:txBody>
      </p:sp>
      <p:sp>
        <p:nvSpPr>
          <p:cNvPr id="88078" name="TextBox 88077"/>
          <p:cNvSpPr txBox="1"/>
          <p:nvPr/>
        </p:nvSpPr>
        <p:spPr>
          <a:xfrm>
            <a:off x="3822862" y="474877"/>
            <a:ext cx="852881" cy="163596"/>
          </a:xfrm>
          <a:prstGeom prst="rect">
            <a:avLst/>
          </a:prstGeom>
          <a:solidFill>
            <a:srgbClr val="7889FB"/>
          </a:solidFill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FFFFFF">
                    <a:alpha val="100000"/>
                  </a:srgbClr>
                </a:solidFill>
                <a:latin typeface="Wingdings"/>
                <a:ea typeface="가는각진제목체"/>
                <a:sym typeface="Tahoma"/>
              </a:rPr>
              <a:t>Screen ID</a:t>
            </a:r>
            <a:endParaRPr lang="ko-KR" altLang="ko-KR" sz="800" b="1" i="0">
              <a:solidFill>
                <a:srgbClr val="FFFFFF">
                  <a:alpha val="100000"/>
                </a:srgbClr>
              </a:solidFill>
              <a:latin typeface="Wingdings"/>
              <a:ea typeface="가는각진제목체"/>
              <a:sym typeface="Tahoma"/>
            </a:endParaRPr>
          </a:p>
        </p:txBody>
      </p:sp>
      <p:sp>
        <p:nvSpPr>
          <p:cNvPr id="88079" name="TextBox 88078"/>
          <p:cNvSpPr txBox="1"/>
          <p:nvPr/>
        </p:nvSpPr>
        <p:spPr>
          <a:xfrm>
            <a:off x="7599660" y="474877"/>
            <a:ext cx="849698" cy="163596"/>
          </a:xfrm>
          <a:prstGeom prst="rect">
            <a:avLst/>
          </a:prstGeom>
          <a:solidFill>
            <a:srgbClr val="7889FB"/>
          </a:solidFill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FFFFFF">
                    <a:alpha val="100000"/>
                  </a:srgbClr>
                </a:solidFill>
                <a:latin typeface="Wingdings"/>
                <a:ea typeface="가는각진제목체"/>
                <a:sym typeface="Tahoma"/>
              </a:rPr>
              <a:t>PAGE</a:t>
            </a:r>
            <a:endParaRPr lang="ko-KR" altLang="ko-KR" sz="800" b="1" i="0">
              <a:solidFill>
                <a:srgbClr val="FFFFFF">
                  <a:alpha val="100000"/>
                </a:srgbClr>
              </a:solidFill>
              <a:latin typeface="Wingdings"/>
              <a:ea typeface="가는각진제목체"/>
              <a:sym typeface="Tahoma"/>
            </a:endParaRPr>
          </a:p>
        </p:txBody>
      </p:sp>
      <p:sp>
        <p:nvSpPr>
          <p:cNvPr id="88080" name="TextBox 88079"/>
          <p:cNvSpPr txBox="1"/>
          <p:nvPr/>
        </p:nvSpPr>
        <p:spPr>
          <a:xfrm>
            <a:off x="7599660" y="635291"/>
            <a:ext cx="849698" cy="163596"/>
          </a:xfrm>
          <a:prstGeom prst="rect">
            <a:avLst/>
          </a:prstGeom>
          <a:solidFill>
            <a:srgbClr val="7889FB"/>
          </a:solidFill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FFFFFF">
                    <a:alpha val="100000"/>
                  </a:srgbClr>
                </a:solidFill>
                <a:latin typeface="Wingdings"/>
                <a:ea typeface="가는각진제목체"/>
                <a:sym typeface="Tahoma"/>
              </a:rPr>
              <a:t>WRITER</a:t>
            </a:r>
            <a:endParaRPr lang="ko-KR" altLang="ko-KR" sz="800" b="1" i="0">
              <a:solidFill>
                <a:srgbClr val="FFFFFF">
                  <a:alpha val="100000"/>
                </a:srgbClr>
              </a:solidFill>
              <a:latin typeface="Wingdings"/>
              <a:ea typeface="가는각진제목체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customXml" Target="../../customXml/item28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9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9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2.png"/><Relationship Id="rId3" Type="http://schemas.openxmlformats.org/officeDocument/2006/relationships/customXml" Target="../../customXml/item7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5.xml"/><Relationship Id="rId10" Type="http://schemas.openxmlformats.org/officeDocument/2006/relationships/image" Target="../media/image8.tmp"/><Relationship Id="rId4" Type="http://schemas.openxmlformats.org/officeDocument/2006/relationships/customXml" Target="../../customXml/item21.xml"/><Relationship Id="rId9" Type="http://schemas.openxmlformats.org/officeDocument/2006/relationships/image" Target="../media/image7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customXml" Target="../../customXml/item20.xml"/><Relationship Id="rId7" Type="http://schemas.openxmlformats.org/officeDocument/2006/relationships/image" Target="../media/image7.tmp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tmp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4.xml"/><Relationship Id="rId1" Type="http://schemas.openxmlformats.org/officeDocument/2006/relationships/customXml" Target="../../customXml/item4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2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5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customXml" Target="../../customXml/item6.xml"/><Relationship Id="rId7" Type="http://schemas.openxmlformats.org/officeDocument/2006/relationships/image" Target="../media/image7.tmp"/><Relationship Id="rId12" Type="http://schemas.openxmlformats.org/officeDocument/2006/relationships/image" Target="../media/image17.emf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7.xml"/><Relationship Id="rId6" Type="http://schemas.openxmlformats.org/officeDocument/2006/relationships/image" Target="../media/image6.tmp"/><Relationship Id="rId11" Type="http://schemas.openxmlformats.org/officeDocument/2006/relationships/image" Target="../media/image16.emf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44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13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" Type="http://schemas.openxmlformats.org/officeDocument/2006/relationships/customXml" Target="../../customXml/item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8.gif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8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44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13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44.xml"/><Relationship Id="rId1" Type="http://schemas.openxmlformats.org/officeDocument/2006/relationships/customXml" Target="../../customXml/item15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44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18.gif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44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3.png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customXml" Target="../../customXml/item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385"/>
          <p:cNvSpPr txBox="1"/>
          <p:nvPr/>
        </p:nvSpPr>
        <p:spPr>
          <a:xfrm>
            <a:off x="2217156" y="4294557"/>
            <a:ext cx="5528624" cy="8576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360000" lvl="0" indent="-360000"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>
                <a:solidFill>
                  <a:schemeClr val="tx1"/>
                </a:solidFill>
                <a:latin typeface="HY헤드라인M"/>
                <a:ea typeface="HY헤드라인M"/>
                <a:sym typeface="Wingdings"/>
              </a:rPr>
              <a:t>2018. 05. 23</a:t>
            </a:r>
          </a:p>
        </p:txBody>
      </p:sp>
      <p:sp>
        <p:nvSpPr>
          <p:cNvPr id="16387" name="TextBox 16386"/>
          <p:cNvSpPr txBox="1"/>
          <p:nvPr/>
        </p:nvSpPr>
        <p:spPr>
          <a:xfrm>
            <a:off x="3862875" y="2267775"/>
            <a:ext cx="2056425" cy="1627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ctr">
            <a:spAutoFit/>
          </a:bodyPr>
          <a:lstStyle/>
          <a:p>
            <a:pPr marL="0" lvl="0" indent="0"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600" b="1" i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HY헤드라인M"/>
                <a:sym typeface="Wingdings"/>
              </a:rPr>
              <a:t>TEAM_B</a:t>
            </a:r>
            <a:br>
              <a:rPr lang="ko-KR" sz="2600" b="1" i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HY헤드라인M"/>
                <a:sym typeface="Wingdings"/>
              </a:rPr>
            </a:br>
            <a:r>
              <a:rPr lang="ko-KR" sz="2800" b="1" i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HY헤드라인M"/>
                <a:ea typeface="HY헤드라인M"/>
                <a:sym typeface="Wingdings"/>
              </a:rPr>
              <a:t>Front</a:t>
            </a:r>
          </a:p>
          <a:p>
            <a:pPr marL="0" lvl="0" indent="0"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000" b="1" i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HY헤드라인M"/>
                <a:sym typeface="Wingdings"/>
              </a:rPr>
              <a:t>화면설계서</a:t>
            </a:r>
            <a:endParaRPr lang="ko-KR" altLang="ko-KR" sz="2600" b="1" i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Verdana"/>
              <a:ea typeface="HY헤드라인M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1506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login.html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 화면 (login) &gt; 로그인 부분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10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1511" name="직사각형 21510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1515" name="표 21514"/>
          <p:cNvGraphicFramePr/>
          <p:nvPr>
            <p:extLst>
              <p:ext uri="{D42A27DB-BD31-4B8C-83A1-F6EECF244321}">
                <p14:modId xmlns:p14="http://schemas.microsoft.com/office/powerpoint/2010/main" val="1678562273"/>
              </p:ext>
            </p:extLst>
          </p:nvPr>
        </p:nvGraphicFramePr>
        <p:xfrm>
          <a:off x="902127" y="4296483"/>
          <a:ext cx="7725064" cy="1943118"/>
        </p:xfrm>
        <a:graphic>
          <a:graphicData uri="http://schemas.openxmlformats.org/drawingml/2006/table">
            <a:tbl>
              <a:tblPr firstRow="1" bandRow="1"/>
              <a:tblGrid>
                <a:gridCol w="339868"/>
                <a:gridCol w="952937"/>
                <a:gridCol w="3810131"/>
                <a:gridCol w="2622128"/>
              </a:tblGrid>
              <a:tr h="2211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없는 정보나 틀린 정보를 입력할시에는 다시 입력하라는 경고창을 출력합니다.</a:t>
                      </a: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8906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찾을 사용자의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입력합니다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확인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입력된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이메일과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같은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가진 사용자의 로그인 아이디를 알려주는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경고창을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띄웁니다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없거나 틀린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이메일을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입력했을경우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다시 확인하라는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알림창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띄움</a:t>
                      </a:r>
                      <a:endParaRPr lang="ko-KR" alt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알림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가진 사용자가 있을 경우 아이디를 알려주는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알림창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이메일이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없는 경우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경고창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띄움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51" name="직사각형 21550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4" name="TextBox 13"/>
          <p:cNvSpPr txBox="1"/>
          <p:nvPr/>
        </p:nvSpPr>
        <p:spPr>
          <a:xfrm>
            <a:off x="1029963" y="1225768"/>
            <a:ext cx="262894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아이디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비밀번호 찾기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101990" y="1688616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1990" y="2242158"/>
            <a:ext cx="972351" cy="3601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sp>
        <p:nvSpPr>
          <p:cNvPr id="21512" name="타원 21511"/>
          <p:cNvSpPr/>
          <p:nvPr/>
        </p:nvSpPr>
        <p:spPr>
          <a:xfrm>
            <a:off x="3911615" y="165919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1514" name="타원 21513"/>
          <p:cNvSpPr/>
          <p:nvPr/>
        </p:nvSpPr>
        <p:spPr>
          <a:xfrm>
            <a:off x="1926152" y="2232461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grpSp>
        <p:nvGrpSpPr>
          <p:cNvPr id="39" name="AlertDialog"/>
          <p:cNvGrpSpPr/>
          <p:nvPr>
            <p:custDataLst>
              <p:custData r:id="rId1"/>
            </p:custDataLst>
          </p:nvPr>
        </p:nvGrpSpPr>
        <p:grpSpPr>
          <a:xfrm>
            <a:off x="4883966" y="1073621"/>
            <a:ext cx="3458844" cy="1357313"/>
            <a:chOff x="2894331" y="2786062"/>
            <a:chExt cx="3458844" cy="1357313"/>
          </a:xfrm>
        </p:grpSpPr>
        <p:grpSp>
          <p:nvGrpSpPr>
            <p:cNvPr id="40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48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알림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9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46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2" name="AlertText"/>
            <p:cNvSpPr txBox="1"/>
            <p:nvPr/>
          </p:nvSpPr>
          <p:spPr>
            <a:xfrm>
              <a:off x="3434527" y="3220402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해당 </a:t>
              </a:r>
              <a:r>
                <a:rPr lang="ko-KR" alt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이메일의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아이디는 </a:t>
              </a:r>
              <a:r>
                <a:rPr lang="en-US" altLang="ko-KR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0000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입니다</a:t>
              </a:r>
              <a:r>
                <a:rPr lang="en-US" altLang="ko-KR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비밀번호를 변경해주세요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44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8244315" y="1002152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grpSp>
        <p:nvGrpSpPr>
          <p:cNvPr id="51" name="AlertDialog"/>
          <p:cNvGrpSpPr/>
          <p:nvPr>
            <p:custDataLst>
              <p:custData r:id="rId2"/>
            </p:custDataLst>
          </p:nvPr>
        </p:nvGrpSpPr>
        <p:grpSpPr>
          <a:xfrm>
            <a:off x="4876007" y="2599232"/>
            <a:ext cx="3458844" cy="1357313"/>
            <a:chOff x="2894331" y="2786062"/>
            <a:chExt cx="3458844" cy="1357313"/>
          </a:xfrm>
        </p:grpSpPr>
        <p:grpSp>
          <p:nvGrpSpPr>
            <p:cNvPr id="52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60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경고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61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58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9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54" name="AlertText"/>
            <p:cNvSpPr txBox="1"/>
            <p:nvPr/>
          </p:nvSpPr>
          <p:spPr>
            <a:xfrm>
              <a:off x="3434527" y="3220402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이메일을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다시 확인해주세요</a:t>
              </a:r>
              <a:r>
                <a:rPr lang="en-US" altLang="ko-KR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!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56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8235226" y="2566275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5583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11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2533" name="직사각형 22532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2537" name="표 22536"/>
          <p:cNvGraphicFramePr/>
          <p:nvPr>
            <p:extLst>
              <p:ext uri="{D42A27DB-BD31-4B8C-83A1-F6EECF244321}">
                <p14:modId xmlns:p14="http://schemas.microsoft.com/office/powerpoint/2010/main" val="1357593082"/>
              </p:ext>
            </p:extLst>
          </p:nvPr>
        </p:nvGraphicFramePr>
        <p:xfrm>
          <a:off x="839068" y="3681485"/>
          <a:ext cx="8014684" cy="2342037"/>
        </p:xfrm>
        <a:graphic>
          <a:graphicData uri="http://schemas.openxmlformats.org/drawingml/2006/table">
            <a:tbl>
              <a:tblPr firstRow="1" bandRow="1"/>
              <a:tblGrid>
                <a:gridCol w="352610"/>
                <a:gridCol w="988664"/>
                <a:gridCol w="3952976"/>
                <a:gridCol w="2720434"/>
              </a:tblGrid>
              <a:tr h="330092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3137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로그인 아이디를 입력하는 공간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1276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E-mail주소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이메일 주소를 입력하는 공간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잃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어버린</a:t>
                      </a: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아이디와 비밀번호를 </a:t>
                      </a: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찾을 때 </a:t>
                      </a:r>
                      <a:r>
                        <a:rPr lang="ko-KR" sz="9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사용</a:t>
                      </a:r>
                      <a:endParaRPr lang="ko-KR" alt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1142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비밀번호를 입력하는 공간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 입력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시</a:t>
                      </a: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입력된 </a:t>
                      </a: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글자가 *</a:t>
                      </a:r>
                      <a:r>
                        <a:rPr 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</a:t>
                      </a:r>
                      <a:r>
                        <a:rPr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표시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56381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회원가입</a:t>
                      </a: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회원가입버튼을 클릭 시 입력한 정보를 저장합니다.</a:t>
                      </a: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회원가입 정상 완료 후 다시 로그인 페이지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새로고침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81" name="직사각형 22580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82" name="TextBox 22581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login.html</a:t>
            </a:r>
          </a:p>
        </p:txBody>
      </p:sp>
      <p:sp>
        <p:nvSpPr>
          <p:cNvPr id="22583" name="TextBox 22582"/>
          <p:cNvSpPr txBox="1"/>
          <p:nvPr/>
        </p:nvSpPr>
        <p:spPr>
          <a:xfrm>
            <a:off x="940207" y="476440"/>
            <a:ext cx="2885837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 화면 (login) &gt; 로그인 부분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login.html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990" y="914998"/>
            <a:ext cx="16565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174016" y="1377846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74016" y="1846015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015" y="2422223"/>
            <a:ext cx="972351" cy="3601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로그인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2218392" y="2422223"/>
            <a:ext cx="1908689" cy="3601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아이디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비밀번호 찾기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35446" y="909677"/>
            <a:ext cx="16565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207472" y="1372525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07472" y="1840694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07472" y="2854379"/>
            <a:ext cx="972351" cy="3601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회원가입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5207472" y="2314184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15186" y="1768668"/>
            <a:ext cx="576208" cy="57620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2534" name="타원 22533"/>
          <p:cNvSpPr/>
          <p:nvPr/>
        </p:nvSpPr>
        <p:spPr>
          <a:xfrm>
            <a:off x="6180434" y="1341833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2535" name="타원 22534"/>
          <p:cNvSpPr/>
          <p:nvPr/>
        </p:nvSpPr>
        <p:spPr>
          <a:xfrm>
            <a:off x="6180434" y="1846015"/>
            <a:ext cx="179454" cy="144501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22536" name="타원 22535"/>
          <p:cNvSpPr/>
          <p:nvPr/>
        </p:nvSpPr>
        <p:spPr>
          <a:xfrm>
            <a:off x="6178815" y="2314184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sp>
        <p:nvSpPr>
          <p:cNvPr id="22580" name="타원 22579"/>
          <p:cNvSpPr/>
          <p:nvPr/>
        </p:nvSpPr>
        <p:spPr>
          <a:xfrm>
            <a:off x="6071784" y="2783439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3113621" y="1888261"/>
            <a:ext cx="1260455" cy="24585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91652" name="TextBox 91651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User</a:t>
            </a:r>
            <a:r>
              <a:rPr lang="ko-KR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.html</a:t>
            </a:r>
            <a:endParaRPr 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user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-1</a:t>
            </a:r>
            <a:endParaRPr 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사용자정보 화면</a:t>
            </a:r>
            <a:r>
              <a:rPr lang="en-US" altLang="ko-KR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(User)&gt;</a:t>
            </a:r>
            <a:r>
              <a:rPr lang="ko-KR" altLang="en-US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사용자정보</a:t>
            </a:r>
            <a:endParaRPr 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560986" y="808558"/>
            <a:ext cx="8642761" cy="31622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39" name="그림 38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0" name="그림 39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106" name="TextBox 19"/>
          <p:cNvSpPr txBox="1">
            <a:spLocks noChangeArrowheads="1"/>
          </p:cNvSpPr>
          <p:nvPr/>
        </p:nvSpPr>
        <p:spPr bwMode="auto">
          <a:xfrm>
            <a:off x="9024938" y="6326188"/>
            <a:ext cx="7318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800" smtClean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10</a:t>
            </a:r>
            <a:endParaRPr lang="ko-KR" altLang="ko-KR" sz="1800" smtClean="0">
              <a:solidFill>
                <a:srgbClr val="000000"/>
              </a:solidFill>
              <a:cs typeface="Arial"/>
              <a:sym typeface="Wingdings" panose="05000000000000000000" pitchFamily="2" charset="2"/>
            </a:endParaRPr>
          </a:p>
        </p:txBody>
      </p:sp>
      <p:graphicFrame>
        <p:nvGraphicFramePr>
          <p:cNvPr id="107" name="표 106"/>
          <p:cNvGraphicFramePr/>
          <p:nvPr>
            <p:extLst/>
          </p:nvPr>
        </p:nvGraphicFramePr>
        <p:xfrm>
          <a:off x="520881" y="4078821"/>
          <a:ext cx="8682866" cy="2046646"/>
        </p:xfrm>
        <a:graphic>
          <a:graphicData uri="http://schemas.openxmlformats.org/drawingml/2006/table">
            <a:tbl>
              <a:tblPr firstRow="1" bandRow="1"/>
              <a:tblGrid>
                <a:gridCol w="473070"/>
                <a:gridCol w="1404507"/>
                <a:gridCol w="3561501"/>
                <a:gridCol w="3243788"/>
              </a:tblGrid>
              <a:tr h="30364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46792" marB="46792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46792" marB="46792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46792" marB="46792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357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아이디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현재 로그인 중인 아이디를 표시해줍니다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변경 불가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357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현재 비밀번호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비밀번호 변경 시 변경할 비밀번호를 입력하는 곳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비밀번호는 </a:t>
                      </a:r>
                      <a:r>
                        <a:rPr lang="en-US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*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로 표시됩니다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357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비밀번호  재입력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변경할 비밀번호를 다시 입력하는 곳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변경 비밀번호와 같아야만 변경이 가능</a:t>
                      </a: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36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이메일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변경할 </a:t>
                      </a:r>
                      <a:r>
                        <a:rPr lang="ko-KR" altLang="en-US" sz="9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이메일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주소를 입력하는 곳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357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5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수정</a:t>
                      </a:r>
                      <a:endParaRPr lang="ko-KR" altLang="en-US" dirty="0"/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입력된 내용을 적용하는 버튼</a:t>
                      </a:r>
                      <a:endParaRPr kumimoji="0" lang="ko-KR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재입력된 비밀번호가 맞지 </a:t>
                      </a:r>
                      <a:r>
                        <a:rPr lang="ko-KR" altLang="en-US" sz="9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않을경우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9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경고창을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띄움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365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6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취소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수정을 취소하고 </a:t>
                      </a: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메인화면으로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 이동합니다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kumimoji="0" lang="ko-KR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365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7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경고창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정말로 수정 할 것인지 한번 더 확인합니다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kumimoji="0" lang="ko-KR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8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8" name="TextBox 22"/>
          <p:cNvSpPr txBox="1">
            <a:spLocks noChangeArrowheads="1"/>
          </p:cNvSpPr>
          <p:nvPr/>
        </p:nvSpPr>
        <p:spPr bwMode="auto">
          <a:xfrm>
            <a:off x="1642185" y="926017"/>
            <a:ext cx="1687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cs typeface="Arial"/>
              </a:rPr>
              <a:t>사용자정보</a:t>
            </a:r>
          </a:p>
        </p:txBody>
      </p:sp>
      <p:sp>
        <p:nvSpPr>
          <p:cNvPr id="109" name="TextBox 23"/>
          <p:cNvSpPr txBox="1">
            <a:spLocks noChangeArrowheads="1"/>
          </p:cNvSpPr>
          <p:nvPr/>
        </p:nvSpPr>
        <p:spPr bwMode="auto">
          <a:xfrm>
            <a:off x="2019554" y="1250629"/>
            <a:ext cx="8239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019554" y="1260154"/>
            <a:ext cx="1323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95704" y="1301429"/>
            <a:ext cx="1328886" cy="25920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아이디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: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95704" y="1595116"/>
            <a:ext cx="1328886" cy="25920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변경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비밀번호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: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95703" y="1864991"/>
            <a:ext cx="1328887" cy="25920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kern="0" dirty="0" smtClean="0">
                <a:solidFill>
                  <a:srgbClr val="000000"/>
                </a:solidFill>
                <a:latin typeface="Trebuchet MS"/>
                <a:ea typeface="가는각진제목체"/>
                <a:cs typeface="Arial"/>
              </a:rPr>
              <a:t>비밀번호 재입력</a:t>
            </a: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: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695704" y="2144391"/>
            <a:ext cx="1328886" cy="25920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이메일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: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113621" y="1316146"/>
            <a:ext cx="1520825" cy="2254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현재 로그인 아이디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113620" y="1607576"/>
            <a:ext cx="1260455" cy="24585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113621" y="2149401"/>
            <a:ext cx="2660650" cy="2541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현재 등록된 </a:t>
            </a: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이메일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19" name="타원 33"/>
          <p:cNvSpPr>
            <a:spLocks noChangeArrowheads="1"/>
          </p:cNvSpPr>
          <p:nvPr/>
        </p:nvSpPr>
        <p:spPr bwMode="auto">
          <a:xfrm>
            <a:off x="4514043" y="1292245"/>
            <a:ext cx="184150" cy="141287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1</a:t>
            </a:r>
            <a:endParaRPr lang="ko-KR" altLang="ko-KR" sz="120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  <p:sp>
        <p:nvSpPr>
          <p:cNvPr id="120" name="타원 34"/>
          <p:cNvSpPr>
            <a:spLocks noChangeArrowheads="1"/>
          </p:cNvSpPr>
          <p:nvPr/>
        </p:nvSpPr>
        <p:spPr bwMode="auto">
          <a:xfrm>
            <a:off x="4191513" y="1577584"/>
            <a:ext cx="182563" cy="142875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2</a:t>
            </a:r>
            <a:endParaRPr lang="ko-KR" altLang="ko-KR" sz="1200" dirty="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  <p:sp>
        <p:nvSpPr>
          <p:cNvPr id="123" name="타원 37"/>
          <p:cNvSpPr>
            <a:spLocks noChangeArrowheads="1"/>
          </p:cNvSpPr>
          <p:nvPr/>
        </p:nvSpPr>
        <p:spPr bwMode="auto">
          <a:xfrm>
            <a:off x="4227526" y="1882028"/>
            <a:ext cx="182563" cy="142875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3</a:t>
            </a:r>
            <a:endParaRPr lang="ko-KR" altLang="ko-KR" sz="1200" dirty="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12709" y="2451121"/>
            <a:ext cx="1328886" cy="25920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kern="0" dirty="0" smtClean="0">
                <a:solidFill>
                  <a:srgbClr val="000000"/>
                </a:solidFill>
                <a:latin typeface="Trebuchet MS"/>
                <a:ea typeface="가는각진제목체"/>
                <a:cs typeface="Arial"/>
              </a:rPr>
              <a:t>변경할 </a:t>
            </a:r>
            <a:r>
              <a:rPr kumimoji="1" lang="ko-KR" alt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이메일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가는각진제목체"/>
                <a:cs typeface="Arial"/>
              </a:rPr>
              <a:t>: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117933" y="2456131"/>
            <a:ext cx="2660650" cy="2541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889FB">
                <a:shade val="2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kern="0" dirty="0" smtClean="0">
                <a:solidFill>
                  <a:srgbClr val="000000"/>
                </a:solidFill>
                <a:latin typeface="Trebuchet MS"/>
                <a:ea typeface="가는각진제목체"/>
                <a:cs typeface="Arial"/>
              </a:rPr>
              <a:t>변경 할 </a:t>
            </a:r>
            <a:r>
              <a:rPr kumimoji="1" lang="ko-KR" altLang="en-US" sz="1100" b="1" kern="0" dirty="0" err="1" smtClean="0">
                <a:solidFill>
                  <a:srgbClr val="000000"/>
                </a:solidFill>
                <a:latin typeface="Trebuchet MS"/>
                <a:ea typeface="가는각진제목체"/>
                <a:cs typeface="Arial"/>
              </a:rPr>
              <a:t>이메일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가는각진제목체"/>
              <a:cs typeface="Arial"/>
            </a:endParaRPr>
          </a:p>
        </p:txBody>
      </p:sp>
      <p:sp>
        <p:nvSpPr>
          <p:cNvPr id="124" name="타원 38"/>
          <p:cNvSpPr>
            <a:spLocks noChangeArrowheads="1"/>
          </p:cNvSpPr>
          <p:nvPr/>
        </p:nvSpPr>
        <p:spPr bwMode="auto">
          <a:xfrm>
            <a:off x="5243485" y="2459413"/>
            <a:ext cx="182562" cy="142875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4</a:t>
            </a:r>
            <a:endParaRPr lang="ko-KR" altLang="ko-KR" sz="1200" dirty="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507" y="2890392"/>
            <a:ext cx="1043140" cy="432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타원 38"/>
          <p:cNvSpPr>
            <a:spLocks noChangeArrowheads="1"/>
          </p:cNvSpPr>
          <p:nvPr/>
        </p:nvSpPr>
        <p:spPr bwMode="auto">
          <a:xfrm>
            <a:off x="3022295" y="2890392"/>
            <a:ext cx="182562" cy="142875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5</a:t>
            </a:r>
            <a:endParaRPr lang="ko-KR" altLang="ko-KR" sz="1200" dirty="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27201" y="2890392"/>
            <a:ext cx="1043140" cy="432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8"/>
          <p:cNvSpPr>
            <a:spLocks noChangeArrowheads="1"/>
          </p:cNvSpPr>
          <p:nvPr/>
        </p:nvSpPr>
        <p:spPr bwMode="auto">
          <a:xfrm>
            <a:off x="4266037" y="2891569"/>
            <a:ext cx="182562" cy="142875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6</a:t>
            </a:r>
            <a:endParaRPr lang="ko-KR" altLang="ko-KR" sz="1200" dirty="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  <p:grpSp>
        <p:nvGrpSpPr>
          <p:cNvPr id="33" name="AlertDialog"/>
          <p:cNvGrpSpPr/>
          <p:nvPr>
            <p:custDataLst>
              <p:custData r:id="rId1"/>
            </p:custDataLst>
          </p:nvPr>
        </p:nvGrpSpPr>
        <p:grpSpPr>
          <a:xfrm>
            <a:off x="5712611" y="2403597"/>
            <a:ext cx="3458844" cy="1357313"/>
            <a:chOff x="2894331" y="2786062"/>
            <a:chExt cx="3458844" cy="1357313"/>
          </a:xfrm>
        </p:grpSpPr>
        <p:grpSp>
          <p:nvGrpSpPr>
            <p:cNvPr id="34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45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수정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6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43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정말 이대로 수정하시겠습니까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41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타원 33"/>
          <p:cNvSpPr>
            <a:spLocks noChangeArrowheads="1"/>
          </p:cNvSpPr>
          <p:nvPr/>
        </p:nvSpPr>
        <p:spPr bwMode="auto">
          <a:xfrm>
            <a:off x="9054628" y="2347714"/>
            <a:ext cx="184150" cy="141287"/>
          </a:xfrm>
          <a:prstGeom prst="ellipse">
            <a:avLst/>
          </a:prstGeom>
          <a:solidFill>
            <a:srgbClr val="FF0000"/>
          </a:solidFill>
          <a:ln w="9491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7</a:t>
            </a:r>
            <a:endParaRPr lang="ko-KR" altLang="ko-KR" sz="1200" dirty="0" smtClean="0">
              <a:solidFill>
                <a:srgbClr val="FFFFFF"/>
              </a:solidFill>
              <a:cs typeface="Aria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201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2" name="TextBox 91651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Basket</a:t>
            </a:r>
            <a:r>
              <a:rPr lang="ko-KR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.html</a:t>
            </a:r>
            <a:endParaRPr 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Basket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-1</a:t>
            </a:r>
            <a:endParaRPr 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관심 상품화면</a:t>
            </a:r>
            <a:r>
              <a:rPr lang="en-US" altLang="ko-KR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(Basket) &gt;</a:t>
            </a:r>
            <a:r>
              <a:rPr lang="ko-KR" altLang="en-US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관심 상품</a:t>
            </a:r>
            <a:endParaRPr 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5" name="TextBox 91654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10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graphicFrame>
        <p:nvGraphicFramePr>
          <p:cNvPr id="91832" name="표 91831"/>
          <p:cNvGraphicFramePr/>
          <p:nvPr>
            <p:extLst/>
          </p:nvPr>
        </p:nvGraphicFramePr>
        <p:xfrm>
          <a:off x="430505" y="4157984"/>
          <a:ext cx="8713491" cy="1745238"/>
        </p:xfrm>
        <a:graphic>
          <a:graphicData uri="http://schemas.openxmlformats.org/drawingml/2006/table">
            <a:tbl>
              <a:tblPr firstRow="1" bandRow="1"/>
              <a:tblGrid>
                <a:gridCol w="494999"/>
                <a:gridCol w="962711"/>
                <a:gridCol w="4401789"/>
                <a:gridCol w="2853992"/>
              </a:tblGrid>
              <a:tr h="425019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23356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관심상품 목록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제품정보를 보여주고 클릭 시 해당제품 페이지로 넘어갑니다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가장 나중에 담은 물건이 제일 위쪽에 위치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73507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삭제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관심상품 목록에서 선택한 목록을 삭제합니다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삭제 후 페이지 </a:t>
                      </a:r>
                      <a:r>
                        <a:rPr lang="ko-KR" altLang="en-US" sz="9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새로고침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3356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,4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페이지이동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페이지 이동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</a:t>
                      </a:r>
                      <a:r>
                        <a:rPr lang="ko-KR" altLang="ko-KR" sz="9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설명란</a:t>
                      </a:r>
                      <a:r>
                        <a:rPr lang="ko-KR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출력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5847" y="959301"/>
            <a:ext cx="17286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관심상품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0159" y="1557911"/>
            <a:ext cx="8066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0159" y="1328633"/>
            <a:ext cx="129646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17871" y="959301"/>
            <a:ext cx="7995084" cy="3044577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1" name="타원 20"/>
          <p:cNvSpPr/>
          <p:nvPr/>
        </p:nvSpPr>
        <p:spPr>
          <a:xfrm>
            <a:off x="4535177" y="1490643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47573" y="361176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pSp>
        <p:nvGrpSpPr>
          <p:cNvPr id="24" name="Group 1"/>
          <p:cNvGrpSpPr/>
          <p:nvPr/>
        </p:nvGrpSpPr>
        <p:grpSpPr>
          <a:xfrm>
            <a:off x="789340" y="1375386"/>
            <a:ext cx="7850583" cy="863992"/>
            <a:chOff x="789340" y="1375386"/>
            <a:chExt cx="7850583" cy="863992"/>
          </a:xfrm>
        </p:grpSpPr>
        <p:sp>
          <p:nvSpPr>
            <p:cNvPr id="25" name="직사각형 24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제품설명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제품등록일자 / 상품사용후기00건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grpSp>
        <p:nvGrpSpPr>
          <p:cNvPr id="30" name="Group 2"/>
          <p:cNvGrpSpPr/>
          <p:nvPr/>
        </p:nvGrpSpPr>
        <p:grpSpPr>
          <a:xfrm>
            <a:off x="789340" y="2385499"/>
            <a:ext cx="7850583" cy="898945"/>
            <a:chOff x="789340" y="2385499"/>
            <a:chExt cx="7850583" cy="898945"/>
          </a:xfrm>
        </p:grpSpPr>
        <p:sp>
          <p:nvSpPr>
            <p:cNvPr id="31" name="직사각형 30"/>
            <p:cNvSpPr/>
            <p:nvPr/>
          </p:nvSpPr>
          <p:spPr>
            <a:xfrm>
              <a:off x="789340" y="2385499"/>
              <a:ext cx="7850583" cy="898945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429" y="2455404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28474" y="2744462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86948" y="2528436"/>
              <a:ext cx="4824990" cy="71949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제품설명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제품등록일자 / 상품사용후기00건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54914" y="3428945"/>
            <a:ext cx="397043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...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643973" y="3752956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38" name="왼쪽 화살표 37"/>
          <p:cNvSpPr/>
          <p:nvPr/>
        </p:nvSpPr>
        <p:spPr>
          <a:xfrm>
            <a:off x="4102372" y="3752956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39" name="TextBox 38"/>
          <p:cNvSpPr txBox="1"/>
          <p:nvPr/>
        </p:nvSpPr>
        <p:spPr>
          <a:xfrm>
            <a:off x="4246929" y="3752956"/>
            <a:ext cx="360471" cy="1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1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71411" y="1390888"/>
            <a:ext cx="468512" cy="23704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dirty="0" smtClean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삭제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1411" y="2364204"/>
            <a:ext cx="468512" cy="23704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dirty="0" smtClean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삭제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523916" y="1414974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75872" y="361176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pic>
        <p:nvPicPr>
          <p:cNvPr id="35" name="그림 3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40" name="그림 3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1" name="그림 4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6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33269"/>
              </p:ext>
            </p:extLst>
          </p:nvPr>
        </p:nvGraphicFramePr>
        <p:xfrm>
          <a:off x="667415" y="1170248"/>
          <a:ext cx="8495739" cy="2692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40"/>
                <a:gridCol w="5170439"/>
                <a:gridCol w="1486218"/>
                <a:gridCol w="1224442"/>
              </a:tblGrid>
              <a:tr h="384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576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공지사항입니다</a:t>
                      </a:r>
                      <a:r>
                        <a:rPr lang="en-US" altLang="ko-KR" sz="14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가격비교사이트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2018-05-30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5769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769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769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554" name="TextBox 23553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Notice.html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Notice-1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3556" name="TextBox 23555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공지사항 화면 (Notice) &gt; 공지사항 목록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14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558" name="직사각형 23557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3559" name="표 23558"/>
          <p:cNvGraphicFramePr/>
          <p:nvPr>
            <p:extLst>
              <p:ext uri="{D42A27DB-BD31-4B8C-83A1-F6EECF244321}">
                <p14:modId xmlns:p14="http://schemas.microsoft.com/office/powerpoint/2010/main" val="4151689976"/>
              </p:ext>
            </p:extLst>
          </p:nvPr>
        </p:nvGraphicFramePr>
        <p:xfrm>
          <a:off x="700393" y="4078821"/>
          <a:ext cx="8462761" cy="2098738"/>
        </p:xfrm>
        <a:graphic>
          <a:graphicData uri="http://schemas.openxmlformats.org/drawingml/2006/table">
            <a:tbl>
              <a:tblPr firstRow="1" bandRow="1"/>
              <a:tblGrid>
                <a:gridCol w="373291"/>
                <a:gridCol w="1042197"/>
                <a:gridCol w="4173956"/>
                <a:gridCol w="2873317"/>
              </a:tblGrid>
              <a:tr h="364833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30051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번호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번호입니다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순서에 따라 자동으로 매겨짐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30051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해당 공지사항 페이지로 이동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제목의 길이는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이내로 제한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30051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글쓴이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작성자의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공지사항 글쓴이는 항상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가격비교사이트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”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 출력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30051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065977" y="16310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53348" y="166547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83700" y="163105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99417" y="17185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Notice.html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Notice-2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80" name="TextBox 24579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공지사항 화면 (Notice) &gt; 공지사항 세부화면  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15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>
              <p:ext uri="{D42A27DB-BD31-4B8C-83A1-F6EECF244321}">
                <p14:modId xmlns:p14="http://schemas.microsoft.com/office/powerpoint/2010/main" val="3334000735"/>
              </p:ext>
            </p:extLst>
          </p:nvPr>
        </p:nvGraphicFramePr>
        <p:xfrm>
          <a:off x="700395" y="4618567"/>
          <a:ext cx="7956948" cy="1621033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3924482"/>
                <a:gridCol w="2701581"/>
              </a:tblGrid>
              <a:tr h="33662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4380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제목의 길이는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이내로 제한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4380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9679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홈페이지 로고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홈페이지의 로고나 이미지를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글자는 최대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200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입력 가능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945009"/>
            <a:ext cx="7957005" cy="338606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5" name="TextBox 24634"/>
          <p:cNvSpPr txBox="1"/>
          <p:nvPr/>
        </p:nvSpPr>
        <p:spPr>
          <a:xfrm>
            <a:off x="940207" y="1053835"/>
            <a:ext cx="5923863" cy="324011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</a:p>
        </p:txBody>
      </p:sp>
      <p:sp>
        <p:nvSpPr>
          <p:cNvPr id="24637" name="TextBox 24636"/>
          <p:cNvSpPr txBox="1"/>
          <p:nvPr/>
        </p:nvSpPr>
        <p:spPr>
          <a:xfrm>
            <a:off x="940207" y="1484990"/>
            <a:ext cx="7329641" cy="2377570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639" name="타원 24638"/>
          <p:cNvSpPr/>
          <p:nvPr/>
        </p:nvSpPr>
        <p:spPr>
          <a:xfrm>
            <a:off x="6707685" y="1024605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640" name="타원 24639"/>
          <p:cNvSpPr/>
          <p:nvPr/>
        </p:nvSpPr>
        <p:spPr>
          <a:xfrm>
            <a:off x="7800408" y="1723917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642" name="TextBox 24641"/>
          <p:cNvSpPr txBox="1"/>
          <p:nvPr/>
        </p:nvSpPr>
        <p:spPr>
          <a:xfrm>
            <a:off x="7116160" y="1052994"/>
            <a:ext cx="1151805" cy="324852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날짜</a:t>
            </a:r>
          </a:p>
        </p:txBody>
      </p:sp>
      <p:sp>
        <p:nvSpPr>
          <p:cNvPr id="24643" name="타원 24642"/>
          <p:cNvSpPr/>
          <p:nvPr/>
        </p:nvSpPr>
        <p:spPr>
          <a:xfrm>
            <a:off x="8088512" y="105484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5977" y="1628823"/>
            <a:ext cx="7130574" cy="97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홈페이지 로고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16" y="2890392"/>
            <a:ext cx="59421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시부터 시스템점검이 있을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2" name="TextBox 91651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Shop.html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Shop-1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제품목록 화면 (Shop) &gt; 제품 목록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5" name="TextBox 91654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10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graphicFrame>
        <p:nvGraphicFramePr>
          <p:cNvPr id="91401" name="표 91400"/>
          <p:cNvGraphicFramePr/>
          <p:nvPr>
            <p:extLst>
              <p:ext uri="{D42A27DB-BD31-4B8C-83A1-F6EECF244321}">
                <p14:modId xmlns:p14="http://schemas.microsoft.com/office/powerpoint/2010/main" val="3157938882"/>
              </p:ext>
            </p:extLst>
          </p:nvPr>
        </p:nvGraphicFramePr>
        <p:xfrm>
          <a:off x="430505" y="4157984"/>
          <a:ext cx="8713491" cy="2004314"/>
        </p:xfrm>
        <a:graphic>
          <a:graphicData uri="http://schemas.openxmlformats.org/drawingml/2006/table">
            <a:tbl>
              <a:tblPr firstRow="1" bandRow="1"/>
              <a:tblGrid>
                <a:gridCol w="494999"/>
                <a:gridCol w="962711"/>
                <a:gridCol w="4401789"/>
                <a:gridCol w="2853992"/>
              </a:tblGrid>
              <a:tr h="402804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20302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낮은가격순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제품목록을 낮은 가격순으로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가격일시 제품명 오름차순으로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20302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높은가격순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제품목록을 높은 가격순으로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가격일시 제품명 오름차순으로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20302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최근등록일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제품목록을 제품등록일자 내림차순으로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날짜일시 제품명 오름차순으로 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20302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4,5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가격작성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아라비아 숫자 </a:t>
                      </a:r>
                      <a:r>
                        <a:rPr lang="ko-KR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입력칸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최대 999,999,999 까지만 입력가능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20302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6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사용자가 지정한 가격 사이의 제품을 낮은 가격순으로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</a:t>
                      </a:r>
                      <a:r>
                        <a:rPr lang="ko-KR" sz="900" b="1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가격일시</a:t>
                      </a: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제품명 오름차순으로 정렬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1787" name="직사각형 91786"/>
          <p:cNvSpPr/>
          <p:nvPr/>
        </p:nvSpPr>
        <p:spPr>
          <a:xfrm>
            <a:off x="717871" y="1086327"/>
            <a:ext cx="7995084" cy="291755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788" name="TextBox 91787"/>
          <p:cNvSpPr txBox="1"/>
          <p:nvPr/>
        </p:nvSpPr>
        <p:spPr>
          <a:xfrm>
            <a:off x="717871" y="1087947"/>
            <a:ext cx="71949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낮은가격순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89" name="TextBox 91788"/>
          <p:cNvSpPr txBox="1"/>
          <p:nvPr/>
        </p:nvSpPr>
        <p:spPr>
          <a:xfrm>
            <a:off x="1437363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높은가격순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0" name="TextBox 91789"/>
          <p:cNvSpPr txBox="1"/>
          <p:nvPr/>
        </p:nvSpPr>
        <p:spPr>
          <a:xfrm>
            <a:off x="2158417" y="1087947"/>
            <a:ext cx="719435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최근등록일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1" name="TextBox 91790"/>
          <p:cNvSpPr txBox="1"/>
          <p:nvPr/>
        </p:nvSpPr>
        <p:spPr>
          <a:xfrm>
            <a:off x="6335386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2" name="TextBox 91791"/>
          <p:cNvSpPr txBox="1"/>
          <p:nvPr/>
        </p:nvSpPr>
        <p:spPr>
          <a:xfrm>
            <a:off x="7451920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6" name="TextBox 91795"/>
          <p:cNvSpPr txBox="1"/>
          <p:nvPr/>
        </p:nvSpPr>
        <p:spPr>
          <a:xfrm>
            <a:off x="7056440" y="1122899"/>
            <a:ext cx="468568" cy="18101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에서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7" name="TextBox 91796"/>
          <p:cNvSpPr txBox="1"/>
          <p:nvPr/>
        </p:nvSpPr>
        <p:spPr>
          <a:xfrm>
            <a:off x="8172974" y="1087947"/>
            <a:ext cx="53998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검색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8" name="타원 91797"/>
          <p:cNvSpPr/>
          <p:nvPr/>
        </p:nvSpPr>
        <p:spPr>
          <a:xfrm>
            <a:off x="1294425" y="105299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799" name="타원 91798"/>
          <p:cNvSpPr/>
          <p:nvPr/>
        </p:nvSpPr>
        <p:spPr>
          <a:xfrm>
            <a:off x="2050376" y="1051375"/>
            <a:ext cx="179509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0" name="타원 91799"/>
          <p:cNvSpPr/>
          <p:nvPr/>
        </p:nvSpPr>
        <p:spPr>
          <a:xfrm>
            <a:off x="2771431" y="1052994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1" name="타원 91800"/>
          <p:cNvSpPr/>
          <p:nvPr/>
        </p:nvSpPr>
        <p:spPr>
          <a:xfrm>
            <a:off x="6911939" y="981703"/>
            <a:ext cx="179454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2" name="타원 91801"/>
          <p:cNvSpPr/>
          <p:nvPr/>
        </p:nvSpPr>
        <p:spPr>
          <a:xfrm>
            <a:off x="7991902" y="982818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5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3" name="타원 91802"/>
          <p:cNvSpPr/>
          <p:nvPr/>
        </p:nvSpPr>
        <p:spPr>
          <a:xfrm>
            <a:off x="8570018" y="1017716"/>
            <a:ext cx="177890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6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19" name="TextBox 91818"/>
          <p:cNvSpPr txBox="1"/>
          <p:nvPr/>
        </p:nvSpPr>
        <p:spPr>
          <a:xfrm>
            <a:off x="4354914" y="3428945"/>
            <a:ext cx="397043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...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0" name="오른쪽 화살표 91819"/>
          <p:cNvSpPr/>
          <p:nvPr/>
        </p:nvSpPr>
        <p:spPr>
          <a:xfrm>
            <a:off x="4643973" y="3752956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1" name="왼쪽 화살표 91820"/>
          <p:cNvSpPr/>
          <p:nvPr/>
        </p:nvSpPr>
        <p:spPr>
          <a:xfrm>
            <a:off x="4102372" y="3752956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2" name="TextBox 91821"/>
          <p:cNvSpPr txBox="1"/>
          <p:nvPr/>
        </p:nvSpPr>
        <p:spPr>
          <a:xfrm>
            <a:off x="4246929" y="3752956"/>
            <a:ext cx="360471" cy="1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1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pic>
        <p:nvPicPr>
          <p:cNvPr id="43" name="그림 4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44" name="그림 4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5" name="그림 4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grpSp>
        <p:nvGrpSpPr>
          <p:cNvPr id="46" name="Group 1"/>
          <p:cNvGrpSpPr/>
          <p:nvPr/>
        </p:nvGrpSpPr>
        <p:grpSpPr>
          <a:xfrm>
            <a:off x="777873" y="2314184"/>
            <a:ext cx="7850583" cy="863992"/>
            <a:chOff x="789340" y="1375386"/>
            <a:chExt cx="7850583" cy="863992"/>
          </a:xfrm>
        </p:grpSpPr>
        <p:sp>
          <p:nvSpPr>
            <p:cNvPr id="47" name="직사각형 46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(</a:t>
              </a:r>
              <a:r>
                <a:rPr lang="ko-KR" altLang="en-US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모델명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)</a:t>
              </a:r>
              <a:endParaRPr lang="ko-KR" sz="11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</a:t>
              </a:r>
              <a:r>
                <a:rPr lang="ko-KR" altLang="en-US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제원</a:t>
              </a:r>
              <a:endParaRPr 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게시물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등록일자 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/ </a:t>
              </a: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품사용후기0</a:t>
              </a:r>
              <a:r>
                <a:rPr lang="en-US" alt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grpSp>
        <p:nvGrpSpPr>
          <p:cNvPr id="51" name="Group 1"/>
          <p:cNvGrpSpPr/>
          <p:nvPr/>
        </p:nvGrpSpPr>
        <p:grpSpPr>
          <a:xfrm>
            <a:off x="789340" y="1378166"/>
            <a:ext cx="7850583" cy="863992"/>
            <a:chOff x="789340" y="1375386"/>
            <a:chExt cx="7850583" cy="863992"/>
          </a:xfrm>
        </p:grpSpPr>
        <p:sp>
          <p:nvSpPr>
            <p:cNvPr id="52" name="직사각형 51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(</a:t>
              </a:r>
              <a:r>
                <a:rPr lang="ko-KR" altLang="en-US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모델명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)</a:t>
              </a:r>
              <a:endParaRPr lang="ko-KR" sz="11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</a:t>
              </a:r>
              <a:r>
                <a:rPr lang="ko-KR" altLang="en-US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제원</a:t>
              </a:r>
              <a:endParaRPr 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게시물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등록일자 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/ </a:t>
              </a: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품사용후기0</a:t>
              </a:r>
              <a:r>
                <a:rPr lang="en-US" alt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20000" y="836142"/>
            <a:ext cx="2254666" cy="201810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제품명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모델명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검색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48" name="Group 1"/>
          <p:cNvGrpSpPr/>
          <p:nvPr/>
        </p:nvGrpSpPr>
        <p:grpSpPr>
          <a:xfrm>
            <a:off x="789340" y="1375386"/>
            <a:ext cx="7850583" cy="863992"/>
            <a:chOff x="789340" y="1375386"/>
            <a:chExt cx="7850583" cy="863992"/>
          </a:xfrm>
        </p:grpSpPr>
        <p:sp>
          <p:nvSpPr>
            <p:cNvPr id="91805" name="직사각형 91804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91806" name="TextBox 91805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91807" name="TextBox 91806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(</a:t>
              </a:r>
              <a:r>
                <a:rPr lang="ko-KR" altLang="en-US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모델명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)</a:t>
              </a:r>
              <a:endParaRPr lang="ko-KR" sz="11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</a:t>
              </a:r>
              <a:r>
                <a:rPr lang="ko-KR" altLang="en-US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제원</a:t>
              </a:r>
              <a:endParaRPr 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게시물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등록일자 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/ </a:t>
              </a: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품사용후기0</a:t>
              </a:r>
              <a:r>
                <a:rPr lang="en-US" alt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91808" name="TextBox 91807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sp>
        <p:nvSpPr>
          <p:cNvPr id="91652" name="TextBox 91651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Shop.html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Shop-1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제품목록 화면 (Shop) &gt; 제품 목록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5" name="TextBox 91654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10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graphicFrame>
        <p:nvGraphicFramePr>
          <p:cNvPr id="91401" name="표 91400"/>
          <p:cNvGraphicFramePr/>
          <p:nvPr>
            <p:extLst>
              <p:ext uri="{D42A27DB-BD31-4B8C-83A1-F6EECF244321}">
                <p14:modId xmlns:p14="http://schemas.microsoft.com/office/powerpoint/2010/main" val="4170099884"/>
              </p:ext>
            </p:extLst>
          </p:nvPr>
        </p:nvGraphicFramePr>
        <p:xfrm>
          <a:off x="578295" y="4073783"/>
          <a:ext cx="8282449" cy="2550350"/>
        </p:xfrm>
        <a:graphic>
          <a:graphicData uri="http://schemas.openxmlformats.org/drawingml/2006/table">
            <a:tbl>
              <a:tblPr firstRow="1" bandRow="1"/>
              <a:tblGrid>
                <a:gridCol w="470512"/>
                <a:gridCol w="915087"/>
                <a:gridCol w="4184040"/>
                <a:gridCol w="2712810"/>
              </a:tblGrid>
              <a:tr h="135843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10802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제품사진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</a:t>
                      </a:r>
                      <a:r>
                        <a:rPr lang="ko-KR" altLang="en-US" sz="9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대표사진을 </a:t>
                      </a:r>
                      <a:r>
                        <a:rPr lang="en-US" altLang="ko-KR" sz="9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9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장 보여줍니다</a:t>
                      </a:r>
                      <a:r>
                        <a:rPr lang="en-US" altLang="ko-KR" sz="9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제품 상세설명으로 이동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01393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제품명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제품명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모델명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을 보여줍니다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최대 </a:t>
                      </a:r>
                      <a:r>
                        <a:rPr lang="en-US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40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자 까지 작성가능</a:t>
                      </a: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marR="0" lvl="0" indent="0" algn="ctr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제품 상세설명으로 이동</a:t>
                      </a:r>
                      <a:endParaRPr lang="ko-KR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802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 제원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제품의 제원을 보여줍니다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최대 </a:t>
                      </a:r>
                      <a:r>
                        <a:rPr lang="en-US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200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자까지 작성가능</a:t>
                      </a:r>
                      <a:endParaRPr lang="ko-KR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802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게시물등록일자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게시물이 등록된 날짜를 </a:t>
                      </a:r>
                      <a:r>
                        <a:rPr lang="en-US" altLang="ko-KR" sz="9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yyyy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-mm-</a:t>
                      </a:r>
                      <a:r>
                        <a:rPr lang="en-US" altLang="ko-KR" sz="9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dd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형식으로 보여줍니다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등록일자는 자동으로 매겨짐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01393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5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제품사용후기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해당 제품의 사용후기</a:t>
                      </a:r>
                      <a:r>
                        <a:rPr lang="ko-KR" altLang="en-US" sz="9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게시물 수를 보여줍니다</a:t>
                      </a:r>
                      <a:r>
                        <a:rPr lang="en-US" altLang="ko-KR" sz="9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아라비아 숫자로 </a:t>
                      </a:r>
                      <a:r>
                        <a:rPr lang="en-US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999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건까지만</a:t>
                      </a:r>
                      <a:r>
                        <a:rPr lang="ko-KR" altLang="en-US" sz="900" b="1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보여줌</a:t>
                      </a:r>
                      <a:endParaRPr lang="en-US" altLang="ko-KR" sz="900" b="1" i="0" baseline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900" b="1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자리 이상은 </a:t>
                      </a:r>
                      <a:r>
                        <a:rPr lang="en-US" altLang="ko-KR" sz="900" b="1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999</a:t>
                      </a:r>
                      <a:r>
                        <a:rPr lang="ko-KR" altLang="en-US" sz="900" b="1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로 표시</a:t>
                      </a:r>
                      <a:endParaRPr lang="en-US" altLang="ko-KR" sz="900" b="1" i="0" baseline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766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6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 가격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해당 제품의 가장 낮은 가격을 보여줍니다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ko-KR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최대 999,999,999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로 출력</a:t>
                      </a: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marR="0" lvl="0" indent="0" algn="ctr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제품 상세설명으로 이동</a:t>
                      </a:r>
                      <a:endParaRPr lang="ko-KR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marR="0" lvl="0" indent="0" algn="ctr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1787" name="직사각형 91786"/>
          <p:cNvSpPr/>
          <p:nvPr/>
        </p:nvSpPr>
        <p:spPr>
          <a:xfrm>
            <a:off x="717871" y="1086327"/>
            <a:ext cx="7995084" cy="291755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788" name="TextBox 91787"/>
          <p:cNvSpPr txBox="1"/>
          <p:nvPr/>
        </p:nvSpPr>
        <p:spPr>
          <a:xfrm>
            <a:off x="717871" y="1087947"/>
            <a:ext cx="71949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낮은가격순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89" name="TextBox 91788"/>
          <p:cNvSpPr txBox="1"/>
          <p:nvPr/>
        </p:nvSpPr>
        <p:spPr>
          <a:xfrm>
            <a:off x="1437363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높은가격순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0" name="TextBox 91789"/>
          <p:cNvSpPr txBox="1"/>
          <p:nvPr/>
        </p:nvSpPr>
        <p:spPr>
          <a:xfrm>
            <a:off x="2158417" y="1087947"/>
            <a:ext cx="719435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최근등록일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1" name="TextBox 91790"/>
          <p:cNvSpPr txBox="1"/>
          <p:nvPr/>
        </p:nvSpPr>
        <p:spPr>
          <a:xfrm>
            <a:off x="6335386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2" name="TextBox 91791"/>
          <p:cNvSpPr txBox="1"/>
          <p:nvPr/>
        </p:nvSpPr>
        <p:spPr>
          <a:xfrm>
            <a:off x="7451920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6" name="TextBox 91795"/>
          <p:cNvSpPr txBox="1"/>
          <p:nvPr/>
        </p:nvSpPr>
        <p:spPr>
          <a:xfrm>
            <a:off x="7056440" y="1122899"/>
            <a:ext cx="468568" cy="18101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에서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7" name="TextBox 91796"/>
          <p:cNvSpPr txBox="1"/>
          <p:nvPr/>
        </p:nvSpPr>
        <p:spPr>
          <a:xfrm>
            <a:off x="8172974" y="1087947"/>
            <a:ext cx="53998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검색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8" name="타원 91797"/>
          <p:cNvSpPr/>
          <p:nvPr/>
        </p:nvSpPr>
        <p:spPr>
          <a:xfrm>
            <a:off x="1750835" y="1450987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799" name="타원 91798"/>
          <p:cNvSpPr/>
          <p:nvPr/>
        </p:nvSpPr>
        <p:spPr>
          <a:xfrm>
            <a:off x="3083261" y="1413859"/>
            <a:ext cx="179509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0" name="타원 91799"/>
          <p:cNvSpPr/>
          <p:nvPr/>
        </p:nvSpPr>
        <p:spPr>
          <a:xfrm>
            <a:off x="4775872" y="16310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1" name="타원 91800"/>
          <p:cNvSpPr/>
          <p:nvPr/>
        </p:nvSpPr>
        <p:spPr>
          <a:xfrm>
            <a:off x="5819693" y="1883087"/>
            <a:ext cx="179454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2" name="타원 91801"/>
          <p:cNvSpPr/>
          <p:nvPr/>
        </p:nvSpPr>
        <p:spPr>
          <a:xfrm>
            <a:off x="6792044" y="1883143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5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3" name="타원 91802"/>
          <p:cNvSpPr/>
          <p:nvPr/>
        </p:nvSpPr>
        <p:spPr>
          <a:xfrm>
            <a:off x="8342778" y="1665950"/>
            <a:ext cx="177890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6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19" name="TextBox 91818"/>
          <p:cNvSpPr txBox="1"/>
          <p:nvPr/>
        </p:nvSpPr>
        <p:spPr>
          <a:xfrm>
            <a:off x="4354914" y="3428945"/>
            <a:ext cx="397043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...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0" name="오른쪽 화살표 91819"/>
          <p:cNvSpPr/>
          <p:nvPr/>
        </p:nvSpPr>
        <p:spPr>
          <a:xfrm>
            <a:off x="4643973" y="3752956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1" name="왼쪽 화살표 91820"/>
          <p:cNvSpPr/>
          <p:nvPr/>
        </p:nvSpPr>
        <p:spPr>
          <a:xfrm>
            <a:off x="4102372" y="3752956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2" name="TextBox 91821"/>
          <p:cNvSpPr txBox="1"/>
          <p:nvPr/>
        </p:nvSpPr>
        <p:spPr>
          <a:xfrm>
            <a:off x="4246929" y="3752956"/>
            <a:ext cx="360471" cy="1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1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pic>
        <p:nvPicPr>
          <p:cNvPr id="43" name="그림 4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44" name="그림 4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5" name="그림 4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grpSp>
        <p:nvGrpSpPr>
          <p:cNvPr id="40" name="Group 1"/>
          <p:cNvGrpSpPr/>
          <p:nvPr/>
        </p:nvGrpSpPr>
        <p:grpSpPr>
          <a:xfrm>
            <a:off x="777873" y="2314184"/>
            <a:ext cx="7850583" cy="863992"/>
            <a:chOff x="789340" y="1375386"/>
            <a:chExt cx="7850583" cy="863992"/>
          </a:xfrm>
        </p:grpSpPr>
        <p:sp>
          <p:nvSpPr>
            <p:cNvPr id="41" name="직사각형 40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(</a:t>
              </a:r>
              <a:r>
                <a:rPr lang="ko-KR" altLang="en-US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모델명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)</a:t>
              </a:r>
              <a:endParaRPr lang="ko-KR" sz="11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</a:t>
              </a:r>
              <a:r>
                <a:rPr lang="ko-KR" altLang="en-US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제원</a:t>
              </a:r>
              <a:endParaRPr 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게시물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등록일자 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/ </a:t>
              </a: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품사용후기0</a:t>
              </a:r>
              <a:r>
                <a:rPr lang="en-US" alt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20000" y="836142"/>
            <a:ext cx="2254666" cy="201810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제품명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모델명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검색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3416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2" name="TextBox 91651"/>
          <p:cNvSpPr txBox="1"/>
          <p:nvPr/>
        </p:nvSpPr>
        <p:spPr>
          <a:xfrm>
            <a:off x="962510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Shop.html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Shop-1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제품목록 화면 (Shop) &gt; 제품 목록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5" name="TextBox 91654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10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graphicFrame>
        <p:nvGraphicFramePr>
          <p:cNvPr id="91401" name="표 91400"/>
          <p:cNvGraphicFramePr/>
          <p:nvPr>
            <p:extLst>
              <p:ext uri="{D42A27DB-BD31-4B8C-83A1-F6EECF244321}">
                <p14:modId xmlns:p14="http://schemas.microsoft.com/office/powerpoint/2010/main" val="1451341697"/>
              </p:ext>
            </p:extLst>
          </p:nvPr>
        </p:nvGraphicFramePr>
        <p:xfrm>
          <a:off x="430505" y="4157984"/>
          <a:ext cx="8713491" cy="1622483"/>
        </p:xfrm>
        <a:graphic>
          <a:graphicData uri="http://schemas.openxmlformats.org/drawingml/2006/table">
            <a:tbl>
              <a:tblPr firstRow="1" bandRow="1"/>
              <a:tblGrid>
                <a:gridCol w="494999"/>
                <a:gridCol w="962711"/>
                <a:gridCol w="4401789"/>
                <a:gridCol w="2853992"/>
              </a:tblGrid>
              <a:tr h="491831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748822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en-US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제품명 검색</a:t>
                      </a:r>
                      <a:endParaRPr lang="ko-KR" altLang="en-US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현재 </a:t>
                      </a:r>
                      <a:r>
                        <a:rPr lang="ko-KR" altLang="en-US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목록중에서</a:t>
                      </a:r>
                      <a:r>
                        <a:rPr lang="ko-KR" altLang="en-US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검색어에</a:t>
                      </a:r>
                      <a:r>
                        <a:rPr lang="ko-KR" altLang="en-US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해당하는 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제품명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모델명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을 </a:t>
                      </a:r>
                      <a:r>
                        <a:rPr lang="ko-KR" altLang="en-US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검색하는 기능</a:t>
                      </a: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검색어가 포함된 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제품명을 가진 제품을 </a:t>
                      </a: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제품명 </a:t>
                      </a:r>
                      <a:r>
                        <a:rPr lang="ko-KR" altLang="en-US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오름차순으로 정렬</a:t>
                      </a: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8183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2,3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페이지 이동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페이지 이동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</a:t>
                      </a:r>
                      <a:r>
                        <a:rPr lang="ko-KR" sz="900" b="1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설명란</a:t>
                      </a: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출력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1787" name="직사각형 91786"/>
          <p:cNvSpPr/>
          <p:nvPr/>
        </p:nvSpPr>
        <p:spPr>
          <a:xfrm>
            <a:off x="717871" y="1086327"/>
            <a:ext cx="7995084" cy="291755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788" name="TextBox 91787"/>
          <p:cNvSpPr txBox="1"/>
          <p:nvPr/>
        </p:nvSpPr>
        <p:spPr>
          <a:xfrm>
            <a:off x="717871" y="1087947"/>
            <a:ext cx="71949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낮은가격순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89" name="TextBox 91788"/>
          <p:cNvSpPr txBox="1"/>
          <p:nvPr/>
        </p:nvSpPr>
        <p:spPr>
          <a:xfrm>
            <a:off x="1437363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높은가격순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0" name="TextBox 91789"/>
          <p:cNvSpPr txBox="1"/>
          <p:nvPr/>
        </p:nvSpPr>
        <p:spPr>
          <a:xfrm>
            <a:off x="2158417" y="1087947"/>
            <a:ext cx="719435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최근등록일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1" name="TextBox 91790"/>
          <p:cNvSpPr txBox="1"/>
          <p:nvPr/>
        </p:nvSpPr>
        <p:spPr>
          <a:xfrm>
            <a:off x="6335386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2" name="TextBox 91791"/>
          <p:cNvSpPr txBox="1"/>
          <p:nvPr/>
        </p:nvSpPr>
        <p:spPr>
          <a:xfrm>
            <a:off x="7451920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6" name="TextBox 91795"/>
          <p:cNvSpPr txBox="1"/>
          <p:nvPr/>
        </p:nvSpPr>
        <p:spPr>
          <a:xfrm>
            <a:off x="7056440" y="1122899"/>
            <a:ext cx="468568" cy="18101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에서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7" name="TextBox 91796"/>
          <p:cNvSpPr txBox="1"/>
          <p:nvPr/>
        </p:nvSpPr>
        <p:spPr>
          <a:xfrm>
            <a:off x="8172974" y="1087947"/>
            <a:ext cx="53998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검색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819" name="TextBox 91818"/>
          <p:cNvSpPr txBox="1"/>
          <p:nvPr/>
        </p:nvSpPr>
        <p:spPr>
          <a:xfrm>
            <a:off x="4354914" y="3428945"/>
            <a:ext cx="397043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...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0" name="오른쪽 화살표 91819"/>
          <p:cNvSpPr/>
          <p:nvPr/>
        </p:nvSpPr>
        <p:spPr>
          <a:xfrm>
            <a:off x="4643973" y="3752956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1" name="왼쪽 화살표 91820"/>
          <p:cNvSpPr/>
          <p:nvPr/>
        </p:nvSpPr>
        <p:spPr>
          <a:xfrm>
            <a:off x="4102372" y="3752956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2" name="TextBox 91821"/>
          <p:cNvSpPr txBox="1"/>
          <p:nvPr/>
        </p:nvSpPr>
        <p:spPr>
          <a:xfrm>
            <a:off x="4246929" y="3752956"/>
            <a:ext cx="360471" cy="1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1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824" name="타원 91823"/>
          <p:cNvSpPr/>
          <p:nvPr/>
        </p:nvSpPr>
        <p:spPr>
          <a:xfrm>
            <a:off x="4127693" y="361065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8" name="타원 91827"/>
          <p:cNvSpPr/>
          <p:nvPr/>
        </p:nvSpPr>
        <p:spPr>
          <a:xfrm>
            <a:off x="4667888" y="361065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32" name="직사각형 91831"/>
          <p:cNvSpPr/>
          <p:nvPr/>
        </p:nvSpPr>
        <p:spPr>
          <a:xfrm>
            <a:off x="705847" y="811422"/>
            <a:ext cx="2627869" cy="242307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제품명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모델명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검색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: </a:t>
            </a:r>
          </a:p>
        </p:txBody>
      </p:sp>
      <p:sp>
        <p:nvSpPr>
          <p:cNvPr id="91833" name="타원 91832"/>
          <p:cNvSpPr/>
          <p:nvPr/>
        </p:nvSpPr>
        <p:spPr>
          <a:xfrm>
            <a:off x="3347869" y="80209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pic>
        <p:nvPicPr>
          <p:cNvPr id="43" name="그림 4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44" name="그림 4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5" name="그림 4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grpSp>
        <p:nvGrpSpPr>
          <p:cNvPr id="46" name="Group 1"/>
          <p:cNvGrpSpPr/>
          <p:nvPr/>
        </p:nvGrpSpPr>
        <p:grpSpPr>
          <a:xfrm>
            <a:off x="789340" y="1378166"/>
            <a:ext cx="7850583" cy="863992"/>
            <a:chOff x="789340" y="1375386"/>
            <a:chExt cx="7850583" cy="863992"/>
          </a:xfrm>
        </p:grpSpPr>
        <p:sp>
          <p:nvSpPr>
            <p:cNvPr id="47" name="직사각형 46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(</a:t>
              </a:r>
              <a:r>
                <a:rPr lang="ko-KR" altLang="en-US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모델명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)</a:t>
              </a:r>
              <a:endParaRPr lang="ko-KR" sz="11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</a:t>
              </a:r>
              <a:r>
                <a:rPr lang="ko-KR" altLang="en-US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제원</a:t>
              </a:r>
              <a:endParaRPr 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게시물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등록일자 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/ </a:t>
              </a: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품사용후기0</a:t>
              </a:r>
              <a:r>
                <a:rPr lang="en-US" alt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grpSp>
        <p:nvGrpSpPr>
          <p:cNvPr id="51" name="Group 1"/>
          <p:cNvGrpSpPr/>
          <p:nvPr/>
        </p:nvGrpSpPr>
        <p:grpSpPr>
          <a:xfrm>
            <a:off x="789340" y="2314504"/>
            <a:ext cx="7850583" cy="863992"/>
            <a:chOff x="789340" y="1375386"/>
            <a:chExt cx="7850583" cy="863992"/>
          </a:xfrm>
        </p:grpSpPr>
        <p:sp>
          <p:nvSpPr>
            <p:cNvPr id="52" name="직사각형 51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(</a:t>
              </a:r>
              <a:r>
                <a:rPr lang="ko-KR" altLang="en-US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모델명</a:t>
              </a:r>
              <a:r>
                <a:rPr lang="en-US" altLang="ko-KR" sz="11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)</a:t>
              </a:r>
              <a:endParaRPr lang="ko-KR" sz="11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</a:t>
              </a:r>
              <a:r>
                <a:rPr lang="ko-KR" altLang="en-US" sz="800" b="1" i="0" dirty="0" err="1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제원</a:t>
              </a:r>
              <a:endParaRPr 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게시물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등록일자 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/ </a:t>
              </a: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품사용후기0</a:t>
              </a:r>
              <a:r>
                <a:rPr lang="en-US" alt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0</a:t>
              </a: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936141" y="840534"/>
            <a:ext cx="348905" cy="183373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1816" y="820648"/>
            <a:ext cx="43215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08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2" name="TextBox 91651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</a:t>
            </a:r>
            <a:r>
              <a:rPr lang="en-US" alt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earch</a:t>
            </a: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.html</a:t>
            </a: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S</a:t>
            </a:r>
            <a:r>
              <a:rPr lang="en-US" alt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earch</a:t>
            </a: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-1</a:t>
            </a: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검색</a:t>
            </a: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목록 화면 (S</a:t>
            </a:r>
            <a:r>
              <a:rPr lang="en-US" alt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earch</a:t>
            </a: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) &gt; </a:t>
            </a:r>
            <a:r>
              <a:rPr lang="ko-KR" altLang="en-US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검색</a:t>
            </a: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 목록</a:t>
            </a:r>
          </a:p>
        </p:txBody>
      </p:sp>
      <p:sp>
        <p:nvSpPr>
          <p:cNvPr id="91655" name="TextBox 91654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10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787" name="직사각형 91786"/>
          <p:cNvSpPr/>
          <p:nvPr/>
        </p:nvSpPr>
        <p:spPr>
          <a:xfrm>
            <a:off x="717871" y="1086327"/>
            <a:ext cx="7995084" cy="291755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788" name="TextBox 91787"/>
          <p:cNvSpPr txBox="1"/>
          <p:nvPr/>
        </p:nvSpPr>
        <p:spPr>
          <a:xfrm>
            <a:off x="717871" y="1087947"/>
            <a:ext cx="71949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낮은가격순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89" name="TextBox 91788"/>
          <p:cNvSpPr txBox="1"/>
          <p:nvPr/>
        </p:nvSpPr>
        <p:spPr>
          <a:xfrm>
            <a:off x="1437363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높은가격순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0" name="TextBox 91789"/>
          <p:cNvSpPr txBox="1"/>
          <p:nvPr/>
        </p:nvSpPr>
        <p:spPr>
          <a:xfrm>
            <a:off x="2158417" y="1087947"/>
            <a:ext cx="719435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최근등록일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1" name="TextBox 91790"/>
          <p:cNvSpPr txBox="1"/>
          <p:nvPr/>
        </p:nvSpPr>
        <p:spPr>
          <a:xfrm>
            <a:off x="6335386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2" name="TextBox 91791"/>
          <p:cNvSpPr txBox="1"/>
          <p:nvPr/>
        </p:nvSpPr>
        <p:spPr>
          <a:xfrm>
            <a:off x="7451920" y="1087947"/>
            <a:ext cx="721054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원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6" name="TextBox 91795"/>
          <p:cNvSpPr txBox="1"/>
          <p:nvPr/>
        </p:nvSpPr>
        <p:spPr>
          <a:xfrm>
            <a:off x="7056440" y="1122899"/>
            <a:ext cx="468568" cy="18101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에서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7" name="TextBox 91796"/>
          <p:cNvSpPr txBox="1"/>
          <p:nvPr/>
        </p:nvSpPr>
        <p:spPr>
          <a:xfrm>
            <a:off x="8172974" y="1087947"/>
            <a:ext cx="539981" cy="215970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검색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798" name="타원 91797"/>
          <p:cNvSpPr/>
          <p:nvPr/>
        </p:nvSpPr>
        <p:spPr>
          <a:xfrm>
            <a:off x="1294425" y="105299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799" name="타원 91798"/>
          <p:cNvSpPr/>
          <p:nvPr/>
        </p:nvSpPr>
        <p:spPr>
          <a:xfrm>
            <a:off x="2050376" y="1051375"/>
            <a:ext cx="179509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0" name="타원 91799"/>
          <p:cNvSpPr/>
          <p:nvPr/>
        </p:nvSpPr>
        <p:spPr>
          <a:xfrm>
            <a:off x="2771431" y="1052994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1" name="타원 91800"/>
          <p:cNvSpPr/>
          <p:nvPr/>
        </p:nvSpPr>
        <p:spPr>
          <a:xfrm>
            <a:off x="6936707" y="1017716"/>
            <a:ext cx="179454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2" name="타원 91801"/>
          <p:cNvSpPr/>
          <p:nvPr/>
        </p:nvSpPr>
        <p:spPr>
          <a:xfrm>
            <a:off x="8017042" y="1017716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5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03" name="타원 91802"/>
          <p:cNvSpPr/>
          <p:nvPr/>
        </p:nvSpPr>
        <p:spPr>
          <a:xfrm>
            <a:off x="8594869" y="1017716"/>
            <a:ext cx="177890" cy="142993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6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pSp>
        <p:nvGrpSpPr>
          <p:cNvPr id="91548" name="Group 1"/>
          <p:cNvGrpSpPr/>
          <p:nvPr/>
        </p:nvGrpSpPr>
        <p:grpSpPr>
          <a:xfrm>
            <a:off x="789340" y="1375386"/>
            <a:ext cx="7850583" cy="863992"/>
            <a:chOff x="789340" y="1375386"/>
            <a:chExt cx="7850583" cy="863992"/>
          </a:xfrm>
        </p:grpSpPr>
        <p:sp>
          <p:nvSpPr>
            <p:cNvPr id="91805" name="직사각형 91804"/>
            <p:cNvSpPr/>
            <p:nvPr/>
          </p:nvSpPr>
          <p:spPr>
            <a:xfrm>
              <a:off x="789340" y="1375386"/>
              <a:ext cx="7850583" cy="86399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91806" name="TextBox 91805"/>
            <p:cNvSpPr txBox="1"/>
            <p:nvPr/>
          </p:nvSpPr>
          <p:spPr>
            <a:xfrm>
              <a:off x="862429" y="1446855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91807" name="TextBox 91806"/>
            <p:cNvSpPr txBox="1"/>
            <p:nvPr/>
          </p:nvSpPr>
          <p:spPr>
            <a:xfrm>
              <a:off x="2121845" y="1446855"/>
              <a:ext cx="4826610" cy="7210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제품설명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 dirty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제품등록일자 / 상품사용후기00건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91808" name="TextBox 91807"/>
            <p:cNvSpPr txBox="1"/>
            <p:nvPr/>
          </p:nvSpPr>
          <p:spPr>
            <a:xfrm>
              <a:off x="8028474" y="1735913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grpSp>
        <p:nvGrpSpPr>
          <p:cNvPr id="91557" name="Group 2"/>
          <p:cNvGrpSpPr/>
          <p:nvPr/>
        </p:nvGrpSpPr>
        <p:grpSpPr>
          <a:xfrm>
            <a:off x="789340" y="2385499"/>
            <a:ext cx="7850583" cy="898945"/>
            <a:chOff x="789340" y="2385499"/>
            <a:chExt cx="7850583" cy="898945"/>
          </a:xfrm>
        </p:grpSpPr>
        <p:sp>
          <p:nvSpPr>
            <p:cNvPr id="91814" name="직사각형 91813"/>
            <p:cNvSpPr/>
            <p:nvPr/>
          </p:nvSpPr>
          <p:spPr>
            <a:xfrm>
              <a:off x="789340" y="2385499"/>
              <a:ext cx="7850583" cy="898945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anchor="ctr"/>
            <a:lstStyle/>
            <a:p>
              <a:pPr>
                <a:defRPr lang="ko-KR" altLang="en-US"/>
              </a:pPr>
              <a:endParaRPr lang="ko-KR"/>
            </a:p>
          </p:txBody>
        </p:sp>
        <p:sp>
          <p:nvSpPr>
            <p:cNvPr id="91815" name="TextBox 91814"/>
            <p:cNvSpPr txBox="1"/>
            <p:nvPr/>
          </p:nvSpPr>
          <p:spPr>
            <a:xfrm>
              <a:off x="862429" y="2455404"/>
              <a:ext cx="1043446" cy="721054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</a:p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1800" b="1" i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91816" name="TextBox 91815"/>
            <p:cNvSpPr txBox="1"/>
            <p:nvPr/>
          </p:nvSpPr>
          <p:spPr>
            <a:xfrm>
              <a:off x="8028474" y="2744462"/>
              <a:ext cx="468512" cy="17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가격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91817" name="TextBox 91816"/>
            <p:cNvSpPr txBox="1"/>
            <p:nvPr/>
          </p:nvSpPr>
          <p:spPr>
            <a:xfrm>
              <a:off x="2086948" y="2528436"/>
              <a:ext cx="4824990" cy="71949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제품설명</a:t>
              </a: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  <a:p>
              <a:pPr marL="0" lvl="0" indent="0" algn="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1" i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제품등록일자 / 상품사용후기00건</a:t>
              </a:r>
              <a:endParaRPr lang="ko-KR" alt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</p:grpSp>
      <p:sp>
        <p:nvSpPr>
          <p:cNvPr id="91819" name="TextBox 91818"/>
          <p:cNvSpPr txBox="1"/>
          <p:nvPr/>
        </p:nvSpPr>
        <p:spPr>
          <a:xfrm>
            <a:off x="4354914" y="3428945"/>
            <a:ext cx="397043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...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0" name="오른쪽 화살표 91819"/>
          <p:cNvSpPr/>
          <p:nvPr/>
        </p:nvSpPr>
        <p:spPr>
          <a:xfrm>
            <a:off x="4643973" y="3752956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1" name="왼쪽 화살표 91820"/>
          <p:cNvSpPr/>
          <p:nvPr/>
        </p:nvSpPr>
        <p:spPr>
          <a:xfrm>
            <a:off x="4102372" y="3752956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1822" name="TextBox 91821"/>
          <p:cNvSpPr txBox="1"/>
          <p:nvPr/>
        </p:nvSpPr>
        <p:spPr>
          <a:xfrm>
            <a:off x="4246929" y="3752956"/>
            <a:ext cx="360471" cy="1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1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1824" name="타원 91823"/>
          <p:cNvSpPr/>
          <p:nvPr/>
        </p:nvSpPr>
        <p:spPr>
          <a:xfrm>
            <a:off x="3994387" y="364497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9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8" name="타원 91827"/>
          <p:cNvSpPr/>
          <p:nvPr/>
        </p:nvSpPr>
        <p:spPr>
          <a:xfrm>
            <a:off x="4751958" y="364497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10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1829" name="TextBox 91828"/>
          <p:cNvSpPr txBox="1"/>
          <p:nvPr/>
        </p:nvSpPr>
        <p:spPr>
          <a:xfrm>
            <a:off x="718609" y="800051"/>
            <a:ext cx="2700975" cy="21607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검색어</a:t>
            </a:r>
          </a:p>
        </p:txBody>
      </p:sp>
      <p:cxnSp>
        <p:nvCxnSpPr>
          <p:cNvPr id="91830" name="직선 연결선 91829"/>
          <p:cNvCxnSpPr/>
          <p:nvPr/>
        </p:nvCxnSpPr>
        <p:spPr>
          <a:xfrm>
            <a:off x="754622" y="1052142"/>
            <a:ext cx="501826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1831" name="TextBox 91830"/>
          <p:cNvSpPr txBox="1"/>
          <p:nvPr/>
        </p:nvSpPr>
        <p:spPr>
          <a:xfrm>
            <a:off x="1186778" y="800051"/>
            <a:ext cx="1656598" cy="21607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에 대한 검색결과 00개</a:t>
            </a:r>
          </a:p>
        </p:txBody>
      </p:sp>
      <p:graphicFrame>
        <p:nvGraphicFramePr>
          <p:cNvPr id="91832" name="표 91831"/>
          <p:cNvGraphicFramePr/>
          <p:nvPr>
            <p:extLst>
              <p:ext uri="{D42A27DB-BD31-4B8C-83A1-F6EECF244321}">
                <p14:modId xmlns:p14="http://schemas.microsoft.com/office/powerpoint/2010/main" val="4015921920"/>
              </p:ext>
            </p:extLst>
          </p:nvPr>
        </p:nvGraphicFramePr>
        <p:xfrm>
          <a:off x="430505" y="4042881"/>
          <a:ext cx="8713491" cy="2409154"/>
        </p:xfrm>
        <a:graphic>
          <a:graphicData uri="http://schemas.openxmlformats.org/drawingml/2006/table">
            <a:tbl>
              <a:tblPr firstRow="1" bandRow="1"/>
              <a:tblGrid>
                <a:gridCol w="494999"/>
                <a:gridCol w="962711"/>
                <a:gridCol w="4401789"/>
                <a:gridCol w="2853992"/>
              </a:tblGrid>
              <a:tr h="284840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낮은가격순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제품목록을 낮은 가격순으로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가격일시 제품명 오름차순으로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높은가격순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제품목록을 높은 가격순으로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가격일시 제품명 오름차순으로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최근등록일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제품목록을 제품등록일자 내림차순으로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날짜일시 제품명 오름차순으로 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4,5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가격작성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아라비아 숫자 입력칸 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최대 999,999,999 까지만 입력가능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6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사용자가 지정한 가격 사이의 제품을 낮은 가격순으로 정렬해서 보여줍니다.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같은 가격일시 제품명 오름차순으로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7,8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 설명란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제품설명란을 선택하면 해당 제품의 상세 설명페이지로 넘어갑니다.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 설명란 어디를 누르던지 해당 제품설명페이지로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350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9,10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페이지 이동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페이지 이동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</a:t>
                      </a:r>
                      <a:r>
                        <a:rPr lang="ko-KR" sz="900" b="1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설명란</a:t>
                      </a: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출력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674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11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다른제품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찾기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사용자가 입력한 </a:t>
                      </a:r>
                      <a:r>
                        <a:rPr lang="ko-KR" altLang="en-US" sz="9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검색어를</a:t>
                      </a: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보여줍니다</a:t>
                      </a: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다시 </a:t>
                      </a:r>
                      <a:r>
                        <a:rPr lang="ko-KR" altLang="en-US" sz="9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클릭시</a:t>
                      </a: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기존 검색어가 지워지고 새로</a:t>
                      </a: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검색이 가능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4" name="그림 4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45" name="그림 4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6" name="그림 4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73050" y="844533"/>
            <a:ext cx="922962" cy="209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2575" y="828132"/>
            <a:ext cx="170459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다른제품찾기</a:t>
            </a:r>
            <a:endParaRPr lang="ko-KR" altLang="en-US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99138" y="80318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59839" y="155791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7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964356" y="249424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8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Box 89091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89093" name="제목 1"/>
          <p:cNvSpPr>
            <a:spLocks noGrp="1"/>
          </p:cNvSpPr>
          <p:nvPr>
            <p:ph type="title"/>
          </p:nvPr>
        </p:nvSpPr>
        <p:spPr>
          <a:xfrm>
            <a:off x="320828" y="474877"/>
            <a:ext cx="3602089" cy="36052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>
                <a:solidFill>
                  <a:srgbClr val="7889FB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Revision History</a:t>
            </a:r>
            <a:endParaRPr lang="ko-KR" altLang="ko-KR" sz="1600" b="1" i="0">
              <a:solidFill>
                <a:srgbClr val="7889FB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aphicFrame>
        <p:nvGraphicFramePr>
          <p:cNvPr id="89094" name="표 89093"/>
          <p:cNvGraphicFramePr/>
          <p:nvPr>
            <p:extLst>
              <p:ext uri="{D42A27DB-BD31-4B8C-83A1-F6EECF244321}">
                <p14:modId xmlns:p14="http://schemas.microsoft.com/office/powerpoint/2010/main" val="2470707820"/>
              </p:ext>
            </p:extLst>
          </p:nvPr>
        </p:nvGraphicFramePr>
        <p:xfrm>
          <a:off x="355781" y="973596"/>
          <a:ext cx="9168791" cy="5447558"/>
        </p:xfrm>
        <a:graphic>
          <a:graphicData uri="http://schemas.openxmlformats.org/drawingml/2006/table">
            <a:tbl>
              <a:tblPr firstRow="1" bandRow="1"/>
              <a:tblGrid>
                <a:gridCol w="702014"/>
                <a:gridCol w="5698530"/>
                <a:gridCol w="1332504"/>
                <a:gridCol w="679736"/>
                <a:gridCol w="756007"/>
              </a:tblGrid>
              <a:tr h="296986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버전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변경 내용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작성자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검수자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일자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v.0.1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최초작성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박지훈,</a:t>
                      </a:r>
                      <a:r>
                        <a:rPr 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강세훈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2018-05-23</a:t>
                      </a:r>
                      <a:endParaRPr lang="ko-KR" altLang="ko-KR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1939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v.0.2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10,11 페이지 // 제품목록,제품상세설명 페이지 작업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박지훈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2018-05-25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v.0.</a:t>
                      </a: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3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1</a:t>
                      </a:r>
                      <a:r>
                        <a:rPr lang="ko-KR" altLang="en-US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차 수검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박지훈</a:t>
                      </a: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,</a:t>
                      </a:r>
                      <a:r>
                        <a:rPr lang="ko-KR" altLang="en-US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강세훈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43938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2018-05-</a:t>
                      </a: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30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35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35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35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35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3503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122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7" name="TextBox 92676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8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9" name="TextBox 92678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제품설명 화면 (Detail) &gt; 제품상세설명 페이지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80" name="TextBox 92679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2681" name="직사각형 92680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77521"/>
            <a:ext cx="876422" cy="342948"/>
          </a:xfrm>
          <a:prstGeom prst="rect">
            <a:avLst/>
          </a:prstGeom>
        </p:spPr>
      </p:pic>
      <p:pic>
        <p:nvPicPr>
          <p:cNvPr id="37" name="그림 3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95" y="481185"/>
            <a:ext cx="905001" cy="181000"/>
          </a:xfrm>
          <a:prstGeom prst="rect">
            <a:avLst/>
          </a:prstGeom>
        </p:spPr>
      </p:pic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88696"/>
            <a:ext cx="866896" cy="3238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4018164937"/>
              </p:ext>
            </p:extLst>
          </p:nvPr>
        </p:nvGraphicFramePr>
        <p:xfrm>
          <a:off x="291966" y="4923090"/>
          <a:ext cx="9112354" cy="1201061"/>
        </p:xfrm>
        <a:graphic>
          <a:graphicData uri="http://schemas.openxmlformats.org/drawingml/2006/table">
            <a:tbl>
              <a:tblPr firstRow="1" bandRow="1"/>
              <a:tblGrid>
                <a:gridCol w="681922"/>
                <a:gridCol w="1987322"/>
                <a:gridCol w="3825764"/>
                <a:gridCol w="2617346"/>
              </a:tblGrid>
              <a:tr h="299631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 오름차순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10683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대표제품사진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제품의 대표사진을 보여줍니다.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확대</a:t>
                      </a:r>
                      <a:endParaRPr lang="ko-KR" altLang="ko-KR" sz="8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10683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8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제품사진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제품의 사진을 슬라이드 형식 최대 4장 보여줍니다.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확대</a:t>
                      </a:r>
                      <a:endParaRPr lang="ko-KR" altLang="ko-KR" sz="8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35563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8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사러가기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8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가장 낮은 가격으로 판매하는 사이트로   이동합니다.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800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35563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 내용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제품에 대한</a:t>
                      </a:r>
                      <a:r>
                        <a:rPr lang="ko-KR" altLang="en-US" sz="8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제원과 설명을 출력합니다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이미지와 텍스트로 구성</a:t>
                      </a:r>
                      <a:endParaRPr lang="ko-KR" altLang="en-US" sz="800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226414" y="1578419"/>
            <a:ext cx="658325" cy="219357"/>
          </a:xfrm>
          <a:prstGeom prst="rect">
            <a:avLst/>
          </a:prstGeom>
          <a:solidFill>
            <a:srgbClr val="C9CFFD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</p:sp>
      <p:sp>
        <p:nvSpPr>
          <p:cNvPr id="42" name="직사각형 41"/>
          <p:cNvSpPr/>
          <p:nvPr/>
        </p:nvSpPr>
        <p:spPr>
          <a:xfrm>
            <a:off x="291966" y="916979"/>
            <a:ext cx="9129027" cy="399014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</p:sp>
      <p:grpSp>
        <p:nvGrpSpPr>
          <p:cNvPr id="43" name="Group 1"/>
          <p:cNvGrpSpPr/>
          <p:nvPr/>
        </p:nvGrpSpPr>
        <p:grpSpPr>
          <a:xfrm>
            <a:off x="496872" y="1050364"/>
            <a:ext cx="1686552" cy="1805427"/>
            <a:chOff x="897325" y="1230884"/>
            <a:chExt cx="1477061" cy="1477006"/>
          </a:xfrm>
        </p:grpSpPr>
        <p:sp>
          <p:nvSpPr>
            <p:cNvPr id="44" name="TextBox 43"/>
            <p:cNvSpPr txBox="1"/>
            <p:nvPr/>
          </p:nvSpPr>
          <p:spPr>
            <a:xfrm>
              <a:off x="897325" y="1230884"/>
              <a:ext cx="1477061" cy="1018041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2400" b="1" i="0" dirty="0" smtClean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대표</a:t>
              </a:r>
              <a:endParaRPr lang="en-US" altLang="ko-KR" sz="2400" b="1" i="0" dirty="0" smtClean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2400" b="1" i="0" dirty="0" smtClean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  <a:endParaRPr lang="ko-KR" sz="2400" b="1" i="0" dirty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2400" b="1" i="0" dirty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2400" b="1" i="0" dirty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97325" y="2402975"/>
              <a:ext cx="1477061" cy="304915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1800" b="1" i="0" dirty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5400000" flipH="1">
              <a:off x="1102240" y="2555405"/>
              <a:ext cx="304859" cy="55"/>
            </a:xfrm>
            <a:prstGeom prst="line">
              <a:avLst/>
            </a:prstGeom>
            <a:ln w="12674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47" name="직선 연결선 46"/>
            <p:cNvCxnSpPr/>
            <p:nvPr/>
          </p:nvCxnSpPr>
          <p:spPr>
            <a:xfrm rot="5400000" flipH="1">
              <a:off x="1458022" y="2555405"/>
              <a:ext cx="304859" cy="55"/>
            </a:xfrm>
            <a:prstGeom prst="line">
              <a:avLst/>
            </a:prstGeom>
            <a:ln w="12674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48" name="직선 연결선 47"/>
            <p:cNvCxnSpPr/>
            <p:nvPr/>
          </p:nvCxnSpPr>
          <p:spPr>
            <a:xfrm rot="5400000" flipH="1">
              <a:off x="1814584" y="2554623"/>
              <a:ext cx="304859" cy="1619"/>
            </a:xfrm>
            <a:prstGeom prst="line">
              <a:avLst/>
            </a:prstGeom>
            <a:ln w="12674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49" name="직사각형 48"/>
          <p:cNvSpPr/>
          <p:nvPr/>
        </p:nvSpPr>
        <p:spPr>
          <a:xfrm>
            <a:off x="2553392" y="1007641"/>
            <a:ext cx="2796386" cy="4387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50" name="TextBox 49"/>
          <p:cNvSpPr txBox="1"/>
          <p:nvPr/>
        </p:nvSpPr>
        <p:spPr>
          <a:xfrm>
            <a:off x="2676693" y="1050364"/>
            <a:ext cx="3743008" cy="6173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제품명</a:t>
            </a:r>
            <a:r>
              <a:rPr lang="en-US" altLang="ko-KR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</a:t>
            </a:r>
            <a:r>
              <a:rPr lang="ko-KR" altLang="en-US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모델명</a:t>
            </a:r>
            <a:r>
              <a:rPr lang="en-US" altLang="ko-KR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)</a:t>
            </a:r>
            <a:endParaRPr lang="ko-KR" alt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6693" y="1535693"/>
            <a:ext cx="1521493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가장낮은</a:t>
            </a:r>
            <a:r>
              <a:rPr lang="ko-KR" sz="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가격(원)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98185" y="1535693"/>
            <a:ext cx="1028227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판매사이트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676693" y="1491058"/>
            <a:ext cx="3309608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4" name="TextBox 53"/>
          <p:cNvSpPr txBox="1"/>
          <p:nvPr/>
        </p:nvSpPr>
        <p:spPr>
          <a:xfrm>
            <a:off x="5225407" y="1566688"/>
            <a:ext cx="1026442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사러가기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4110" y="1990067"/>
            <a:ext cx="2384726" cy="26849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1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판매사이트1 </a:t>
            </a:r>
            <a:r>
              <a:rPr lang="ko-KR" sz="1400" b="1" i="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             가격</a:t>
            </a:r>
            <a:endParaRPr lang="ko-KR" sz="14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1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판매사이트2 </a:t>
            </a:r>
            <a:r>
              <a:rPr lang="ko-KR" sz="1400" b="1" i="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             가격</a:t>
            </a:r>
            <a:endParaRPr lang="ko-KR" sz="14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1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판매사이트3 </a:t>
            </a:r>
            <a:r>
              <a:rPr lang="ko-KR" sz="1400" b="1" i="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             가격</a:t>
            </a:r>
            <a:endParaRPr lang="ko-KR" sz="14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0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36825" y="1095001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20215" y="2459803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03134" y="1492968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647303" y="2240108"/>
            <a:ext cx="2123588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4" name="직선 연결선 63"/>
          <p:cNvCxnSpPr/>
          <p:nvPr/>
        </p:nvCxnSpPr>
        <p:spPr>
          <a:xfrm>
            <a:off x="6662599" y="2460577"/>
            <a:ext cx="2125436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5" name="직선 연결선 64"/>
          <p:cNvCxnSpPr/>
          <p:nvPr/>
        </p:nvCxnSpPr>
        <p:spPr>
          <a:xfrm>
            <a:off x="6662599" y="2698660"/>
            <a:ext cx="2125436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8" name="TextBox 67"/>
          <p:cNvSpPr txBox="1"/>
          <p:nvPr/>
        </p:nvSpPr>
        <p:spPr>
          <a:xfrm>
            <a:off x="6611979" y="1737976"/>
            <a:ext cx="1809853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5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다음으로 낮은 가격은?</a:t>
            </a:r>
            <a:endParaRPr lang="ko-KR" altLang="ko-KR" sz="105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72" y="2530590"/>
            <a:ext cx="305513" cy="3459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7805" y="2530590"/>
            <a:ext cx="305513" cy="3357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06355" y="2530590"/>
            <a:ext cx="305513" cy="3357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34904" y="2530590"/>
            <a:ext cx="305513" cy="3357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281" y="1941743"/>
            <a:ext cx="3872581" cy="2929364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190995" y="1878389"/>
            <a:ext cx="204906" cy="174788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7303" y="1007641"/>
            <a:ext cx="1935826" cy="52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 관심상품에 추가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94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7" name="TextBox 92676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8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9" name="TextBox 92678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제품설명 화면 (Detail) &gt; 제품상세설명 페이지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80" name="TextBox 92679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2681" name="직사각형 92680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77521"/>
            <a:ext cx="876422" cy="342948"/>
          </a:xfrm>
          <a:prstGeom prst="rect">
            <a:avLst/>
          </a:prstGeom>
        </p:spPr>
      </p:pic>
      <p:pic>
        <p:nvPicPr>
          <p:cNvPr id="37" name="그림 3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95" y="481185"/>
            <a:ext cx="905001" cy="181000"/>
          </a:xfrm>
          <a:prstGeom prst="rect">
            <a:avLst/>
          </a:prstGeom>
        </p:spPr>
      </p:pic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88696"/>
            <a:ext cx="866896" cy="3238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2335766060"/>
              </p:ext>
            </p:extLst>
          </p:nvPr>
        </p:nvGraphicFramePr>
        <p:xfrm>
          <a:off x="291966" y="4923090"/>
          <a:ext cx="9112354" cy="1402805"/>
        </p:xfrm>
        <a:graphic>
          <a:graphicData uri="http://schemas.openxmlformats.org/drawingml/2006/table">
            <a:tbl>
              <a:tblPr firstRow="1" bandRow="1"/>
              <a:tblGrid>
                <a:gridCol w="681922"/>
                <a:gridCol w="1987322"/>
                <a:gridCol w="3825764"/>
                <a:gridCol w="2617346"/>
              </a:tblGrid>
              <a:tr h="349111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 오름차순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526847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내 관심상품에 추가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현재 제품을 관심상품목록에 추가합니다</a:t>
                      </a: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0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26847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판매</a:t>
                      </a:r>
                      <a:r>
                        <a:rPr lang="en-US" altLang="ko-KR" sz="10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0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사이트 </a:t>
                      </a:r>
                      <a:r>
                        <a:rPr lang="ko-KR" sz="10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바로가기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해당 판매 사이트로 이동합니다.</a:t>
                      </a:r>
                      <a:endParaRPr lang="ko-KR" altLang="ko-KR" sz="1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 오름차순 정렬</a:t>
                      </a:r>
                      <a:endParaRPr lang="ko-KR" altLang="ko-KR" sz="10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226414" y="1578419"/>
            <a:ext cx="658325" cy="219357"/>
          </a:xfrm>
          <a:prstGeom prst="rect">
            <a:avLst/>
          </a:prstGeom>
          <a:solidFill>
            <a:srgbClr val="C9CFFD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</p:sp>
      <p:sp>
        <p:nvSpPr>
          <p:cNvPr id="42" name="직사각형 41"/>
          <p:cNvSpPr/>
          <p:nvPr/>
        </p:nvSpPr>
        <p:spPr>
          <a:xfrm>
            <a:off x="291966" y="873664"/>
            <a:ext cx="9129027" cy="399014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</p:sp>
      <p:grpSp>
        <p:nvGrpSpPr>
          <p:cNvPr id="43" name="Group 1"/>
          <p:cNvGrpSpPr/>
          <p:nvPr/>
        </p:nvGrpSpPr>
        <p:grpSpPr>
          <a:xfrm>
            <a:off x="496872" y="1050364"/>
            <a:ext cx="1686552" cy="1805427"/>
            <a:chOff x="897325" y="1230884"/>
            <a:chExt cx="1477061" cy="1477006"/>
          </a:xfrm>
        </p:grpSpPr>
        <p:sp>
          <p:nvSpPr>
            <p:cNvPr id="44" name="TextBox 43"/>
            <p:cNvSpPr txBox="1"/>
            <p:nvPr/>
          </p:nvSpPr>
          <p:spPr>
            <a:xfrm>
              <a:off x="897325" y="1230884"/>
              <a:ext cx="1477061" cy="1018041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2400" b="1" i="0" dirty="0" smtClean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대표</a:t>
              </a:r>
              <a:endParaRPr lang="en-US" altLang="ko-KR" sz="2400" b="1" i="0" dirty="0" smtClean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2400" b="1" i="0" dirty="0" smtClean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제품</a:t>
              </a:r>
              <a:endParaRPr lang="ko-KR" sz="2400" b="1" i="0" dirty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  <a:p>
              <a:pPr marL="0" lvl="0" indent="0" algn="ctr" defTabSz="958232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2400" b="1" i="0" dirty="0">
                  <a:solidFill>
                    <a:srgbClr val="FFFFFF">
                      <a:alpha val="100000"/>
                    </a:srgbClr>
                  </a:solidFill>
                  <a:latin typeface="HNC_GO_B_HINT_GS"/>
                  <a:ea typeface="굴림"/>
                  <a:sym typeface="Wingdings"/>
                </a:rPr>
                <a:t>사진</a:t>
              </a:r>
              <a:endParaRPr lang="ko-KR" altLang="ko-KR" sz="2400" b="1" i="0" dirty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97325" y="2402975"/>
              <a:ext cx="1477061" cy="304915"/>
            </a:xfrm>
            <a:prstGeom prst="rect">
              <a:avLst/>
            </a:prstGeom>
            <a:solidFill>
              <a:srgbClr val="7889FB"/>
            </a:solidFill>
            <a:ln w="19039" cap="flat" cmpd="sng" algn="ctr">
              <a:solidFill>
                <a:srgbClr val="394178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altLang="ko-KR" sz="1800" b="1" i="0" dirty="0">
                <a:solidFill>
                  <a:srgbClr val="FFFFFF">
                    <a:alpha val="100000"/>
                  </a:srgbClr>
                </a:solidFill>
                <a:latin typeface="HNC_GO_B_HINT_GS"/>
                <a:ea typeface="굴림"/>
                <a:sym typeface="Wingdings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5400000" flipH="1">
              <a:off x="1102240" y="2555405"/>
              <a:ext cx="304859" cy="55"/>
            </a:xfrm>
            <a:prstGeom prst="line">
              <a:avLst/>
            </a:prstGeom>
            <a:ln w="12674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47" name="직선 연결선 46"/>
            <p:cNvCxnSpPr/>
            <p:nvPr/>
          </p:nvCxnSpPr>
          <p:spPr>
            <a:xfrm rot="5400000" flipH="1">
              <a:off x="1458022" y="2555405"/>
              <a:ext cx="304859" cy="55"/>
            </a:xfrm>
            <a:prstGeom prst="line">
              <a:avLst/>
            </a:prstGeom>
            <a:ln w="12674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48" name="직선 연결선 47"/>
            <p:cNvCxnSpPr/>
            <p:nvPr/>
          </p:nvCxnSpPr>
          <p:spPr>
            <a:xfrm rot="5400000" flipH="1">
              <a:off x="1814584" y="2554623"/>
              <a:ext cx="304859" cy="1619"/>
            </a:xfrm>
            <a:prstGeom prst="line">
              <a:avLst/>
            </a:prstGeom>
            <a:ln w="12674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49" name="직사각형 48"/>
          <p:cNvSpPr/>
          <p:nvPr/>
        </p:nvSpPr>
        <p:spPr>
          <a:xfrm>
            <a:off x="2553392" y="1007641"/>
            <a:ext cx="2796386" cy="4387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50" name="TextBox 49"/>
          <p:cNvSpPr txBox="1"/>
          <p:nvPr/>
        </p:nvSpPr>
        <p:spPr>
          <a:xfrm>
            <a:off x="2676693" y="1050364"/>
            <a:ext cx="3743008" cy="6173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제품명</a:t>
            </a:r>
            <a:r>
              <a:rPr lang="en-US" altLang="ko-KR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</a:t>
            </a:r>
            <a:r>
              <a:rPr lang="ko-KR" altLang="en-US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모델명</a:t>
            </a:r>
            <a:r>
              <a:rPr lang="en-US" altLang="ko-KR" sz="1800" b="1" i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)</a:t>
            </a:r>
            <a:endParaRPr lang="ko-KR" alt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6693" y="1535693"/>
            <a:ext cx="1521493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가장낮은</a:t>
            </a:r>
            <a:r>
              <a:rPr lang="ko-KR" sz="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가격(원)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98185" y="1535693"/>
            <a:ext cx="1028227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판매사이트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676693" y="1491058"/>
            <a:ext cx="3309608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4" name="TextBox 53"/>
          <p:cNvSpPr txBox="1"/>
          <p:nvPr/>
        </p:nvSpPr>
        <p:spPr>
          <a:xfrm>
            <a:off x="5225407" y="1566688"/>
            <a:ext cx="1026442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사러가기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4110" y="1990067"/>
            <a:ext cx="2384726" cy="26849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1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판매사이트1 </a:t>
            </a:r>
            <a:r>
              <a:rPr lang="ko-KR" sz="1400" b="1" i="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            가격</a:t>
            </a:r>
            <a:endParaRPr lang="ko-KR" sz="14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1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판매사이트2 </a:t>
            </a:r>
            <a:r>
              <a:rPr lang="ko-KR" sz="1400" b="1" i="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            가격</a:t>
            </a:r>
            <a:endParaRPr lang="ko-KR" sz="14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1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판매사이트3 </a:t>
            </a:r>
            <a:r>
              <a:rPr lang="ko-KR" sz="1400" b="1" i="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            가격</a:t>
            </a:r>
            <a:endParaRPr lang="ko-KR" sz="14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000" b="1" i="0" dirty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628707" y="1923386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647303" y="2240108"/>
            <a:ext cx="2123588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4" name="직선 연결선 63"/>
          <p:cNvCxnSpPr/>
          <p:nvPr/>
        </p:nvCxnSpPr>
        <p:spPr>
          <a:xfrm>
            <a:off x="6662599" y="2460577"/>
            <a:ext cx="2125436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5" name="직선 연결선 64"/>
          <p:cNvCxnSpPr/>
          <p:nvPr/>
        </p:nvCxnSpPr>
        <p:spPr>
          <a:xfrm>
            <a:off x="6662599" y="2698660"/>
            <a:ext cx="2125436" cy="0"/>
          </a:xfrm>
          <a:prstGeom prst="line">
            <a:avLst/>
          </a:prstGeom>
          <a:ln w="1267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8" name="TextBox 67"/>
          <p:cNvSpPr txBox="1"/>
          <p:nvPr/>
        </p:nvSpPr>
        <p:spPr>
          <a:xfrm>
            <a:off x="6611979" y="1737976"/>
            <a:ext cx="1809853" cy="3513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5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다음으로 낮은 가격은?</a:t>
            </a:r>
            <a:endParaRPr lang="ko-KR" altLang="ko-KR" sz="105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72" y="2530590"/>
            <a:ext cx="305513" cy="3459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7805" y="2530590"/>
            <a:ext cx="305513" cy="3357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06355" y="2530590"/>
            <a:ext cx="305513" cy="3357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34904" y="2530590"/>
            <a:ext cx="305513" cy="3357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281" y="1941743"/>
            <a:ext cx="3872581" cy="29293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47303" y="1007641"/>
            <a:ext cx="1935826" cy="52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 관심상품에 추가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412629" y="945690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06660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051037" y="3188726"/>
            <a:ext cx="4700559" cy="269634"/>
            <a:chOff x="2523640" y="2278416"/>
            <a:chExt cx="4700559" cy="428586"/>
          </a:xfrm>
        </p:grpSpPr>
        <p:sp>
          <p:nvSpPr>
            <p:cNvPr id="3" name="직사각형 2"/>
            <p:cNvSpPr/>
            <p:nvPr/>
          </p:nvSpPr>
          <p:spPr>
            <a:xfrm>
              <a:off x="2523640" y="2278416"/>
              <a:ext cx="4700559" cy="42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User01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22900" y="2282108"/>
              <a:ext cx="0" cy="421201"/>
            </a:xfrm>
            <a:prstGeom prst="line">
              <a:avLst/>
            </a:prstGeom>
            <a:ln>
              <a:solidFill>
                <a:srgbClr val="373F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321069" y="940620"/>
            <a:ext cx="9435388" cy="385846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55" name="TextBox 54"/>
          <p:cNvSpPr txBox="1"/>
          <p:nvPr/>
        </p:nvSpPr>
        <p:spPr>
          <a:xfrm>
            <a:off x="2523640" y="932771"/>
            <a:ext cx="3852718" cy="421354"/>
          </a:xfrm>
          <a:prstGeom prst="rect">
            <a:avLst/>
          </a:prstGeom>
          <a:noFill/>
          <a:ln w="19039" cap="flat" cmpd="sng" algn="ctr">
            <a:solidFill>
              <a:srgbClr val="394178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800" b="1" i="0" dirty="0">
              <a:solidFill>
                <a:srgbClr val="000000">
                  <a:alpha val="100000"/>
                </a:srgbClr>
              </a:solidFill>
              <a:latin typeface="HNC_GO_B_HINT_GS"/>
              <a:ea typeface="굴림"/>
              <a:sym typeface="Wingdings"/>
            </a:endParaRPr>
          </a:p>
        </p:txBody>
      </p:sp>
      <p:sp>
        <p:nvSpPr>
          <p:cNvPr id="92677" name="TextBox 92676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8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9" name="TextBox 92678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제품설명 화면 (Detail) &gt; 제품상세설명 페이지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80" name="TextBox 92679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2681" name="직사각형 92680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77521"/>
            <a:ext cx="876422" cy="342948"/>
          </a:xfrm>
          <a:prstGeom prst="rect">
            <a:avLst/>
          </a:prstGeom>
        </p:spPr>
      </p:pic>
      <p:pic>
        <p:nvPicPr>
          <p:cNvPr id="37" name="그림 36" descr="화면 캡처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95" y="481185"/>
            <a:ext cx="905001" cy="181000"/>
          </a:xfrm>
          <a:prstGeom prst="rect">
            <a:avLst/>
          </a:prstGeom>
        </p:spPr>
      </p:pic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88696"/>
            <a:ext cx="866896" cy="3238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720093" y="1612159"/>
          <a:ext cx="7330239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3587"/>
                <a:gridCol w="1080390"/>
                <a:gridCol w="1141885"/>
                <a:gridCol w="10443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lju0503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 err="1" smtClean="0">
                          <a:solidFill>
                            <a:schemeClr val="tx1"/>
                          </a:solidFill>
                        </a:rPr>
                        <a:t>Sweetmelody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2018-04-18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14211" y="1327701"/>
            <a:ext cx="307275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제품 사용후기</a:t>
            </a:r>
            <a:endParaRPr lang="ko-KR" altLang="en-US" sz="1200" b="1" dirty="0"/>
          </a:p>
        </p:txBody>
      </p:sp>
      <p:sp>
        <p:nvSpPr>
          <p:cNvPr id="50" name="포인트가 5개인 별 49"/>
          <p:cNvSpPr/>
          <p:nvPr/>
        </p:nvSpPr>
        <p:spPr>
          <a:xfrm>
            <a:off x="8074916" y="1901066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포인트가 5개인 별 50"/>
          <p:cNvSpPr/>
          <p:nvPr/>
        </p:nvSpPr>
        <p:spPr>
          <a:xfrm>
            <a:off x="8277320" y="1900745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포인트가 5개인 별 51"/>
          <p:cNvSpPr/>
          <p:nvPr/>
        </p:nvSpPr>
        <p:spPr>
          <a:xfrm>
            <a:off x="8470017" y="1900745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포인트가 5개인 별 52"/>
          <p:cNvSpPr/>
          <p:nvPr/>
        </p:nvSpPr>
        <p:spPr>
          <a:xfrm>
            <a:off x="8654154" y="1899068"/>
            <a:ext cx="154598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포인트가 5개인 별 53"/>
          <p:cNvSpPr/>
          <p:nvPr/>
        </p:nvSpPr>
        <p:spPr>
          <a:xfrm>
            <a:off x="8837621" y="1896984"/>
            <a:ext cx="154598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22250" y="1882272"/>
            <a:ext cx="370234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/>
              <a:t>I5 8</a:t>
            </a:r>
            <a:r>
              <a:rPr lang="ko-KR" altLang="en-US" sz="1200" u="sng" dirty="0" smtClean="0"/>
              <a:t>세대 </a:t>
            </a:r>
            <a:r>
              <a:rPr lang="en-US" altLang="ko-KR" sz="1200" u="sng" dirty="0" smtClean="0"/>
              <a:t>8400 </a:t>
            </a:r>
            <a:r>
              <a:rPr lang="ko-KR" altLang="en-US" sz="1200" u="sng" dirty="0" smtClean="0"/>
              <a:t>사용후기</a:t>
            </a:r>
            <a:endParaRPr lang="ko-KR" alt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1822250" y="2254354"/>
            <a:ext cx="38101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인텔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세대 </a:t>
            </a:r>
            <a:r>
              <a:rPr lang="en-US" altLang="ko-KR" sz="1200" dirty="0" smtClean="0"/>
              <a:t>I5 -8400 </a:t>
            </a:r>
            <a:r>
              <a:rPr lang="ko-KR" altLang="en-US" sz="1200" dirty="0" smtClean="0"/>
              <a:t>배틀 그라운드사용후기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7880849" y="3188726"/>
            <a:ext cx="1144001" cy="26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의견쓰기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3639" y="945645"/>
            <a:ext cx="3852719" cy="4138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20093" y="3546050"/>
            <a:ext cx="7304199" cy="1240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50" y="3703387"/>
            <a:ext cx="343254" cy="3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683485" y="3259371"/>
            <a:ext cx="123829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상품 의견</a:t>
            </a:r>
            <a:endParaRPr lang="ko-KR" altLang="en-US" sz="1200" b="1" dirty="0"/>
          </a:p>
        </p:txBody>
      </p:sp>
      <p:pic>
        <p:nvPicPr>
          <p:cNvPr id="41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50" y="4324843"/>
            <a:ext cx="343254" cy="3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163295" y="3720015"/>
            <a:ext cx="65614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User01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775536" y="3693783"/>
            <a:ext cx="201142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8500 </a:t>
            </a:r>
            <a:r>
              <a:rPr lang="ko-KR" altLang="en-US" sz="1200" dirty="0" smtClean="0"/>
              <a:t>보다 이게 왜 좋나요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46367" y="4402938"/>
            <a:ext cx="67105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User02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43" y="4402938"/>
            <a:ext cx="305776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가격에 비해서 성능차이가 크지 않아서요</a:t>
            </a:r>
            <a:endParaRPr lang="ko-KR" altLang="en-US" sz="1200" dirty="0"/>
          </a:p>
        </p:txBody>
      </p:sp>
      <p:sp>
        <p:nvSpPr>
          <p:cNvPr id="48" name="포인트가 5개인 별 47"/>
          <p:cNvSpPr/>
          <p:nvPr/>
        </p:nvSpPr>
        <p:spPr>
          <a:xfrm>
            <a:off x="8071547" y="2254354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8273951" y="2254033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포인트가 5개인 별 55"/>
          <p:cNvSpPr/>
          <p:nvPr/>
        </p:nvSpPr>
        <p:spPr>
          <a:xfrm>
            <a:off x="8466648" y="2254033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포인트가 5개인 별 67"/>
          <p:cNvSpPr/>
          <p:nvPr/>
        </p:nvSpPr>
        <p:spPr>
          <a:xfrm>
            <a:off x="8834252" y="2250272"/>
            <a:ext cx="154598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포인트가 5개인 별 68"/>
          <p:cNvSpPr/>
          <p:nvPr/>
        </p:nvSpPr>
        <p:spPr>
          <a:xfrm>
            <a:off x="8648912" y="2256843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662327" y="1237215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784151" y="1779176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cxnSp>
        <p:nvCxnSpPr>
          <p:cNvPr id="13" name="꺾인 연결선 12"/>
          <p:cNvCxnSpPr>
            <a:stCxn id="3" idx="1"/>
            <a:endCxn id="75" idx="3"/>
          </p:cNvCxnSpPr>
          <p:nvPr/>
        </p:nvCxnSpPr>
        <p:spPr>
          <a:xfrm rot="10800000">
            <a:off x="1410675" y="3186251"/>
            <a:ext cx="1640363" cy="137292"/>
          </a:xfrm>
          <a:prstGeom prst="bentConnector3">
            <a:avLst>
              <a:gd name="adj1" fmla="val 500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4504" y="3034534"/>
            <a:ext cx="763498" cy="304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Freeform 92"/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710896" y="3095846"/>
            <a:ext cx="133155" cy="163201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95958" y="3055446"/>
            <a:ext cx="61471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3" name="타원 72"/>
          <p:cNvSpPr/>
          <p:nvPr/>
        </p:nvSpPr>
        <p:spPr>
          <a:xfrm>
            <a:off x="2999128" y="3083289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288158" y="2935673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5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4867" y="3574639"/>
            <a:ext cx="52397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삭제 </a:t>
            </a:r>
            <a:endParaRPr lang="ko-KR" altLang="en-US" sz="1100" dirty="0"/>
          </a:p>
        </p:txBody>
      </p:sp>
      <p:graphicFrame>
        <p:nvGraphicFramePr>
          <p:cNvPr id="58" name="표 57"/>
          <p:cNvGraphicFramePr/>
          <p:nvPr>
            <p:extLst>
              <p:ext uri="{D42A27DB-BD31-4B8C-83A1-F6EECF244321}">
                <p14:modId xmlns:p14="http://schemas.microsoft.com/office/powerpoint/2010/main" val="3898154833"/>
              </p:ext>
            </p:extLst>
          </p:nvPr>
        </p:nvGraphicFramePr>
        <p:xfrm>
          <a:off x="321069" y="4860208"/>
          <a:ext cx="9435388" cy="1647918"/>
        </p:xfrm>
        <a:graphic>
          <a:graphicData uri="http://schemas.openxmlformats.org/drawingml/2006/table">
            <a:tbl>
              <a:tblPr firstRow="1" bandRow="1"/>
              <a:tblGrid>
                <a:gridCol w="706096"/>
                <a:gridCol w="2057773"/>
                <a:gridCol w="3961388"/>
                <a:gridCol w="2710131"/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 오름차순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34049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제품 사용후기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사용자들이 작성한 해당 제품의 사용후기를</a:t>
                      </a:r>
                      <a:r>
                        <a:rPr lang="ko-KR" altLang="en-US" sz="8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보여줍니다</a:t>
                      </a:r>
                      <a:r>
                        <a:rPr lang="en-US" altLang="ko-KR" sz="8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8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16078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사용후기 목록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제목과 글쓴이 날짜 평점은 사용후기 게시판의 양식을 그대로 읽어옵니다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제목 </a:t>
                      </a:r>
                      <a:r>
                        <a:rPr lang="ko-KR" sz="8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클릭시</a:t>
                      </a:r>
                      <a:r>
                        <a:rPr lang="ko-KR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해당작성 글 페이지 이동</a:t>
                      </a:r>
                      <a:endParaRPr lang="ko-KR" altLang="ko-KR" sz="8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16078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 후기 이동</a:t>
                      </a:r>
                      <a:endParaRPr lang="ko-KR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해당 제품명의 사용후기 페이지로 이동합니다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299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버튼 </a:t>
                      </a:r>
                      <a:r>
                        <a:rPr lang="ko-KR" altLang="ko-KR" sz="8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클릭시</a:t>
                      </a:r>
                      <a:r>
                        <a:rPr lang="ko-KR" altLang="ko-KR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사용후기 페이지 이동</a:t>
                      </a:r>
                      <a:endParaRPr lang="ko-KR" altLang="ko-KR" sz="8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2091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아이디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현재 로그인 된 유저의 아이디를 보여줍니다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비로그인시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5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굴림"/>
                          <a:sym typeface="Wingdings"/>
                        </a:rPr>
                        <a:t>번의 모습으로 출력</a:t>
                      </a:r>
                      <a:endParaRPr lang="ko-KR" altLang="en-US" sz="800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10570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5</a:t>
                      </a: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로그인</a:t>
                      </a: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로그인 상태가 아닐 시 </a:t>
                      </a:r>
                      <a:r>
                        <a:rPr lang="ko-KR" altLang="en-US" sz="8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아이디란에</a:t>
                      </a: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출력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클릭시</a:t>
                      </a: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로그인 페이지 이동</a:t>
                      </a:r>
                      <a:endParaRPr lang="ko-KR" altLang="ko-KR" sz="8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7576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6</a:t>
                      </a:r>
                      <a:endParaRPr lang="ko-KR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의견쓰기</a:t>
                      </a:r>
                      <a:endParaRPr lang="ko-KR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로그인 </a:t>
                      </a:r>
                      <a:r>
                        <a:rPr lang="ko-KR" altLang="en-US" sz="8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상태일시</a:t>
                      </a: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내용을 작성하고 의견쓰기를 합니다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아무것도 적지 않았을 경우 반응 </a:t>
                      </a:r>
                      <a:r>
                        <a:rPr lang="en-US" altLang="ko-KR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X</a:t>
                      </a:r>
                      <a:endParaRPr lang="ko-KR" altLang="ko-KR" sz="8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6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00" y="2038407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071546" y="1336131"/>
            <a:ext cx="975699" cy="233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사용후기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921030" y="3103689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6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944792" y="1223748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27449" y="3961263"/>
            <a:ext cx="124949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2018-05-31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8027449" y="4501458"/>
            <a:ext cx="124949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2018-05-31</a:t>
            </a:r>
            <a:endParaRPr lang="ko-KR" altLang="en-US" sz="11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20093" y="4222873"/>
            <a:ext cx="7304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775536" y="3546050"/>
            <a:ext cx="0" cy="125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3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21069" y="928205"/>
            <a:ext cx="9435388" cy="3858461"/>
          </a:xfrm>
          <a:prstGeom prst="rect">
            <a:avLst/>
          </a:prstGeom>
          <a:noFill/>
          <a:ln w="19039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92677" name="TextBox 92676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Detail.html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8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5823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Detail-1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79" name="TextBox 92678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제품설명 화면 (Detail) &gt; 제품상세설명 페이지</a:t>
            </a:r>
            <a:endParaRPr lang="ko-KR" altLang="ko-KR" sz="800" b="1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2680" name="TextBox 92679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2681" name="직사각형 92680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77521"/>
            <a:ext cx="876422" cy="342948"/>
          </a:xfrm>
          <a:prstGeom prst="rect">
            <a:avLst/>
          </a:prstGeom>
        </p:spPr>
      </p:pic>
      <p:pic>
        <p:nvPicPr>
          <p:cNvPr id="37" name="그림 36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95" y="481185"/>
            <a:ext cx="905001" cy="181000"/>
          </a:xfrm>
          <a:prstGeom prst="rect">
            <a:avLst/>
          </a:prstGeom>
        </p:spPr>
      </p:pic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88696"/>
            <a:ext cx="866896" cy="3238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11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3971357766"/>
              </p:ext>
            </p:extLst>
          </p:nvPr>
        </p:nvGraphicFramePr>
        <p:xfrm>
          <a:off x="321069" y="4835094"/>
          <a:ext cx="9435388" cy="1465687"/>
        </p:xfrm>
        <a:graphic>
          <a:graphicData uri="http://schemas.openxmlformats.org/drawingml/2006/table">
            <a:tbl>
              <a:tblPr firstRow="1" bandRow="1"/>
              <a:tblGrid>
                <a:gridCol w="706096"/>
                <a:gridCol w="2057773"/>
                <a:gridCol w="3961388"/>
                <a:gridCol w="2710131"/>
              </a:tblGrid>
              <a:tr h="372360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가격 오름차순 정렬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92271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상품 의견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사용자들이 사용한 후기를 보여줍니다</a:t>
                      </a: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8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8785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8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삭제</a:t>
                      </a: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자신이 작성한 상품</a:t>
                      </a:r>
                      <a:r>
                        <a:rPr lang="ko-KR" altLang="en-US" sz="8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의견을 삭제합니다</a:t>
                      </a:r>
                      <a:r>
                        <a:rPr lang="en-US" altLang="ko-KR" sz="800" b="1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en-US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삭제 버튼을 선택하면 경고 창이 뜨면서</a:t>
                      </a:r>
                      <a:endParaRPr lang="en-US" altLang="ko-KR" sz="8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한번 더  확인을 시켜줍니다</a:t>
                      </a:r>
                      <a:r>
                        <a:rPr lang="en-US" altLang="ko-KR" sz="8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.</a:t>
                      </a:r>
                      <a:endParaRPr lang="ko-KR" altLang="ko-KR" sz="8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2271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en-US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삭제 </a:t>
                      </a:r>
                      <a:r>
                        <a:rPr lang="ko-KR" altLang="en-US" sz="8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경고창</a:t>
                      </a:r>
                      <a:endParaRPr lang="ko-KR" altLang="en-US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8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삭제를 정말로 할지 다시 알려주는 </a:t>
                      </a:r>
                      <a:r>
                        <a:rPr lang="ko-KR" altLang="en-US" sz="800" b="1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경고창</a:t>
                      </a:r>
                      <a:endParaRPr lang="en-US" altLang="ko-KR" sz="800" b="1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5957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8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720093" y="1181467"/>
          <a:ext cx="7330239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3587"/>
                <a:gridCol w="1080390"/>
                <a:gridCol w="1141885"/>
                <a:gridCol w="10443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I5 8</a:t>
                      </a:r>
                      <a:r>
                        <a:rPr lang="ko-KR" altLang="en-US" sz="1200" dirty="0" smtClean="0"/>
                        <a:t>세대 </a:t>
                      </a:r>
                      <a:r>
                        <a:rPr lang="en-US" altLang="ko-KR" sz="1200" dirty="0" smtClean="0"/>
                        <a:t>8400 </a:t>
                      </a:r>
                      <a:r>
                        <a:rPr lang="ko-KR" altLang="en-US" sz="1200" dirty="0" smtClean="0"/>
                        <a:t>사용후기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lju0503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인텔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세대 </a:t>
                      </a:r>
                      <a:r>
                        <a:rPr lang="en-US" altLang="ko-KR" sz="1200" dirty="0" smtClean="0"/>
                        <a:t>I5 -8400 </a:t>
                      </a:r>
                      <a:r>
                        <a:rPr lang="ko-KR" altLang="en-US" sz="1200" dirty="0" smtClean="0"/>
                        <a:t>배틀 그라운드사용후기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 err="1" smtClean="0">
                          <a:solidFill>
                            <a:schemeClr val="tx1"/>
                          </a:solidFill>
                        </a:rPr>
                        <a:t>Sweetmelody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2018-04-18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72492" y="926936"/>
            <a:ext cx="307275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제품 사용후기</a:t>
            </a:r>
            <a:endParaRPr lang="ko-KR" altLang="en-US" sz="1100" b="1" dirty="0"/>
          </a:p>
        </p:txBody>
      </p:sp>
      <p:sp>
        <p:nvSpPr>
          <p:cNvPr id="50" name="포인트가 5개인 별 49"/>
          <p:cNvSpPr/>
          <p:nvPr/>
        </p:nvSpPr>
        <p:spPr>
          <a:xfrm>
            <a:off x="8079324" y="1490164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포인트가 5개인 별 50"/>
          <p:cNvSpPr/>
          <p:nvPr/>
        </p:nvSpPr>
        <p:spPr>
          <a:xfrm>
            <a:off x="8281728" y="1489843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포인트가 5개인 별 51"/>
          <p:cNvSpPr/>
          <p:nvPr/>
        </p:nvSpPr>
        <p:spPr>
          <a:xfrm>
            <a:off x="8474425" y="1489843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포인트가 5개인 별 52"/>
          <p:cNvSpPr/>
          <p:nvPr/>
        </p:nvSpPr>
        <p:spPr>
          <a:xfrm>
            <a:off x="8658562" y="1488166"/>
            <a:ext cx="154598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포인트가 5개인 별 53"/>
          <p:cNvSpPr/>
          <p:nvPr/>
        </p:nvSpPr>
        <p:spPr>
          <a:xfrm>
            <a:off x="8842029" y="1486082"/>
            <a:ext cx="154598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8075955" y="1843452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8278359" y="1843131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포인트가 5개인 별 55"/>
          <p:cNvSpPr/>
          <p:nvPr/>
        </p:nvSpPr>
        <p:spPr>
          <a:xfrm>
            <a:off x="8471056" y="1843131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포인트가 5개인 별 67"/>
          <p:cNvSpPr/>
          <p:nvPr/>
        </p:nvSpPr>
        <p:spPr>
          <a:xfrm>
            <a:off x="8838660" y="1839370"/>
            <a:ext cx="154598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포인트가 5개인 별 68"/>
          <p:cNvSpPr/>
          <p:nvPr/>
        </p:nvSpPr>
        <p:spPr>
          <a:xfrm>
            <a:off x="8653320" y="1845941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051037" y="2350197"/>
            <a:ext cx="4700559" cy="269634"/>
            <a:chOff x="2523640" y="2278416"/>
            <a:chExt cx="4700559" cy="428586"/>
          </a:xfrm>
        </p:grpSpPr>
        <p:sp>
          <p:nvSpPr>
            <p:cNvPr id="57" name="직사각형 56"/>
            <p:cNvSpPr/>
            <p:nvPr/>
          </p:nvSpPr>
          <p:spPr>
            <a:xfrm>
              <a:off x="2523640" y="2278416"/>
              <a:ext cx="4700559" cy="42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User01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622900" y="2282108"/>
              <a:ext cx="0" cy="421201"/>
            </a:xfrm>
            <a:prstGeom prst="line">
              <a:avLst/>
            </a:prstGeom>
            <a:ln>
              <a:solidFill>
                <a:srgbClr val="373F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7880849" y="2350197"/>
            <a:ext cx="1144001" cy="26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의견쓰기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83485" y="2420842"/>
            <a:ext cx="123829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상품 의견</a:t>
            </a:r>
            <a:endParaRPr lang="ko-KR" altLang="en-US" sz="12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1720093" y="2717751"/>
            <a:ext cx="7304199" cy="1937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50" y="2875088"/>
            <a:ext cx="343254" cy="3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50" y="3496544"/>
            <a:ext cx="343254" cy="3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2163295" y="2891716"/>
            <a:ext cx="65614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User01</a:t>
            </a:r>
            <a:endParaRPr lang="ko-KR" alt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775536" y="2865484"/>
            <a:ext cx="201142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8500 </a:t>
            </a:r>
            <a:r>
              <a:rPr lang="ko-KR" altLang="en-US" sz="1200" dirty="0" smtClean="0"/>
              <a:t>보다 이게 왜 좋나요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46367" y="3574639"/>
            <a:ext cx="67105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User02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819443" y="3574639"/>
            <a:ext cx="305776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가격에 비해서 성능차이가 크지 않아서요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43870" y="2746340"/>
            <a:ext cx="51699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027449" y="3132964"/>
            <a:ext cx="124949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2018-05-31</a:t>
            </a:r>
            <a:endParaRPr lang="ko-KR" alt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27449" y="3673159"/>
            <a:ext cx="124949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2018-05-31</a:t>
            </a:r>
            <a:endParaRPr lang="ko-KR" altLang="en-US" sz="11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1720093" y="3394574"/>
            <a:ext cx="7304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2775536" y="2717751"/>
            <a:ext cx="0" cy="19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14211" y="3970782"/>
            <a:ext cx="7304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1578091" y="2667173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880798" y="2679659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pSp>
        <p:nvGrpSpPr>
          <p:cNvPr id="139" name="AlertDialog"/>
          <p:cNvGrpSpPr/>
          <p:nvPr>
            <p:custDataLst>
              <p:custData r:id="rId3"/>
            </p:custDataLst>
          </p:nvPr>
        </p:nvGrpSpPr>
        <p:grpSpPr>
          <a:xfrm>
            <a:off x="3605595" y="1281950"/>
            <a:ext cx="3458844" cy="1357313"/>
            <a:chOff x="2894331" y="2786062"/>
            <a:chExt cx="3458844" cy="1357313"/>
          </a:xfrm>
        </p:grpSpPr>
        <p:grpSp>
          <p:nvGrpSpPr>
            <p:cNvPr id="140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48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삭제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9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1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46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7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42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정말로 삭제하시겠습니까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144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8" name="타원 137"/>
          <p:cNvSpPr/>
          <p:nvPr/>
        </p:nvSpPr>
        <p:spPr>
          <a:xfrm>
            <a:off x="6937992" y="1239139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49949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98499"/>
              </p:ext>
            </p:extLst>
          </p:nvPr>
        </p:nvGraphicFramePr>
        <p:xfrm>
          <a:off x="1189537" y="1389550"/>
          <a:ext cx="767512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4776"/>
                <a:gridCol w="1131222"/>
                <a:gridCol w="1195610"/>
                <a:gridCol w="109351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 smtClean="0"/>
                        <a:t>I5 8</a:t>
                      </a:r>
                      <a:r>
                        <a:rPr lang="ko-KR" altLang="en-US" sz="1200" u="sng" dirty="0" smtClean="0"/>
                        <a:t>세대 </a:t>
                      </a:r>
                      <a:r>
                        <a:rPr lang="en-US" altLang="ko-KR" sz="1200" u="sng" dirty="0" smtClean="0"/>
                        <a:t>8400 </a:t>
                      </a:r>
                      <a:r>
                        <a:rPr lang="ko-KR" altLang="en-US" sz="1200" u="sng" dirty="0" smtClean="0"/>
                        <a:t>사용후기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User01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인텔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세대 </a:t>
                      </a:r>
                      <a:r>
                        <a:rPr lang="en-US" altLang="ko-KR" sz="1200" dirty="0" smtClean="0"/>
                        <a:t>I5 -8400 </a:t>
                      </a:r>
                      <a:r>
                        <a:rPr lang="ko-KR" altLang="en-US" sz="1200" dirty="0" smtClean="0"/>
                        <a:t>배틀 그라운드사용후기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 err="1" smtClean="0">
                          <a:solidFill>
                            <a:schemeClr val="tx1"/>
                          </a:solidFill>
                        </a:rPr>
                        <a:t>Sweetmelody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2018-04-18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54" name="TextBox 23553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1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3556" name="TextBox 23555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사용후기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화면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)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사용후기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24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558" name="직사각형 23557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3559" name="표 23558"/>
          <p:cNvGraphicFramePr/>
          <p:nvPr>
            <p:extLst>
              <p:ext uri="{D42A27DB-BD31-4B8C-83A1-F6EECF244321}">
                <p14:modId xmlns:p14="http://schemas.microsoft.com/office/powerpoint/2010/main" val="3586543295"/>
              </p:ext>
            </p:extLst>
          </p:nvPr>
        </p:nvGraphicFramePr>
        <p:xfrm>
          <a:off x="1068098" y="3652894"/>
          <a:ext cx="7956948" cy="2406641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3420710"/>
                <a:gridCol w="3205353"/>
              </a:tblGrid>
              <a:tr h="278833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67613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상품이름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현재 제품명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(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모델명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)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67613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해당 사용후기 페이지로 이동합니다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67613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글쓴이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작성자의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입니다.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67613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게시물은 날짜 오름차순으로 최근의 글이 상단에 오게 출력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2867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평점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상품의 평점입니다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별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개당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점에 해당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2867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6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후기작성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현재 제품의 후기를 작성하는 페이지로 넘어가는 버튼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후기 작성 </a:t>
                      </a:r>
                      <a:r>
                        <a:rPr lang="ko-KR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작성 페이지로 이동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616" name="타원 23615"/>
          <p:cNvSpPr/>
          <p:nvPr/>
        </p:nvSpPr>
        <p:spPr>
          <a:xfrm>
            <a:off x="7564708" y="1595039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617" name="타원 23616"/>
          <p:cNvSpPr/>
          <p:nvPr/>
        </p:nvSpPr>
        <p:spPr>
          <a:xfrm>
            <a:off x="8701344" y="1559026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056" y="931253"/>
            <a:ext cx="172862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의 사용후기 목록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246042" y="945690"/>
            <a:ext cx="2809014" cy="288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인텔 코어</a:t>
            </a:r>
            <a:r>
              <a:rPr lang="en-US" altLang="ko-KR" b="1" dirty="0">
                <a:solidFill>
                  <a:schemeClr val="tx1"/>
                </a:solidFill>
              </a:rPr>
              <a:t>i5-8</a:t>
            </a:r>
            <a:r>
              <a:rPr lang="ko-KR" altLang="en-US" b="1" dirty="0">
                <a:solidFill>
                  <a:schemeClr val="tx1"/>
                </a:solidFill>
              </a:rPr>
              <a:t>세대 </a:t>
            </a:r>
            <a:r>
              <a:rPr lang="en-US" altLang="ko-KR" b="1" dirty="0">
                <a:solidFill>
                  <a:schemeClr val="tx1"/>
                </a:solidFill>
              </a:rPr>
              <a:t>8400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614" name="타원 23613"/>
          <p:cNvSpPr/>
          <p:nvPr/>
        </p:nvSpPr>
        <p:spPr>
          <a:xfrm>
            <a:off x="3911004" y="87366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30" name="타원 29"/>
          <p:cNvSpPr/>
          <p:nvPr/>
        </p:nvSpPr>
        <p:spPr>
          <a:xfrm>
            <a:off x="4127638" y="16310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ko-KR" sz="120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72434" y="961529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후기작성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739938" y="94569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6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37" name="그림 3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41" name="포인트가 5개인 별 40"/>
          <p:cNvSpPr/>
          <p:nvPr/>
        </p:nvSpPr>
        <p:spPr>
          <a:xfrm>
            <a:off x="7779477" y="1671907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포인트가 5개인 별 42"/>
          <p:cNvSpPr/>
          <p:nvPr/>
        </p:nvSpPr>
        <p:spPr>
          <a:xfrm>
            <a:off x="7991403" y="1671586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포인트가 5개인 별 44"/>
          <p:cNvSpPr/>
          <p:nvPr/>
        </p:nvSpPr>
        <p:spPr>
          <a:xfrm>
            <a:off x="8193167" y="1671586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포인트가 5개인 별 45"/>
          <p:cNvSpPr/>
          <p:nvPr/>
        </p:nvSpPr>
        <p:spPr>
          <a:xfrm>
            <a:off x="8385967" y="1669909"/>
            <a:ext cx="161872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포인트가 5개인 별 46"/>
          <p:cNvSpPr/>
          <p:nvPr/>
        </p:nvSpPr>
        <p:spPr>
          <a:xfrm>
            <a:off x="8578066" y="1667825"/>
            <a:ext cx="161872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포인트가 5개인 별 52"/>
          <p:cNvSpPr/>
          <p:nvPr/>
        </p:nvSpPr>
        <p:spPr>
          <a:xfrm>
            <a:off x="7778637" y="2027422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포인트가 5개인 별 53"/>
          <p:cNvSpPr/>
          <p:nvPr/>
        </p:nvSpPr>
        <p:spPr>
          <a:xfrm>
            <a:off x="7992568" y="2021074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포인트가 5개인 별 54"/>
          <p:cNvSpPr/>
          <p:nvPr/>
        </p:nvSpPr>
        <p:spPr>
          <a:xfrm>
            <a:off x="8215021" y="2013561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포인트가 5개인 별 55"/>
          <p:cNvSpPr/>
          <p:nvPr/>
        </p:nvSpPr>
        <p:spPr>
          <a:xfrm>
            <a:off x="8630716" y="2022949"/>
            <a:ext cx="161872" cy="294031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포인트가 5개인 별 56"/>
          <p:cNvSpPr/>
          <p:nvPr/>
        </p:nvSpPr>
        <p:spPr>
          <a:xfrm>
            <a:off x="8428772" y="2021074"/>
            <a:ext cx="161872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216392" y="16310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ko-KR" sz="120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2833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2" name="TextBox 91651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User</a:t>
            </a:r>
            <a:r>
              <a:rPr lang="ko-KR" sz="800" b="1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.html</a:t>
            </a:r>
            <a:endParaRPr 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3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user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-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2</a:t>
            </a:r>
            <a:endParaRPr 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4" name="TextBox 91653"/>
          <p:cNvSpPr txBox="1"/>
          <p:nvPr/>
        </p:nvSpPr>
        <p:spPr>
          <a:xfrm>
            <a:off x="933897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사용자정보 화면</a:t>
            </a:r>
            <a:r>
              <a:rPr lang="en-US" altLang="ko-KR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(User)&gt;</a:t>
            </a:r>
            <a:r>
              <a:rPr lang="ko-KR" altLang="en-US" sz="800" b="1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사용자정보</a:t>
            </a:r>
            <a:endParaRPr 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1656" name="직사각형 91655"/>
          <p:cNvSpPr/>
          <p:nvPr/>
        </p:nvSpPr>
        <p:spPr>
          <a:xfrm>
            <a:off x="8843220" y="655950"/>
            <a:ext cx="360527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560986" y="808558"/>
            <a:ext cx="8642761" cy="31622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39" name="그림 38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40" name="그림 39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106" name="TextBox 19"/>
          <p:cNvSpPr txBox="1">
            <a:spLocks noChangeArrowheads="1"/>
          </p:cNvSpPr>
          <p:nvPr/>
        </p:nvSpPr>
        <p:spPr bwMode="auto">
          <a:xfrm>
            <a:off x="9024938" y="6326188"/>
            <a:ext cx="7318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defTabSz="942975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800" smtClean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10</a:t>
            </a:r>
            <a:endParaRPr lang="ko-KR" altLang="ko-KR" sz="1800" smtClean="0">
              <a:solidFill>
                <a:srgbClr val="000000"/>
              </a:solidFill>
              <a:cs typeface="Arial"/>
              <a:sym typeface="Wingdings" panose="05000000000000000000" pitchFamily="2" charset="2"/>
            </a:endParaRPr>
          </a:p>
        </p:txBody>
      </p:sp>
      <p:graphicFrame>
        <p:nvGraphicFramePr>
          <p:cNvPr id="107" name="표 106"/>
          <p:cNvGraphicFramePr/>
          <p:nvPr>
            <p:extLst>
              <p:ext uri="{D42A27DB-BD31-4B8C-83A1-F6EECF244321}">
                <p14:modId xmlns:p14="http://schemas.microsoft.com/office/powerpoint/2010/main" val="4285041506"/>
              </p:ext>
            </p:extLst>
          </p:nvPr>
        </p:nvGraphicFramePr>
        <p:xfrm>
          <a:off x="520881" y="4168652"/>
          <a:ext cx="8682866" cy="1993941"/>
        </p:xfrm>
        <a:graphic>
          <a:graphicData uri="http://schemas.openxmlformats.org/drawingml/2006/table">
            <a:tbl>
              <a:tblPr firstRow="1" bandRow="1"/>
              <a:tblGrid>
                <a:gridCol w="473070"/>
                <a:gridCol w="1404507"/>
                <a:gridCol w="3561501"/>
                <a:gridCol w="3243788"/>
              </a:tblGrid>
              <a:tr h="31802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46792" marB="46792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한 페이지에 10개의 제품 설명란 출력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46792" marB="46792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46792" marB="46792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5177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자신이 작성한 사용후기로 이동합니다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790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게시물을 작성한 날짜 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게시물은 날짜 오름차순으로 최근의 글이 상단에 오게 출력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790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cs typeface="Arial"/>
                        </a:defRPr>
                      </a:lvl9pPr>
                    </a:lstStyle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9" marR="90009" marT="16137" marB="16137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평점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자신이 작성했던 평점을 보여줍니다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63448" y="1163500"/>
            <a:ext cx="201910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적은 사용 후기</a:t>
            </a:r>
            <a:endParaRPr lang="ko-KR" altLang="en-US" sz="14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572"/>
              </p:ext>
            </p:extLst>
          </p:nvPr>
        </p:nvGraphicFramePr>
        <p:xfrm>
          <a:off x="1116790" y="1557911"/>
          <a:ext cx="7475903" cy="209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754"/>
                <a:gridCol w="1365893"/>
                <a:gridCol w="1249256"/>
              </a:tblGrid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 smtClean="0"/>
                        <a:t>I5 8</a:t>
                      </a:r>
                      <a:r>
                        <a:rPr lang="ko-KR" altLang="en-US" sz="1200" u="sng" dirty="0" smtClean="0"/>
                        <a:t>세대 </a:t>
                      </a:r>
                      <a:r>
                        <a:rPr lang="en-US" altLang="ko-KR" sz="1200" u="sng" dirty="0" smtClean="0"/>
                        <a:t>8400 </a:t>
                      </a:r>
                      <a:r>
                        <a:rPr lang="ko-KR" altLang="en-US" sz="1200" u="sng" dirty="0" smtClean="0"/>
                        <a:t>사용후기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GTX1050TI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배그</a:t>
                      </a:r>
                      <a:r>
                        <a:rPr lang="ko-KR" altLang="en-US" sz="1200" baseline="0" dirty="0" smtClean="0"/>
                        <a:t> 테스트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2018-04-27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426075" y="1854299"/>
            <a:ext cx="920672" cy="653890"/>
            <a:chOff x="7506478" y="1988370"/>
            <a:chExt cx="920672" cy="653890"/>
          </a:xfrm>
        </p:grpSpPr>
        <p:sp>
          <p:nvSpPr>
            <p:cNvPr id="48" name="포인트가 5개인 별 47"/>
            <p:cNvSpPr/>
            <p:nvPr/>
          </p:nvSpPr>
          <p:spPr>
            <a:xfrm>
              <a:off x="7509847" y="1992452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7712251" y="1992131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904948" y="1992131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포인트가 5개인 별 65"/>
            <p:cNvSpPr/>
            <p:nvPr/>
          </p:nvSpPr>
          <p:spPr>
            <a:xfrm>
              <a:off x="8089085" y="1990454"/>
              <a:ext cx="154598" cy="294031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포인트가 5개인 별 66"/>
            <p:cNvSpPr/>
            <p:nvPr/>
          </p:nvSpPr>
          <p:spPr>
            <a:xfrm>
              <a:off x="8272552" y="1988370"/>
              <a:ext cx="154598" cy="294031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포인트가 5개인 별 70"/>
            <p:cNvSpPr/>
            <p:nvPr/>
          </p:nvSpPr>
          <p:spPr>
            <a:xfrm>
              <a:off x="7506478" y="2345740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7708882" y="2345419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7901579" y="2345419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8083843" y="2348229"/>
              <a:ext cx="154598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/>
          <p:cNvSpPr/>
          <p:nvPr/>
        </p:nvSpPr>
        <p:spPr>
          <a:xfrm>
            <a:off x="7116717" y="181111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267559" y="175546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413185" y="181000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2" name="포인트가 5개인 별 81"/>
          <p:cNvSpPr/>
          <p:nvPr/>
        </p:nvSpPr>
        <p:spPr>
          <a:xfrm>
            <a:off x="8205844" y="2236143"/>
            <a:ext cx="154598" cy="294031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57" y="1942960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6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2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80" name="TextBox 24579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사용후기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화면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)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사용후기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 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작성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화면  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26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>
              <p:ext uri="{D42A27DB-BD31-4B8C-83A1-F6EECF244321}">
                <p14:modId xmlns:p14="http://schemas.microsoft.com/office/powerpoint/2010/main" val="2722463403"/>
              </p:ext>
            </p:extLst>
          </p:nvPr>
        </p:nvGraphicFramePr>
        <p:xfrm>
          <a:off x="700395" y="4944328"/>
          <a:ext cx="7956948" cy="137008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2702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사용후기에 대한 제목을 입력하는 칸 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평점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마우스 커서를 클릭 해 별의 개수를 정합니다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평점은 별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개당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점에 해당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에디터를 사용한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 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참고 에디터는 스마트 에디터입니다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사용후기를 업로드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945008"/>
            <a:ext cx="7957005" cy="3421917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6180" y="1171325"/>
            <a:ext cx="475489" cy="287494"/>
          </a:xfrm>
          <a:prstGeom prst="rect">
            <a:avLst/>
          </a:prstGeom>
          <a:noFill/>
          <a:ln w="9491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평점</a:t>
            </a: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 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093468" y="1057785"/>
            <a:ext cx="1003649" cy="522673"/>
            <a:chOff x="7266008" y="1088799"/>
            <a:chExt cx="1003649" cy="522673"/>
          </a:xfrm>
        </p:grpSpPr>
        <p:sp>
          <p:nvSpPr>
            <p:cNvPr id="3" name="직사각형 2"/>
            <p:cNvSpPr/>
            <p:nvPr/>
          </p:nvSpPr>
          <p:spPr>
            <a:xfrm>
              <a:off x="7266008" y="1088799"/>
              <a:ext cx="1003649" cy="513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7291278" y="1195802"/>
              <a:ext cx="161872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7493861" y="1195802"/>
              <a:ext cx="161872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7697317" y="1198648"/>
              <a:ext cx="161872" cy="29403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7889090" y="1204551"/>
              <a:ext cx="161872" cy="294031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포인트가 5개인 별 27"/>
            <p:cNvSpPr/>
            <p:nvPr/>
          </p:nvSpPr>
          <p:spPr>
            <a:xfrm>
              <a:off x="8076458" y="1204551"/>
              <a:ext cx="161872" cy="294031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2" descr="C:\Users\t-dantay\Documents\First24\cursorhandpointer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221" y="1382872"/>
              <a:ext cx="17212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38" name="타원 24637"/>
          <p:cNvSpPr/>
          <p:nvPr/>
        </p:nvSpPr>
        <p:spPr>
          <a:xfrm>
            <a:off x="5657702" y="1096347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949" y="1594154"/>
            <a:ext cx="7240413" cy="2628719"/>
          </a:xfrm>
          <a:prstGeom prst="rect">
            <a:avLst/>
          </a:prstGeom>
        </p:spPr>
      </p:pic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8232564" y="1593924"/>
            <a:ext cx="115525" cy="2628720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639" name="타원 24638"/>
          <p:cNvSpPr/>
          <p:nvPr/>
        </p:nvSpPr>
        <p:spPr>
          <a:xfrm>
            <a:off x="8007362" y="966513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24640" name="타원 24639"/>
          <p:cNvSpPr/>
          <p:nvPr/>
        </p:nvSpPr>
        <p:spPr>
          <a:xfrm>
            <a:off x="8273064" y="152241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20263" y="4431206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작성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69915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3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80" name="TextBox 24579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사용후기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화면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After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)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사용후기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 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작성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화면  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27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>
              <p:ext uri="{D42A27DB-BD31-4B8C-83A1-F6EECF244321}">
                <p14:modId xmlns:p14="http://schemas.microsoft.com/office/powerpoint/2010/main" val="3727461219"/>
              </p:ext>
            </p:extLst>
          </p:nvPr>
        </p:nvGraphicFramePr>
        <p:xfrm>
          <a:off x="706967" y="4755264"/>
          <a:ext cx="8072336" cy="1871824"/>
        </p:xfrm>
        <a:graphic>
          <a:graphicData uri="http://schemas.openxmlformats.org/drawingml/2006/table">
            <a:tbl>
              <a:tblPr firstRow="1" bandRow="1"/>
              <a:tblGrid>
                <a:gridCol w="356069"/>
                <a:gridCol w="994117"/>
                <a:gridCol w="4172167"/>
                <a:gridCol w="2549983"/>
              </a:tblGrid>
              <a:tr h="179296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16591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상품 검색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팝업창을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띄웁니다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100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검색하기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상품명을 입력하여 검색합니다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6591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 결과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 결과 리스트이고 체크박스로 체크 하여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할수있습니다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100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검색결과 리스트를 체크유무로 관련상품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으로 추가시킵니다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추가항목은 회색으로 바뀝니다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제거시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원상복구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6591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제외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관련상품 리스트를 체크유무로 관련상품을 제외시킵니다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6591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6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설정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관련상품에 리스트를 토대로 관련상품을 설정합니다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6591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7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상품 추가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관련상품의 설정을 기반으로 추가된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결과창입니다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 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항목 우측의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X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를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제외시킬수도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있습니다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837652"/>
            <a:ext cx="7957005" cy="392353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8165" y="845692"/>
            <a:ext cx="6784442" cy="408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499" y="837652"/>
            <a:ext cx="125777" cy="40226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08097" y="1269807"/>
            <a:ext cx="136849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관련 상품 추가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16314" y="1613604"/>
            <a:ext cx="4151287" cy="6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609541" y="1308206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30460" y="1652341"/>
            <a:ext cx="21363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인텔 코어</a:t>
            </a:r>
            <a:r>
              <a:rPr lang="en-US" altLang="ko-KR" sz="1400" b="1" dirty="0"/>
              <a:t>i5-8</a:t>
            </a:r>
            <a:r>
              <a:rPr lang="ko-KR" altLang="en-US" sz="1400" b="1" dirty="0"/>
              <a:t>세대 </a:t>
            </a:r>
            <a:r>
              <a:rPr lang="en-US" altLang="ko-KR" sz="1400" b="1" dirty="0"/>
              <a:t>8400</a:t>
            </a:r>
            <a:endParaRPr lang="ko-KR" altLang="en-US" sz="1400" dirty="0"/>
          </a:p>
        </p:txBody>
      </p:sp>
      <p:pic>
        <p:nvPicPr>
          <p:cNvPr id="45" name="Picture 1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8" y="1603028"/>
            <a:ext cx="337500" cy="3375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422976" y="2278854"/>
            <a:ext cx="6953640" cy="241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608128" y="2801727"/>
            <a:ext cx="2871235" cy="1476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917410" y="3635732"/>
            <a:ext cx="585498" cy="28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제외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52350" y="2945525"/>
            <a:ext cx="576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89640" y="2801727"/>
            <a:ext cx="2638743" cy="1476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54" y="2281130"/>
            <a:ext cx="430162" cy="3841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455389" y="2327143"/>
            <a:ext cx="11428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상품명 검색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472737" y="2327143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98255" y="2327143"/>
            <a:ext cx="176221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08128" y="2463712"/>
            <a:ext cx="11428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검색 결과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892012" y="2886632"/>
            <a:ext cx="21363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인텔 코어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i5-8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세대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8400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84711" y="3234151"/>
            <a:ext cx="25796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XH58 Hero8400 (</a:t>
            </a:r>
            <a:r>
              <a:rPr lang="en-US" altLang="ko-KR" sz="1400" b="1" dirty="0" err="1" smtClean="0"/>
              <a:t>ssd</a:t>
            </a:r>
            <a:r>
              <a:rPr lang="en-US" altLang="ko-KR" sz="1400" b="1" dirty="0" smtClean="0"/>
              <a:t> 120gb)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867110" y="3581044"/>
            <a:ext cx="257965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뷰소닉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PRO 8400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1710471" y="2924635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13798" y="3272032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10471" y="3617566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684154" y="4234337"/>
            <a:ext cx="679829" cy="35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71681" y="2882696"/>
            <a:ext cx="21363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인텔 코어</a:t>
            </a:r>
            <a:r>
              <a:rPr lang="en-US" altLang="ko-KR" sz="1400" b="1" dirty="0">
                <a:solidFill>
                  <a:schemeClr val="tx2"/>
                </a:solidFill>
              </a:rPr>
              <a:t>i5-8</a:t>
            </a:r>
            <a:r>
              <a:rPr lang="ko-KR" altLang="en-US" sz="1400" b="1" dirty="0">
                <a:solidFill>
                  <a:schemeClr val="tx2"/>
                </a:solidFill>
              </a:rPr>
              <a:t>세대 </a:t>
            </a:r>
            <a:r>
              <a:rPr lang="en-US" altLang="ko-KR" sz="1400" b="1" dirty="0">
                <a:solidFill>
                  <a:schemeClr val="tx2"/>
                </a:solidFill>
              </a:rPr>
              <a:t>8400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12040" y="2941063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90" y="2896025"/>
            <a:ext cx="337500" cy="337500"/>
          </a:xfrm>
          <a:prstGeom prst="rect">
            <a:avLst/>
          </a:prstGeom>
        </p:spPr>
      </p:pic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645932" y="2878640"/>
            <a:ext cx="338138" cy="338137"/>
            <a:chOff x="918" y="2077"/>
            <a:chExt cx="213" cy="213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8" y="2077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974" y="2133"/>
              <a:ext cx="106" cy="81"/>
            </a:xfrm>
            <a:custGeom>
              <a:avLst/>
              <a:gdLst>
                <a:gd name="T0" fmla="*/ 106 w 106"/>
                <a:gd name="T1" fmla="*/ 17 h 81"/>
                <a:gd name="T2" fmla="*/ 42 w 106"/>
                <a:gd name="T3" fmla="*/ 81 h 81"/>
                <a:gd name="T4" fmla="*/ 25 w 106"/>
                <a:gd name="T5" fmla="*/ 66 h 81"/>
                <a:gd name="T6" fmla="*/ 25 w 106"/>
                <a:gd name="T7" fmla="*/ 66 h 81"/>
                <a:gd name="T8" fmla="*/ 0 w 106"/>
                <a:gd name="T9" fmla="*/ 40 h 81"/>
                <a:gd name="T10" fmla="*/ 15 w 106"/>
                <a:gd name="T11" fmla="*/ 25 h 81"/>
                <a:gd name="T12" fmla="*/ 42 w 106"/>
                <a:gd name="T13" fmla="*/ 49 h 81"/>
                <a:gd name="T14" fmla="*/ 91 w 106"/>
                <a:gd name="T15" fmla="*/ 0 h 81"/>
                <a:gd name="T16" fmla="*/ 106 w 106"/>
                <a:gd name="T17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81">
                  <a:moveTo>
                    <a:pt x="106" y="17"/>
                  </a:moveTo>
                  <a:lnTo>
                    <a:pt x="42" y="81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0" y="40"/>
                  </a:lnTo>
                  <a:lnTo>
                    <a:pt x="15" y="25"/>
                  </a:lnTo>
                  <a:lnTo>
                    <a:pt x="42" y="49"/>
                  </a:lnTo>
                  <a:lnTo>
                    <a:pt x="91" y="0"/>
                  </a:lnTo>
                  <a:lnTo>
                    <a:pt x="10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616778" y="2422426"/>
            <a:ext cx="11428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관련 상품</a:t>
            </a:r>
            <a:endParaRPr lang="ko-KR" altLang="en-US" sz="1400" dirty="0"/>
          </a:p>
        </p:txBody>
      </p:sp>
      <p:sp>
        <p:nvSpPr>
          <p:cNvPr id="79" name="타원 78"/>
          <p:cNvSpPr/>
          <p:nvPr/>
        </p:nvSpPr>
        <p:spPr>
          <a:xfrm>
            <a:off x="2519814" y="1418953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80" name="타원 79"/>
          <p:cNvSpPr/>
          <p:nvPr/>
        </p:nvSpPr>
        <p:spPr>
          <a:xfrm>
            <a:off x="5367125" y="217013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571538" y="276827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71677" y="285513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825658" y="350004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594403" y="4163087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6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441467" y="1621258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7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317727" y="3096127"/>
            <a:ext cx="185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645497" y="3753876"/>
            <a:ext cx="18518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56992" y="1349326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작성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92665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64861"/>
              </p:ext>
            </p:extLst>
          </p:nvPr>
        </p:nvGraphicFramePr>
        <p:xfrm>
          <a:off x="739787" y="1253994"/>
          <a:ext cx="848318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3587"/>
                <a:gridCol w="1301860"/>
                <a:gridCol w="1153076"/>
                <a:gridCol w="1264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 일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드디어 노트북이 배송되었어요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en-US" altLang="ko-KR" sz="1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( 1 )</a:t>
                      </a:r>
                      <a:endParaRPr lang="ko-KR" altLang="en-US" sz="14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User01</a:t>
                      </a:r>
                      <a:endParaRPr lang="ko-KR" altLang="en-US" sz="11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2018-05-30</a:t>
                      </a:r>
                      <a:endParaRPr lang="ko-KR" altLang="en-US" sz="11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67</a:t>
                      </a:r>
                      <a:endParaRPr lang="ko-KR" altLang="en-US" sz="11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그래픽카드는 뭐가 좋을까요</a:t>
                      </a:r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User02</a:t>
                      </a:r>
                      <a:endParaRPr lang="ko-KR" altLang="en-US" sz="11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2018-04-30</a:t>
                      </a:r>
                      <a:endParaRPr lang="ko-KR" altLang="en-US" sz="11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102</a:t>
                      </a:r>
                      <a:endParaRPr lang="ko-KR" altLang="en-US" sz="11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28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558" name="직사각형 23557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3559" name="표 23558"/>
          <p:cNvGraphicFramePr/>
          <p:nvPr>
            <p:extLst>
              <p:ext uri="{D42A27DB-BD31-4B8C-83A1-F6EECF244321}">
                <p14:modId xmlns:p14="http://schemas.microsoft.com/office/powerpoint/2010/main" val="336190334"/>
              </p:ext>
            </p:extLst>
          </p:nvPr>
        </p:nvGraphicFramePr>
        <p:xfrm>
          <a:off x="562285" y="4022424"/>
          <a:ext cx="8462761" cy="2474637"/>
        </p:xfrm>
        <a:graphic>
          <a:graphicData uri="http://schemas.openxmlformats.org/drawingml/2006/table">
            <a:tbl>
              <a:tblPr firstRow="1" bandRow="1"/>
              <a:tblGrid>
                <a:gridCol w="373291"/>
                <a:gridCol w="1042197"/>
                <a:gridCol w="4173956"/>
                <a:gridCol w="2873317"/>
              </a:tblGrid>
              <a:tr h="213745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9524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 클릭 시 해당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페이지로 이동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제목의 길이는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이내로 제한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글쓴이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작성자의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조회수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조회수를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새로고침시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조회수 중복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X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글쓰기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작성합니다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글작성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페이지로 이동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6,7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페이지 이동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항목이 출력리스트를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초과할시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 다음페이지로 이동하거나 이전페이지로 이동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항목이 적다면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해당페이지 유지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2597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8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 유형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검색시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해당 유형을 통해서 검색합니다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2597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9,10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텍스트 박스에 찾을 내용을 넣고 검색을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921167" y="116744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36096" y="1145883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54857" y="11392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149" y="912473"/>
            <a:ext cx="13684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자유게시판</a:t>
            </a:r>
            <a:endParaRPr lang="ko-KR" altLang="en-US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5025846" y="3436904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3" name="왼쪽 화살표 22"/>
          <p:cNvSpPr/>
          <p:nvPr/>
        </p:nvSpPr>
        <p:spPr>
          <a:xfrm>
            <a:off x="4484245" y="3436904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4" name="직사각형 23"/>
          <p:cNvSpPr/>
          <p:nvPr/>
        </p:nvSpPr>
        <p:spPr>
          <a:xfrm>
            <a:off x="5633624" y="3647244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9142" y="3647244"/>
            <a:ext cx="176221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DropdownBox"/>
          <p:cNvGrpSpPr/>
          <p:nvPr>
            <p:custDataLst>
              <p:custData r:id="rId1"/>
            </p:custDataLst>
          </p:nvPr>
        </p:nvGrpSpPr>
        <p:grpSpPr>
          <a:xfrm>
            <a:off x="2606134" y="3647244"/>
            <a:ext cx="1097652" cy="228600"/>
            <a:chOff x="4016824" y="3329200"/>
            <a:chExt cx="1097652" cy="228600"/>
          </a:xfrm>
        </p:grpSpPr>
        <p:sp>
          <p:nvSpPr>
            <p:cNvPr id="4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제목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2606134" y="3872815"/>
            <a:ext cx="1097652" cy="42685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제목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내용</a:t>
            </a:r>
            <a:endParaRPr lang="en-US" altLang="ko-KR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글쓴이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48079" y="3496250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글쓰기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freeboard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61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Board-1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자유게시판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64" name="그림 6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65" name="그림 6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66" name="그림 6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8092074" y="1120402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238273" y="3404954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484245" y="3343359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6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974592" y="3335856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7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606134" y="3598529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8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37099" y="3516076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9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633624" y="3502098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10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78771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freeboard_write</a:t>
            </a:r>
            <a:r>
              <a:rPr lang="ko-KR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Board-2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80" name="TextBox 24579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자유게시판 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글 쓰기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29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>
              <p:ext uri="{D42A27DB-BD31-4B8C-83A1-F6EECF244321}">
                <p14:modId xmlns:p14="http://schemas.microsoft.com/office/powerpoint/2010/main" val="1364392833"/>
              </p:ext>
            </p:extLst>
          </p:nvPr>
        </p:nvGraphicFramePr>
        <p:xfrm>
          <a:off x="700395" y="4944328"/>
          <a:ext cx="7956948" cy="137008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2702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대한 제목을 입력하는 칸 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스크롤바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스크롤 바입니다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에디터를 사용한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 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참고 에디터는 스마트 에디터입니다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업로드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945008"/>
            <a:ext cx="7957005" cy="3861158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38" name="타원 24637"/>
          <p:cNvSpPr/>
          <p:nvPr/>
        </p:nvSpPr>
        <p:spPr>
          <a:xfrm>
            <a:off x="1082174" y="108950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49" y="1594155"/>
            <a:ext cx="7240413" cy="2160550"/>
          </a:xfrm>
          <a:prstGeom prst="rect">
            <a:avLst/>
          </a:prstGeom>
        </p:spPr>
      </p:pic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8232564" y="1593924"/>
            <a:ext cx="219954" cy="2160781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640" name="타원 24639"/>
          <p:cNvSpPr/>
          <p:nvPr/>
        </p:nvSpPr>
        <p:spPr>
          <a:xfrm>
            <a:off x="8273064" y="152241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32937" y="3821005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작성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32937" y="379024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038406" y="153522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80594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8434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Index.html</a:t>
            </a:r>
          </a:p>
        </p:txBody>
      </p:sp>
      <p:sp>
        <p:nvSpPr>
          <p:cNvPr id="18436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Home-1</a:t>
            </a:r>
          </a:p>
        </p:txBody>
      </p:sp>
      <p:sp>
        <p:nvSpPr>
          <p:cNvPr id="18437" name="TextBox 18436"/>
          <p:cNvSpPr txBox="1"/>
          <p:nvPr/>
        </p:nvSpPr>
        <p:spPr>
          <a:xfrm>
            <a:off x="938643" y="476440"/>
            <a:ext cx="2900075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Home 화면 (Main) &gt; 메뉴 부분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8439" name="표 18438"/>
          <p:cNvGraphicFramePr/>
          <p:nvPr>
            <p:extLst>
              <p:ext uri="{D42A27DB-BD31-4B8C-83A1-F6EECF244321}">
                <p14:modId xmlns:p14="http://schemas.microsoft.com/office/powerpoint/2010/main" val="1058056044"/>
              </p:ext>
            </p:extLst>
          </p:nvPr>
        </p:nvGraphicFramePr>
        <p:xfrm>
          <a:off x="1282054" y="2907223"/>
          <a:ext cx="7175232" cy="3044274"/>
        </p:xfrm>
        <a:graphic>
          <a:graphicData uri="http://schemas.openxmlformats.org/drawingml/2006/table">
            <a:tbl>
              <a:tblPr firstRow="1" bandRow="1"/>
              <a:tblGrid>
                <a:gridCol w="316411"/>
                <a:gridCol w="884292"/>
                <a:gridCol w="4229879"/>
                <a:gridCol w="1744650"/>
              </a:tblGrid>
              <a:tr h="287958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검색어가 포함된 모든</a:t>
                      </a: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제품을 보여줍니다</a:t>
                      </a:r>
                      <a:endParaRPr lang="ko-KR" alt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7964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로고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로고이미지를 클릭하면 메인화면으로 돌아옵니다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6567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사용자정보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사용자정보 페이지로 이동합니다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비로그인시 로그인화면으로 </a:t>
                      </a: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넘어감</a:t>
                      </a:r>
                      <a:endParaRPr lang="ko-KR" alt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6567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장바구니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장바구니 페이지로 이동합니다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비로그인시 로그인화면으로 </a:t>
                      </a: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넘어감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964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로그인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로그인 페이지로 이동합니다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6567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</a:t>
                      </a:r>
                      <a:endParaRPr lang="ko-KR" altLang="ko-KR" sz="900" b="1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검색어가 포함된 제품명을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가진 제품들을 보여줍니다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제품명과 모델명 모두를 검색해서 </a:t>
                      </a:r>
                      <a:endParaRPr lang="en-US" altLang="ko-KR" sz="900" b="1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보여줌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89" name="직사각형 18488"/>
          <p:cNvSpPr/>
          <p:nvPr/>
        </p:nvSpPr>
        <p:spPr>
          <a:xfrm>
            <a:off x="8844783" y="657514"/>
            <a:ext cx="397099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8490" name="타원 18489"/>
          <p:cNvSpPr/>
          <p:nvPr/>
        </p:nvSpPr>
        <p:spPr>
          <a:xfrm>
            <a:off x="2507053" y="945690"/>
            <a:ext cx="179509" cy="14455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194402" y="945690"/>
            <a:ext cx="7506331" cy="1455676"/>
            <a:chOff x="1194402" y="945690"/>
            <a:chExt cx="7506331" cy="1455676"/>
          </a:xfrm>
        </p:grpSpPr>
        <p:sp>
          <p:nvSpPr>
            <p:cNvPr id="11" name="직사각형 10"/>
            <p:cNvSpPr/>
            <p:nvPr/>
          </p:nvSpPr>
          <p:spPr>
            <a:xfrm>
              <a:off x="7048851" y="2089408"/>
              <a:ext cx="1615258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제품명 검색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282054" y="945690"/>
              <a:ext cx="1404508" cy="6842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63745" y="979492"/>
              <a:ext cx="794009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사용자정보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01806" y="979493"/>
              <a:ext cx="756273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관심 목록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2131" y="979492"/>
              <a:ext cx="767162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로그인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282054" y="1918041"/>
              <a:ext cx="7418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0224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공지사항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94402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홈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2575" y="2089408"/>
              <a:ext cx="172862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카테고리 펼쳐보기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8776" y="2089408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게시판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42154" y="209358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이벤트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4308998" y="2206146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5243485" y="2203031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92" name="타원 18491"/>
          <p:cNvSpPr/>
          <p:nvPr/>
        </p:nvSpPr>
        <p:spPr>
          <a:xfrm>
            <a:off x="7548317" y="981198"/>
            <a:ext cx="179454" cy="14455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sp>
        <p:nvSpPr>
          <p:cNvPr id="18493" name="타원 18492"/>
          <p:cNvSpPr/>
          <p:nvPr/>
        </p:nvSpPr>
        <p:spPr>
          <a:xfrm>
            <a:off x="8448642" y="981254"/>
            <a:ext cx="181073" cy="144501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</a:p>
        </p:txBody>
      </p:sp>
      <p:sp>
        <p:nvSpPr>
          <p:cNvPr id="18491" name="타원 18490"/>
          <p:cNvSpPr/>
          <p:nvPr/>
        </p:nvSpPr>
        <p:spPr>
          <a:xfrm>
            <a:off x="6648603" y="94569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18494" name="타원 18493"/>
          <p:cNvSpPr/>
          <p:nvPr/>
        </p:nvSpPr>
        <p:spPr>
          <a:xfrm>
            <a:off x="8521279" y="1990067"/>
            <a:ext cx="179454" cy="14455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</a:p>
        </p:txBody>
      </p:sp>
      <p:pic>
        <p:nvPicPr>
          <p:cNvPr id="28" name="Picture 2" descr="C:\Users\t-dantay\Documents\Placeholders\search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355" y="21196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freeboard_view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 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3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80" name="TextBox 24579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자유게시판 </a:t>
            </a: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글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보기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30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>
              <p:ext uri="{D42A27DB-BD31-4B8C-83A1-F6EECF244321}">
                <p14:modId xmlns:p14="http://schemas.microsoft.com/office/powerpoint/2010/main" val="1875750407"/>
              </p:ext>
            </p:extLst>
          </p:nvPr>
        </p:nvGraphicFramePr>
        <p:xfrm>
          <a:off x="700452" y="5026862"/>
          <a:ext cx="7956948" cy="137008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2702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해당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대한 제목을 입력하는 칸 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수정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삭제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본인의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게시글일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경우만 수정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삭제가 나타납니다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댓글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작성일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댓글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작성일을 표기 해줍니다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alt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의견 쓰기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대한 의견을 작성합니다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945008"/>
            <a:ext cx="7957005" cy="4031150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드디어 노트북이 배송되었어요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638" name="타원 24637"/>
          <p:cNvSpPr/>
          <p:nvPr/>
        </p:nvSpPr>
        <p:spPr>
          <a:xfrm>
            <a:off x="1106763" y="109571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6791302" y="1673196"/>
            <a:ext cx="219954" cy="2160781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29222" y="1692069"/>
            <a:ext cx="5762080" cy="21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</a:t>
            </a:r>
            <a:r>
              <a:rPr lang="en-US" altLang="ko-KR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사양 </a:t>
            </a: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노트북은 아니고</a:t>
            </a:r>
            <a:endParaRPr lang="ko-KR" altLang="ko-KR" sz="11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ko-KR" altLang="ko-KR" sz="11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8세대 코어i5 </a:t>
            </a:r>
            <a:r>
              <a:rPr lang="ko-KR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카비레이크</a:t>
            </a: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-R</a:t>
            </a:r>
            <a:b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i5-8250U 1.6GHz(3.4GHz) / </a:t>
            </a:r>
            <a:r>
              <a:rPr lang="ko-KR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쿼드</a:t>
            </a: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코어</a:t>
            </a:r>
            <a:b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15.6인치</a:t>
            </a:r>
            <a:b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1920x1080</a:t>
            </a:r>
            <a:b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DDR4 4GB</a:t>
            </a:r>
            <a:endParaRPr lang="ko-KR" altLang="ko-KR" sz="11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ko-KR" altLang="ko-KR" sz="11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한가지 맘에 </a:t>
            </a:r>
            <a:r>
              <a:rPr lang="ko-KR" altLang="ko-KR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드는</a:t>
            </a:r>
            <a:r>
              <a:rPr lang="en-US" altLang="ko-KR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 </a:t>
            </a:r>
            <a:r>
              <a:rPr lang="ko-KR" altLang="ko-KR" sz="110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스토리지입니다</a:t>
            </a: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/>
          </a:p>
        </p:txBody>
      </p:sp>
      <p:pic>
        <p:nvPicPr>
          <p:cNvPr id="1028" name="Picture 4" descr="http://linkback.danawa.com/images/onebyone.gif?action_id=0d8432ca72389f58cf66bfbf077404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5271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032967" y="4068418"/>
            <a:ext cx="4700559" cy="269634"/>
            <a:chOff x="2523640" y="2278416"/>
            <a:chExt cx="4700559" cy="428586"/>
          </a:xfrm>
        </p:grpSpPr>
        <p:sp>
          <p:nvSpPr>
            <p:cNvPr id="29" name="직사각형 28"/>
            <p:cNvSpPr/>
            <p:nvPr/>
          </p:nvSpPr>
          <p:spPr>
            <a:xfrm>
              <a:off x="2523640" y="2278416"/>
              <a:ext cx="4700559" cy="4285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User01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622900" y="2282108"/>
              <a:ext cx="0" cy="421201"/>
            </a:xfrm>
            <a:prstGeom prst="line">
              <a:avLst/>
            </a:prstGeom>
            <a:ln>
              <a:solidFill>
                <a:srgbClr val="373F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069214" y="4068418"/>
            <a:ext cx="1144001" cy="26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의견쓰기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769" y="4373006"/>
            <a:ext cx="7304199" cy="57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37" y="4438921"/>
            <a:ext cx="343254" cy="3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348833" y="4466032"/>
            <a:ext cx="65614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User02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214454" y="4495376"/>
            <a:ext cx="201142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축하드려요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1256" y="4404320"/>
            <a:ext cx="118257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2018-05-28</a:t>
            </a:r>
            <a:endParaRPr lang="ko-KR" altLang="en-US" sz="11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132227" y="4378686"/>
            <a:ext cx="0" cy="568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912" y="3809806"/>
            <a:ext cx="123829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댓글</a:t>
            </a:r>
            <a:endParaRPr lang="ko-KR" altLang="en-US" sz="1200" b="1" dirty="0"/>
          </a:p>
        </p:txBody>
      </p:sp>
      <p:sp>
        <p:nvSpPr>
          <p:cNvPr id="45" name="타원 44"/>
          <p:cNvSpPr/>
          <p:nvPr/>
        </p:nvSpPr>
        <p:spPr>
          <a:xfrm>
            <a:off x="7007584" y="4323019"/>
            <a:ext cx="204906" cy="174720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87713" y="1148150"/>
            <a:ext cx="482217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수정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0487" y="1160978"/>
            <a:ext cx="463269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삭제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49772" y="108437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87580" y="107005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43088" y="3976633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18662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freeboard_editpage</a:t>
            </a:r>
            <a:r>
              <a:rPr lang="ko-KR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 </a:t>
            </a:r>
            <a:r>
              <a:rPr lang="ko-KR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4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4580" name="TextBox 24579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자유게시판 </a:t>
            </a:r>
            <a:r>
              <a:rPr lang="en-US" altLang="ko-KR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글 수정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31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4633" name="직사각형 24632"/>
          <p:cNvSpPr/>
          <p:nvPr/>
        </p:nvSpPr>
        <p:spPr>
          <a:xfrm>
            <a:off x="700395" y="945008"/>
            <a:ext cx="7957005" cy="3861158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드디어 노트북이 배송되었어요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49" y="1594155"/>
            <a:ext cx="7240413" cy="2160550"/>
          </a:xfrm>
          <a:prstGeom prst="rect">
            <a:avLst/>
          </a:prstGeom>
        </p:spPr>
      </p:pic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8232564" y="1593924"/>
            <a:ext cx="219954" cy="2160781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532937" y="3821005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수정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1795" y="2062093"/>
            <a:ext cx="7153330" cy="1450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</a:t>
            </a:r>
            <a:r>
              <a:rPr lang="en-US" altLang="ko-KR" sz="10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사양 </a:t>
            </a: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노트북은 아니고</a:t>
            </a:r>
            <a:endParaRPr lang="ko-KR" altLang="ko-KR" sz="10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ko-KR" altLang="ko-KR" sz="10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8세대 코어i5 </a:t>
            </a:r>
            <a:r>
              <a:rPr lang="ko-KR" altLang="ko-KR" sz="10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카비레이크</a:t>
            </a: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-R</a:t>
            </a:r>
            <a:b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i5-8250U 1.6GHz(3.4GHz) / </a:t>
            </a:r>
            <a:r>
              <a:rPr lang="ko-KR" altLang="ko-KR" sz="10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쿼드</a:t>
            </a: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코어</a:t>
            </a:r>
            <a:b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15.6인치</a:t>
            </a:r>
            <a:b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1920x1080</a:t>
            </a:r>
            <a:b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DDR4 4GB</a:t>
            </a:r>
            <a:endParaRPr lang="ko-KR" altLang="ko-KR" sz="10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ko-KR" altLang="ko-KR" sz="1000" dirty="0">
              <a:solidFill>
                <a:schemeClr val="tx1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한가지 맘에 </a:t>
            </a:r>
            <a:r>
              <a:rPr lang="ko-KR" altLang="ko-KR" sz="10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드는</a:t>
            </a:r>
            <a:r>
              <a:rPr lang="en-US" altLang="ko-KR" sz="10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 </a:t>
            </a:r>
            <a:r>
              <a:rPr lang="ko-KR" altLang="ko-KR" sz="100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스토리지입니다</a:t>
            </a:r>
            <a:r>
              <a:rPr lang="ko-KR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/>
          </a:p>
        </p:txBody>
      </p:sp>
      <p:graphicFrame>
        <p:nvGraphicFramePr>
          <p:cNvPr id="24" name="표 23"/>
          <p:cNvGraphicFramePr/>
          <p:nvPr>
            <p:extLst>
              <p:ext uri="{D42A27DB-BD31-4B8C-83A1-F6EECF244321}">
                <p14:modId xmlns:p14="http://schemas.microsoft.com/office/powerpoint/2010/main" val="2138741541"/>
              </p:ext>
            </p:extLst>
          </p:nvPr>
        </p:nvGraphicFramePr>
        <p:xfrm>
          <a:off x="700395" y="4944328"/>
          <a:ext cx="7956948" cy="137008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2702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제목란에 내용은 원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제목을 불러옵니다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스크롤바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스크롤 바입니다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내용은 원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내용을 불러옵니다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참고 에디터는 스마트 에디터입니다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수정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수정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1082174" y="108950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8273064" y="152241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532937" y="379024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38406" y="153522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74215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43099"/>
              </p:ext>
            </p:extLst>
          </p:nvPr>
        </p:nvGraphicFramePr>
        <p:xfrm>
          <a:off x="739787" y="1253994"/>
          <a:ext cx="848318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3587"/>
                <a:gridCol w="1301860"/>
                <a:gridCol w="1153076"/>
                <a:gridCol w="1264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 일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조회수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가격 오류가 있어요</a:t>
                      </a:r>
                      <a:r>
                        <a:rPr lang="en-US" altLang="ko-KR" sz="14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User01</a:t>
                      </a:r>
                      <a:endParaRPr lang="ko-KR" altLang="en-US" sz="11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2018-05-15</a:t>
                      </a:r>
                      <a:endParaRPr lang="ko-KR" altLang="en-US" sz="11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1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설명이 오류가 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있는것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같아요</a:t>
                      </a:r>
                      <a:endParaRPr lang="en-US" altLang="ko-KR" sz="14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User02</a:t>
                      </a:r>
                      <a:endParaRPr lang="ko-KR" altLang="en-US" sz="11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2018-04-18</a:t>
                      </a:r>
                      <a:endParaRPr lang="ko-KR" altLang="en-US" sz="11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11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32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558" name="직사각형 23557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5" name="TextBox 14"/>
          <p:cNvSpPr txBox="1"/>
          <p:nvPr/>
        </p:nvSpPr>
        <p:spPr>
          <a:xfrm>
            <a:off x="628148" y="912473"/>
            <a:ext cx="15542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건의 게시판</a:t>
            </a:r>
            <a:endParaRPr lang="ko-KR" altLang="en-US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5017709" y="3498498"/>
            <a:ext cx="215970" cy="142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3" name="왼쪽 화살표 22"/>
          <p:cNvSpPr/>
          <p:nvPr/>
        </p:nvSpPr>
        <p:spPr>
          <a:xfrm>
            <a:off x="4476108" y="3498498"/>
            <a:ext cx="216026" cy="1429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889FB"/>
          </a:solidFill>
          <a:ln w="19039" cap="flat" cmpd="sng" algn="ctr">
            <a:solidFill>
              <a:srgbClr val="394178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24" name="직사각형 23"/>
          <p:cNvSpPr/>
          <p:nvPr/>
        </p:nvSpPr>
        <p:spPr>
          <a:xfrm>
            <a:off x="5355751" y="3759405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1269" y="3759405"/>
            <a:ext cx="176221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48079" y="3496250"/>
            <a:ext cx="957231" cy="282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글쓰기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reportboard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61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Board-5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건의 게시판 목록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64" name="그림 6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65" name="그림 6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66" name="그림 6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graphicFrame>
        <p:nvGraphicFramePr>
          <p:cNvPr id="26" name="표 25"/>
          <p:cNvGraphicFramePr/>
          <p:nvPr>
            <p:extLst>
              <p:ext uri="{D42A27DB-BD31-4B8C-83A1-F6EECF244321}">
                <p14:modId xmlns:p14="http://schemas.microsoft.com/office/powerpoint/2010/main" val="3315923584"/>
              </p:ext>
            </p:extLst>
          </p:nvPr>
        </p:nvGraphicFramePr>
        <p:xfrm>
          <a:off x="739787" y="4063809"/>
          <a:ext cx="8462761" cy="2474637"/>
        </p:xfrm>
        <a:graphic>
          <a:graphicData uri="http://schemas.openxmlformats.org/drawingml/2006/table">
            <a:tbl>
              <a:tblPr firstRow="1" bandRow="1"/>
              <a:tblGrid>
                <a:gridCol w="373291"/>
                <a:gridCol w="1042197"/>
                <a:gridCol w="4173956"/>
                <a:gridCol w="2873317"/>
              </a:tblGrid>
              <a:tr h="213745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9524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 클릭 시 해당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페이지로 이동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제목의 길이는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이내로 제한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글쓴이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작성자의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조회수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조회수를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새로고침시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조회수 중복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X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글쓰기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작성합니다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글작성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페이지로 이동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6,7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페이지 이동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항목이 출력리스트를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초과할시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 다음페이지로 이동하거나 이전페이지로 이동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항목이 적다면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해당페이지 유지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2597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8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 유형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검색시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해당 유형을 통해서 검색합니다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2597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9,10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텍스트 박스에 찾을 내용을 넣고 검색을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921167" y="116744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936096" y="1145883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654857" y="1139252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092074" y="1120402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38273" y="3404954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84245" y="3343359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6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74592" y="3335856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7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06134" y="3598529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8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737099" y="3516076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9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633624" y="3502098"/>
            <a:ext cx="156005" cy="13681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10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2" name="Content"/>
          <p:cNvSpPr/>
          <p:nvPr>
            <p:custDataLst>
              <p:custData r:id="rId1"/>
            </p:custDataLst>
          </p:nvPr>
        </p:nvSpPr>
        <p:spPr>
          <a:xfrm>
            <a:off x="2328261" y="3984976"/>
            <a:ext cx="1097652" cy="42685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제목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내용</a:t>
            </a:r>
            <a:endParaRPr lang="en-US" altLang="ko-KR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글쓴이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DropdownBox"/>
          <p:cNvGrpSpPr/>
          <p:nvPr>
            <p:custDataLst>
              <p:custData r:id="rId2"/>
            </p:custDataLst>
          </p:nvPr>
        </p:nvGrpSpPr>
        <p:grpSpPr>
          <a:xfrm>
            <a:off x="2328261" y="3759405"/>
            <a:ext cx="1097652" cy="228600"/>
            <a:chOff x="4016824" y="3329200"/>
            <a:chExt cx="1097652" cy="228600"/>
          </a:xfrm>
        </p:grpSpPr>
        <p:sp>
          <p:nvSpPr>
            <p:cNvPr id="4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제목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70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33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/>
          </p:nvPr>
        </p:nvGraphicFramePr>
        <p:xfrm>
          <a:off x="700395" y="4944328"/>
          <a:ext cx="7956948" cy="137008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2702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사용후기에 대한 제목을 입력하는 칸 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평점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마우스 커서를 클릭 해 별의 개수를 정합니다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평점은 별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개당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점에 해당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에디터를 사용한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 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참고 에디터는 스마트 에디터입니다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사용후기를 업로드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945008"/>
            <a:ext cx="7957005" cy="3861158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제목을 입력해 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638" name="타원 24637"/>
          <p:cNvSpPr/>
          <p:nvPr/>
        </p:nvSpPr>
        <p:spPr>
          <a:xfrm>
            <a:off x="5657702" y="1096347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8232564" y="1593924"/>
            <a:ext cx="219954" cy="2160781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640" name="타원 24639"/>
          <p:cNvSpPr/>
          <p:nvPr/>
        </p:nvSpPr>
        <p:spPr>
          <a:xfrm>
            <a:off x="8273064" y="152241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32937" y="3821005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작성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9222" y="1593545"/>
            <a:ext cx="7191973" cy="2161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내용을 입력해주세요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reportboard_write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Board-6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건의 게시판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46794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34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4633" name="직사각형 24632"/>
          <p:cNvSpPr/>
          <p:nvPr/>
        </p:nvSpPr>
        <p:spPr>
          <a:xfrm>
            <a:off x="700395" y="945008"/>
            <a:ext cx="7957005" cy="4031150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 오류가 있어요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6791302" y="1673196"/>
            <a:ext cx="292454" cy="2585690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87713" y="1148150"/>
            <a:ext cx="482217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수정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29222" y="1692069"/>
            <a:ext cx="5762080" cy="256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chemeClr val="tx1"/>
                </a:solidFill>
              </a:rPr>
              <a:t>OO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상품의 가격이 참조 사이트와 많이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다른것</a:t>
            </a:r>
            <a:r>
              <a:rPr lang="ko-KR" altLang="en-US" sz="1200" dirty="0" smtClean="0">
                <a:solidFill>
                  <a:schemeClr val="tx1"/>
                </a:solidFill>
              </a:rPr>
              <a:t> 같아요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smtClean="0">
                <a:solidFill>
                  <a:schemeClr val="tx1"/>
                </a:solidFill>
              </a:rPr>
              <a:t>빠른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시일내에</a:t>
            </a:r>
            <a:r>
              <a:rPr lang="ko-KR" altLang="en-US" sz="1200" dirty="0" smtClean="0">
                <a:solidFill>
                  <a:schemeClr val="tx1"/>
                </a:solidFill>
              </a:rPr>
              <a:t> 업데이트 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linkback.danawa.com/images/onebyone.gif?action_id=0d8432ca72389f58cf66bfbf07740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5271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620487" y="1160978"/>
            <a:ext cx="463269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삭제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Reportboard_view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Board-7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건의 게시판 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view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graphicFrame>
        <p:nvGraphicFramePr>
          <p:cNvPr id="31" name="표 30"/>
          <p:cNvGraphicFramePr/>
          <p:nvPr>
            <p:extLst>
              <p:ext uri="{D42A27DB-BD31-4B8C-83A1-F6EECF244321}">
                <p14:modId xmlns:p14="http://schemas.microsoft.com/office/powerpoint/2010/main" val="1903054886"/>
              </p:ext>
            </p:extLst>
          </p:nvPr>
        </p:nvGraphicFramePr>
        <p:xfrm>
          <a:off x="813886" y="5093491"/>
          <a:ext cx="7956948" cy="88096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163877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96743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해당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대한 제목을 입력하는 칸 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0369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수정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삭제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본인의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게시글일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경우만 수정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삭제가 나타납니다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1106763" y="109571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949772" y="108437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587580" y="107005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5225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35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4633" name="직사각형 24632"/>
          <p:cNvSpPr/>
          <p:nvPr/>
        </p:nvSpPr>
        <p:spPr>
          <a:xfrm>
            <a:off x="700395" y="945008"/>
            <a:ext cx="7957005" cy="3861158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6" name="TextBox 24635"/>
          <p:cNvSpPr txBox="1"/>
          <p:nvPr/>
        </p:nvSpPr>
        <p:spPr>
          <a:xfrm>
            <a:off x="1029222" y="1161577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2315" y="1160978"/>
            <a:ext cx="3709339" cy="326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드디어 노트북이 배송되었어요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49" y="1594155"/>
            <a:ext cx="7240413" cy="2160550"/>
          </a:xfrm>
          <a:prstGeom prst="rect">
            <a:avLst/>
          </a:prstGeom>
        </p:spPr>
      </p:pic>
      <p:grpSp>
        <p:nvGrpSpPr>
          <p:cNvPr id="33" name="ScrollbarVertical"/>
          <p:cNvGrpSpPr/>
          <p:nvPr>
            <p:custDataLst>
              <p:custData r:id="rId1"/>
            </p:custDataLst>
          </p:nvPr>
        </p:nvGrpSpPr>
        <p:grpSpPr>
          <a:xfrm>
            <a:off x="8232564" y="1593924"/>
            <a:ext cx="219954" cy="2160781"/>
            <a:chOff x="4496659" y="1543109"/>
            <a:chExt cx="147992" cy="3562291"/>
          </a:xfrm>
        </p:grpSpPr>
        <p:sp>
          <p:nvSpPr>
            <p:cNvPr id="34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532937" y="3821005"/>
            <a:ext cx="937080" cy="325574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 i="0" dirty="0" smtClean="0">
                <a:latin typeface="Trebuchet MS"/>
                <a:ea typeface="가는각진제목체"/>
                <a:sym typeface="Wingdings"/>
              </a:rPr>
              <a:t>수정</a:t>
            </a:r>
            <a:endParaRPr lang="ko-KR" sz="1200" b="0" i="0" dirty="0"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24" name="표 23"/>
          <p:cNvGraphicFramePr/>
          <p:nvPr>
            <p:extLst/>
          </p:nvPr>
        </p:nvGraphicFramePr>
        <p:xfrm>
          <a:off x="700395" y="4944328"/>
          <a:ext cx="7956948" cy="1370086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4112530"/>
                <a:gridCol w="2513533"/>
              </a:tblGrid>
              <a:tr h="27029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제목란에 내용은 원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제목을 불러옵니다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공백 불가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100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188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스크롤바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스크롤 바입니다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작성란에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내용은 원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내용을 불러옵니다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참고 에디터는 스마트 에디터입니다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5594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수정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게시글을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수정 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1082174" y="108950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8273064" y="152241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532937" y="379024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38406" y="153522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2174" y="1816320"/>
            <a:ext cx="7066992" cy="152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chemeClr val="tx1"/>
                </a:solidFill>
              </a:rPr>
              <a:t>OO </a:t>
            </a:r>
            <a:r>
              <a:rPr lang="ko-KR" altLang="en-US" sz="1200" dirty="0" smtClean="0">
                <a:solidFill>
                  <a:schemeClr val="tx1"/>
                </a:solidFill>
              </a:rPr>
              <a:t>상품의 가격이 참조 사이트와 많이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다른것</a:t>
            </a:r>
            <a:r>
              <a:rPr lang="ko-KR" altLang="en-US" sz="1200" dirty="0" smtClean="0">
                <a:solidFill>
                  <a:schemeClr val="tx1"/>
                </a:solidFill>
              </a:rPr>
              <a:t> 같아요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smtClean="0">
                <a:solidFill>
                  <a:schemeClr val="tx1"/>
                </a:solidFill>
              </a:rPr>
              <a:t>빠른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시일내에</a:t>
            </a:r>
            <a:r>
              <a:rPr lang="ko-KR" altLang="en-US" sz="1200" dirty="0" smtClean="0">
                <a:solidFill>
                  <a:schemeClr val="tx1"/>
                </a:solidFill>
              </a:rPr>
              <a:t> 업데이트 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Reportboard_edit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lnSpc>
                <a:spcPct val="90000"/>
              </a:lnSpc>
              <a:spcAft>
                <a:spcPct val="0"/>
              </a:spcAft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Board-8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게시판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(board)&gt;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건의 게시판</a:t>
            </a:r>
            <a:r>
              <a:rPr lang="en-US" altLang="ko-KR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수정</a:t>
            </a:r>
            <a:endParaRPr lang="ko-KR" altLang="ko-KR" sz="8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6391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700392" y="1662852"/>
          <a:ext cx="848318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3587"/>
                <a:gridCol w="1301860"/>
                <a:gridCol w="1153076"/>
                <a:gridCol w="1264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16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글쓴이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게시날짜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마감날짜</a:t>
                      </a:r>
                      <a:endParaRPr lang="ko-KR" altLang="en-US" sz="12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G-MARK</a:t>
                      </a:r>
                      <a:r>
                        <a:rPr lang="en-US" altLang="ko-KR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가전제품 할인</a:t>
                      </a:r>
                      <a:endParaRPr lang="ko-KR" altLang="en-US" sz="14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가격비교사이트</a:t>
                      </a:r>
                      <a:endParaRPr lang="ko-KR" altLang="en-US" sz="11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2018-05-30</a:t>
                      </a:r>
                      <a:endParaRPr lang="ko-KR" altLang="en-US" sz="11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2018-05-31</a:t>
                      </a:r>
                      <a:endParaRPr lang="ko-KR" altLang="en-US" sz="11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삼성 </a:t>
                      </a:r>
                      <a:r>
                        <a:rPr lang="ko-KR" altLang="en-US" sz="14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갤럭시</a:t>
                      </a:r>
                      <a:r>
                        <a:rPr lang="ko-KR" altLang="en-US" sz="14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특급 이벤트</a:t>
                      </a:r>
                      <a:endParaRPr lang="en-US" altLang="ko-KR" sz="14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가격비교사이트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2018-04-30</a:t>
                      </a:r>
                      <a:endParaRPr lang="ko-KR" altLang="en-US" sz="11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2018-05-15</a:t>
                      </a:r>
                      <a:endParaRPr lang="ko-KR" altLang="en-US" sz="11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event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-1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36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3558" name="직사각형 23557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3559" name="표 23558"/>
          <p:cNvGraphicFramePr/>
          <p:nvPr>
            <p:extLst/>
          </p:nvPr>
        </p:nvGraphicFramePr>
        <p:xfrm>
          <a:off x="720818" y="3913294"/>
          <a:ext cx="8462761" cy="2250568"/>
        </p:xfrm>
        <a:graphic>
          <a:graphicData uri="http://schemas.openxmlformats.org/drawingml/2006/table">
            <a:tbl>
              <a:tblPr firstRow="1" bandRow="1"/>
              <a:tblGrid>
                <a:gridCol w="373291"/>
                <a:gridCol w="1042197"/>
                <a:gridCol w="4173956"/>
                <a:gridCol w="2873317"/>
              </a:tblGrid>
              <a:tr h="213745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495246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 클릭 시 해당 이벤트 설명페이지로 이동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제목의 길이는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이내로 제한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글쓴이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작성자의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이벤트 글쓴이는 항상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가격비교사이트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”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 출력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입니다.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마감일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이벤트 마감일을 나타냅니다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6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최신순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게시날짜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최신순으로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페이지 첫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접속시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기본 정렬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7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인기순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조회수를 기반으로 우선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5195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8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마감임박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마감날짜가 낮은 순으로 우선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마감날짜를 기준으로 오름차순 정렬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283903" y="1662851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64395" y="1629937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524149" y="1639574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89448" y="1667065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149" y="912473"/>
            <a:ext cx="13684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이벤트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938653" y="1289059"/>
            <a:ext cx="1131815" cy="3737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마감임박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981" y="1289058"/>
            <a:ext cx="1131815" cy="3737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최신순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9145" y="1289059"/>
            <a:ext cx="1131815" cy="3737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인기순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14822" y="123379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31225" y="123379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6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50410" y="1233794"/>
            <a:ext cx="176672" cy="152391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7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event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이벤트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event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)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이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벤트 목록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화면  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5" name="그림 3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37" name="그림 3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4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7" name="TextBox 24636"/>
          <p:cNvSpPr txBox="1"/>
          <p:nvPr/>
        </p:nvSpPr>
        <p:spPr>
          <a:xfrm>
            <a:off x="951661" y="1485885"/>
            <a:ext cx="7329641" cy="3097118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 dirty="0">
              <a:solidFill>
                <a:srgbClr val="336699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37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582" name="직사각형 24581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4583" name="표 24582"/>
          <p:cNvGraphicFramePr/>
          <p:nvPr>
            <p:extLst>
              <p:ext uri="{D42A27DB-BD31-4B8C-83A1-F6EECF244321}">
                <p14:modId xmlns:p14="http://schemas.microsoft.com/office/powerpoint/2010/main" val="751505488"/>
              </p:ext>
            </p:extLst>
          </p:nvPr>
        </p:nvGraphicFramePr>
        <p:xfrm>
          <a:off x="700395" y="4731581"/>
          <a:ext cx="7956948" cy="1543498"/>
        </p:xfrm>
        <a:graphic>
          <a:graphicData uri="http://schemas.openxmlformats.org/drawingml/2006/table">
            <a:tbl>
              <a:tblPr firstRow="1" bandRow="1"/>
              <a:tblGrid>
                <a:gridCol w="350979"/>
                <a:gridCol w="979906"/>
                <a:gridCol w="3924482"/>
                <a:gridCol w="2701581"/>
              </a:tblGrid>
              <a:tr h="271097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35741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게시물의 제목 입니다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제목의 길이는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 이내로 제한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5741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게시물이 올라온 날짜 입니다</a:t>
                      </a: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날짜 형식은 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yyyy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-mm-</a:t>
                      </a:r>
                      <a:r>
                        <a:rPr lang="en-US" altLang="ko-KR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dd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형식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1955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이벤트 이미지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이벤트의 이미지를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이미지는 최대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장까지 삽입가능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64660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이벤트 내용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이벤트를 설명하는 텍스트를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최대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200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자까지 입력가능</a:t>
                      </a:r>
                      <a:endParaRPr lang="ko-KR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33" name="직사각형 24632"/>
          <p:cNvSpPr/>
          <p:nvPr/>
        </p:nvSpPr>
        <p:spPr>
          <a:xfrm>
            <a:off x="700395" y="945008"/>
            <a:ext cx="7957005" cy="3746291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</p:sp>
      <p:sp>
        <p:nvSpPr>
          <p:cNvPr id="24635" name="TextBox 24634"/>
          <p:cNvSpPr txBox="1"/>
          <p:nvPr/>
        </p:nvSpPr>
        <p:spPr>
          <a:xfrm>
            <a:off x="940207" y="1053835"/>
            <a:ext cx="5923863" cy="324011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제목</a:t>
            </a:r>
          </a:p>
        </p:txBody>
      </p:sp>
      <p:sp>
        <p:nvSpPr>
          <p:cNvPr id="24639" name="타원 24638"/>
          <p:cNvSpPr/>
          <p:nvPr/>
        </p:nvSpPr>
        <p:spPr>
          <a:xfrm>
            <a:off x="6707685" y="1024605"/>
            <a:ext cx="179509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640" name="타원 24639"/>
          <p:cNvSpPr/>
          <p:nvPr/>
        </p:nvSpPr>
        <p:spPr>
          <a:xfrm>
            <a:off x="7801019" y="166595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4642" name="TextBox 24641"/>
          <p:cNvSpPr txBox="1"/>
          <p:nvPr/>
        </p:nvSpPr>
        <p:spPr>
          <a:xfrm>
            <a:off x="7116160" y="1052994"/>
            <a:ext cx="1151805" cy="324852"/>
          </a:xfrm>
          <a:prstGeom prst="rect">
            <a:avLst/>
          </a:prstGeom>
          <a:noFill/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rgbClr val="336699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날짜</a:t>
            </a:r>
          </a:p>
        </p:txBody>
      </p:sp>
      <p:sp>
        <p:nvSpPr>
          <p:cNvPr id="24643" name="타원 24642"/>
          <p:cNvSpPr/>
          <p:nvPr/>
        </p:nvSpPr>
        <p:spPr>
          <a:xfrm>
            <a:off x="8088512" y="105484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0029" y="1628823"/>
            <a:ext cx="6878483" cy="1571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이벤트 이미지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563" y="3280819"/>
            <a:ext cx="2773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이벤트 기간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5563" y="3847124"/>
            <a:ext cx="2773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당첨자 발표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64057" y="3308439"/>
            <a:ext cx="2716834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2018.05.25 10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00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</a:p>
          <a:p>
            <a:pPr algn="ctr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2018.05.31 23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59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         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897" y="4229930"/>
            <a:ext cx="27730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2018.06.01</a:t>
            </a:r>
          </a:p>
        </p:txBody>
      </p:sp>
      <p:sp>
        <p:nvSpPr>
          <p:cNvPr id="22" name="타원 21"/>
          <p:cNvSpPr/>
          <p:nvPr/>
        </p:nvSpPr>
        <p:spPr>
          <a:xfrm>
            <a:off x="1210029" y="327186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27" name="그림 2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8" name="그림 2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29" name="그림 2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Event-2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800" b="0" i="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event_view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.html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이벤트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(</a:t>
            </a:r>
            <a:r>
              <a:rPr lang="en-US" alt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event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) </a:t>
            </a:r>
            <a:r>
              <a:rPr lang="ko-KR" sz="800" b="0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&gt; </a:t>
            </a: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이</a:t>
            </a:r>
            <a:r>
              <a:rPr lang="ko-KR" altLang="en-US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벤트 </a:t>
            </a:r>
            <a:r>
              <a:rPr lang="ko-KR" altLang="en-US" sz="800" dirty="0" err="1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게시글</a:t>
            </a:r>
            <a:r>
              <a:rPr lang="ko-KR" sz="800" b="0" i="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  </a:t>
            </a:r>
            <a:endParaRPr lang="ko-KR" altLang="ko-KR" sz="800" b="0" i="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329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9" name="TextBox 90628"/>
          <p:cNvSpPr txBox="1"/>
          <p:nvPr/>
        </p:nvSpPr>
        <p:spPr>
          <a:xfrm>
            <a:off x="938643" y="635291"/>
            <a:ext cx="6657833" cy="163596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Index.html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0630" name="제목 1"/>
          <p:cNvSpPr>
            <a:spLocks noGrp="1"/>
          </p:cNvSpPr>
          <p:nvPr>
            <p:ph type="title"/>
          </p:nvPr>
        </p:nvSpPr>
        <p:spPr>
          <a:xfrm>
            <a:off x="4678926" y="474877"/>
            <a:ext cx="2920734" cy="160414"/>
          </a:xfr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Home-1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0631" name="TextBox 90630"/>
          <p:cNvSpPr txBox="1"/>
          <p:nvPr/>
        </p:nvSpPr>
        <p:spPr>
          <a:xfrm>
            <a:off x="919604" y="474877"/>
            <a:ext cx="2885781" cy="16041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Home 화면 (Main) &gt; 메뉴 부분</a:t>
            </a:r>
            <a:endParaRPr lang="ko-KR" altLang="ko-KR" sz="800" b="1" i="0" dirty="0">
              <a:solidFill>
                <a:srgbClr val="000000">
                  <a:alpha val="100000"/>
                </a:srgbClr>
              </a:solidFill>
              <a:latin typeface="가는각진제목체"/>
              <a:ea typeface="굴림"/>
              <a:sym typeface="Wingdings"/>
            </a:endParaRPr>
          </a:p>
        </p:txBody>
      </p:sp>
      <p:sp>
        <p:nvSpPr>
          <p:cNvPr id="90632" name="TextBox 90631"/>
          <p:cNvSpPr txBox="1"/>
          <p:nvPr/>
        </p:nvSpPr>
        <p:spPr>
          <a:xfrm>
            <a:off x="9024292" y="6325894"/>
            <a:ext cx="732165" cy="15404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>
                <a:solidFill>
                  <a:srgbClr val="000000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800" b="1" i="0">
              <a:solidFill>
                <a:srgbClr val="000000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0633" name="직사각형 90632"/>
          <p:cNvSpPr/>
          <p:nvPr/>
        </p:nvSpPr>
        <p:spPr>
          <a:xfrm>
            <a:off x="8843220" y="655950"/>
            <a:ext cx="360527" cy="10798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sp>
        <p:nvSpPr>
          <p:cNvPr id="90634" name="타원 90633"/>
          <p:cNvSpPr/>
          <p:nvPr/>
        </p:nvSpPr>
        <p:spPr>
          <a:xfrm>
            <a:off x="1354081" y="199324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1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0635" name="타원 90634"/>
          <p:cNvSpPr/>
          <p:nvPr/>
        </p:nvSpPr>
        <p:spPr>
          <a:xfrm>
            <a:off x="2020042" y="199324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2</a:t>
            </a:r>
            <a:endParaRPr lang="ko-KR" altLang="ko-KR" sz="1200" b="1" i="0" dirty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0636" name="타원 90635"/>
          <p:cNvSpPr/>
          <p:nvPr/>
        </p:nvSpPr>
        <p:spPr>
          <a:xfrm>
            <a:off x="3084147" y="199324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3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0637" name="타원 90636"/>
          <p:cNvSpPr/>
          <p:nvPr/>
        </p:nvSpPr>
        <p:spPr>
          <a:xfrm>
            <a:off x="4872112" y="1990067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4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sp>
        <p:nvSpPr>
          <p:cNvPr id="90638" name="타원 90637"/>
          <p:cNvSpPr/>
          <p:nvPr/>
        </p:nvSpPr>
        <p:spPr>
          <a:xfrm>
            <a:off x="5821868" y="1990067"/>
            <a:ext cx="177890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rgbClr val="808080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 defTabSz="9439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굴림"/>
                <a:sym typeface="Wingdings"/>
              </a:rPr>
              <a:t>5</a:t>
            </a:r>
            <a:endParaRPr lang="ko-KR" altLang="ko-KR" sz="1200" b="1" i="0">
              <a:solidFill>
                <a:srgbClr val="FFFFFF">
                  <a:alpha val="100000"/>
                </a:srgbClr>
              </a:solidFill>
              <a:latin typeface="Trebuchet MS"/>
              <a:ea typeface="굴림"/>
              <a:sym typeface="Wingdings"/>
            </a:endParaRPr>
          </a:p>
        </p:txBody>
      </p:sp>
      <p:graphicFrame>
        <p:nvGraphicFramePr>
          <p:cNvPr id="90383" name="표 90382"/>
          <p:cNvGraphicFramePr/>
          <p:nvPr>
            <p:extLst>
              <p:ext uri="{D42A27DB-BD31-4B8C-83A1-F6EECF244321}">
                <p14:modId xmlns:p14="http://schemas.microsoft.com/office/powerpoint/2010/main" val="3158662689"/>
              </p:ext>
            </p:extLst>
          </p:nvPr>
        </p:nvGraphicFramePr>
        <p:xfrm>
          <a:off x="1029965" y="3070457"/>
          <a:ext cx="7742794" cy="3296119"/>
        </p:xfrm>
        <a:graphic>
          <a:graphicData uri="http://schemas.openxmlformats.org/drawingml/2006/table">
            <a:tbl>
              <a:tblPr firstRow="1" bandRow="1"/>
              <a:tblGrid>
                <a:gridCol w="341439"/>
                <a:gridCol w="954239"/>
                <a:gridCol w="4564464"/>
                <a:gridCol w="1882652"/>
              </a:tblGrid>
              <a:tr h="390895">
                <a:tc gridSpan="2"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Area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0006" marR="90006" marT="46789" marB="46789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Description</a:t>
                      </a:r>
                      <a:endParaRPr lang="ko-KR" altLang="ko-KR" sz="900" b="1" i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Note</a:t>
                      </a:r>
                      <a:endParaRPr lang="ko-KR" altLang="ko-KR" sz="9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595145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1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홈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홈을 누르면 메인화면으로 돌아옵니다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홈의 </a:t>
                      </a:r>
                      <a:r>
                        <a:rPr lang="ko-KR" sz="900" b="1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글자색을</a:t>
                      </a: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900" b="1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다르게하여</a:t>
                      </a:r>
                      <a:endParaRPr 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눈에 </a:t>
                      </a:r>
                      <a:r>
                        <a:rPr lang="ko-KR" sz="900" b="1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띄도록함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24644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2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공지사항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공지사항 페이지로 이동합니다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95145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3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카테고리</a:t>
                      </a:r>
                    </a:p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펼쳐보기</a:t>
                      </a:r>
                      <a:endParaRPr lang="ko-KR" altLang="ko-KR" sz="900" b="1" i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카테고리가 펼쳐지며 원하는 항목 </a:t>
                      </a:r>
                      <a:r>
                        <a:rPr lang="ko-KR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클릭시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상품목록페이지로 이동하며 선택한 항목이 표시됩니다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95145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4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게시판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게시판에 마우스를 올리면 자유게시판 건의게시판이 표시되며 </a:t>
                      </a:r>
                      <a:r>
                        <a:rPr lang="ko-KR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둘중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하나를 </a:t>
                      </a:r>
                      <a:r>
                        <a:rPr lang="ko-KR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클릭할시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해당 페이지로 이동합니다.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95145"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5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90006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이벤트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현재 진행중인 이벤트를 알려주는 게시판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 marL="90006" marR="90006" marT="46789" marB="46789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0740" name="직사각형 90739"/>
          <p:cNvSpPr/>
          <p:nvPr/>
        </p:nvSpPr>
        <p:spPr>
          <a:xfrm>
            <a:off x="8843220" y="655950"/>
            <a:ext cx="398662" cy="10798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sp>
        <p:nvSpPr>
          <p:cNvPr id="90741" name="직사각형 90740"/>
          <p:cNvSpPr/>
          <p:nvPr/>
        </p:nvSpPr>
        <p:spPr>
          <a:xfrm>
            <a:off x="8857513" y="655950"/>
            <a:ext cx="397043" cy="14293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" y="463817"/>
            <a:ext cx="876422" cy="342948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85" y="479725"/>
            <a:ext cx="905001" cy="18100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1" y="474992"/>
            <a:ext cx="866896" cy="32389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94402" y="945690"/>
            <a:ext cx="7506331" cy="1455676"/>
            <a:chOff x="1194402" y="945690"/>
            <a:chExt cx="7506331" cy="1455676"/>
          </a:xfrm>
        </p:grpSpPr>
        <p:sp>
          <p:nvSpPr>
            <p:cNvPr id="22" name="직사각형 21"/>
            <p:cNvSpPr/>
            <p:nvPr/>
          </p:nvSpPr>
          <p:spPr>
            <a:xfrm>
              <a:off x="7404265" y="2089408"/>
              <a:ext cx="1134895" cy="3077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제품명 검색</a:t>
              </a:r>
              <a:endParaRPr lang="ko-KR" altLang="en-US" sz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82054" y="945690"/>
              <a:ext cx="1404508" cy="6842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63745" y="979492"/>
              <a:ext cx="794009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사용자정보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1806" y="979493"/>
              <a:ext cx="756273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관심 목록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02131" y="979492"/>
              <a:ext cx="767162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로그인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282054" y="1918041"/>
              <a:ext cx="7418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50224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공지사항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4402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홈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22575" y="2089408"/>
              <a:ext cx="172862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카테고리 펼쳐보기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68776" y="2089408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게시판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42154" y="209358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이벤트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4308998" y="2206146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5243485" y="2203031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2533" name="직사각형 22532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34" name="타원 22533"/>
          <p:cNvSpPr/>
          <p:nvPr/>
        </p:nvSpPr>
        <p:spPr>
          <a:xfrm>
            <a:off x="3011290" y="2063554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2535" name="타원 22534"/>
          <p:cNvSpPr/>
          <p:nvPr/>
        </p:nvSpPr>
        <p:spPr>
          <a:xfrm>
            <a:off x="1717143" y="3035905"/>
            <a:ext cx="179454" cy="144501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22536" name="타원 22535"/>
          <p:cNvSpPr/>
          <p:nvPr/>
        </p:nvSpPr>
        <p:spPr>
          <a:xfrm>
            <a:off x="10139634" y="2603534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graphicFrame>
        <p:nvGraphicFramePr>
          <p:cNvPr id="22537" name="표 22536"/>
          <p:cNvGraphicFramePr/>
          <p:nvPr>
            <p:extLst>
              <p:ext uri="{D42A27DB-BD31-4B8C-83A1-F6EECF244321}">
                <p14:modId xmlns:p14="http://schemas.microsoft.com/office/powerpoint/2010/main" val="3012712602"/>
              </p:ext>
            </p:extLst>
          </p:nvPr>
        </p:nvGraphicFramePr>
        <p:xfrm>
          <a:off x="863598" y="4500370"/>
          <a:ext cx="7725064" cy="1636416"/>
        </p:xfrm>
        <a:graphic>
          <a:graphicData uri="http://schemas.openxmlformats.org/drawingml/2006/table">
            <a:tbl>
              <a:tblPr firstRow="1" bandRow="1"/>
              <a:tblGrid>
                <a:gridCol w="339868"/>
                <a:gridCol w="952937"/>
                <a:gridCol w="3810131"/>
                <a:gridCol w="2622128"/>
              </a:tblGrid>
              <a:tr h="487388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57451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카테고리 화면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카테고리가 펼쳐지며 원하는 항목 </a:t>
                      </a:r>
                      <a:r>
                        <a:rPr lang="ko-KR" sz="900" b="1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 시 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상품목록페이지로 이동하며 선택한 항목이 표시됩니다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펼쳐진 화면 이외의 화면을 클릭하면 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창이 사라짐</a:t>
                      </a:r>
                      <a:endParaRPr kumimoji="0" lang="ko-KR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7451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세부 카테고리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해당 제품의 카테고리 제품 목록으로 이동합니다</a:t>
                      </a:r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해당 목록 페이지로 이동</a:t>
                      </a: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80" name="타원 22579"/>
          <p:cNvSpPr/>
          <p:nvPr/>
        </p:nvSpPr>
        <p:spPr>
          <a:xfrm>
            <a:off x="10066602" y="3035530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</a:p>
        </p:txBody>
      </p:sp>
      <p:sp>
        <p:nvSpPr>
          <p:cNvPr id="22581" name="직사각형 22580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82" name="TextBox 22581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defTabSz="94393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ko-KR" sz="800" b="1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Index.html</a:t>
            </a:r>
          </a:p>
        </p:txBody>
      </p:sp>
      <p:sp>
        <p:nvSpPr>
          <p:cNvPr id="22583" name="TextBox 22582"/>
          <p:cNvSpPr txBox="1"/>
          <p:nvPr/>
        </p:nvSpPr>
        <p:spPr>
          <a:xfrm>
            <a:off x="940207" y="476440"/>
            <a:ext cx="2885837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defTabSz="94393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ko-KR" sz="800" b="1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Home 화면 (Main) &gt; 메뉴 부분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6107" y="2604995"/>
            <a:ext cx="6052506" cy="1329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28" y="2604995"/>
            <a:ext cx="974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디지털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30939" y="2603749"/>
            <a:ext cx="12987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아웃도어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6107" y="3036991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8428" y="3299101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모바일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8428" y="3612113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가전제품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6952" y="3035905"/>
            <a:ext cx="146918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골프제품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골프웨어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7765" y="3062691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노트북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2740" y="3299101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태블릿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9273" y="3299101"/>
            <a:ext cx="146686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등산제품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등산웨어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8940" y="3551192"/>
            <a:ext cx="146686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낚시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5909" y="3041163"/>
            <a:ext cx="146686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캠핑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86887" y="2207606"/>
            <a:ext cx="1404507" cy="322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194402" y="1019177"/>
            <a:ext cx="7506331" cy="1455676"/>
            <a:chOff x="1194402" y="945690"/>
            <a:chExt cx="7506331" cy="1455676"/>
          </a:xfrm>
        </p:grpSpPr>
        <p:sp>
          <p:nvSpPr>
            <p:cNvPr id="34" name="직사각형 33"/>
            <p:cNvSpPr/>
            <p:nvPr/>
          </p:nvSpPr>
          <p:spPr>
            <a:xfrm>
              <a:off x="7404265" y="2089408"/>
              <a:ext cx="1134895" cy="3077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제품명 검색</a:t>
              </a:r>
              <a:endParaRPr lang="ko-KR" altLang="en-US" sz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82054" y="945690"/>
              <a:ext cx="1404508" cy="6842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63745" y="979492"/>
              <a:ext cx="794009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사용자정보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01806" y="979493"/>
              <a:ext cx="756273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관심 목록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02131" y="979492"/>
              <a:ext cx="767162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로그인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282054" y="1918041"/>
              <a:ext cx="7418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50224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공지사항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94402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홈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2575" y="2089408"/>
              <a:ext cx="172862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카테고리 펼쳐보기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68776" y="2089408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게시판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2154" y="209358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이벤트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4308998" y="2206146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5243485" y="2203031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48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6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2533" name="직사각형 22532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34" name="타원 22533"/>
          <p:cNvSpPr/>
          <p:nvPr/>
        </p:nvSpPr>
        <p:spPr>
          <a:xfrm>
            <a:off x="5223710" y="2422252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2535" name="타원 22534"/>
          <p:cNvSpPr/>
          <p:nvPr/>
        </p:nvSpPr>
        <p:spPr>
          <a:xfrm>
            <a:off x="5151684" y="2998460"/>
            <a:ext cx="179454" cy="144501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22536" name="타원 22535"/>
          <p:cNvSpPr/>
          <p:nvPr/>
        </p:nvSpPr>
        <p:spPr>
          <a:xfrm>
            <a:off x="10139634" y="2603534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graphicFrame>
        <p:nvGraphicFramePr>
          <p:cNvPr id="22537" name="표 22536"/>
          <p:cNvGraphicFramePr/>
          <p:nvPr>
            <p:extLst>
              <p:ext uri="{D42A27DB-BD31-4B8C-83A1-F6EECF244321}">
                <p14:modId xmlns:p14="http://schemas.microsoft.com/office/powerpoint/2010/main" val="2728149427"/>
              </p:ext>
            </p:extLst>
          </p:nvPr>
        </p:nvGraphicFramePr>
        <p:xfrm>
          <a:off x="863598" y="4500370"/>
          <a:ext cx="7725064" cy="1636416"/>
        </p:xfrm>
        <a:graphic>
          <a:graphicData uri="http://schemas.openxmlformats.org/drawingml/2006/table">
            <a:tbl>
              <a:tblPr firstRow="1" bandRow="1"/>
              <a:tblGrid>
                <a:gridCol w="339868"/>
                <a:gridCol w="952937"/>
                <a:gridCol w="3810131"/>
                <a:gridCol w="2622128"/>
              </a:tblGrid>
              <a:tr h="487388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57451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게시판 목록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6299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게시판에 마우스를 올리면 자유게시판 건의게시판이 표시되며 </a:t>
                      </a:r>
                      <a:r>
                        <a:rPr lang="ko-KR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둘중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하나를 </a:t>
                      </a:r>
                      <a:r>
                        <a:rPr lang="ko-KR" sz="900" b="1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클릭할시</a:t>
                      </a:r>
                      <a:r>
                        <a:rPr lang="ko-KR" sz="9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rebuchet MS"/>
                          <a:ea typeface="굴림"/>
                          <a:sym typeface="Wingdings"/>
                        </a:rPr>
                        <a:t> 해당 페이지로 이동합니다.</a:t>
                      </a:r>
                      <a:endParaRPr lang="ko-KR" altLang="ko-KR" sz="9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Trebuchet MS"/>
                        <a:ea typeface="굴림"/>
                        <a:sym typeface="Wingdings"/>
                      </a:endParaRPr>
                    </a:p>
                  </a:txBody>
                  <a:tcPr marL="36013" marR="90006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90006" marR="90006" marT="46789" marB="46789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74514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게시판 선택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클릭한 게시판으로 이동합니다</a:t>
                      </a:r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altLang="ko-KR" sz="900" b="1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1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80" name="타원 22579"/>
          <p:cNvSpPr/>
          <p:nvPr/>
        </p:nvSpPr>
        <p:spPr>
          <a:xfrm>
            <a:off x="10066602" y="3035530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</a:p>
        </p:txBody>
      </p:sp>
      <p:sp>
        <p:nvSpPr>
          <p:cNvPr id="22581" name="직사각형 22580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82" name="TextBox 22581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defTabSz="94393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ko-KR" sz="800" b="1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Index.html</a:t>
            </a:r>
          </a:p>
        </p:txBody>
      </p:sp>
      <p:sp>
        <p:nvSpPr>
          <p:cNvPr id="22583" name="TextBox 22582"/>
          <p:cNvSpPr txBox="1"/>
          <p:nvPr/>
        </p:nvSpPr>
        <p:spPr>
          <a:xfrm>
            <a:off x="940207" y="476440"/>
            <a:ext cx="2885837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defTabSz="94393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ko-KR" sz="800" b="1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굴림"/>
                <a:sym typeface="Wingdings"/>
              </a:rPr>
              <a:t>Home 화면 (Main) &gt; 메뉴 부분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46566" y="2963693"/>
            <a:ext cx="1620585" cy="64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6573" y="3035719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자유게시판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8894" y="3297829"/>
            <a:ext cx="122676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건의게시판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74016" y="1377875"/>
            <a:ext cx="7506331" cy="1455676"/>
            <a:chOff x="1194402" y="945690"/>
            <a:chExt cx="7506331" cy="1455676"/>
          </a:xfrm>
        </p:grpSpPr>
        <p:sp>
          <p:nvSpPr>
            <p:cNvPr id="19" name="직사각형 18"/>
            <p:cNvSpPr/>
            <p:nvPr/>
          </p:nvSpPr>
          <p:spPr>
            <a:xfrm>
              <a:off x="7404265" y="2089408"/>
              <a:ext cx="1134895" cy="3077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제품명 검색</a:t>
              </a:r>
              <a:endParaRPr lang="ko-KR" altLang="en-US" sz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82054" y="945690"/>
              <a:ext cx="1404508" cy="6842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3745" y="979492"/>
              <a:ext cx="794009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사용자정보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1806" y="979493"/>
              <a:ext cx="756273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관심 목록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2131" y="979492"/>
              <a:ext cx="767162" cy="244032"/>
            </a:xfrm>
            <a:prstGeom prst="rect">
              <a:avLst/>
            </a:prstGeom>
            <a:noFill/>
            <a:ln w="19039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943938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b="1" i="0" dirty="0" smtClean="0">
                  <a:solidFill>
                    <a:srgbClr val="000000">
                      <a:alpha val="100000"/>
                    </a:srgbClr>
                  </a:solidFill>
                  <a:latin typeface="굴림"/>
                  <a:ea typeface="굴림"/>
                  <a:sym typeface="Wingdings"/>
                </a:rPr>
                <a:t>로그인</a:t>
              </a:r>
              <a:endParaRPr lang="ko-KR" altLang="ko-KR" sz="800" b="1" i="0" dirty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282054" y="1918041"/>
              <a:ext cx="7418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50224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공지사항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4402" y="208940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홈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22575" y="2089408"/>
              <a:ext cx="172862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카테고리 펼쳐보기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68776" y="2089408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게시판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2154" y="2093589"/>
              <a:ext cx="1194278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이벤트</a:t>
              </a:r>
              <a:endPara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308998" y="2206146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5243485" y="2203031"/>
              <a:ext cx="142201" cy="108038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45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9173" y="1584722"/>
            <a:ext cx="140450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98160" y="2999621"/>
            <a:ext cx="935149" cy="75389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71117" y="2992487"/>
            <a:ext cx="935149" cy="76102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62556" y="2999621"/>
            <a:ext cx="935149" cy="75389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3" name="TextBox 20482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Index.html</a:t>
            </a:r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Home-1</a:t>
            </a:r>
          </a:p>
        </p:txBody>
      </p:sp>
      <p:sp>
        <p:nvSpPr>
          <p:cNvPr id="20485" name="TextBox 20484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Home 화면 (Main) &gt; 메인 헤더 부분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7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0487" name="직사각형 20486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0491" name="표 20490"/>
          <p:cNvGraphicFramePr/>
          <p:nvPr>
            <p:extLst>
              <p:ext uri="{D42A27DB-BD31-4B8C-83A1-F6EECF244321}">
                <p14:modId xmlns:p14="http://schemas.microsoft.com/office/powerpoint/2010/main" val="439405067"/>
              </p:ext>
            </p:extLst>
          </p:nvPr>
        </p:nvGraphicFramePr>
        <p:xfrm>
          <a:off x="484571" y="4414667"/>
          <a:ext cx="8823185" cy="1980748"/>
        </p:xfrm>
        <a:graphic>
          <a:graphicData uri="http://schemas.openxmlformats.org/drawingml/2006/table">
            <a:tbl>
              <a:tblPr firstRow="1" bandRow="1"/>
              <a:tblGrid>
                <a:gridCol w="473904"/>
                <a:gridCol w="1323102"/>
                <a:gridCol w="2992724"/>
                <a:gridCol w="4033455"/>
              </a:tblGrid>
              <a:tr h="76774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원하는곳 클릭시 원하는 슬라이드로 이동</a:t>
                      </a: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9049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슬라이드 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이동버튼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좌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우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슬라이드로 이동합니다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누르지 않아도 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초가 지나면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자동으로 다음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이미지로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변경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5246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슬라이드 </a:t>
                      </a:r>
                      <a:r>
                        <a:rPr 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이미지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슬라이드 이미지를 표시합니다.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이미지 클릭 시 해당하는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제품의 상세설명페이지로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이동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----------------------</a:t>
                      </a: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추천상품의 대표사진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제품명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(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모델명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), 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가격이 들어간 이미지나</a:t>
                      </a:r>
                      <a:r>
                        <a:rPr lang="en-US" altLang="ko-KR" sz="900" b="0" i="0" baseline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현재 진행중인 이벤트의 대표이미지를 출력</a:t>
                      </a:r>
                      <a:endParaRPr lang="ko-KR" alt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0121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대분류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카테고리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가장 큰 카테고리를 모두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77479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추천제품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추천제품의 대표사진과 제품명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(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모델명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)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을 보여줍니다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각 카테고리 별로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개씩만 출력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대표사진과 제품명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모델명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을 출력하고 클릭 시 해당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 제품상세설명 페이지로 이동합니다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28" name="직사각형 20527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6" name="직사각형 5"/>
          <p:cNvSpPr/>
          <p:nvPr/>
        </p:nvSpPr>
        <p:spPr>
          <a:xfrm>
            <a:off x="2598160" y="1059096"/>
            <a:ext cx="4298356" cy="150717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 rot="10800000">
            <a:off x="2742212" y="1650626"/>
            <a:ext cx="96390" cy="324117"/>
          </a:xfrm>
          <a:prstGeom prst="chevr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6679278" y="1650626"/>
            <a:ext cx="96390" cy="324117"/>
          </a:xfrm>
          <a:prstGeom prst="chevr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99746" y="1521898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876565" y="1504629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6535226" y="1522455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90121" y="4114834"/>
            <a:ext cx="4501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6134" y="2710327"/>
            <a:ext cx="97235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PC/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노트북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0121" y="3765809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6356" y="3754704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75343" y="3754704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246394" y="2649406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995933" y="3277735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grpSp>
        <p:nvGrpSpPr>
          <p:cNvPr id="51" name="ScrollbarVertical"/>
          <p:cNvGrpSpPr/>
          <p:nvPr>
            <p:custDataLst>
              <p:custData r:id="rId1"/>
            </p:custDataLst>
          </p:nvPr>
        </p:nvGrpSpPr>
        <p:grpSpPr>
          <a:xfrm>
            <a:off x="7373984" y="1050093"/>
            <a:ext cx="260339" cy="3023361"/>
            <a:chOff x="4496659" y="1543109"/>
            <a:chExt cx="147992" cy="3562291"/>
          </a:xfrm>
        </p:grpSpPr>
        <p:sp>
          <p:nvSpPr>
            <p:cNvPr id="5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06497" y="1733798"/>
            <a:ext cx="935149" cy="6760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77093" y="1733798"/>
            <a:ext cx="935149" cy="6760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69704" y="1733798"/>
            <a:ext cx="935149" cy="6760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3" name="TextBox 20482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Index.html</a:t>
            </a:r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Home-1</a:t>
            </a:r>
          </a:p>
        </p:txBody>
      </p:sp>
      <p:sp>
        <p:nvSpPr>
          <p:cNvPr id="20485" name="TextBox 20484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Home 화면 (Main) &gt; 메인 헤더 부분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8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0487" name="직사각형 20486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0528" name="직사각형 20527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9" name="TextBox 28"/>
          <p:cNvSpPr txBox="1"/>
          <p:nvPr/>
        </p:nvSpPr>
        <p:spPr>
          <a:xfrm>
            <a:off x="2398458" y="1419597"/>
            <a:ext cx="122444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모바일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태블릿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8458" y="2416856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4693" y="2427961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31291" y="2416856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6497" y="3071646"/>
            <a:ext cx="935149" cy="6760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77093" y="3071646"/>
            <a:ext cx="935149" cy="6760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69704" y="3071646"/>
            <a:ext cx="935149" cy="6760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2398458" y="2710327"/>
            <a:ext cx="4501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98458" y="3754704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4693" y="3765809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1291" y="3754704"/>
            <a:ext cx="124081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제품명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모델명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4471" y="2793458"/>
            <a:ext cx="122444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가전제품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06822" y="1410201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070718" y="2784333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51" name="표 50"/>
          <p:cNvGraphicFramePr/>
          <p:nvPr>
            <p:extLst>
              <p:ext uri="{D42A27DB-BD31-4B8C-83A1-F6EECF244321}">
                <p14:modId xmlns:p14="http://schemas.microsoft.com/office/powerpoint/2010/main" val="2186039763"/>
              </p:ext>
            </p:extLst>
          </p:nvPr>
        </p:nvGraphicFramePr>
        <p:xfrm>
          <a:off x="336945" y="4571898"/>
          <a:ext cx="8688911" cy="1487639"/>
        </p:xfrm>
        <a:graphic>
          <a:graphicData uri="http://schemas.openxmlformats.org/drawingml/2006/table">
            <a:tbl>
              <a:tblPr firstRow="1" bandRow="1"/>
              <a:tblGrid>
                <a:gridCol w="383266"/>
                <a:gridCol w="1070049"/>
                <a:gridCol w="4285498"/>
                <a:gridCol w="2950098"/>
              </a:tblGrid>
              <a:tr h="264543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원하는곳 클릭시 원하는 슬라이드로 이동</a:t>
                      </a: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 smtClean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  <a:endParaRPr lang="ko-KR" sz="900" b="0" i="0" dirty="0">
                        <a:solidFill>
                          <a:schemeClr val="bg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61154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대분류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카테고리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가장 큰 카테고리를 모두 출력합니다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154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추천제품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추천제품의 대표사진과 제품명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(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모델명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)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을 보여줍니다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tabLst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각 카테고리 별로 가장 높은 조회수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개씩만 출력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5957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8527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대표사진과 제품명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모델명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을 출력하고 클릭 시 해당 제품상세설명 페이지로 이동합니다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2929140" y="2000355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54" name="Background"/>
          <p:cNvSpPr/>
          <p:nvPr/>
        </p:nvSpPr>
        <p:spPr>
          <a:xfrm>
            <a:off x="7373984" y="1050093"/>
            <a:ext cx="260339" cy="302336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 defTabSz="913915"/>
            <a:endParaRPr lang="en-US"/>
          </a:p>
        </p:txBody>
      </p:sp>
      <p:sp>
        <p:nvSpPr>
          <p:cNvPr id="55" name="Slider"/>
          <p:cNvSpPr/>
          <p:nvPr/>
        </p:nvSpPr>
        <p:spPr>
          <a:xfrm>
            <a:off x="7373984" y="3502613"/>
            <a:ext cx="260339" cy="29413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sp>
        <p:nvSpPr>
          <p:cNvPr id="56" name="UpArrow"/>
          <p:cNvSpPr/>
          <p:nvPr/>
        </p:nvSpPr>
        <p:spPr>
          <a:xfrm>
            <a:off x="7448832" y="1074802"/>
            <a:ext cx="112599" cy="54324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sp>
        <p:nvSpPr>
          <p:cNvPr id="57" name="DownArrow"/>
          <p:cNvSpPr/>
          <p:nvPr/>
        </p:nvSpPr>
        <p:spPr>
          <a:xfrm rot="10800000">
            <a:off x="7448832" y="3997868"/>
            <a:ext cx="112599" cy="54324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1506"/>
          <p:cNvSpPr txBox="1"/>
          <p:nvPr/>
        </p:nvSpPr>
        <p:spPr>
          <a:xfrm>
            <a:off x="940207" y="636855"/>
            <a:ext cx="6657833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login.html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>
          <a:xfrm>
            <a:off x="4678926" y="476440"/>
            <a:ext cx="2920734" cy="160414"/>
          </a:xfr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Login-1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921167" y="476440"/>
            <a:ext cx="2885781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Login 화면 (login) &gt; 로그인 부분</a:t>
            </a:r>
            <a:endParaRPr lang="ko-KR" altLang="ko-KR" sz="800" b="0" i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9</a:t>
            </a:fld>
            <a:endParaRPr lang="en-US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1511" name="직사각형 21510"/>
          <p:cNvSpPr/>
          <p:nvPr/>
        </p:nvSpPr>
        <p:spPr>
          <a:xfrm>
            <a:off x="8844783" y="657514"/>
            <a:ext cx="360527" cy="14293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21515" name="표 21514"/>
          <p:cNvGraphicFramePr/>
          <p:nvPr>
            <p:extLst>
              <p:ext uri="{D42A27DB-BD31-4B8C-83A1-F6EECF244321}">
                <p14:modId xmlns:p14="http://schemas.microsoft.com/office/powerpoint/2010/main" val="3570137549"/>
              </p:ext>
            </p:extLst>
          </p:nvPr>
        </p:nvGraphicFramePr>
        <p:xfrm>
          <a:off x="902125" y="4296483"/>
          <a:ext cx="8194750" cy="2108653"/>
        </p:xfrm>
        <a:graphic>
          <a:graphicData uri="http://schemas.openxmlformats.org/drawingml/2006/table">
            <a:tbl>
              <a:tblPr firstRow="1" bandRow="1"/>
              <a:tblGrid>
                <a:gridCol w="360532"/>
                <a:gridCol w="1010876"/>
                <a:gridCol w="3906290"/>
                <a:gridCol w="2917052"/>
              </a:tblGrid>
              <a:tr h="154517">
                <a:tc gridSpan="2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Area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없는 정보나 틀린 정보를 입력할시에는 다시 입력하라는 경고창을 출력합니다.</a:t>
                      </a:r>
                    </a:p>
                  </a:txBody>
                  <a:tcPr marL="0" marR="0" marT="16136" marB="16136" anchor="ctr">
                    <a:lnL>
                      <a:noFill/>
                    </a:lnL>
                    <a:lnR w="31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Description</a:t>
                      </a:r>
                    </a:p>
                  </a:txBody>
                  <a:tcPr marL="0" marR="0" marT="0" marB="0" anchor="ctr">
                    <a:lnL w="3126" cap="flat" cmpd="sng" algn="ctr">
                      <a:noFill/>
                      <a:prstDash val="solid"/>
                      <a:round/>
                    </a:lnL>
                    <a:lnR w="3126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bg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Note</a:t>
                      </a:r>
                    </a:p>
                  </a:txBody>
                  <a:tcPr marL="0" marR="0" marT="0" marB="0" anchor="ctr">
                    <a:lnL w="3126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>
                      <a:noFill/>
                    </a:lnR>
                    <a:lnT w="19039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1E3AF8">
                        <a:alpha val="100000"/>
                      </a:srgbClr>
                    </a:solidFill>
                  </a:tcPr>
                </a:tc>
              </a:tr>
              <a:tr h="201928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1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로그인 아이디를 입력하는 공간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3364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2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비밀번호를 입력하는 공간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비밀번호를 입력하면 글자가 *모양으로</a:t>
                      </a: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표시 됩니다</a:t>
                      </a:r>
                      <a:endParaRPr lang="ko-KR" altLang="ko-KR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3364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3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로그인</a:t>
                      </a: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아이디와 비밀번호가 맞는지 확인 후 맞으면 메인 화면으로 이동합니다.</a:t>
                      </a: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없는 정보나 틀린 정보를 </a:t>
                      </a:r>
                      <a:r>
                        <a:rPr lang="ko-KR" sz="900" b="0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입력할시에는</a:t>
                      </a:r>
                      <a:r>
                        <a:rPr lang="ko-KR" sz="9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다시 입력하라는 </a:t>
                      </a:r>
                      <a:r>
                        <a:rPr lang="ko-KR" sz="900" b="0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경고창을</a:t>
                      </a:r>
                      <a:r>
                        <a:rPr lang="ko-KR" sz="9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출력합니다.</a:t>
                      </a: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3364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4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분실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회원가입했던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정보를 모를 경우 가입할 때 입력한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이메일을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비교하여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맞으면 비밀번호를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이메일로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변경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아이디</a:t>
                      </a:r>
                      <a:r>
                        <a:rPr lang="en-US" altLang="ko-KR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 분실기능으로 변경된</a:t>
                      </a:r>
                      <a:endParaRPr lang="en-US" altLang="ko-KR" sz="900" b="0" i="0" dirty="0" smtClean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아이디의 비밀번호를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이메일로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변경한다는 </a:t>
                      </a:r>
                      <a:r>
                        <a:rPr lang="ko-KR" altLang="en-US" sz="900" b="0" i="0" dirty="0" err="1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경고창</a:t>
                      </a:r>
                      <a:r>
                        <a:rPr lang="ko-KR" altLang="en-US" sz="900" b="0" i="0" dirty="0" smtClean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출력</a:t>
                      </a: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33645"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5</a:t>
                      </a:r>
                      <a:endParaRPr lang="ko-KR" alt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경고창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/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비밀번호 찾기를 클릭하면 뜨는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알림창</a:t>
                      </a:r>
                      <a:endParaRPr lang="ko-KR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36013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8527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0" marR="0" marT="16136" marB="16136" anchor="ctr">
                    <a:lnL w="3126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T>
                    <a:lnB w="3126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51" name="직사각형 21550"/>
          <p:cNvSpPr/>
          <p:nvPr/>
        </p:nvSpPr>
        <p:spPr>
          <a:xfrm>
            <a:off x="8844783" y="657514"/>
            <a:ext cx="397099" cy="1079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4" name="TextBox 13"/>
          <p:cNvSpPr txBox="1"/>
          <p:nvPr/>
        </p:nvSpPr>
        <p:spPr>
          <a:xfrm>
            <a:off x="1101990" y="914998"/>
            <a:ext cx="16565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174016" y="1377846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74016" y="1846015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4015" y="2422223"/>
            <a:ext cx="972351" cy="3601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로그인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218392" y="2422223"/>
            <a:ext cx="1908689" cy="3601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아이디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비밀번호 찾기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35446" y="909677"/>
            <a:ext cx="16565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5207472" y="1372525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7472" y="1840694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07472" y="2854379"/>
            <a:ext cx="972351" cy="3601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회원가입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5207472" y="2314184"/>
            <a:ext cx="2953066" cy="3961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15186" y="1768668"/>
            <a:ext cx="576208" cy="57620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1512" name="타원 21511"/>
          <p:cNvSpPr/>
          <p:nvPr/>
        </p:nvSpPr>
        <p:spPr>
          <a:xfrm>
            <a:off x="3983641" y="1348420"/>
            <a:ext cx="179454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1513" name="타원 21512"/>
          <p:cNvSpPr/>
          <p:nvPr/>
        </p:nvSpPr>
        <p:spPr>
          <a:xfrm>
            <a:off x="3983641" y="1815369"/>
            <a:ext cx="179454" cy="144501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21514" name="타원 21513"/>
          <p:cNvSpPr/>
          <p:nvPr/>
        </p:nvSpPr>
        <p:spPr>
          <a:xfrm>
            <a:off x="1998177" y="2412526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sp>
        <p:nvSpPr>
          <p:cNvPr id="25" name="타원 24"/>
          <p:cNvSpPr/>
          <p:nvPr/>
        </p:nvSpPr>
        <p:spPr>
          <a:xfrm>
            <a:off x="4036544" y="2369318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dirty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  <p:grpSp>
        <p:nvGrpSpPr>
          <p:cNvPr id="26" name="AlertDialog"/>
          <p:cNvGrpSpPr/>
          <p:nvPr>
            <p:custDataLst>
              <p:custData r:id="rId1"/>
            </p:custDataLst>
          </p:nvPr>
        </p:nvGrpSpPr>
        <p:grpSpPr>
          <a:xfrm>
            <a:off x="1174015" y="2886477"/>
            <a:ext cx="3458844" cy="1357313"/>
            <a:chOff x="2894331" y="2786062"/>
            <a:chExt cx="3458844" cy="1357313"/>
          </a:xfrm>
        </p:grpSpPr>
        <p:grpSp>
          <p:nvGrpSpPr>
            <p:cNvPr id="27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35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알림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6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33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4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29" name="AlertText"/>
            <p:cNvSpPr txBox="1"/>
            <p:nvPr/>
          </p:nvSpPr>
          <p:spPr>
            <a:xfrm>
              <a:off x="3434527" y="3220402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아이디</a:t>
              </a:r>
              <a:r>
                <a:rPr lang="en-US" altLang="ko-KR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비밀번호 찾기로 찾은 사용자 정보의 비밀번호는 </a:t>
              </a:r>
              <a:r>
                <a:rPr lang="ko-KR" alt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가입시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입력된 </a:t>
              </a:r>
              <a:r>
                <a:rPr lang="ko-KR" alt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이메일로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변경 됩니다</a:t>
              </a:r>
              <a:r>
                <a:rPr lang="en-US" altLang="ko-KR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ko-KR" alt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반드시 사용자 정보에서 비밀번호를 변경해주세요</a:t>
              </a:r>
              <a:r>
                <a:rPr lang="en-US" altLang="ko-KR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31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4588389" y="2815008"/>
            <a:ext cx="181073" cy="142937"/>
          </a:xfrm>
          <a:prstGeom prst="ellipse">
            <a:avLst/>
          </a:prstGeom>
          <a:solidFill>
            <a:srgbClr val="FF0000"/>
          </a:solidFill>
          <a:ln w="9491" cap="flat" cmpd="sng" algn="ctr">
            <a:solidFill>
              <a:schemeClr val="bg2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 i="0" dirty="0" smtClean="0">
                <a:solidFill>
                  <a:schemeClr val="bg1"/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sz="1200" b="0" i="0" dirty="0">
              <a:solidFill>
                <a:schemeClr val="bg1"/>
              </a:solidFill>
              <a:latin typeface="Trebuchet MS"/>
              <a:ea typeface="가는각진제목체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7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E2BE17BC-C6D5-414A-ABAA-5EC1747B96E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C144A3F-08C1-4BB1-ADE4-EC7578AC808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675F9F9-989D-422B-9F21-C479E43C0EC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AF92A45-869D-4DF5-9A76-ABE2F3903C5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9E477EB-F4E5-4958-8DF5-183747BA1FC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A7CB8E-5496-47A9-8C8C-7F6B88685B3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4E995D-E13E-421C-8E17-E5A1884D36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86F1F0E-90B8-49DE-95A3-A36E19FD786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45E7368-95EB-4237-9D9E-4FD9CCEFD0E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838ED61-43F4-4599-865B-CE76CEFB9F0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19C6656-6C5D-4CC7-8395-4F026F69DEE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6E6CCBB-8614-4C6E-B1F1-EAB908D1104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5B46659-B8C5-40B0-ACAE-8333E802E82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5884A2A-29F3-4671-9BC7-979C50C5555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F844D40-91A9-4272-8B02-E18E9DD1AFC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F955A30-5F60-4CD5-8506-F7CD19DA83E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B733CA1-DB9B-486C-8BAA-1E05F84D9C9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352F55-792B-4FA0-8EAD-BD7CE1CFACF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E96FD3D-88AE-46D2-B91A-AECBFD01963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DF89DC5-4E64-42BC-A1A6-F3D32FC8DCC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D0DDC94-1BBC-489E-8A75-694CC8116C7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6BFCD3-4B21-4EBB-B422-F9DECCEE599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D30E2F8-2F01-4EFB-B490-6A712DEC564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4912681-2F02-454D-A654-D121CB9626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75E4EC5-768C-40DC-9B23-9785D8BDDB9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1120E29-E8E0-4258-B68F-3BB6D7E8234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B6F44F3-8B1F-4B94-92BE-F02A5BEDF9D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4A45114-450F-4B70-A8F0-2FEDDA4664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21968DD-B810-4990-BF5B-0CAA1745223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18BFE89-507B-4263-AB7E-F8B7E3BE75B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8358131-4D78-4817-8139-88EDC32CEB1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29222B7-5A62-498B-80AA-40A6F0C7F7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3584</Words>
  <Application>Microsoft Office PowerPoint</Application>
  <PresentationFormat>사용자 지정</PresentationFormat>
  <Paragraphs>1540</Paragraphs>
  <Slides>37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54" baseType="lpstr">
      <vt:lpstr>HNC_GO_B_HINT_GS</vt:lpstr>
      <vt:lpstr>HY헤드라인M</vt:lpstr>
      <vt:lpstr>굴림</vt:lpstr>
      <vt:lpstr>돋움</vt:lpstr>
      <vt:lpstr>맑은 고딕</vt:lpstr>
      <vt:lpstr>함초롬돋움</vt:lpstr>
      <vt:lpstr>Arial</vt:lpstr>
      <vt:lpstr>Segoe UI</vt:lpstr>
      <vt:lpstr>Tahoma</vt:lpstr>
      <vt:lpstr>Trebuchet MS</vt:lpstr>
      <vt:lpstr>Verdana</vt:lpstr>
      <vt:lpstr>Wingdings</vt:lpstr>
      <vt:lpstr>가는각진제목체</vt:lpstr>
      <vt:lpstr/>
      <vt:lpstr/>
      <vt:lpstr/>
      <vt:lpstr/>
      <vt:lpstr>PowerPoint 프레젠테이션</vt:lpstr>
      <vt:lpstr>Revision History</vt:lpstr>
      <vt:lpstr>Home-1</vt:lpstr>
      <vt:lpstr>Home-1</vt:lpstr>
      <vt:lpstr>Login-1</vt:lpstr>
      <vt:lpstr>Login-1</vt:lpstr>
      <vt:lpstr>Home-1</vt:lpstr>
      <vt:lpstr>Home-1</vt:lpstr>
      <vt:lpstr>Login-1</vt:lpstr>
      <vt:lpstr>Login-1</vt:lpstr>
      <vt:lpstr>Login-1</vt:lpstr>
      <vt:lpstr>user-1</vt:lpstr>
      <vt:lpstr>Basket-1</vt:lpstr>
      <vt:lpstr>Notice-1</vt:lpstr>
      <vt:lpstr>Notice-2</vt:lpstr>
      <vt:lpstr>Shop-1</vt:lpstr>
      <vt:lpstr>Shop-1</vt:lpstr>
      <vt:lpstr>Shop-1</vt:lpstr>
      <vt:lpstr>Search-1</vt:lpstr>
      <vt:lpstr>Detail-1</vt:lpstr>
      <vt:lpstr>Detail-1</vt:lpstr>
      <vt:lpstr>Detail-1</vt:lpstr>
      <vt:lpstr>Detail-1</vt:lpstr>
      <vt:lpstr>After -1</vt:lpstr>
      <vt:lpstr>user-2</vt:lpstr>
      <vt:lpstr>After -2</vt:lpstr>
      <vt:lpstr>After -3</vt:lpstr>
      <vt:lpstr>Board-1</vt:lpstr>
      <vt:lpstr>Board-2</vt:lpstr>
      <vt:lpstr>board -3</vt:lpstr>
      <vt:lpstr>board -4</vt:lpstr>
      <vt:lpstr>Board-5</vt:lpstr>
      <vt:lpstr>Board-6</vt:lpstr>
      <vt:lpstr>Board-7</vt:lpstr>
      <vt:lpstr>Board-8</vt:lpstr>
      <vt:lpstr>event-1</vt:lpstr>
      <vt:lpstr>Event-2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화면설계서</dc:title>
  <dc:creator>정진우</dc:creator>
  <cp:lastModifiedBy>Windows 사용자</cp:lastModifiedBy>
  <cp:revision>291</cp:revision>
  <dcterms:created xsi:type="dcterms:W3CDTF">2001-10-30T16:30:08Z</dcterms:created>
  <dcterms:modified xsi:type="dcterms:W3CDTF">2018-10-15T08:44:31Z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