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63" r:id="rId2"/>
    <p:sldMasterId id="2147483864" r:id="rId3"/>
  </p:sldMasterIdLst>
  <p:notesMasterIdLst>
    <p:notesMasterId r:id="rId58"/>
  </p:notesMasterIdLst>
  <p:sldIdLst>
    <p:sldId id="256" r:id="rId4"/>
    <p:sldId id="257" r:id="rId5"/>
    <p:sldId id="275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317" r:id="rId36"/>
    <p:sldId id="318" r:id="rId37"/>
    <p:sldId id="319" r:id="rId38"/>
    <p:sldId id="320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346" r:id="rId47"/>
    <p:sldId id="347" r:id="rId48"/>
    <p:sldId id="348" r:id="rId49"/>
    <p:sldId id="349" r:id="rId50"/>
    <p:sldId id="276" r:id="rId51"/>
    <p:sldId id="277" r:id="rId52"/>
    <p:sldId id="278" r:id="rId53"/>
    <p:sldId id="279" r:id="rId54"/>
    <p:sldId id="321" r:id="rId55"/>
    <p:sldId id="322" r:id="rId56"/>
    <p:sldId id="323" r:id="rId57"/>
  </p:sldIdLst>
  <p:sldSz cx="9910763" cy="68611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0229"/>
  </p:normalViewPr>
  <p:slideViewPr>
    <p:cSldViewPr>
      <p:cViewPr varScale="1">
        <p:scale>
          <a:sx n="98" d="100"/>
          <a:sy n="98" d="100"/>
        </p:scale>
        <p:origin x="138" y="84"/>
      </p:cViewPr>
      <p:guideLst>
        <p:guide orient="horz" pos="2160"/>
        <p:guide pos="3120"/>
        <p:guide pos="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13" cy="360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3" y="685800"/>
            <a:ext cx="495299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9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8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ㅇ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90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525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7841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4255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6571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2018-05-31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525" y="1600930"/>
            <a:ext cx="8919457" cy="45280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525" y="1600930"/>
            <a:ext cx="8919457" cy="45280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525" y="1600930"/>
            <a:ext cx="4377141" cy="2197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7841" y="1600930"/>
            <a:ext cx="4377141" cy="2197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4255" y="3986037"/>
            <a:ext cx="4377141" cy="2197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6571" y="3986037"/>
            <a:ext cx="4377141" cy="2197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2018-05-31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5856" y="6327457"/>
            <a:ext cx="730602" cy="152485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525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7841" y="1600930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4255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6571" y="3986037"/>
            <a:ext cx="4377141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2018-05-31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525" y="1600930"/>
            <a:ext cx="8919457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25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6090" y="6359250"/>
            <a:ext cx="3138327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02530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2050" name="직사각형 2049"/>
          <p:cNvSpPr/>
          <p:nvPr/>
        </p:nvSpPr>
        <p:spPr>
          <a:xfrm>
            <a:off x="0" y="0"/>
            <a:ext cx="9910508" cy="1774048"/>
          </a:xfrm>
          <a:prstGeom prst="rect">
            <a:avLst/>
          </a:prstGeom>
          <a:solidFill>
            <a:srgbClr val="4156A6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2051" name="그림 2050"/>
          <p:cNvPicPr/>
          <p:nvPr/>
        </p:nvPicPr>
        <p:blipFill rotWithShape="1">
          <a:blip r:embed="rId14" cstate="print">
            <a:lum/>
          </a:blip>
          <a:stretch>
            <a:fillRect/>
          </a:stretch>
        </p:blipFill>
        <p:spPr>
          <a:xfrm>
            <a:off x="3816496" y="366892"/>
            <a:ext cx="2277513" cy="10387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2052" name="직선 연결선 2051"/>
          <p:cNvCxnSpPr/>
          <p:nvPr/>
        </p:nvCxnSpPr>
        <p:spPr>
          <a:xfrm>
            <a:off x="1713690" y="6456101"/>
            <a:ext cx="7852146" cy="0"/>
          </a:xfrm>
          <a:prstGeom prst="line">
            <a:avLst/>
          </a:prstGeom>
          <a:ln w="57175" cap="flat" cmpd="sng" algn="ctr">
            <a:solidFill>
              <a:srgbClr val="DDDDDD"/>
            </a:solidFill>
            <a:prstDash val="solid"/>
            <a:round/>
          </a:ln>
        </p:spPr>
      </p:cxnSp>
      <p:pic>
        <p:nvPicPr>
          <p:cNvPr id="2053" name="그림 2052"/>
          <p:cNvPicPr/>
          <p:nvPr/>
        </p:nvPicPr>
        <p:blipFill rotWithShape="1">
          <a:blip r:embed="rId15" cstate="print">
            <a:lum/>
          </a:blip>
          <a:stretch>
            <a:fillRect/>
          </a:stretch>
        </p:blipFill>
        <p:spPr>
          <a:xfrm>
            <a:off x="30150" y="6300489"/>
            <a:ext cx="1585046" cy="31128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525" y="274763"/>
            <a:ext cx="8919457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525" y="1600930"/>
            <a:ext cx="8919457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25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6090" y="6359250"/>
            <a:ext cx="3138327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25856" y="6327457"/>
            <a:ext cx="730602" cy="15248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7170" name="직사각형 7169"/>
          <p:cNvSpPr/>
          <p:nvPr/>
        </p:nvSpPr>
        <p:spPr>
          <a:xfrm>
            <a:off x="0" y="0"/>
            <a:ext cx="9910508" cy="452655"/>
          </a:xfrm>
          <a:prstGeom prst="rect">
            <a:avLst/>
          </a:prstGeom>
          <a:solidFill>
            <a:srgbClr val="4156A6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7171" name="그림 7170"/>
          <p:cNvPicPr/>
          <p:nvPr/>
        </p:nvPicPr>
        <p:blipFill rotWithShape="1">
          <a:blip r:embed="rId14" cstate="print">
            <a:lum/>
          </a:blip>
          <a:stretch>
            <a:fillRect/>
          </a:stretch>
        </p:blipFill>
        <p:spPr>
          <a:xfrm>
            <a:off x="9003634" y="31770"/>
            <a:ext cx="849698" cy="3891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7172" name="직선 연결선 7171"/>
          <p:cNvCxnSpPr/>
          <p:nvPr/>
        </p:nvCxnSpPr>
        <p:spPr>
          <a:xfrm>
            <a:off x="1569189" y="6689603"/>
            <a:ext cx="7996647" cy="0"/>
          </a:xfrm>
          <a:prstGeom prst="line">
            <a:avLst/>
          </a:prstGeom>
          <a:ln w="57175" cap="flat" cmpd="sng" algn="ctr">
            <a:solidFill>
              <a:srgbClr val="DDDDDD"/>
            </a:solidFill>
            <a:prstDash val="solid"/>
            <a:round/>
          </a:ln>
        </p:spPr>
      </p:cxnSp>
      <p:pic>
        <p:nvPicPr>
          <p:cNvPr id="7173" name="그림 7172"/>
          <p:cNvPicPr/>
          <p:nvPr/>
        </p:nvPicPr>
        <p:blipFill rotWithShape="1">
          <a:blip r:embed="rId15" cstate="print">
            <a:lum/>
          </a:blip>
          <a:stretch>
            <a:fillRect/>
          </a:stretch>
        </p:blipFill>
        <p:spPr>
          <a:xfrm>
            <a:off x="96873" y="6559340"/>
            <a:ext cx="1369076" cy="27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525" y="6359250"/>
            <a:ext cx="2312451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6090" y="6359250"/>
            <a:ext cx="3138327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25856" y="6327457"/>
            <a:ext cx="730602" cy="15248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800" b="0" i="0">
                <a:solidFill>
                  <a:schemeClr val="tx1"/>
                </a:solidFill>
                <a:latin typeface="Trebuchet MS"/>
                <a:ea typeface="가는각진제목체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800" b="0" i="0">
              <a:solidFill>
                <a:schemeClr val="tx1"/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9218" name="직사각형 9217"/>
          <p:cNvSpPr/>
          <p:nvPr/>
        </p:nvSpPr>
        <p:spPr>
          <a:xfrm>
            <a:off x="0" y="0"/>
            <a:ext cx="9910508" cy="452655"/>
          </a:xfrm>
          <a:prstGeom prst="rect">
            <a:avLst/>
          </a:prstGeom>
          <a:solidFill>
            <a:srgbClr val="4156A6"/>
          </a:solidFill>
          <a:ln w="25400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pic>
        <p:nvPicPr>
          <p:cNvPr id="9219" name="그림 9218"/>
          <p:cNvPicPr/>
          <p:nvPr/>
        </p:nvPicPr>
        <p:blipFill rotWithShape="1">
          <a:blip r:embed="rId14" cstate="print">
            <a:lum/>
          </a:blip>
          <a:stretch>
            <a:fillRect/>
          </a:stretch>
        </p:blipFill>
        <p:spPr>
          <a:xfrm>
            <a:off x="9003634" y="31770"/>
            <a:ext cx="849698" cy="38911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9220" name="직선 연결선 9219"/>
          <p:cNvCxnSpPr/>
          <p:nvPr/>
        </p:nvCxnSpPr>
        <p:spPr>
          <a:xfrm>
            <a:off x="1569189" y="6689603"/>
            <a:ext cx="7996647" cy="0"/>
          </a:xfrm>
          <a:prstGeom prst="line">
            <a:avLst/>
          </a:prstGeom>
          <a:ln w="57175" cap="flat" cmpd="sng" algn="ctr">
            <a:solidFill>
              <a:srgbClr val="DDDDDD"/>
            </a:solidFill>
            <a:prstDash val="solid"/>
            <a:round/>
          </a:ln>
        </p:spPr>
      </p:cxnSp>
      <p:pic>
        <p:nvPicPr>
          <p:cNvPr id="9221" name="그림 9220"/>
          <p:cNvPicPr/>
          <p:nvPr/>
        </p:nvPicPr>
        <p:blipFill rotWithShape="1">
          <a:blip r:embed="rId15" cstate="print">
            <a:lum/>
          </a:blip>
          <a:stretch>
            <a:fillRect/>
          </a:stretch>
        </p:blipFill>
        <p:spPr>
          <a:xfrm>
            <a:off x="96873" y="6559340"/>
            <a:ext cx="1369076" cy="27001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9222" name="직사각형 9221"/>
          <p:cNvSpPr/>
          <p:nvPr/>
        </p:nvSpPr>
        <p:spPr>
          <a:xfrm>
            <a:off x="941826" y="476440"/>
            <a:ext cx="6662579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223" name="TextBox 9222"/>
          <p:cNvSpPr txBox="1"/>
          <p:nvPr/>
        </p:nvSpPr>
        <p:spPr>
          <a:xfrm>
            <a:off x="88945" y="476440"/>
            <a:ext cx="852881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Screen NAME</a:t>
            </a:r>
          </a:p>
        </p:txBody>
      </p:sp>
      <p:sp>
        <p:nvSpPr>
          <p:cNvPr id="9224" name="직사각형 9223"/>
          <p:cNvSpPr/>
          <p:nvPr/>
        </p:nvSpPr>
        <p:spPr>
          <a:xfrm>
            <a:off x="943389" y="636855"/>
            <a:ext cx="6661016" cy="163596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225" name="TextBox 9224"/>
          <p:cNvSpPr txBox="1"/>
          <p:nvPr/>
        </p:nvSpPr>
        <p:spPr>
          <a:xfrm>
            <a:off x="88945" y="636855"/>
            <a:ext cx="852881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Path</a:t>
            </a:r>
          </a:p>
        </p:txBody>
      </p:sp>
      <p:sp>
        <p:nvSpPr>
          <p:cNvPr id="9226" name="직사각형 9225"/>
          <p:cNvSpPr/>
          <p:nvPr/>
        </p:nvSpPr>
        <p:spPr>
          <a:xfrm>
            <a:off x="8215856" y="476440"/>
            <a:ext cx="1607269" cy="160414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sp>
        <p:nvSpPr>
          <p:cNvPr id="9229" name="TextBox 9228"/>
          <p:cNvSpPr txBox="1"/>
          <p:nvPr/>
        </p:nvSpPr>
        <p:spPr>
          <a:xfrm>
            <a:off x="3824425" y="476440"/>
            <a:ext cx="852881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Screen ID</a:t>
            </a:r>
          </a:p>
        </p:txBody>
      </p:sp>
      <p:sp>
        <p:nvSpPr>
          <p:cNvPr id="9230" name="TextBox 9229"/>
          <p:cNvSpPr txBox="1"/>
          <p:nvPr/>
        </p:nvSpPr>
        <p:spPr>
          <a:xfrm>
            <a:off x="7599660" y="476440"/>
            <a:ext cx="849698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PAGE</a:t>
            </a:r>
          </a:p>
        </p:txBody>
      </p:sp>
      <p:sp>
        <p:nvSpPr>
          <p:cNvPr id="9231" name="TextBox 9230"/>
          <p:cNvSpPr txBox="1"/>
          <p:nvPr/>
        </p:nvSpPr>
        <p:spPr>
          <a:xfrm>
            <a:off x="7599660" y="636855"/>
            <a:ext cx="849698" cy="163596"/>
          </a:xfrm>
          <a:prstGeom prst="rect">
            <a:avLst/>
          </a:prstGeom>
          <a:solidFill>
            <a:schemeClr val="accent1"/>
          </a:solidFill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WRITER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1081395"/>
              </p:ext>
            </p:extLst>
          </p:nvPr>
        </p:nvGraphicFramePr>
        <p:xfrm>
          <a:off x="7603200" y="810503"/>
          <a:ext cx="2221678" cy="5474733"/>
        </p:xfrm>
        <a:graphic>
          <a:graphicData uri="http://schemas.openxmlformats.org/drawingml/2006/table">
            <a:tbl>
              <a:tblPr/>
              <a:tblGrid>
                <a:gridCol w="777940"/>
                <a:gridCol w="1443738"/>
              </a:tblGrid>
              <a:tr h="2431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84406" marR="84406" marT="44809" marB="4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89F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315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4809" marB="44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385"/>
          <p:cNvSpPr txBox="1"/>
          <p:nvPr/>
        </p:nvSpPr>
        <p:spPr>
          <a:xfrm>
            <a:off x="2217156" y="4294557"/>
            <a:ext cx="5528624" cy="85762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noAutofit/>
          </a:bodyPr>
          <a:lstStyle/>
          <a:p>
            <a:pPr marL="360000" lvl="0" indent="-360000"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1" i="0" dirty="0">
                <a:solidFill>
                  <a:schemeClr val="tx1"/>
                </a:solidFill>
                <a:latin typeface="HY헤드라인M"/>
                <a:ea typeface="HY헤드라인M"/>
                <a:sym typeface="Wingdings"/>
              </a:rPr>
              <a:t>201</a:t>
            </a:r>
            <a:r>
              <a:rPr lang="ko-KR" altLang="en-US" sz="2000" b="1" i="0" dirty="0">
                <a:solidFill>
                  <a:schemeClr val="tx1"/>
                </a:solidFill>
                <a:latin typeface="HY헤드라인M"/>
                <a:ea typeface="HY헤드라인M"/>
                <a:sym typeface="Wingdings"/>
              </a:rPr>
              <a:t>8</a:t>
            </a:r>
            <a:r>
              <a:rPr lang="ko-KR" sz="2000" b="1" i="0" dirty="0">
                <a:solidFill>
                  <a:schemeClr val="tx1"/>
                </a:solidFill>
                <a:latin typeface="HY헤드라인M"/>
                <a:ea typeface="HY헤드라인M"/>
                <a:sym typeface="Wingdings"/>
              </a:rPr>
              <a:t>. </a:t>
            </a:r>
            <a:r>
              <a:rPr lang="ko-KR" altLang="en-US" sz="2000" b="1" i="0" dirty="0">
                <a:solidFill>
                  <a:schemeClr val="tx1"/>
                </a:solidFill>
                <a:latin typeface="HY헤드라인M"/>
                <a:ea typeface="HY헤드라인M"/>
                <a:sym typeface="Wingdings"/>
              </a:rPr>
              <a:t>05</a:t>
            </a:r>
            <a:r>
              <a:rPr lang="ko-KR" sz="2000" b="1" i="0" dirty="0">
                <a:solidFill>
                  <a:schemeClr val="tx1"/>
                </a:solidFill>
                <a:latin typeface="HY헤드라인M"/>
                <a:ea typeface="HY헤드라인M"/>
                <a:sym typeface="Wingdings"/>
              </a:rPr>
              <a:t>. </a:t>
            </a:r>
            <a:r>
              <a:rPr lang="en-US" altLang="ko-KR" sz="2000" b="1" dirty="0" smtClean="0">
                <a:latin typeface="HY헤드라인M"/>
                <a:ea typeface="HY헤드라인M"/>
                <a:sym typeface="Wingdings"/>
              </a:rPr>
              <a:t>31</a:t>
            </a:r>
            <a:endParaRPr lang="ko-KR" altLang="en-US" sz="2000" b="1" i="0" dirty="0">
              <a:solidFill>
                <a:schemeClr val="tx1"/>
              </a:solidFill>
              <a:latin typeface="HY헤드라인M"/>
              <a:ea typeface="HY헤드라인M"/>
              <a:sym typeface="Wingdings"/>
            </a:endParaRPr>
          </a:p>
          <a:p>
            <a:pPr marL="360000" lvl="0" indent="-360000"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lang="ko-KR" altLang="en-US" sz="2000" b="1" i="0" dirty="0">
              <a:solidFill>
                <a:schemeClr val="tx1"/>
              </a:solidFill>
              <a:latin typeface="HY헤드라인M"/>
              <a:ea typeface="HY헤드라인M"/>
              <a:sym typeface="Wingdings"/>
            </a:endParaRPr>
          </a:p>
        </p:txBody>
      </p:sp>
      <p:sp>
        <p:nvSpPr>
          <p:cNvPr id="16387" name="TextBox 16386"/>
          <p:cNvSpPr txBox="1"/>
          <p:nvPr/>
        </p:nvSpPr>
        <p:spPr>
          <a:xfrm>
            <a:off x="3108054" y="2499133"/>
            <a:ext cx="3604170" cy="120251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ctr">
            <a:spAutoFit/>
          </a:bodyPr>
          <a:lstStyle/>
          <a:p>
            <a:pPr marL="0" lvl="0" indent="0"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000" b="1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Verdana"/>
                <a:ea typeface="HY헤드라인M"/>
                <a:sym typeface="Wingdings"/>
              </a:rPr>
              <a:t>Team </a:t>
            </a:r>
            <a:r>
              <a:rPr lang="en-US" altLang="ko-KR" sz="3000" b="1" i="0" dirty="0" smtClean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Verdana"/>
                <a:ea typeface="HY헤드라인M"/>
                <a:sym typeface="Wingdings"/>
              </a:rPr>
              <a:t>D_ADMIN</a:t>
            </a:r>
            <a:endParaRPr lang="en-US" altLang="ko-KR" sz="3000" b="1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Verdana"/>
              <a:ea typeface="HY헤드라인M"/>
              <a:sym typeface="Wingdings"/>
            </a:endParaRPr>
          </a:p>
          <a:p>
            <a:pPr marL="0" lvl="0" indent="0"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000" b="1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Verdana"/>
                <a:ea typeface="HY헤드라인M"/>
                <a:sym typeface="Wingdings"/>
              </a:rPr>
              <a:t>화면설계서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1" y="873664"/>
            <a:ext cx="6257925" cy="5476875"/>
          </a:xfrm>
          <a:prstGeom prst="rect">
            <a:avLst/>
          </a:prstGeom>
        </p:spPr>
      </p:pic>
      <p:sp>
        <p:nvSpPr>
          <p:cNvPr id="8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921921" y="441508"/>
            <a:ext cx="2236568" cy="24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호텔관리 – 호텔 추가 - 객실 세부정보</a:t>
            </a:r>
          </a:p>
        </p:txBody>
      </p:sp>
      <p:graphicFrame>
        <p:nvGraphicFramePr>
          <p:cNvPr id="10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4164661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1" dirty="0"/>
                        <a:t>호텔관리 </a:t>
                      </a:r>
                      <a:r>
                        <a:rPr lang="en-US" altLang="ko-KR" sz="900" b="1" dirty="0"/>
                        <a:t>–</a:t>
                      </a:r>
                      <a:r>
                        <a:rPr lang="ko-KR" altLang="en-US" sz="900" b="1" dirty="0"/>
                        <a:t>호텔 추가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편의기능 항목 클릭 시 체크박스 선택</a:t>
                      </a:r>
                    </a:p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FF0000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(앞에서 입력한 편의기능 목록 가져옴)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클릭 시 침대사이즈 및 개수 입력할 수 있는 박스 추가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이미지를 찾을 수 있는 창 띄움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  확인 클릭 시 입력한 내용 저장</a:t>
                      </a:r>
                    </a:p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  취소 클릭 시 입력 내용 저장 안하고 창 종료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8"/>
          <p:cNvSpPr/>
          <p:nvPr/>
        </p:nvSpPr>
        <p:spPr>
          <a:xfrm>
            <a:off x="5669672" y="317870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2" name="타원 8"/>
          <p:cNvSpPr/>
          <p:nvPr/>
        </p:nvSpPr>
        <p:spPr>
          <a:xfrm>
            <a:off x="4091069" y="4114834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13" name="타원 8"/>
          <p:cNvSpPr/>
          <p:nvPr/>
        </p:nvSpPr>
        <p:spPr>
          <a:xfrm>
            <a:off x="4919377" y="569883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cxnSp>
        <p:nvCxnSpPr>
          <p:cNvPr id="14" name="직선 화살표 연결선 12"/>
          <p:cNvCxnSpPr/>
          <p:nvPr/>
        </p:nvCxnSpPr>
        <p:spPr>
          <a:xfrm>
            <a:off x="5567602" y="2962006"/>
            <a:ext cx="0" cy="576620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5" name="직선 연결선 14"/>
          <p:cNvCxnSpPr/>
          <p:nvPr/>
        </p:nvCxnSpPr>
        <p:spPr>
          <a:xfrm flipH="1" flipV="1">
            <a:off x="5455266" y="2960856"/>
            <a:ext cx="214406" cy="1562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6" name="직선 연결선 15"/>
          <p:cNvCxnSpPr/>
          <p:nvPr/>
        </p:nvCxnSpPr>
        <p:spPr>
          <a:xfrm flipH="1" flipV="1">
            <a:off x="5466653" y="3538626"/>
            <a:ext cx="214406" cy="1562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sp>
        <p:nvSpPr>
          <p:cNvPr id="17" name="타원 8"/>
          <p:cNvSpPr/>
          <p:nvPr/>
        </p:nvSpPr>
        <p:spPr>
          <a:xfrm>
            <a:off x="5383015" y="508718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60891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" y="1080289"/>
            <a:ext cx="6267450" cy="513397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561981" y="4367115"/>
            <a:ext cx="144501" cy="142937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2" name="타원 11"/>
          <p:cNvSpPr/>
          <p:nvPr/>
        </p:nvSpPr>
        <p:spPr>
          <a:xfrm>
            <a:off x="2795141" y="3970333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1925" y="441508"/>
            <a:ext cx="1447832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 관리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호텔 목록</a:t>
            </a:r>
            <a:endParaRPr lang="ko-KR" altLang="en-US" sz="1000" dirty="0"/>
          </a:p>
        </p:txBody>
      </p:sp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320572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호텔 관리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–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호텔 목록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17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8527">
                        <a:buFontTx/>
                        <a:buChar char="-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최초 등록된 전체 목록 출력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171450" lvl="0" indent="-171450" algn="l" defTabSz="918527">
                        <a:buFontTx/>
                        <a:buChar char="-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 시 조건에 맞는 목록 출력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호텔 상세 정보 창으로 이동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6356277" y="3898946"/>
            <a:ext cx="0" cy="1034313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5" name="직선 연결선 14"/>
          <p:cNvCxnSpPr/>
          <p:nvPr/>
        </p:nvCxnSpPr>
        <p:spPr>
          <a:xfrm flipH="1" flipV="1">
            <a:off x="6243941" y="3896603"/>
            <a:ext cx="214406" cy="1562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6" name="직선 연결선 15"/>
          <p:cNvCxnSpPr/>
          <p:nvPr/>
        </p:nvCxnSpPr>
        <p:spPr>
          <a:xfrm flipH="1" flipV="1">
            <a:off x="6255328" y="4941571"/>
            <a:ext cx="214406" cy="1562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sp>
        <p:nvSpPr>
          <p:cNvPr id="21" name="TextBox 20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</p:spTree>
    <p:extLst>
      <p:ext uri="{BB962C8B-B14F-4D97-AF65-F5344CB8AC3E}">
        <p14:creationId xmlns:p14="http://schemas.microsoft.com/office/powerpoint/2010/main" val="2168307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6" y="1095018"/>
            <a:ext cx="6257925" cy="513397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954932" y="3358561"/>
            <a:ext cx="144501" cy="142937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7" name="타원 6"/>
          <p:cNvSpPr/>
          <p:nvPr/>
        </p:nvSpPr>
        <p:spPr>
          <a:xfrm>
            <a:off x="6596880" y="3395689"/>
            <a:ext cx="144501" cy="142937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1925" y="441508"/>
            <a:ext cx="112082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호텔관리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320572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호텔관리 </a:t>
                      </a:r>
                      <a:r>
                        <a:rPr lang="en-US" altLang="ko-KR" sz="900" b="1" dirty="0" smtClean="0"/>
                        <a:t>- </a:t>
                      </a:r>
                      <a:r>
                        <a:rPr lang="ko-KR" altLang="en-US" sz="900" b="1" dirty="0" smtClean="0"/>
                        <a:t>검색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378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검색할 카테고리 선택</a:t>
                      </a:r>
                    </a:p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화살표 클릭 시 카테고리 목록 출력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조건에 맞는 검색목록 출력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</p:spTree>
    <p:extLst>
      <p:ext uri="{BB962C8B-B14F-4D97-AF65-F5344CB8AC3E}">
        <p14:creationId xmlns:p14="http://schemas.microsoft.com/office/powerpoint/2010/main" val="78502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05" y="873664"/>
            <a:ext cx="6267450" cy="54673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895871" y="3126621"/>
            <a:ext cx="449" cy="3097120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" name="직선 연결선 9"/>
          <p:cNvCxnSpPr/>
          <p:nvPr/>
        </p:nvCxnSpPr>
        <p:spPr>
          <a:xfrm rot="10800000">
            <a:off x="6786920" y="3126621"/>
            <a:ext cx="214406" cy="1563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1" name="직선 연결선 10"/>
          <p:cNvCxnSpPr/>
          <p:nvPr/>
        </p:nvCxnSpPr>
        <p:spPr>
          <a:xfrm rot="10800000">
            <a:off x="6786920" y="6223741"/>
            <a:ext cx="214406" cy="1563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sp>
        <p:nvSpPr>
          <p:cNvPr id="12" name="타원 11"/>
          <p:cNvSpPr/>
          <p:nvPr/>
        </p:nvSpPr>
        <p:spPr>
          <a:xfrm>
            <a:off x="6908151" y="4711193"/>
            <a:ext cx="144501" cy="142937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13" name="타원 12"/>
          <p:cNvSpPr/>
          <p:nvPr/>
        </p:nvSpPr>
        <p:spPr>
          <a:xfrm>
            <a:off x="2578535" y="267407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767327" y="2848716"/>
            <a:ext cx="1092293" cy="5870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5" name="직선 연결선 14"/>
          <p:cNvCxnSpPr/>
          <p:nvPr/>
        </p:nvCxnSpPr>
        <p:spPr>
          <a:xfrm rot="16200000">
            <a:off x="2792148" y="2859140"/>
            <a:ext cx="134945" cy="0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6" name="직선 연결선 15"/>
          <p:cNvCxnSpPr/>
          <p:nvPr/>
        </p:nvCxnSpPr>
        <p:spPr>
          <a:xfrm rot="16200000">
            <a:off x="1711759" y="2850033"/>
            <a:ext cx="134945" cy="0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sp>
        <p:nvSpPr>
          <p:cNvPr id="17" name="TextBox 16"/>
          <p:cNvSpPr txBox="1"/>
          <p:nvPr/>
        </p:nvSpPr>
        <p:spPr>
          <a:xfrm>
            <a:off x="2687022" y="2602495"/>
            <a:ext cx="4321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dirty="0"/>
              <a:t>tab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9980" y="4078821"/>
            <a:ext cx="576208" cy="24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/>
              <a:t>body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925" y="441508"/>
            <a:ext cx="150554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호텔관리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상세페이지</a:t>
            </a:r>
            <a:endParaRPr lang="ko-KR" altLang="en-US" sz="1000" dirty="0"/>
          </a:p>
        </p:txBody>
      </p:sp>
      <p:graphicFrame>
        <p:nvGraphicFramePr>
          <p:cNvPr id="2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594892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호텔관리 </a:t>
                      </a:r>
                      <a:r>
                        <a:rPr lang="en-US" altLang="ko-KR" sz="900" b="1" dirty="0" smtClean="0"/>
                        <a:t>- </a:t>
                      </a:r>
                      <a:r>
                        <a:rPr lang="ko-KR" altLang="en-US" sz="900" b="1" dirty="0" smtClean="0"/>
                        <a:t>상세페이지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5557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hotel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탭 클릭 시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hotel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탭 활성화,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comment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탭 비활성화 /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comment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탭 클릭 시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hotel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탭 비활성화,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comment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탭 활성화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91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선택된 탭에 따라서 내용 구성 변경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</p:spTree>
    <p:extLst>
      <p:ext uri="{BB962C8B-B14F-4D97-AF65-F5344CB8AC3E}">
        <p14:creationId xmlns:p14="http://schemas.microsoft.com/office/powerpoint/2010/main" val="144915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4" y="945690"/>
            <a:ext cx="6267450" cy="546735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081413" y="3286571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9083" y="3034480"/>
            <a:ext cx="828299" cy="241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수정 </a:t>
            </a:r>
          </a:p>
        </p:txBody>
      </p:sp>
      <p:sp>
        <p:nvSpPr>
          <p:cNvPr id="11" name="타원 10"/>
          <p:cNvSpPr/>
          <p:nvPr/>
        </p:nvSpPr>
        <p:spPr>
          <a:xfrm>
            <a:off x="5970025" y="3986171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1805" y="4153077"/>
            <a:ext cx="936338" cy="23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이미지 확인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1925" y="441508"/>
            <a:ext cx="1797287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 상세 페이지 </a:t>
            </a:r>
            <a:r>
              <a:rPr lang="en-US" altLang="ko-KR" sz="1000" dirty="0" smtClean="0"/>
              <a:t>– hotel </a:t>
            </a:r>
            <a:r>
              <a:rPr lang="ko-KR" altLang="en-US" sz="1000" dirty="0" smtClean="0"/>
              <a:t>탭</a:t>
            </a:r>
            <a:endParaRPr lang="ko-KR" altLang="en-US" sz="1000" dirty="0"/>
          </a:p>
        </p:txBody>
      </p:sp>
      <p:graphicFrame>
        <p:nvGraphicFramePr>
          <p:cNvPr id="14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545023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호텔관리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hotel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탭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호텔 상세 정보를 변경하는 페이지로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이동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 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등록된 이미지를 볼 수 있는 페이지로 이동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가는각진제목체" pitchFamily="18" charset="-127"/>
                          <a:cs typeface="+mn-cs"/>
                        </a:rPr>
                        <a:t>-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삭제 확인 여부 묻는 창을 띄움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타원 14"/>
          <p:cNvSpPr/>
          <p:nvPr/>
        </p:nvSpPr>
        <p:spPr>
          <a:xfrm>
            <a:off x="6320340" y="3286571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7577" y="3034480"/>
            <a:ext cx="8282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 smtClean="0"/>
              <a:t>삭제 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</p:spTree>
    <p:extLst>
      <p:ext uri="{BB962C8B-B14F-4D97-AF65-F5344CB8AC3E}">
        <p14:creationId xmlns:p14="http://schemas.microsoft.com/office/powerpoint/2010/main" val="3731304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5" y="1128456"/>
            <a:ext cx="5043774" cy="4675839"/>
          </a:xfrm>
          <a:prstGeom prst="rect">
            <a:avLst/>
          </a:prstGeom>
        </p:spPr>
      </p:pic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호텔관리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hotel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탭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새로운 창이 뜨면서 주소의 위치가 지도에 표시됨</a:t>
                      </a: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1925" y="441508"/>
            <a:ext cx="1797287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 상세 페이지 </a:t>
            </a:r>
            <a:r>
              <a:rPr lang="en-US" altLang="ko-KR" sz="1000" dirty="0" smtClean="0"/>
              <a:t>– hotel </a:t>
            </a:r>
            <a:r>
              <a:rPr lang="ko-KR" altLang="en-US" sz="1000" dirty="0" smtClean="0"/>
              <a:t>탭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55" y="4294899"/>
            <a:ext cx="2481530" cy="220215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74666" y="339412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cxnSp>
        <p:nvCxnSpPr>
          <p:cNvPr id="25" name="꺾인 연결선 24"/>
          <p:cNvCxnSpPr>
            <a:stCxn id="14" idx="6"/>
            <a:endCxn id="13" idx="0"/>
          </p:cNvCxnSpPr>
          <p:nvPr/>
        </p:nvCxnSpPr>
        <p:spPr>
          <a:xfrm>
            <a:off x="3119167" y="3466376"/>
            <a:ext cx="3004953" cy="828523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396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1" y="873664"/>
            <a:ext cx="5680254" cy="5257898"/>
          </a:xfrm>
          <a:prstGeom prst="rect">
            <a:avLst/>
          </a:prstGeom>
        </p:spPr>
      </p:pic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호텔관리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hotel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탭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객실세부에 대한 정보를 보여주는 창을 띄움</a:t>
                      </a: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1925" y="441508"/>
            <a:ext cx="1797287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 상세 페이지 </a:t>
            </a:r>
            <a:r>
              <a:rPr lang="en-US" altLang="ko-KR" sz="1000" dirty="0" smtClean="0"/>
              <a:t>– hotel </a:t>
            </a:r>
            <a:r>
              <a:rPr lang="ko-KR" altLang="en-US" sz="1000" dirty="0" smtClean="0"/>
              <a:t>탭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4991394" y="4474964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85" y="873664"/>
            <a:ext cx="2328277" cy="3467108"/>
          </a:xfrm>
          <a:prstGeom prst="rect">
            <a:avLst/>
          </a:prstGeom>
        </p:spPr>
      </p:pic>
      <p:cxnSp>
        <p:nvCxnSpPr>
          <p:cNvPr id="5" name="꺾인 연결선 4"/>
          <p:cNvCxnSpPr>
            <a:stCxn id="14" idx="6"/>
            <a:endCxn id="3" idx="2"/>
          </p:cNvCxnSpPr>
          <p:nvPr/>
        </p:nvCxnSpPr>
        <p:spPr>
          <a:xfrm flipV="1">
            <a:off x="5135895" y="4340772"/>
            <a:ext cx="1271729" cy="206443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74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6" y="944878"/>
            <a:ext cx="6286500" cy="543877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470484" y="325907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3" name="타원 12"/>
          <p:cNvSpPr/>
          <p:nvPr/>
        </p:nvSpPr>
        <p:spPr>
          <a:xfrm>
            <a:off x="6035771" y="3114573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553595" y="4857278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6241914" y="4905727"/>
            <a:ext cx="623362" cy="0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6" name="직선 연결선 15"/>
          <p:cNvCxnSpPr/>
          <p:nvPr/>
        </p:nvCxnSpPr>
        <p:spPr>
          <a:xfrm rot="10800000">
            <a:off x="6445555" y="4605187"/>
            <a:ext cx="214406" cy="1563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7" name="직선 연결선 16"/>
          <p:cNvCxnSpPr/>
          <p:nvPr/>
        </p:nvCxnSpPr>
        <p:spPr>
          <a:xfrm rot="10800000">
            <a:off x="6447228" y="5217408"/>
            <a:ext cx="214406" cy="1563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sp>
        <p:nvSpPr>
          <p:cNvPr id="24" name="TextBox 23"/>
          <p:cNvSpPr txBox="1"/>
          <p:nvPr/>
        </p:nvSpPr>
        <p:spPr>
          <a:xfrm>
            <a:off x="6735195" y="4731638"/>
            <a:ext cx="828299" cy="3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시설</a:t>
            </a:r>
          </a:p>
          <a:p>
            <a:pPr>
              <a:defRPr lang="ko-KR" altLang="en-US"/>
            </a:pPr>
            <a:r>
              <a:rPr lang="ko-KR" altLang="en-US" sz="1000" dirty="0"/>
              <a:t>선택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925" y="441508"/>
            <a:ext cx="117211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 수정 페이지</a:t>
            </a:r>
            <a:endParaRPr lang="ko-KR" altLang="en-US" sz="1000" dirty="0"/>
          </a:p>
        </p:txBody>
      </p:sp>
      <p:graphicFrame>
        <p:nvGraphicFramePr>
          <p:cNvPr id="27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55881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호텔 수정 페이지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제목부분이 텍스트 박스로 바뀌면서 변경 가능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6013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클릭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체크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/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체크해제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체크 될 경우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텍스트 박스 활성화</a:t>
                      </a: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클릭 시 수정 확인을 위한 창을 띄움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시설 체크박스 클릭 시 체크/체크해제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20" name="타원 19"/>
          <p:cNvSpPr/>
          <p:nvPr/>
        </p:nvSpPr>
        <p:spPr>
          <a:xfrm>
            <a:off x="3512510" y="3114573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39383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6" y="944878"/>
            <a:ext cx="6286500" cy="543877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512509" y="5627380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925" y="441508"/>
            <a:ext cx="221246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가는각진제목체" pitchFamily="18" charset="-127"/>
                <a:ea typeface="가는각진제목체" pitchFamily="18" charset="-127"/>
              </a:rPr>
              <a:t>호텔 수정 페이지</a:t>
            </a:r>
            <a:r>
              <a:rPr kumimoji="1" lang="en-US" altLang="ko-KR" sz="1000" dirty="0">
                <a:latin typeface="가는각진제목체" pitchFamily="18" charset="-127"/>
                <a:ea typeface="가는각진제목체" pitchFamily="18" charset="-127"/>
              </a:rPr>
              <a:t> – </a:t>
            </a:r>
            <a:r>
              <a:rPr kumimoji="1" lang="ko-KR" altLang="en-US" sz="1000" dirty="0">
                <a:latin typeface="가는각진제목체" pitchFamily="18" charset="-127"/>
                <a:ea typeface="가는각진제목체" pitchFamily="18" charset="-127"/>
              </a:rPr>
              <a:t>국가</a:t>
            </a:r>
            <a:r>
              <a:rPr kumimoji="1" lang="en-US" altLang="ko-KR" sz="10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1" lang="ko-KR" altLang="en-US" sz="1000" dirty="0">
                <a:latin typeface="가는각진제목체" pitchFamily="18" charset="-127"/>
                <a:ea typeface="가는각진제목체" pitchFamily="18" charset="-127"/>
              </a:rPr>
              <a:t>지역 수정</a:t>
            </a:r>
          </a:p>
        </p:txBody>
      </p:sp>
      <p:graphicFrame>
        <p:nvGraphicFramePr>
          <p:cNvPr id="27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172230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호텔 수정 페이지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–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국가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지역 수정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9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클릭 시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국가 검색하는 창을 띄움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67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 클릭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지역 검색하는 창을 띄움</a:t>
                      </a: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20" name="타원 19"/>
          <p:cNvSpPr/>
          <p:nvPr/>
        </p:nvSpPr>
        <p:spPr>
          <a:xfrm>
            <a:off x="5711654" y="5637416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85" y="2422223"/>
            <a:ext cx="2905125" cy="2657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592" y="2422223"/>
            <a:ext cx="2905125" cy="2686050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12" idx="0"/>
          </p:cNvCxnSpPr>
          <p:nvPr/>
        </p:nvCxnSpPr>
        <p:spPr>
          <a:xfrm flipH="1" flipV="1">
            <a:off x="3584759" y="5079698"/>
            <a:ext cx="1" cy="54768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5787470" y="5079698"/>
            <a:ext cx="1" cy="54768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90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" y="909677"/>
            <a:ext cx="6267450" cy="5433156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766952" y="3581090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3" name="타원 12"/>
          <p:cNvSpPr/>
          <p:nvPr/>
        </p:nvSpPr>
        <p:spPr>
          <a:xfrm>
            <a:off x="6660798" y="478579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3594" y="3862743"/>
            <a:ext cx="1" cy="1808781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6" name="직선 연결선 15"/>
          <p:cNvCxnSpPr/>
          <p:nvPr/>
        </p:nvCxnSpPr>
        <p:spPr>
          <a:xfrm rot="10800000">
            <a:off x="6446392" y="3862743"/>
            <a:ext cx="214406" cy="1563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7" name="직선 연결선 16"/>
          <p:cNvCxnSpPr/>
          <p:nvPr/>
        </p:nvCxnSpPr>
        <p:spPr>
          <a:xfrm rot="10800000">
            <a:off x="6446392" y="5671524"/>
            <a:ext cx="214406" cy="1563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sp>
        <p:nvSpPr>
          <p:cNvPr id="26" name="TextBox 25"/>
          <p:cNvSpPr txBox="1"/>
          <p:nvPr/>
        </p:nvSpPr>
        <p:spPr>
          <a:xfrm>
            <a:off x="921925" y="441508"/>
            <a:ext cx="117211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 수정 페이지</a:t>
            </a:r>
            <a:endParaRPr lang="ko-KR" altLang="en-US" sz="1000" dirty="0"/>
          </a:p>
        </p:txBody>
      </p:sp>
      <p:graphicFrame>
        <p:nvGraphicFramePr>
          <p:cNvPr id="27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407873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호텔 수정 페이지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9375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상세주소를 입력하는 영역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3667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클릭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, 1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성부터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5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성까지 목록 출력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Tx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상세정보를 수정하기 위한 영역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  <a:p>
                      <a:pPr marL="0" lvl="0" indent="0" algn="l" defTabSz="918527">
                        <a:buFontTx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- ‘+’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버튼 클릭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sym typeface="Wingdings"/>
                        </a:rPr>
                        <a:t>각 영역에 텍스트 박스 생성</a:t>
                      </a: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20" name="타원 19"/>
          <p:cNvSpPr/>
          <p:nvPr/>
        </p:nvSpPr>
        <p:spPr>
          <a:xfrm>
            <a:off x="5747667" y="357463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0570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제목 1"/>
          <p:cNvSpPr/>
          <p:nvPr/>
        </p:nvSpPr>
        <p:spPr>
          <a:xfrm>
            <a:off x="322391" y="476440"/>
            <a:ext cx="3602089" cy="36052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1" i="0" kern="1200" spc="5">
                <a:solidFill>
                  <a:schemeClr val="tx2"/>
                </a:solidFill>
                <a:latin typeface="Trebuchet MS"/>
                <a:ea typeface="가는각진제목체"/>
                <a:sym typeface="Wingdings"/>
              </a:rPr>
              <a:t>Revision History</a:t>
            </a:r>
          </a:p>
        </p:txBody>
      </p:sp>
      <p:graphicFrame>
        <p:nvGraphicFramePr>
          <p:cNvPr id="17415" name="표 17414"/>
          <p:cNvGraphicFramePr/>
          <p:nvPr>
            <p:extLst>
              <p:ext uri="{D42A27DB-BD31-4B8C-83A1-F6EECF244321}">
                <p14:modId xmlns:p14="http://schemas.microsoft.com/office/powerpoint/2010/main" val="3039471677"/>
              </p:ext>
            </p:extLst>
          </p:nvPr>
        </p:nvGraphicFramePr>
        <p:xfrm>
          <a:off x="355781" y="973596"/>
          <a:ext cx="9170354" cy="3991513"/>
        </p:xfrm>
        <a:graphic>
          <a:graphicData uri="http://schemas.openxmlformats.org/drawingml/2006/table">
            <a:tbl>
              <a:tblPr firstRow="1" bandRow="1"/>
              <a:tblGrid>
                <a:gridCol w="702014"/>
                <a:gridCol w="6058366"/>
                <a:gridCol w="894834"/>
                <a:gridCol w="757570"/>
                <a:gridCol w="757570"/>
              </a:tblGrid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버전</a:t>
                      </a: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변경 내용</a:t>
                      </a: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작성자</a:t>
                      </a: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검수자</a:t>
                      </a: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일자</a:t>
                      </a: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2636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v.0.1</a:t>
                      </a: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최초작성</a:t>
                      </a: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문태일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이우호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20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18</a:t>
                      </a:r>
                      <a:r>
                        <a:rPr lang="ko-KR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-0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5</a:t>
                      </a:r>
                      <a:r>
                        <a:rPr lang="ko-KR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-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2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sym typeface="Wingdings"/>
                        </a:rPr>
                        <a:t>3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indent="-18000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-"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112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36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AutoNum type="arabicPeriod"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AutoNum type="arabicPeriod"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36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1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1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1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1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1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36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52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>
                      <a:noFill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Wingdings"/>
                      </a:endParaRPr>
                    </a:p>
                  </a:txBody>
                  <a:tcPr marL="27526" marR="27526" marT="17978" marB="17978" anchor="ctr">
                    <a:lnL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6309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7" y="909677"/>
            <a:ext cx="6276975" cy="545782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127082" y="4763068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925" y="441508"/>
            <a:ext cx="170431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호텔관리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호텔 정보 삭제</a:t>
            </a:r>
            <a:endParaRPr lang="ko-KR" altLang="en-US" sz="1000" dirty="0"/>
          </a:p>
        </p:txBody>
      </p:sp>
      <p:graphicFrame>
        <p:nvGraphicFramePr>
          <p:cNvPr id="8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320572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호텔관리 </a:t>
                      </a:r>
                      <a:r>
                        <a:rPr lang="en-US" altLang="ko-KR" sz="900" b="1" dirty="0" smtClean="0"/>
                        <a:t>– </a:t>
                      </a:r>
                      <a:r>
                        <a:rPr lang="ko-KR" altLang="en-US" sz="900" b="1" dirty="0" smtClean="0"/>
                        <a:t>호텔 정보 삭제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Yes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호텔 게시를 비활성화 시키고 목록으로 이동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</p:spTree>
    <p:extLst>
      <p:ext uri="{BB962C8B-B14F-4D97-AF65-F5344CB8AC3E}">
        <p14:creationId xmlns:p14="http://schemas.microsoft.com/office/powerpoint/2010/main" val="151877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3" y="873664"/>
            <a:ext cx="6257925" cy="545782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415321" y="458271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925" y="441508"/>
            <a:ext cx="1404552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호텔관리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수정 완료</a:t>
            </a:r>
            <a:endParaRPr lang="ko-KR" altLang="en-US" sz="1000" dirty="0"/>
          </a:p>
        </p:txBody>
      </p:sp>
      <p:graphicFrame>
        <p:nvGraphicFramePr>
          <p:cNvPr id="6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183412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호텔관리 </a:t>
                      </a:r>
                      <a:r>
                        <a:rPr lang="en-US" altLang="ko-KR" sz="900" b="1" dirty="0" smtClean="0"/>
                        <a:t>– </a:t>
                      </a:r>
                      <a:r>
                        <a:rPr lang="ko-KR" altLang="en-US" sz="900" b="1" dirty="0" smtClean="0"/>
                        <a:t>수정 완료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확인 클릭 시 호텔 목록으로 돌아감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</p:spTree>
    <p:extLst>
      <p:ext uri="{BB962C8B-B14F-4D97-AF65-F5344CB8AC3E}">
        <p14:creationId xmlns:p14="http://schemas.microsoft.com/office/powerpoint/2010/main" val="3758288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6" y="1027236"/>
            <a:ext cx="6276975" cy="523875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861747" y="3682624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3743284" y="5518344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4222" y="3646611"/>
            <a:ext cx="828299" cy="243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목록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694" y="5626831"/>
            <a:ext cx="828299" cy="23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페이지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1925" y="441508"/>
            <a:ext cx="1532792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호텔관리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코멘트 목록</a:t>
            </a:r>
            <a:endParaRPr lang="ko-KR" altLang="en-US" sz="1000" dirty="0"/>
          </a:p>
        </p:txBody>
      </p:sp>
      <p:graphicFrame>
        <p:nvGraphicFramePr>
          <p:cNvPr id="14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8905" cy="3419055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호텔관리 </a:t>
                      </a:r>
                      <a:r>
                        <a:rPr lang="en-US" altLang="ko-KR" sz="900" b="1" dirty="0" smtClean="0"/>
                        <a:t>– </a:t>
                      </a:r>
                      <a:r>
                        <a:rPr lang="ko-KR" altLang="en-US" sz="900" b="1" dirty="0" smtClean="0"/>
                        <a:t>코멘트 목록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목록 클릭 시 코멘트 상세 페이지 화면으로 이동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다음 페이지 내용으로 목록 변경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 dirty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</p:spTree>
    <p:extLst>
      <p:ext uri="{BB962C8B-B14F-4D97-AF65-F5344CB8AC3E}">
        <p14:creationId xmlns:p14="http://schemas.microsoft.com/office/powerpoint/2010/main" val="1998000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1" y="967226"/>
            <a:ext cx="5266931" cy="4474490"/>
          </a:xfrm>
          <a:prstGeom prst="rect">
            <a:avLst/>
          </a:prstGeom>
        </p:spPr>
      </p:pic>
      <p:graphicFrame>
        <p:nvGraphicFramePr>
          <p:cNvPr id="8" name="Group 134"/>
          <p:cNvGraphicFramePr>
            <a:graphicFrameLocks noGrp="1"/>
          </p:cNvGraphicFramePr>
          <p:nvPr/>
        </p:nvGraphicFramePr>
        <p:xfrm>
          <a:off x="7607776" y="1080289"/>
          <a:ext cx="2197808" cy="3654698"/>
        </p:xfrm>
        <a:graphic>
          <a:graphicData uri="http://schemas.openxmlformats.org/drawingml/2006/table">
            <a:tbl>
              <a:tblPr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1"/>
                        <a:t>호텔관리 </a:t>
                      </a:r>
                      <a:r>
                        <a:rPr lang="en-US" altLang="ko-KR" sz="900" b="1"/>
                        <a:t>– </a:t>
                      </a:r>
                      <a:r>
                        <a:rPr lang="ko-KR" altLang="en-US" sz="900" b="1"/>
                        <a:t>코멘트 - 상세페이지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코멘트 삭제 페이지 창을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띄움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클릭 시 체크박스 클릭</a:t>
                      </a:r>
                    </a:p>
                    <a:p>
                      <a:pPr marL="71882" lvl="0" indent="-35814" defTabSz="914400">
                        <a:buClrTx/>
                        <a:buNone/>
                        <a:defRPr lang="ko-KR"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(기타 버튼 클릭 시 오른쪽 텍스트 박스 활성화)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ko-KR" altLang="en-US" sz="900" b="0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  클릭 시 해당 코멘트를 삭제 후 목록으로 돌아감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4"/>
          <p:cNvSpPr txBox="1"/>
          <p:nvPr/>
        </p:nvSpPr>
        <p:spPr>
          <a:xfrm>
            <a:off x="8448642" y="621573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921924" y="441508"/>
            <a:ext cx="1922241" cy="24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호텔관리 – 코멘트 - 상세페이지</a:t>
            </a:r>
          </a:p>
        </p:txBody>
      </p:sp>
      <p:sp>
        <p:nvSpPr>
          <p:cNvPr id="11" name="타원 8"/>
          <p:cNvSpPr/>
          <p:nvPr/>
        </p:nvSpPr>
        <p:spPr>
          <a:xfrm>
            <a:off x="4607761" y="3033264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31940" y="4345825"/>
            <a:ext cx="3168352" cy="2215522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4835973" y="3116909"/>
            <a:ext cx="1223586" cy="1200795"/>
          </a:xfrm>
          <a:prstGeom prst="bentConnector3">
            <a:avLst>
              <a:gd name="adj1" fmla="val 441"/>
            </a:avLst>
          </a:prstGeom>
          <a:ln w="190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8"/>
          <p:cNvSpPr/>
          <p:nvPr/>
        </p:nvSpPr>
        <p:spPr>
          <a:xfrm>
            <a:off x="5364088" y="6272831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</a:p>
        </p:txBody>
      </p:sp>
      <p:sp>
        <p:nvSpPr>
          <p:cNvPr id="15" name="타원 8"/>
          <p:cNvSpPr/>
          <p:nvPr/>
        </p:nvSpPr>
        <p:spPr>
          <a:xfrm>
            <a:off x="3851920" y="5012691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cxnSp>
        <p:nvCxnSpPr>
          <p:cNvPr id="17" name="직선 화살표 연결선 13"/>
          <p:cNvCxnSpPr/>
          <p:nvPr/>
        </p:nvCxnSpPr>
        <p:spPr>
          <a:xfrm rot="16200000" flipH="1">
            <a:off x="3635615" y="5032126"/>
            <a:ext cx="974005" cy="0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8" name="직선 연결선 14"/>
          <p:cNvCxnSpPr/>
          <p:nvPr/>
        </p:nvCxnSpPr>
        <p:spPr>
          <a:xfrm rot="10800000">
            <a:off x="4012905" y="4567829"/>
            <a:ext cx="214406" cy="1563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9" name="직선 연결선 15"/>
          <p:cNvCxnSpPr/>
          <p:nvPr/>
        </p:nvCxnSpPr>
        <p:spPr>
          <a:xfrm rot="10800000">
            <a:off x="4015250" y="5553235"/>
            <a:ext cx="214406" cy="1563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3615576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0" y="1013713"/>
            <a:ext cx="6257925" cy="5257800"/>
          </a:xfrm>
          <a:prstGeom prst="rect">
            <a:avLst/>
          </a:prstGeom>
        </p:spPr>
      </p:pic>
      <p:graphicFrame>
        <p:nvGraphicFramePr>
          <p:cNvPr id="8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478861"/>
        </p:xfrm>
        <a:graphic>
          <a:graphicData uri="http://schemas.openxmlformats.org/drawingml/2006/table">
            <a:tbl>
              <a:tblPr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1" dirty="0" smtClean="0"/>
                        <a:t>후기목록</a:t>
                      </a:r>
                      <a:endParaRPr lang="ko-KR" altLang="en-US" sz="900" b="1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 조건 리스트가 나옴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입력한 조건과 검색어로 검색된 결과 출력</a:t>
                      </a:r>
                      <a:endParaRPr lang="ko-KR" altLang="en-US" sz="900" dirty="0" smtClean="0">
                        <a:solidFill>
                          <a:srgbClr val="FF0000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클릭 시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,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목록의 다음 해당 페이지로 이동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4"/>
          <p:cNvSpPr txBox="1"/>
          <p:nvPr/>
        </p:nvSpPr>
        <p:spPr>
          <a:xfrm>
            <a:off x="8448642" y="621573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921924" y="44150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/>
              <a:t>후기목록</a:t>
            </a:r>
          </a:p>
        </p:txBody>
      </p:sp>
      <p:sp>
        <p:nvSpPr>
          <p:cNvPr id="11" name="타원 8"/>
          <p:cNvSpPr/>
          <p:nvPr/>
        </p:nvSpPr>
        <p:spPr>
          <a:xfrm>
            <a:off x="4163095" y="3358561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4" name="타원 8"/>
          <p:cNvSpPr/>
          <p:nvPr/>
        </p:nvSpPr>
        <p:spPr>
          <a:xfrm>
            <a:off x="6495154" y="3106470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6" name="타원 8"/>
          <p:cNvSpPr/>
          <p:nvPr/>
        </p:nvSpPr>
        <p:spPr>
          <a:xfrm>
            <a:off x="3622900" y="5555354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28" y="3503062"/>
            <a:ext cx="561975" cy="723900"/>
          </a:xfrm>
          <a:prstGeom prst="rect">
            <a:avLst/>
          </a:prstGeom>
        </p:spPr>
      </p:pic>
      <p:cxnSp>
        <p:nvCxnSpPr>
          <p:cNvPr id="7" name="꺾인 연결선 6"/>
          <p:cNvCxnSpPr>
            <a:stCxn id="11" idx="6"/>
          </p:cNvCxnSpPr>
          <p:nvPr/>
        </p:nvCxnSpPr>
        <p:spPr>
          <a:xfrm>
            <a:off x="4307596" y="3430812"/>
            <a:ext cx="2448435" cy="211801"/>
          </a:xfrm>
          <a:prstGeom prst="bentConnector3">
            <a:avLst>
              <a:gd name="adj1" fmla="val 8973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4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8" y="901549"/>
            <a:ext cx="5395573" cy="4525054"/>
          </a:xfrm>
          <a:prstGeom prst="rect">
            <a:avLst/>
          </a:prstGeom>
        </p:spPr>
      </p:pic>
      <p:graphicFrame>
        <p:nvGraphicFramePr>
          <p:cNvPr id="8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380378"/>
        </p:xfrm>
        <a:graphic>
          <a:graphicData uri="http://schemas.openxmlformats.org/drawingml/2006/table">
            <a:tbl>
              <a:tblPr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1" dirty="0" smtClean="0"/>
                        <a:t>후기목록</a:t>
                      </a:r>
                      <a:r>
                        <a:rPr lang="en-US" altLang="ko-KR" sz="900" b="1" baseline="0" dirty="0" smtClean="0"/>
                        <a:t> - </a:t>
                      </a:r>
                      <a:r>
                        <a:rPr lang="ko-KR" altLang="en-US" sz="900" b="1" baseline="0" dirty="0" smtClean="0"/>
                        <a:t>상세페이지</a:t>
                      </a:r>
                      <a:endParaRPr lang="ko-KR" altLang="en-US" sz="900" b="1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삭제 확인 창을 띄움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클릭 시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,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코멘트가 삭제 되고 목록으로 이동</a:t>
                      </a:r>
                      <a:endParaRPr lang="ko-KR" altLang="en-US" sz="900" dirty="0" smtClean="0">
                        <a:solidFill>
                          <a:srgbClr val="FF0000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4"/>
          <p:cNvSpPr txBox="1"/>
          <p:nvPr/>
        </p:nvSpPr>
        <p:spPr>
          <a:xfrm>
            <a:off x="8448642" y="621573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921924" y="441508"/>
            <a:ext cx="1481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000" dirty="0"/>
              <a:t>후기목록</a:t>
            </a:r>
            <a:r>
              <a:rPr lang="en-US" altLang="ko-KR" sz="1000" dirty="0"/>
              <a:t> - </a:t>
            </a:r>
            <a:r>
              <a:rPr lang="ko-KR" altLang="en-US" sz="1000" dirty="0"/>
              <a:t>상세페이지</a:t>
            </a:r>
          </a:p>
        </p:txBody>
      </p:sp>
      <p:sp>
        <p:nvSpPr>
          <p:cNvPr id="11" name="타원 8"/>
          <p:cNvSpPr/>
          <p:nvPr/>
        </p:nvSpPr>
        <p:spPr>
          <a:xfrm>
            <a:off x="4614824" y="303421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cxnSp>
        <p:nvCxnSpPr>
          <p:cNvPr id="7" name="꺾인 연결선 6"/>
          <p:cNvCxnSpPr>
            <a:stCxn id="11" idx="6"/>
            <a:endCxn id="12" idx="0"/>
          </p:cNvCxnSpPr>
          <p:nvPr/>
        </p:nvCxnSpPr>
        <p:spPr>
          <a:xfrm>
            <a:off x="4759325" y="3106470"/>
            <a:ext cx="1064267" cy="720260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9416" y="3826730"/>
            <a:ext cx="3168352" cy="2215522"/>
          </a:xfrm>
          <a:prstGeom prst="rect">
            <a:avLst/>
          </a:prstGeom>
        </p:spPr>
      </p:pic>
      <p:sp>
        <p:nvSpPr>
          <p:cNvPr id="14" name="타원 8"/>
          <p:cNvSpPr/>
          <p:nvPr/>
        </p:nvSpPr>
        <p:spPr>
          <a:xfrm>
            <a:off x="5781243" y="577143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45636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1" y="1091562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125629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37"/>
              </p:ext>
            </p:extLst>
          </p:nvPr>
        </p:nvGraphicFramePr>
        <p:xfrm>
          <a:off x="7607776" y="1080289"/>
          <a:ext cx="2198905" cy="4054986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등록자명이나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E-mail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을 이용하여 회원에 대한 검색가능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수정을 선택하면 회원정보 수정페이지로 이동하고 삭제를 선택하면 삭제 경고 팝업 창이 출력된다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회원에 대하여 해당영역을 선택하면 회원에 대한 상세정보를 확인 할 수 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체크박스에 선택된 인원에 따라 선택삭제를 선택하면 체크박스에 선택된 인원만 삭제 할 수 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019043" y="2754317"/>
            <a:ext cx="2881040" cy="460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3947017" y="2754317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55706" y="3329034"/>
            <a:ext cx="1152416" cy="124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5855706" y="3250522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7721" y="3370362"/>
            <a:ext cx="3672416" cy="1200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02"/>
          <p:cNvSpPr>
            <a:spLocks noChangeArrowheads="1"/>
          </p:cNvSpPr>
          <p:nvPr/>
        </p:nvSpPr>
        <p:spPr bwMode="auto">
          <a:xfrm>
            <a:off x="2002315" y="3329034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4034" y="5123198"/>
            <a:ext cx="886515" cy="396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202"/>
          <p:cNvSpPr>
            <a:spLocks noChangeArrowheads="1"/>
          </p:cNvSpPr>
          <p:nvPr/>
        </p:nvSpPr>
        <p:spPr bwMode="auto">
          <a:xfrm>
            <a:off x="1692008" y="5078837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8374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7" y="1055549"/>
            <a:ext cx="6840000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1925" y="441508"/>
            <a:ext cx="1805302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상세조회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3317"/>
              </p:ext>
            </p:extLst>
          </p:nvPr>
        </p:nvGraphicFramePr>
        <p:xfrm>
          <a:off x="7607776" y="1080289"/>
          <a:ext cx="2198905" cy="3545023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현재 보여주고 있는 화면의 정보가 누구의 정보인지 알려줌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선택한 탭에 따라 회원정보 상세조회와 회원의 예약상황을 볼 수 있는 기능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회원정보 수정페이지로 이동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963745" y="2754317"/>
            <a:ext cx="1008364" cy="460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64374" y="3034444"/>
            <a:ext cx="1602578" cy="460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202"/>
          <p:cNvSpPr>
            <a:spLocks noChangeArrowheads="1"/>
          </p:cNvSpPr>
          <p:nvPr/>
        </p:nvSpPr>
        <p:spPr bwMode="auto">
          <a:xfrm>
            <a:off x="5888339" y="2678117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val 202"/>
          <p:cNvSpPr>
            <a:spLocks noChangeArrowheads="1"/>
          </p:cNvSpPr>
          <p:nvPr/>
        </p:nvSpPr>
        <p:spPr bwMode="auto">
          <a:xfrm>
            <a:off x="2047554" y="3138309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val 202"/>
          <p:cNvSpPr>
            <a:spLocks noChangeArrowheads="1"/>
          </p:cNvSpPr>
          <p:nvPr/>
        </p:nvSpPr>
        <p:spPr bwMode="auto">
          <a:xfrm>
            <a:off x="6143810" y="5447315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08980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6" y="1055549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208903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상세정보 수정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91932"/>
              </p:ext>
            </p:extLst>
          </p:nvPr>
        </p:nvGraphicFramePr>
        <p:xfrm>
          <a:off x="7607776" y="1080289"/>
          <a:ext cx="2198905" cy="3576808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29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8527">
                        <a:buFontTx/>
                        <a:buChar char="-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입력 시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‘ * ’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로 표기됨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필수입력사항을 입력하지 않았을 경우 페이지가 넘어가지 않는다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필수입력 사항을 전부 입력을 했을 경우 회원 목록페이지로 이동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4739303" y="3854395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5495576" y="5411302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5700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6" y="1096628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208903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 예약현황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68227"/>
              </p:ext>
            </p:extLst>
          </p:nvPr>
        </p:nvGraphicFramePr>
        <p:xfrm>
          <a:off x="7607776" y="1080289"/>
          <a:ext cx="2198905" cy="3545023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이용 예정 호텔에 대한 정보를 알려줌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이용 완료 호텔에 대한 정보를 알려줌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이용 예정 호텔에 대해 수정할 수 있는 페이지로 이동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2037896" y="3588526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2037896" y="4423413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202"/>
          <p:cNvSpPr>
            <a:spLocks noChangeArrowheads="1"/>
          </p:cNvSpPr>
          <p:nvPr/>
        </p:nvSpPr>
        <p:spPr bwMode="auto">
          <a:xfrm>
            <a:off x="6179823" y="3740926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8533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25" y="441508"/>
            <a:ext cx="142539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관리자 로그인 페이지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4671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관리자 계정일 경우 관리자 페이지로 이동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0" name="그림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8" y="1161768"/>
            <a:ext cx="6840000" cy="5040000"/>
          </a:xfrm>
          <a:prstGeom prst="rect">
            <a:avLst/>
          </a:prstGeom>
        </p:spPr>
      </p:pic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5423550" y="3394574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00967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0" y="1053729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208903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 예약수정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71098"/>
              </p:ext>
            </p:extLst>
          </p:nvPr>
        </p:nvGraphicFramePr>
        <p:xfrm>
          <a:off x="7607776" y="1080289"/>
          <a:ext cx="2198905" cy="4054986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해당 호텔에 등록된 객실목록이 나타남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박스에 직접 입력 할 수 있으며 달력을 클릭 시 날짜를 선택할 수 있는 달력이 나온다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숙박 인원을 선택할 수 있는 목록이 나타남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입력하지 않은 것이 있다면 페이지 이동이 되지 않는다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전부 입력 되어있다면 예약 현황 페이지로 이동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3911004" y="3600289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1972148" y="4275946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202"/>
          <p:cNvSpPr>
            <a:spLocks noChangeArrowheads="1"/>
          </p:cNvSpPr>
          <p:nvPr/>
        </p:nvSpPr>
        <p:spPr bwMode="auto">
          <a:xfrm>
            <a:off x="2326432" y="4907120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val 202"/>
          <p:cNvSpPr>
            <a:spLocks noChangeArrowheads="1"/>
          </p:cNvSpPr>
          <p:nvPr/>
        </p:nvSpPr>
        <p:spPr bwMode="auto">
          <a:xfrm>
            <a:off x="5243485" y="5411302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32612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4" y="1127575"/>
            <a:ext cx="6840000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1925" y="441508"/>
            <a:ext cx="1789272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회원삭제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75909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경고 창에서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‘yes’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해당 회원의 정보는 탈퇴회원 정보로 이동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2560385" y="3322548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7425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25" y="441508"/>
            <a:ext cx="204575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탈퇴회원관리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63325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회원삭제 처리된 회원정보들을 관리하는 페이지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0" y="1127575"/>
            <a:ext cx="68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60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25" y="441508"/>
            <a:ext cx="191751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관리자관리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79321"/>
              </p:ext>
            </p:extLst>
          </p:nvPr>
        </p:nvGraphicFramePr>
        <p:xfrm>
          <a:off x="7607776" y="1080289"/>
          <a:ext cx="2198905" cy="3545023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아이디와 이름을 통한 검색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실제로 체크에 대해서 변경하지는 못한다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관리자 권한이나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이메일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비밀번호 변경을 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할수있다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새 관리자를 추가할 페이지로 이동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0" name="그림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6" y="1127575"/>
            <a:ext cx="6840000" cy="5040000"/>
          </a:xfrm>
          <a:prstGeom prst="rect">
            <a:avLst/>
          </a:prstGeom>
        </p:spPr>
      </p:pic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4195180" y="2818366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202"/>
          <p:cNvSpPr>
            <a:spLocks noChangeArrowheads="1"/>
          </p:cNvSpPr>
          <p:nvPr/>
        </p:nvSpPr>
        <p:spPr bwMode="auto">
          <a:xfrm>
            <a:off x="6287862" y="3394574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val 202"/>
          <p:cNvSpPr>
            <a:spLocks noChangeArrowheads="1"/>
          </p:cNvSpPr>
          <p:nvPr/>
        </p:nvSpPr>
        <p:spPr bwMode="auto">
          <a:xfrm>
            <a:off x="5783680" y="4465256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46540" y="3466600"/>
            <a:ext cx="1833283" cy="998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4271134" y="3394574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7361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25" y="441508"/>
            <a:ext cx="191751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관리자추가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26598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관리자 추가 페이지 이며 해당 관리자에 대한 권한 부여가 가능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0" name="그림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7" y="1080289"/>
            <a:ext cx="68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4726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25" y="441508"/>
            <a:ext cx="191751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관리자수정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82947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아이디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이름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성 의 경우 비활성화 되어 있어 수정 불가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0" name="그림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3" y="1080289"/>
            <a:ext cx="6840000" cy="5040000"/>
          </a:xfrm>
          <a:prstGeom prst="rect">
            <a:avLst/>
          </a:prstGeom>
        </p:spPr>
      </p:pic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2688626" y="3524089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986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25" y="441508"/>
            <a:ext cx="191751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회원관리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관리자삭제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1618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목록에서 체크를 하고 삭제 버튼을 클릭 시 삭제 경고 창 출력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0" name="그림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6" y="1080289"/>
            <a:ext cx="6840000" cy="5040000"/>
          </a:xfrm>
          <a:prstGeom prst="rect">
            <a:avLst/>
          </a:prstGeom>
        </p:spPr>
      </p:pic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2857855" y="3214509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90433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4" y="1053729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851789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고객센터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 FAQ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 페이지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42501"/>
              </p:ext>
            </p:extLst>
          </p:nvPr>
        </p:nvGraphicFramePr>
        <p:xfrm>
          <a:off x="7607776" y="1080289"/>
          <a:ext cx="2198905" cy="3446540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FAQ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수정페이지로 이동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해당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FAQ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삭제 팝업 띄움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FAQ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질문 추가 페이지로 이동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5567602" y="3448580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202"/>
          <p:cNvSpPr>
            <a:spLocks noChangeArrowheads="1"/>
          </p:cNvSpPr>
          <p:nvPr/>
        </p:nvSpPr>
        <p:spPr bwMode="auto">
          <a:xfrm>
            <a:off x="6101080" y="3445855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val 202"/>
          <p:cNvSpPr>
            <a:spLocks noChangeArrowheads="1"/>
          </p:cNvSpPr>
          <p:nvPr/>
        </p:nvSpPr>
        <p:spPr bwMode="auto">
          <a:xfrm>
            <a:off x="5783680" y="4763068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29039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7" y="1080289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882247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FAQ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FAQ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추가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74368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내용이 추가 되고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FAQ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관리 페이지로 이동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5243485" y="5375289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00387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9" y="1075625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882247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FAQ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FAQ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수</a:t>
            </a:r>
            <a:r>
              <a:rPr lang="ko-KR" altLang="en-US" sz="10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정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31836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내용이 수정 되고 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FAQ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관리 페이지로 이동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5344764" y="5375289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4385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68" y="1052650"/>
            <a:ext cx="6267450" cy="5114925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921923" y="441508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smtClean="0"/>
              <a:t>공지관리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공지관리</a:t>
            </a:r>
            <a:endParaRPr lang="ko-KR" altLang="en-US" sz="1000" dirty="0"/>
          </a:p>
        </p:txBody>
      </p:sp>
      <p:sp>
        <p:nvSpPr>
          <p:cNvPr id="9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graphicFrame>
        <p:nvGraphicFramePr>
          <p:cNvPr id="10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419055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900" dirty="0" smtClean="0"/>
                        <a:t>공지관리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공지관리</a:t>
                      </a:r>
                      <a:endParaRPr lang="ko-KR" altLang="en-US" sz="900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목록 선택 시 상세정보 오른쪽 화면에 출력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선택한 목록을 한 단계 위로 올림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선택한 목록을 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단계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아래로 내림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버튼 클릭 시 오른쪽 영역 활성화 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선택한 공지사항 수정화면으로 변경</a:t>
                      </a:r>
                      <a:endParaRPr lang="en-US" altLang="ko-KR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선택한 공지사항 삭제확인 창 띄움</a:t>
                      </a:r>
                      <a:endParaRPr lang="en-US" altLang="ko-KR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8"/>
          <p:cNvSpPr/>
          <p:nvPr/>
        </p:nvSpPr>
        <p:spPr>
          <a:xfrm>
            <a:off x="4163293" y="389863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2" name="타원 8"/>
          <p:cNvSpPr/>
          <p:nvPr/>
        </p:nvSpPr>
        <p:spPr>
          <a:xfrm>
            <a:off x="4162808" y="4150667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3" name="타원 8"/>
          <p:cNvSpPr/>
          <p:nvPr/>
        </p:nvSpPr>
        <p:spPr>
          <a:xfrm>
            <a:off x="4163292" y="4404191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5" name="타원 8"/>
          <p:cNvSpPr/>
          <p:nvPr/>
        </p:nvSpPr>
        <p:spPr>
          <a:xfrm>
            <a:off x="5783473" y="5410807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6" name="타원 8"/>
          <p:cNvSpPr/>
          <p:nvPr/>
        </p:nvSpPr>
        <p:spPr>
          <a:xfrm>
            <a:off x="6230137" y="5410807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6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7" name="타원 8"/>
          <p:cNvSpPr/>
          <p:nvPr/>
        </p:nvSpPr>
        <p:spPr>
          <a:xfrm>
            <a:off x="2831145" y="3070547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7360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2" y="1127575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882247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FAQ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관리 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FAQ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삭</a:t>
            </a:r>
            <a:r>
              <a:rPr lang="ko-KR" altLang="en-US" sz="1000" dirty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제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45962"/>
              </p:ext>
            </p:extLst>
          </p:nvPr>
        </p:nvGraphicFramePr>
        <p:xfrm>
          <a:off x="7607776" y="1080289"/>
          <a:ext cx="2198905" cy="3457732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FAQ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관리 페이지에서 삭제 버튼을 클릭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시 띄워지며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yes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를 클릭 시 삭제가 된다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2434471" y="3178496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400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6" y="1091562"/>
            <a:ext cx="6840000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1925" y="441508"/>
            <a:ext cx="131799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고객센터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문의관리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2972"/>
              </p:ext>
            </p:extLst>
          </p:nvPr>
        </p:nvGraphicFramePr>
        <p:xfrm>
          <a:off x="7607776" y="1080289"/>
          <a:ext cx="2198905" cy="3967695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콤보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박스를 이용하여 문의 제목이나 등록자 명에 따라서 문의에 대해 검색할 수 있는 기능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답변대기를 선택하면 답변이 가능한 페이지로 이동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171450" lvl="0" indent="-17145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답변완료를 선택하면 답변했던 내용에 대해 확인이 가능한 페이지로 이동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4127082" y="2782353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1784" y="3466600"/>
            <a:ext cx="720260" cy="1224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02"/>
          <p:cNvSpPr>
            <a:spLocks noChangeArrowheads="1"/>
          </p:cNvSpPr>
          <p:nvPr/>
        </p:nvSpPr>
        <p:spPr bwMode="auto">
          <a:xfrm>
            <a:off x="6716638" y="3390400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461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3" y="1089742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37730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문의관리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답변확인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11111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문의관리 목록으로 이동한다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5999758" y="5447315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34630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9" y="1080289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37730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문의관리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답변작성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82313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8527">
                        <a:buFontTx/>
                        <a:buChar char="-"/>
                        <a:defRPr lang="ko-KR" altLang="en-US"/>
                      </a:pP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문의 답변내용이 저장되고 문의관리 목록페이지로 이동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5459563" y="5449596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53757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2" y="1075618"/>
            <a:ext cx="6267450" cy="5133975"/>
          </a:xfrm>
          <a:prstGeom prst="rect">
            <a:avLst/>
          </a:prstGeom>
        </p:spPr>
      </p:pic>
      <p:graphicFrame>
        <p:nvGraphicFramePr>
          <p:cNvPr id="8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419055"/>
        </p:xfrm>
        <a:graphic>
          <a:graphicData uri="http://schemas.openxmlformats.org/drawingml/2006/table">
            <a:tbl>
              <a:tblPr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1" dirty="0"/>
                        <a:t>호텔관리 </a:t>
                      </a:r>
                      <a:r>
                        <a:rPr lang="en-US" altLang="ko-KR" sz="900" b="1" dirty="0"/>
                        <a:t>– </a:t>
                      </a:r>
                      <a:r>
                        <a:rPr lang="ko-KR" altLang="en-US" sz="900" b="1" dirty="0" smtClean="0"/>
                        <a:t>기간별관리</a:t>
                      </a:r>
                      <a:endParaRPr lang="ko-KR" altLang="en-US" sz="900" b="1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원하는 조건 선택 시 날짜가 자동으로 설정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임의의 기간을 선택 해서 설정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클릭 시 설정한 조건에 맞춰서 매출 정보 출력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921924" y="441508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smtClean="0"/>
              <a:t>매출관리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기간별 관리</a:t>
            </a:r>
            <a:endParaRPr lang="ko-KR" altLang="en-US" sz="1000" dirty="0"/>
          </a:p>
        </p:txBody>
      </p:sp>
      <p:sp>
        <p:nvSpPr>
          <p:cNvPr id="11" name="타원 8"/>
          <p:cNvSpPr/>
          <p:nvPr/>
        </p:nvSpPr>
        <p:spPr>
          <a:xfrm>
            <a:off x="6323048" y="3898154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2" name="타원 8"/>
          <p:cNvSpPr/>
          <p:nvPr/>
        </p:nvSpPr>
        <p:spPr>
          <a:xfrm>
            <a:off x="4595341" y="3250567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3" name="타원 8"/>
          <p:cNvSpPr/>
          <p:nvPr/>
        </p:nvSpPr>
        <p:spPr>
          <a:xfrm>
            <a:off x="6323533" y="3570356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2837494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0" y="981703"/>
            <a:ext cx="6276975" cy="5114925"/>
          </a:xfrm>
          <a:prstGeom prst="rect">
            <a:avLst/>
          </a:prstGeom>
        </p:spPr>
      </p:pic>
      <p:graphicFrame>
        <p:nvGraphicFramePr>
          <p:cNvPr id="8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419055"/>
        </p:xfrm>
        <a:graphic>
          <a:graphicData uri="http://schemas.openxmlformats.org/drawingml/2006/table">
            <a:tbl>
              <a:tblPr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900" b="1" dirty="0" smtClean="0"/>
                        <a:t>매출관리 </a:t>
                      </a:r>
                      <a:r>
                        <a:rPr lang="en-US" altLang="ko-KR" sz="900" b="1" dirty="0" smtClean="0"/>
                        <a:t>– </a:t>
                      </a:r>
                      <a:r>
                        <a:rPr lang="ko-KR" altLang="en-US" sz="900" b="1" dirty="0" err="1" smtClean="0"/>
                        <a:t>호텔별</a:t>
                      </a:r>
                      <a:r>
                        <a:rPr lang="ko-KR" altLang="en-US" sz="900" b="1" dirty="0" smtClean="0"/>
                        <a:t> 관리</a:t>
                      </a:r>
                      <a:endParaRPr lang="ko-KR" altLang="en-US" sz="900" b="1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검색하고 싶은 지역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또는 호텔 이름을 찾을 수 있는 창 띄움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설정된 조건에 대한 목록을 띄움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2"/>
          <p:cNvSpPr txBox="1"/>
          <p:nvPr/>
        </p:nvSpPr>
        <p:spPr>
          <a:xfrm>
            <a:off x="921924" y="441508"/>
            <a:ext cx="15392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smtClean="0"/>
              <a:t>매출관리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호텔별</a:t>
            </a:r>
            <a:r>
              <a:rPr lang="ko-KR" altLang="en-US" sz="1000" dirty="0" smtClean="0"/>
              <a:t> 관리</a:t>
            </a:r>
            <a:endParaRPr lang="ko-KR" altLang="en-US" sz="1000" dirty="0"/>
          </a:p>
        </p:txBody>
      </p:sp>
      <p:sp>
        <p:nvSpPr>
          <p:cNvPr id="10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1" name="타원 8"/>
          <p:cNvSpPr/>
          <p:nvPr/>
        </p:nvSpPr>
        <p:spPr>
          <a:xfrm>
            <a:off x="6107509" y="407865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2" name="타원 8"/>
          <p:cNvSpPr/>
          <p:nvPr/>
        </p:nvSpPr>
        <p:spPr>
          <a:xfrm>
            <a:off x="6106605" y="4354843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7895090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0" y="894355"/>
            <a:ext cx="6267450" cy="5143500"/>
          </a:xfrm>
          <a:prstGeom prst="rect">
            <a:avLst/>
          </a:prstGeom>
        </p:spPr>
      </p:pic>
      <p:graphicFrame>
        <p:nvGraphicFramePr>
          <p:cNvPr id="8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654698"/>
        </p:xfrm>
        <a:graphic>
          <a:graphicData uri="http://schemas.openxmlformats.org/drawingml/2006/table">
            <a:tbl>
              <a:tblPr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900" b="1" dirty="0" smtClean="0"/>
                        <a:t>매출관리 </a:t>
                      </a:r>
                      <a:r>
                        <a:rPr lang="en-US" altLang="ko-KR" sz="900" b="1" dirty="0" smtClean="0"/>
                        <a:t>– </a:t>
                      </a:r>
                      <a:r>
                        <a:rPr lang="ko-KR" altLang="en-US" sz="900" b="1" dirty="0" err="1" smtClean="0"/>
                        <a:t>호텔별</a:t>
                      </a:r>
                      <a:r>
                        <a:rPr lang="ko-KR" altLang="en-US" sz="900" b="1" dirty="0" smtClean="0"/>
                        <a:t> 관리 </a:t>
                      </a:r>
                      <a:r>
                        <a:rPr lang="en-US" altLang="ko-KR" sz="900" b="1" dirty="0" smtClean="0"/>
                        <a:t>- </a:t>
                      </a:r>
                      <a:r>
                        <a:rPr lang="ko-KR" altLang="en-US" sz="900" b="1" dirty="0" smtClean="0"/>
                        <a:t>조건추가</a:t>
                      </a:r>
                      <a:endParaRPr lang="ko-KR" altLang="en-US" sz="900" b="1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조건을 추가할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때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지역을 추가 할건지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호텔이름을 추가할건지 선택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지역검색 클릭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나라 목록 출력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나라선택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오른쪽 영역에 선택 나라 도시 출력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선택된 나라의 도시목록 출력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버튼 클릭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선택한 조건을 추가 시킴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조건 취소하고 창을 종료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2"/>
          <p:cNvSpPr txBox="1"/>
          <p:nvPr/>
        </p:nvSpPr>
        <p:spPr>
          <a:xfrm>
            <a:off x="921924" y="441508"/>
            <a:ext cx="21948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smtClean="0"/>
              <a:t>매출관리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호텔별</a:t>
            </a:r>
            <a:r>
              <a:rPr lang="ko-KR" altLang="en-US" sz="1000" dirty="0" smtClean="0"/>
              <a:t> 관리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조건추가</a:t>
            </a:r>
            <a:endParaRPr lang="ko-KR" altLang="en-US" sz="1000" dirty="0"/>
          </a:p>
        </p:txBody>
      </p:sp>
      <p:sp>
        <p:nvSpPr>
          <p:cNvPr id="10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1" name="타원 8"/>
          <p:cNvSpPr/>
          <p:nvPr/>
        </p:nvSpPr>
        <p:spPr>
          <a:xfrm>
            <a:off x="3875261" y="317855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2" name="타원 8"/>
          <p:cNvSpPr/>
          <p:nvPr/>
        </p:nvSpPr>
        <p:spPr>
          <a:xfrm>
            <a:off x="3116756" y="3466106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3" name="타원 8"/>
          <p:cNvSpPr/>
          <p:nvPr/>
        </p:nvSpPr>
        <p:spPr>
          <a:xfrm>
            <a:off x="5243413" y="346610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5" name="타원 8"/>
          <p:cNvSpPr/>
          <p:nvPr/>
        </p:nvSpPr>
        <p:spPr>
          <a:xfrm>
            <a:off x="4991385" y="548281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6" name="타원 8"/>
          <p:cNvSpPr/>
          <p:nvPr/>
        </p:nvSpPr>
        <p:spPr>
          <a:xfrm>
            <a:off x="5493564" y="548358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2684528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83" y="1017716"/>
            <a:ext cx="6286500" cy="5162550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921924" y="441508"/>
            <a:ext cx="21948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smtClean="0"/>
              <a:t>매출관리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호텔별</a:t>
            </a:r>
            <a:r>
              <a:rPr lang="ko-KR" altLang="en-US" sz="1000" dirty="0" smtClean="0"/>
              <a:t> 관리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조건추가</a:t>
            </a:r>
            <a:endParaRPr lang="ko-KR" altLang="en-US" sz="1000" dirty="0"/>
          </a:p>
        </p:txBody>
      </p:sp>
      <p:sp>
        <p:nvSpPr>
          <p:cNvPr id="9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graphicFrame>
        <p:nvGraphicFramePr>
          <p:cNvPr id="10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320572"/>
        </p:xfrm>
        <a:graphic>
          <a:graphicData uri="http://schemas.openxmlformats.org/drawingml/2006/table">
            <a:tbl>
              <a:tblPr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900" b="1" dirty="0" smtClean="0"/>
                        <a:t>매출관리 </a:t>
                      </a:r>
                      <a:r>
                        <a:rPr lang="en-US" altLang="ko-KR" sz="900" b="1" dirty="0" smtClean="0"/>
                        <a:t>– </a:t>
                      </a:r>
                      <a:r>
                        <a:rPr lang="ko-KR" altLang="en-US" sz="900" b="1" dirty="0" err="1" smtClean="0"/>
                        <a:t>호텔별</a:t>
                      </a:r>
                      <a:r>
                        <a:rPr lang="ko-KR" altLang="en-US" sz="900" b="1" dirty="0" smtClean="0"/>
                        <a:t> 관리 </a:t>
                      </a:r>
                      <a:r>
                        <a:rPr lang="en-US" altLang="ko-KR" sz="900" b="1" dirty="0" smtClean="0"/>
                        <a:t>- </a:t>
                      </a:r>
                      <a:r>
                        <a:rPr lang="ko-KR" altLang="en-US" sz="900" b="1" dirty="0" smtClean="0"/>
                        <a:t>조건추가</a:t>
                      </a:r>
                      <a:endParaRPr lang="ko-KR" altLang="en-US" sz="900" b="1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버튼 클릭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검색어를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포함한 목록 출력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8"/>
          <p:cNvSpPr/>
          <p:nvPr/>
        </p:nvSpPr>
        <p:spPr>
          <a:xfrm>
            <a:off x="5927489" y="371861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388462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4" y="983523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789272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기타페이지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슬라이드 관리</a:t>
            </a:r>
            <a:endParaRPr lang="en-US" altLang="ko-KR" sz="1000" dirty="0" smtClean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77394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슬라이드 제거 팝업을 띄움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슬라이드 등록 팝업을 띄움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5027407" y="3034444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6503940" y="3046277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13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7" y="1063121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805302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기타페이지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슬라이드 추가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63596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이미지 파일을 찾을 수 있는 창을 띄움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이미지를 등록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5531589" y="4263451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3947017" y="4691042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5317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" y="1017716"/>
            <a:ext cx="5650003" cy="4625079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921923" y="441508"/>
            <a:ext cx="17572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smtClean="0"/>
              <a:t>공지관리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공지관리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8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graphicFrame>
        <p:nvGraphicFramePr>
          <p:cNvPr id="11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616021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900" dirty="0" smtClean="0"/>
                        <a:t>공지관리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공지관리 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추가</a:t>
                      </a:r>
                      <a:endParaRPr lang="ko-KR" altLang="en-US" sz="900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달력을 띄우고 시작날짜 선택 가능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달력을 띄우고 게시종료날짜 선택가능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이미지 찾아볼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수 있는 창 띄움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cs typeface="+mn-cs"/>
                        </a:rPr>
                        <a:t>클릭 시 입력된 정보를 가진 공지사항을 왼쪽 목록에 추가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cs typeface="+mn-cs"/>
                        </a:rPr>
                        <a:t>-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취소 확인 창 띄운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후 폼 비활성화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타원 8"/>
          <p:cNvSpPr/>
          <p:nvPr/>
        </p:nvSpPr>
        <p:spPr>
          <a:xfrm>
            <a:off x="5351425" y="332257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4" name="타원 8"/>
          <p:cNvSpPr/>
          <p:nvPr/>
        </p:nvSpPr>
        <p:spPr>
          <a:xfrm>
            <a:off x="5531445" y="353859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5" name="타원 8"/>
          <p:cNvSpPr/>
          <p:nvPr/>
        </p:nvSpPr>
        <p:spPr>
          <a:xfrm>
            <a:off x="5603453" y="379014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162" y="1982887"/>
            <a:ext cx="1257300" cy="1133475"/>
          </a:xfrm>
          <a:prstGeom prst="rect">
            <a:avLst/>
          </a:prstGeom>
        </p:spPr>
      </p:pic>
      <p:cxnSp>
        <p:nvCxnSpPr>
          <p:cNvPr id="17" name="꺾인 연결선 16"/>
          <p:cNvCxnSpPr/>
          <p:nvPr/>
        </p:nvCxnSpPr>
        <p:spPr>
          <a:xfrm flipV="1">
            <a:off x="5675703" y="3134101"/>
            <a:ext cx="1079492" cy="458383"/>
          </a:xfrm>
          <a:prstGeom prst="bentConnector3">
            <a:avLst>
              <a:gd name="adj1" fmla="val 99932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31445" y="3394825"/>
            <a:ext cx="1223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36812" y="3364628"/>
            <a:ext cx="65081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</a:t>
            </a:r>
            <a:endParaRPr lang="ko-KR" altLang="en-US" sz="1000" dirty="0"/>
          </a:p>
        </p:txBody>
      </p:sp>
      <p:sp>
        <p:nvSpPr>
          <p:cNvPr id="20" name="타원 8"/>
          <p:cNvSpPr/>
          <p:nvPr/>
        </p:nvSpPr>
        <p:spPr>
          <a:xfrm>
            <a:off x="4919377" y="462405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1" name="타원 8"/>
          <p:cNvSpPr/>
          <p:nvPr/>
        </p:nvSpPr>
        <p:spPr>
          <a:xfrm>
            <a:off x="5351425" y="462405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67" y="5124131"/>
            <a:ext cx="1742353" cy="1095375"/>
          </a:xfrm>
          <a:prstGeom prst="rect">
            <a:avLst/>
          </a:prstGeom>
        </p:spPr>
      </p:pic>
      <p:cxnSp>
        <p:nvCxnSpPr>
          <p:cNvPr id="23" name="꺾인 연결선 22"/>
          <p:cNvCxnSpPr/>
          <p:nvPr/>
        </p:nvCxnSpPr>
        <p:spPr>
          <a:xfrm>
            <a:off x="5675703" y="4834743"/>
            <a:ext cx="1079492" cy="289388"/>
          </a:xfrm>
          <a:prstGeom prst="bentConnector3">
            <a:avLst>
              <a:gd name="adj1" fmla="val 100294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872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25" y="441508"/>
            <a:ext cx="221727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기타페이지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슬라이드 이미지 찾기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70606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이미지 파일 경로 찾는 창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0" name="그림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4" y="1080289"/>
            <a:ext cx="6840000" cy="504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06" y="2458236"/>
            <a:ext cx="3493261" cy="2815713"/>
          </a:xfrm>
          <a:prstGeom prst="rect">
            <a:avLst/>
          </a:prstGeom>
        </p:spPr>
      </p:pic>
      <p:sp>
        <p:nvSpPr>
          <p:cNvPr id="12" name="Oval 202"/>
          <p:cNvSpPr>
            <a:spLocks noChangeArrowheads="1"/>
          </p:cNvSpPr>
          <p:nvPr/>
        </p:nvSpPr>
        <p:spPr bwMode="auto">
          <a:xfrm>
            <a:off x="2179000" y="2382036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70182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0" y="1017716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789272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기타페이지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슬라이드 삭제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32920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이미지 제거 팝업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‘yes’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를 클릭 시 해당 영역에서 이미지가 삭제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3118718" y="3600289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64513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4" y="1080289"/>
            <a:ext cx="6840000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925" y="441508"/>
            <a:ext cx="150554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기타페이지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-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도시관리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94061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buFont typeface="Arial" panose="020B0604020202020204" pitchFamily="34" charset="0"/>
                        <a:buNone/>
                        <a:defRPr lang="ko-KR" altLang="en-US"/>
                      </a:pP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2515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925" y="441508"/>
            <a:ext cx="2133918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기타페이지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도시관리 추가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&amp;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수정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9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40353"/>
              </p:ext>
            </p:extLst>
          </p:nvPr>
        </p:nvGraphicFramePr>
        <p:xfrm>
          <a:off x="7607776" y="1080289"/>
          <a:ext cx="2198905" cy="3583700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새로운 국가</a:t>
                      </a: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도시를 추가하는 팝업을 띄운다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해당 국가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도시에 대해 수정 가능 팝업을 띄운다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2" y="1521898"/>
            <a:ext cx="4619625" cy="3905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28" y="1845748"/>
            <a:ext cx="2333625" cy="1628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06" y="3679104"/>
            <a:ext cx="2371725" cy="1695450"/>
          </a:xfrm>
          <a:prstGeom prst="rect">
            <a:avLst/>
          </a:prstGeom>
        </p:spPr>
      </p:pic>
      <p:sp>
        <p:nvSpPr>
          <p:cNvPr id="13" name="Oval 202"/>
          <p:cNvSpPr>
            <a:spLocks noChangeArrowheads="1"/>
          </p:cNvSpPr>
          <p:nvPr/>
        </p:nvSpPr>
        <p:spPr bwMode="auto">
          <a:xfrm>
            <a:off x="3586887" y="4294899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val 202"/>
          <p:cNvSpPr>
            <a:spLocks noChangeArrowheads="1"/>
          </p:cNvSpPr>
          <p:nvPr/>
        </p:nvSpPr>
        <p:spPr bwMode="auto">
          <a:xfrm>
            <a:off x="3802965" y="3322123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 rot="5400000" flipH="1" flipV="1">
            <a:off x="3409189" y="2899328"/>
            <a:ext cx="1656598" cy="1150390"/>
          </a:xfrm>
          <a:prstGeom prst="bentConnector3">
            <a:avLst>
              <a:gd name="adj1" fmla="val 99913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>
            <a:off x="3953777" y="3398323"/>
            <a:ext cx="965591" cy="896576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539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3756" y="1017716"/>
            <a:ext cx="6840000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1925" y="441508"/>
            <a:ext cx="2133918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기타페이지 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– 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도시관리 추가</a:t>
            </a:r>
            <a:r>
              <a:rPr lang="en-US" altLang="ko-KR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&amp;</a:t>
            </a:r>
            <a:r>
              <a:rPr lang="ko-KR" altLang="en-US" sz="1000" dirty="0" smtClean="0">
                <a:solidFill>
                  <a:srgbClr val="000000">
                    <a:alpha val="100000"/>
                  </a:srgbClr>
                </a:solidFill>
                <a:latin typeface="가는각진제목체"/>
                <a:ea typeface="가는각진제목체"/>
                <a:sym typeface="Wingdings"/>
              </a:rPr>
              <a:t>수정</a:t>
            </a:r>
            <a:endParaRPr lang="ko-KR" altLang="ko-KR" sz="1000" dirty="0">
              <a:solidFill>
                <a:srgbClr val="000000">
                  <a:alpha val="100000"/>
                </a:srgbClr>
              </a:solidFill>
              <a:latin typeface="가는각진제목체"/>
              <a:ea typeface="가는각진제목체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dirty="0" smtClean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문태일</a:t>
            </a:r>
            <a:endParaRPr lang="ko-KR" altLang="en-US" sz="800" b="0" i="0" dirty="0">
              <a:solidFill>
                <a:srgbClr val="000000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graphicFrame>
        <p:nvGraphicFramePr>
          <p:cNvPr id="10" name="Group 13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1884"/>
              </p:ext>
            </p:extLst>
          </p:nvPr>
        </p:nvGraphicFramePr>
        <p:xfrm>
          <a:off x="7607776" y="1080289"/>
          <a:ext cx="2198905" cy="3348057"/>
        </p:xfrm>
        <a:graphic>
          <a:graphicData uri="http://schemas.openxmlformats.org/drawingml/2006/table">
            <a:tbl>
              <a:tblPr/>
              <a:tblGrid>
                <a:gridCol w="133400">
                  <a:extLst>
                    <a:ext uri="{9D8B030D-6E8A-4147-A177-3AD203B41FA5}"/>
                  </a:extLst>
                </a:gridCol>
                <a:gridCol w="2065505">
                  <a:extLst>
                    <a:ext uri="{9D8B030D-6E8A-4147-A177-3AD203B41FA5}"/>
                  </a:extLst>
                </a:gridCol>
              </a:tblGrid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738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85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삭제 버튼 클릭 시 삭제 경고 창을 띄운다</a:t>
                      </a: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2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8527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ko-KR" sz="900" b="0" i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3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4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5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6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7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8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9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10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47853">
                <a:tc gridSpan="2">
                  <a:txBody>
                    <a:bodyPr/>
                    <a:lstStyle/>
                    <a:p>
                      <a:pPr algn="l"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Oval 202"/>
          <p:cNvSpPr>
            <a:spLocks noChangeArrowheads="1"/>
          </p:cNvSpPr>
          <p:nvPr/>
        </p:nvSpPr>
        <p:spPr bwMode="auto">
          <a:xfrm>
            <a:off x="2910276" y="3250522"/>
            <a:ext cx="150812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rebuchet MS" panose="020B0603020202020204" pitchFamily="34" charset="0"/>
                <a:ea typeface="가는각진제목체" pitchFamily="18" charset="-127"/>
              </a:defRPr>
            </a:lvl9pPr>
          </a:lstStyle>
          <a:p>
            <a:pPr algn="ctr" eaLnBrk="1" latinLnBrk="1" hangingPunct="1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3211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7" y="1043915"/>
            <a:ext cx="5647933" cy="4619478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921923" y="441508"/>
            <a:ext cx="17572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smtClean="0"/>
              <a:t>공지관리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공지관리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9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graphicFrame>
        <p:nvGraphicFramePr>
          <p:cNvPr id="10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616021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900" dirty="0" smtClean="0"/>
                        <a:t>공지관리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공지관리 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달력을 띄우고 시작날짜 선택 가능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달력을 띄우고 게시종료날짜 선택가능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이미지 찾아볼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수 있는 창 띄움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cs typeface="+mn-cs"/>
                        </a:rPr>
                        <a:t>-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수정된 내용을 저장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후 폼 비활성화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가는각진제목체"/>
                          <a:cs typeface="+mn-cs"/>
                        </a:rPr>
                        <a:t>-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취소 확인 창 띄운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후 폼 비활성화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타원 8"/>
          <p:cNvSpPr/>
          <p:nvPr/>
        </p:nvSpPr>
        <p:spPr>
          <a:xfrm>
            <a:off x="5351425" y="332257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3" name="타원 8"/>
          <p:cNvSpPr/>
          <p:nvPr/>
        </p:nvSpPr>
        <p:spPr>
          <a:xfrm>
            <a:off x="5531445" y="3538599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4" name="타원 8"/>
          <p:cNvSpPr/>
          <p:nvPr/>
        </p:nvSpPr>
        <p:spPr>
          <a:xfrm>
            <a:off x="5603453" y="379014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5" name="타원 8"/>
          <p:cNvSpPr/>
          <p:nvPr/>
        </p:nvSpPr>
        <p:spPr>
          <a:xfrm>
            <a:off x="4919377" y="458271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6" name="타원 8"/>
          <p:cNvSpPr/>
          <p:nvPr/>
        </p:nvSpPr>
        <p:spPr>
          <a:xfrm>
            <a:off x="5351424" y="458271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162" y="1982887"/>
            <a:ext cx="1257300" cy="1133475"/>
          </a:xfrm>
          <a:prstGeom prst="rect">
            <a:avLst/>
          </a:prstGeom>
        </p:spPr>
      </p:pic>
      <p:cxnSp>
        <p:nvCxnSpPr>
          <p:cNvPr id="19" name="꺾인 연결선 18"/>
          <p:cNvCxnSpPr/>
          <p:nvPr/>
        </p:nvCxnSpPr>
        <p:spPr>
          <a:xfrm flipV="1">
            <a:off x="5675703" y="3134101"/>
            <a:ext cx="1079492" cy="458383"/>
          </a:xfrm>
          <a:prstGeom prst="bentConnector3">
            <a:avLst>
              <a:gd name="adj1" fmla="val 99932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531445" y="3394825"/>
            <a:ext cx="1223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36812" y="3364628"/>
            <a:ext cx="650817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</a:t>
            </a:r>
            <a:endParaRPr lang="ko-KR" altLang="en-US" sz="10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67" y="5124131"/>
            <a:ext cx="1742353" cy="1095375"/>
          </a:xfrm>
          <a:prstGeom prst="rect">
            <a:avLst/>
          </a:prstGeom>
        </p:spPr>
      </p:pic>
      <p:cxnSp>
        <p:nvCxnSpPr>
          <p:cNvPr id="40" name="꺾인 연결선 39"/>
          <p:cNvCxnSpPr/>
          <p:nvPr/>
        </p:nvCxnSpPr>
        <p:spPr>
          <a:xfrm>
            <a:off x="5675703" y="4834743"/>
            <a:ext cx="1079492" cy="289388"/>
          </a:xfrm>
          <a:prstGeom prst="bentConnector3">
            <a:avLst>
              <a:gd name="adj1" fmla="val 100294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4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4" y="945690"/>
            <a:ext cx="6257925" cy="5133975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921923" y="441508"/>
            <a:ext cx="17572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smtClean="0"/>
              <a:t>공지관리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공지관리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8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graphicFrame>
        <p:nvGraphicFramePr>
          <p:cNvPr id="9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419055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900" dirty="0" smtClean="0"/>
                        <a:t>공지관리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공지관리 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삭제</a:t>
                      </a:r>
                      <a:endParaRPr lang="ko-KR" altLang="en-US" sz="900" dirty="0"/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실제 공지되고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있는 화면을 미리 보기 하는 영역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선택했던 공지 사항 삭제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창을 닫고 공지 목록 창으로 이동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2"/>
          <p:cNvCxnSpPr/>
          <p:nvPr/>
        </p:nvCxnSpPr>
        <p:spPr>
          <a:xfrm>
            <a:off x="5610671" y="2098439"/>
            <a:ext cx="0" cy="2400905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2" name="직선 연결선 11"/>
          <p:cNvCxnSpPr/>
          <p:nvPr/>
        </p:nvCxnSpPr>
        <p:spPr>
          <a:xfrm flipH="1" flipV="1">
            <a:off x="5498335" y="2098439"/>
            <a:ext cx="214406" cy="1562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3" name="직선 연결선 12"/>
          <p:cNvCxnSpPr/>
          <p:nvPr/>
        </p:nvCxnSpPr>
        <p:spPr>
          <a:xfrm flipH="1" flipV="1">
            <a:off x="5509722" y="4511362"/>
            <a:ext cx="214406" cy="1562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sp>
        <p:nvSpPr>
          <p:cNvPr id="20" name="타원 8"/>
          <p:cNvSpPr/>
          <p:nvPr/>
        </p:nvSpPr>
        <p:spPr>
          <a:xfrm>
            <a:off x="5650757" y="3179878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21" name="타원 8"/>
          <p:cNvSpPr/>
          <p:nvPr/>
        </p:nvSpPr>
        <p:spPr>
          <a:xfrm>
            <a:off x="3227189" y="5194783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22" name="타원 8"/>
          <p:cNvSpPr/>
          <p:nvPr/>
        </p:nvSpPr>
        <p:spPr>
          <a:xfrm>
            <a:off x="3858696" y="519478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04132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95" y="945690"/>
            <a:ext cx="6257925" cy="5181600"/>
          </a:xfrm>
          <a:prstGeom prst="rect">
            <a:avLst/>
          </a:prstGeom>
        </p:spPr>
      </p:pic>
      <p:sp>
        <p:nvSpPr>
          <p:cNvPr id="7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4027501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1" dirty="0"/>
                        <a:t>호텔관리 </a:t>
                      </a:r>
                      <a:r>
                        <a:rPr lang="en-US" altLang="ko-KR" sz="900" b="1" dirty="0"/>
                        <a:t>–</a:t>
                      </a:r>
                      <a:r>
                        <a:rPr lang="ko-KR" altLang="en-US" sz="900" b="1" dirty="0"/>
                        <a:t>호텔 추가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’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클릭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바로 옆에 텍스트 박스 활성화 되면서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할인율 입력가능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71882" marR="0" lvl="0" indent="-7188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‘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아니오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’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텍스트박스 비활성화 됨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국가 목록 출력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 클릭 시 선택한 국가의 도시 출력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클릭 시 이미지 추가할 수 있는 창 띄움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  목록에 데이터 추가할 수 있는 텍스트 박스 생성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‘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’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클릭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바로 옆에 텍스트 박스 활성화 되면서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할인율 입력가능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2"/>
          <p:cNvSpPr txBox="1"/>
          <p:nvPr/>
        </p:nvSpPr>
        <p:spPr>
          <a:xfrm>
            <a:off x="921923" y="441508"/>
            <a:ext cx="1350742" cy="24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호텔관리 – 호텔 추가</a:t>
            </a:r>
          </a:p>
        </p:txBody>
      </p:sp>
      <p:sp>
        <p:nvSpPr>
          <p:cNvPr id="11" name="타원 8"/>
          <p:cNvSpPr/>
          <p:nvPr/>
        </p:nvSpPr>
        <p:spPr>
          <a:xfrm>
            <a:off x="2362445" y="325052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2" name="타원 8"/>
          <p:cNvSpPr/>
          <p:nvPr/>
        </p:nvSpPr>
        <p:spPr>
          <a:xfrm>
            <a:off x="4019043" y="357301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</a:p>
        </p:txBody>
      </p:sp>
      <p:sp>
        <p:nvSpPr>
          <p:cNvPr id="13" name="타원 8"/>
          <p:cNvSpPr/>
          <p:nvPr/>
        </p:nvSpPr>
        <p:spPr>
          <a:xfrm>
            <a:off x="6611530" y="5698957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5</a:t>
            </a:r>
          </a:p>
        </p:txBody>
      </p:sp>
      <p:sp>
        <p:nvSpPr>
          <p:cNvPr id="16" name="타원 8"/>
          <p:cNvSpPr/>
          <p:nvPr/>
        </p:nvSpPr>
        <p:spPr>
          <a:xfrm>
            <a:off x="2362444" y="355360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sp>
        <p:nvSpPr>
          <p:cNvPr id="17" name="타원 8"/>
          <p:cNvSpPr/>
          <p:nvPr/>
        </p:nvSpPr>
        <p:spPr>
          <a:xfrm>
            <a:off x="6611530" y="4760663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i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60858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66" y="925718"/>
            <a:ext cx="5013346" cy="5529961"/>
          </a:xfrm>
          <a:prstGeom prst="rect">
            <a:avLst/>
          </a:prstGeom>
        </p:spPr>
      </p:pic>
      <p:graphicFrame>
        <p:nvGraphicFramePr>
          <p:cNvPr id="8" name="Group 134"/>
          <p:cNvGraphicFramePr>
            <a:graphicFrameLocks noGrp="1"/>
          </p:cNvGraphicFramePr>
          <p:nvPr>
            <p:extLst/>
          </p:nvPr>
        </p:nvGraphicFramePr>
        <p:xfrm>
          <a:off x="7607776" y="1080289"/>
          <a:ext cx="2197808" cy="3320572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1989528"/>
              </a:tblGrid>
              <a:tr h="247853">
                <a:tc grid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1" dirty="0"/>
                        <a:t>호텔관리 </a:t>
                      </a:r>
                      <a:r>
                        <a:rPr lang="en-US" altLang="ko-KR" sz="900" b="1" dirty="0"/>
                        <a:t>–</a:t>
                      </a:r>
                      <a:r>
                        <a:rPr lang="ko-KR" altLang="en-US" sz="900" b="1" dirty="0"/>
                        <a:t>호텔 추가</a:t>
                      </a: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indent="-71882" defTabSz="918527">
                        <a:buFont typeface="Arial"/>
                        <a:buNone/>
                        <a:defRPr lang="ko-KR" altLang="en-US"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클릭 시 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위에서 입력한 편의시설 선택 창 띄움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2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객실목록에 새로운 행 추가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3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lvl="0" indent="-71882" defTabSz="914400">
                        <a:buClrTx/>
                        <a:buNone/>
                        <a:defRPr lang="ko-KR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Trebuchet MS"/>
                          <a:ea typeface="가는각진제목체"/>
                          <a:sym typeface="Wingdings"/>
                        </a:rPr>
                        <a:t>호텔의 상세정보 입력하는 영역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Trebuchet MS"/>
                        <a:ea typeface="가는각진제목체"/>
                        <a:sym typeface="Wingding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4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1882" indent="-71882" defTabSz="914400">
                        <a:buClrTx/>
                        <a:buNone/>
                        <a:defRPr lang="ko-KR"/>
                      </a:pP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입력한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호텔 정보 임시저장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5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-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입력한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호텔 정보 추가</a:t>
                      </a: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6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7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8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9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10</a:t>
                      </a:r>
                      <a:endParaRPr lang="ko-KR" altLang="en-US" sz="900" b="1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08" marB="36008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900" b="1" i="0" kern="1200">
                          <a:solidFill>
                            <a:schemeClr val="tx1"/>
                          </a:solidFill>
                          <a:latin typeface="가는각진제목체"/>
                          <a:ea typeface="가는각진제목체"/>
                          <a:cs typeface="+mn-cs"/>
                        </a:rPr>
                        <a:t> 특이사항</a:t>
                      </a:r>
                    </a:p>
                  </a:txBody>
                  <a:tcPr marL="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800" b="0" i="0" kern="120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61314" marR="61314" marT="36012" marB="36012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853">
                <a:tc gridSpan="2"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가는각진제목체"/>
                        <a:ea typeface="가는각진제목체"/>
                        <a:cs typeface="+mn-cs"/>
                      </a:endParaRPr>
                    </a:p>
                  </a:txBody>
                  <a:tcPr marL="108000" marR="0" marT="36008" marB="36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14"/>
          <p:cNvSpPr txBox="1"/>
          <p:nvPr/>
        </p:nvSpPr>
        <p:spPr>
          <a:xfrm>
            <a:off x="8448642" y="636854"/>
            <a:ext cx="1374483" cy="164783"/>
          </a:xfrm>
          <a:prstGeom prst="rect">
            <a:avLst/>
          </a:prstGeom>
          <a:noFill/>
          <a:ln w="9491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0" i="0">
                <a:solidFill>
                  <a:srgbClr val="000000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이우호</a:t>
            </a:r>
          </a:p>
        </p:txBody>
      </p:sp>
      <p:sp>
        <p:nvSpPr>
          <p:cNvPr id="10" name="TextBox 12"/>
          <p:cNvSpPr txBox="1"/>
          <p:nvPr/>
        </p:nvSpPr>
        <p:spPr>
          <a:xfrm>
            <a:off x="921923" y="441508"/>
            <a:ext cx="1350742" cy="24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호텔관리 – 호텔 추가</a:t>
            </a:r>
          </a:p>
        </p:txBody>
      </p:sp>
      <p:sp>
        <p:nvSpPr>
          <p:cNvPr id="11" name="타원 8"/>
          <p:cNvSpPr/>
          <p:nvPr/>
        </p:nvSpPr>
        <p:spPr>
          <a:xfrm>
            <a:off x="5440077" y="3250522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1</a:t>
            </a:r>
          </a:p>
        </p:txBody>
      </p:sp>
      <p:sp>
        <p:nvSpPr>
          <p:cNvPr id="12" name="타원 8"/>
          <p:cNvSpPr/>
          <p:nvPr/>
        </p:nvSpPr>
        <p:spPr>
          <a:xfrm>
            <a:off x="6288311" y="4763068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3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3" name="타원 8"/>
          <p:cNvSpPr/>
          <p:nvPr/>
        </p:nvSpPr>
        <p:spPr>
          <a:xfrm>
            <a:off x="4739303" y="5987510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4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4" name="타원 8"/>
          <p:cNvSpPr/>
          <p:nvPr/>
        </p:nvSpPr>
        <p:spPr>
          <a:xfrm>
            <a:off x="6288311" y="5995131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800" b="1" i="0" dirty="0" smtClean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5</a:t>
            </a:r>
            <a:endParaRPr lang="ko-KR" altLang="en-US" sz="800" b="1" i="0" dirty="0">
              <a:solidFill>
                <a:srgbClr val="FFFFFF">
                  <a:alpha val="100000"/>
                </a:srgbClr>
              </a:solidFill>
              <a:latin typeface="Trebuchet MS"/>
              <a:ea typeface="가는각진제목체"/>
              <a:sym typeface="Wingdings"/>
            </a:endParaRPr>
          </a:p>
        </p:txBody>
      </p:sp>
      <p:sp>
        <p:nvSpPr>
          <p:cNvPr id="15" name="타원 8"/>
          <p:cNvSpPr/>
          <p:nvPr/>
        </p:nvSpPr>
        <p:spPr>
          <a:xfrm>
            <a:off x="6143810" y="3531005"/>
            <a:ext cx="144501" cy="144501"/>
          </a:xfrm>
          <a:prstGeom prst="ellipse">
            <a:avLst/>
          </a:prstGeom>
          <a:solidFill>
            <a:srgbClr val="FF0000"/>
          </a:solidFill>
          <a:ln w="19039" cap="flat" cmpd="sng" algn="ctr">
            <a:solidFill>
              <a:srgbClr val="5663B9"/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800" b="1" i="0" dirty="0">
                <a:solidFill>
                  <a:srgbClr val="FFFFFF">
                    <a:alpha val="100000"/>
                  </a:srgbClr>
                </a:solidFill>
                <a:latin typeface="Trebuchet MS"/>
                <a:ea typeface="가는각진제목체"/>
                <a:sym typeface="Wingdings"/>
              </a:rPr>
              <a:t>2</a:t>
            </a:r>
          </a:p>
        </p:txBody>
      </p:sp>
      <p:cxnSp>
        <p:nvCxnSpPr>
          <p:cNvPr id="16" name="직선 화살표 연결선 12"/>
          <p:cNvCxnSpPr/>
          <p:nvPr/>
        </p:nvCxnSpPr>
        <p:spPr>
          <a:xfrm>
            <a:off x="6271340" y="3844526"/>
            <a:ext cx="16971" cy="2030533"/>
          </a:xfrm>
          <a:prstGeom prst="straightConnector1">
            <a:avLst/>
          </a:prstGeom>
          <a:ln w="9491" cap="flat" cmpd="sng" algn="ctr">
            <a:solidFill>
              <a:srgbClr val="FF000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7" name="직선 연결선 16"/>
          <p:cNvCxnSpPr/>
          <p:nvPr/>
        </p:nvCxnSpPr>
        <p:spPr>
          <a:xfrm flipH="1" flipV="1">
            <a:off x="6187362" y="3843745"/>
            <a:ext cx="214406" cy="1562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  <p:cxnSp>
        <p:nvCxnSpPr>
          <p:cNvPr id="18" name="직선 연결선 17"/>
          <p:cNvCxnSpPr/>
          <p:nvPr/>
        </p:nvCxnSpPr>
        <p:spPr>
          <a:xfrm flipH="1" flipV="1">
            <a:off x="6187362" y="5887077"/>
            <a:ext cx="214406" cy="1562"/>
          </a:xfrm>
          <a:prstGeom prst="line">
            <a:avLst/>
          </a:prstGeom>
          <a:ln w="9491" cap="flat" cmpd="sng" algn="ctr">
            <a:solidFill>
              <a:srgbClr val="FF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332254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C0C0C0"/>
      </a:hlink>
      <a:folHlink>
        <a:srgbClr val="D18213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C0C0C0"/>
      </a:hlink>
      <a:folHlink>
        <a:srgbClr val="D18213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C0C0C0"/>
      </a:hlink>
      <a:folHlink>
        <a:srgbClr val="D18213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2327</Words>
  <Application>Microsoft Office PowerPoint</Application>
  <PresentationFormat>사용자 지정</PresentationFormat>
  <Paragraphs>984</Paragraphs>
  <Slides>54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54</vt:i4>
      </vt:variant>
    </vt:vector>
  </HeadingPairs>
  <TitlesOfParts>
    <vt:vector size="66" baseType="lpstr">
      <vt:lpstr>HNC_GO_B_HINT_GS</vt:lpstr>
      <vt:lpstr>HY헤드라인M</vt:lpstr>
      <vt:lpstr>가는각진제목체</vt:lpstr>
      <vt:lpstr>맑은 고딕</vt:lpstr>
      <vt:lpstr>함초롬돋움</vt:lpstr>
      <vt:lpstr>Arial</vt:lpstr>
      <vt:lpstr>Trebuchet MS</vt:lpstr>
      <vt:lpstr>Verdana</vt:lpstr>
      <vt:lpstr>Wingdings</vt:lpstr>
      <vt:lpstr/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영남이공대학교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화면설계서</dc:title>
  <dc:creator>정진우</dc:creator>
  <cp:lastModifiedBy>Windows 사용자</cp:lastModifiedBy>
  <cp:revision>82</cp:revision>
  <dcterms:created xsi:type="dcterms:W3CDTF">2001-10-30T16:30:08Z</dcterms:created>
  <dcterms:modified xsi:type="dcterms:W3CDTF">2018-05-31T02:52:38Z</dcterms:modified>
</cp:coreProperties>
</file>