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4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5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9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0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1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2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3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1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5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6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7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8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9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0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21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22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2"/>
  </p:sldMasterIdLst>
  <p:notesMasterIdLst>
    <p:notesMasterId r:id="rId88"/>
  </p:notesMasterIdLst>
  <p:handoutMasterIdLst>
    <p:handoutMasterId r:id="rId89"/>
  </p:handoutMasterIdLst>
  <p:sldIdLst>
    <p:sldId id="258" r:id="rId63"/>
    <p:sldId id="342" r:id="rId64"/>
    <p:sldId id="343" r:id="rId65"/>
    <p:sldId id="345" r:id="rId66"/>
    <p:sldId id="310" r:id="rId67"/>
    <p:sldId id="311" r:id="rId68"/>
    <p:sldId id="317" r:id="rId69"/>
    <p:sldId id="312" r:id="rId70"/>
    <p:sldId id="318" r:id="rId71"/>
    <p:sldId id="313" r:id="rId72"/>
    <p:sldId id="314" r:id="rId73"/>
    <p:sldId id="347" r:id="rId74"/>
    <p:sldId id="341" r:id="rId75"/>
    <p:sldId id="348" r:id="rId76"/>
    <p:sldId id="316" r:id="rId77"/>
    <p:sldId id="321" r:id="rId78"/>
    <p:sldId id="322" r:id="rId79"/>
    <p:sldId id="335" r:id="rId80"/>
    <p:sldId id="336" r:id="rId81"/>
    <p:sldId id="337" r:id="rId82"/>
    <p:sldId id="330" r:id="rId83"/>
    <p:sldId id="340" r:id="rId84"/>
    <p:sldId id="344" r:id="rId85"/>
    <p:sldId id="332" r:id="rId86"/>
    <p:sldId id="260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A8CA"/>
    <a:srgbClr val="E6E0EC"/>
    <a:srgbClr val="8064A2"/>
    <a:srgbClr val="D8D3E0"/>
    <a:srgbClr val="A57BF9"/>
    <a:srgbClr val="C6ABFB"/>
    <a:srgbClr val="2FDAB8"/>
    <a:srgbClr val="00FFCC"/>
    <a:srgbClr val="F6BB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2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.xml"/><Relationship Id="rId68" Type="http://schemas.openxmlformats.org/officeDocument/2006/relationships/slide" Target="slides/slide6.xml"/><Relationship Id="rId84" Type="http://schemas.openxmlformats.org/officeDocument/2006/relationships/slide" Target="slides/slide22.xml"/><Relationship Id="rId89" Type="http://schemas.openxmlformats.org/officeDocument/2006/relationships/handoutMaster" Target="handoutMasters/handoutMaster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2.xml"/><Relationship Id="rId79" Type="http://schemas.openxmlformats.org/officeDocument/2006/relationships/slide" Target="slides/slide17.xml"/><Relationship Id="rId5" Type="http://schemas.openxmlformats.org/officeDocument/2006/relationships/customXml" Target="../customXml/item5.xml"/><Relationship Id="rId90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0.xml"/><Relationship Id="rId80" Type="http://schemas.openxmlformats.org/officeDocument/2006/relationships/slide" Target="slides/slide18.xml"/><Relationship Id="rId85" Type="http://schemas.openxmlformats.org/officeDocument/2006/relationships/slide" Target="slides/slide23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slide" Target="slides/slide8.xml"/><Relationship Id="rId75" Type="http://schemas.openxmlformats.org/officeDocument/2006/relationships/slide" Target="slides/slide13.xml"/><Relationship Id="rId83" Type="http://schemas.openxmlformats.org/officeDocument/2006/relationships/slide" Target="slides/slide2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73" Type="http://schemas.openxmlformats.org/officeDocument/2006/relationships/slide" Target="slides/slide11.xml"/><Relationship Id="rId78" Type="http://schemas.openxmlformats.org/officeDocument/2006/relationships/slide" Target="slides/slide16.xml"/><Relationship Id="rId81" Type="http://schemas.openxmlformats.org/officeDocument/2006/relationships/slide" Target="slides/slide19.xml"/><Relationship Id="rId86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4.xml"/><Relationship Id="rId7" Type="http://schemas.openxmlformats.org/officeDocument/2006/relationships/customXml" Target="../customXml/item7.xml"/><Relationship Id="rId71" Type="http://schemas.openxmlformats.org/officeDocument/2006/relationships/slide" Target="slides/slide9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4.xml"/><Relationship Id="rId87" Type="http://schemas.openxmlformats.org/officeDocument/2006/relationships/slide" Target="slides/slide25.xml"/><Relationship Id="rId61" Type="http://schemas.openxmlformats.org/officeDocument/2006/relationships/customXml" Target="../customXml/item61.xml"/><Relationship Id="rId82" Type="http://schemas.openxmlformats.org/officeDocument/2006/relationships/slide" Target="slides/slide2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2019-06-05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6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2019-06-05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6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91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330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43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17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30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347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204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7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108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2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84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420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44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72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641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9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89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16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77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69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76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66DB7-65CD-4CC6-B354-EFC016D177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64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메인상단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95238" cy="1609524"/>
          </a:xfrm>
          <a:prstGeom prst="rect">
            <a:avLst/>
          </a:prstGeom>
        </p:spPr>
      </p:pic>
      <p:pic>
        <p:nvPicPr>
          <p:cNvPr id="7" name="그림 6" descr="메인아이콘.png"/>
          <p:cNvPicPr>
            <a:picLocks noChangeAspect="1"/>
          </p:cNvPicPr>
          <p:nvPr userDrawn="1"/>
        </p:nvPicPr>
        <p:blipFill>
          <a:blip r:embed="rId3" cstate="print"/>
          <a:srcRect l="28729" r="24803" b="37392"/>
          <a:stretch>
            <a:fillRect/>
          </a:stretch>
        </p:blipFill>
        <p:spPr>
          <a:xfrm>
            <a:off x="2627784" y="0"/>
            <a:ext cx="4248472" cy="4293096"/>
          </a:xfrm>
          <a:prstGeom prst="rect">
            <a:avLst/>
          </a:prstGeom>
        </p:spPr>
      </p:pic>
      <p:pic>
        <p:nvPicPr>
          <p:cNvPr id="10" name="그림 9" descr="메인하단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353523" y="4705619"/>
            <a:ext cx="5790477" cy="2152381"/>
          </a:xfrm>
          <a:prstGeom prst="rect">
            <a:avLst/>
          </a:prstGeom>
        </p:spPr>
      </p:pic>
      <p:pic>
        <p:nvPicPr>
          <p:cNvPr id="11" name="그림 10" descr="메인그리드.png"/>
          <p:cNvPicPr>
            <a:picLocks noChangeAspect="1"/>
          </p:cNvPicPr>
          <p:nvPr userDrawn="1"/>
        </p:nvPicPr>
        <p:blipFill>
          <a:blip r:embed="rId5" cstate="print"/>
          <a:srcRect l="14559" r="20859" b="37399"/>
          <a:stretch>
            <a:fillRect/>
          </a:stretch>
        </p:blipFill>
        <p:spPr>
          <a:xfrm>
            <a:off x="1331640" y="428"/>
            <a:ext cx="5904656" cy="4292668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403649" y="5085184"/>
            <a:ext cx="6336703" cy="478904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rgbClr val="7030A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15516" y="4277722"/>
            <a:ext cx="8712968" cy="830997"/>
          </a:xfrm>
          <a:ln w="9525">
            <a:noFill/>
          </a:ln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rgbClr val="F6BB00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309120" y="1052736"/>
            <a:ext cx="2999184" cy="1143000"/>
          </a:xfrm>
        </p:spPr>
        <p:txBody>
          <a:bodyPr>
            <a:normAutofit/>
          </a:bodyPr>
          <a:lstStyle>
            <a:lvl1pPr algn="l">
              <a:defRPr sz="3600" b="1" cap="none" spc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그림 6" descr="목차 아이콘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20072" y="476672"/>
            <a:ext cx="1285714" cy="380952"/>
          </a:xfrm>
          <a:prstGeom prst="rect">
            <a:avLst/>
          </a:prstGeom>
        </p:spPr>
      </p:pic>
      <p:pic>
        <p:nvPicPr>
          <p:cNvPr id="8" name="그림 7" descr="목차상단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66667" cy="3619048"/>
          </a:xfrm>
          <a:prstGeom prst="rect">
            <a:avLst/>
          </a:prstGeom>
        </p:spPr>
      </p:pic>
      <p:pic>
        <p:nvPicPr>
          <p:cNvPr id="9" name="그림 8" descr="목차하단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686857" y="3229428"/>
            <a:ext cx="2457143" cy="36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간지하단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-9525" y="4734190"/>
            <a:ext cx="5723810" cy="2123810"/>
          </a:xfrm>
          <a:prstGeom prst="rect">
            <a:avLst/>
          </a:prstGeom>
        </p:spPr>
      </p:pic>
      <p:pic>
        <p:nvPicPr>
          <p:cNvPr id="7" name="그림 6" descr="간지상단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89248" y="2862064"/>
            <a:ext cx="5770984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F6BB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05272" y="58614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rgbClr val="56307C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351309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8" name="그림 7" descr="목차 아이콘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68344" y="188640"/>
            <a:ext cx="1285714" cy="3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>
            <a:lum contrast="-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 descr="목차 아이콘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68344" y="188640"/>
            <a:ext cx="1285714" cy="38095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115616" y="59128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solidFill>
                  <a:srgbClr val="56307C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01D7-0EF8-42A4-B6F4-C2BD2ECC42D7}" type="datetimeFigureOut">
              <a:rPr lang="ko-KR" altLang="en-US" smtClean="0"/>
              <a:pPr/>
              <a:t>2019-06-05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2019-06-05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54.xml"/><Relationship Id="rId21" Type="http://schemas.openxmlformats.org/officeDocument/2006/relationships/image" Target="../media/image11.png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40.xml"/><Relationship Id="rId16" Type="http://schemas.openxmlformats.org/officeDocument/2006/relationships/tags" Target="../tags/tag164.xml"/><Relationship Id="rId20" Type="http://schemas.openxmlformats.org/officeDocument/2006/relationships/notesSlide" Target="../notesSlides/notesSlide9.xml"/><Relationship Id="rId1" Type="http://schemas.openxmlformats.org/officeDocument/2006/relationships/customXml" Target="../../customXml/item24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image" Target="../media/image14.png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image" Target="../media/image13.png"/><Relationship Id="rId10" Type="http://schemas.openxmlformats.org/officeDocument/2006/relationships/tags" Target="../tags/tag158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8.xml"/><Relationship Id="rId21" Type="http://schemas.openxmlformats.org/officeDocument/2006/relationships/image" Target="../media/image11.png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48.xml"/><Relationship Id="rId16" Type="http://schemas.openxmlformats.org/officeDocument/2006/relationships/tags" Target="../tags/tag179.xml"/><Relationship Id="rId20" Type="http://schemas.openxmlformats.org/officeDocument/2006/relationships/notesSlide" Target="../notesSlides/notesSlide10.xml"/><Relationship Id="rId1" Type="http://schemas.openxmlformats.org/officeDocument/2006/relationships/customXml" Target="../../customXml/item43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image" Target="../media/image14.png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23" Type="http://schemas.openxmlformats.org/officeDocument/2006/relationships/image" Target="../media/image13.png"/><Relationship Id="rId10" Type="http://schemas.openxmlformats.org/officeDocument/2006/relationships/tags" Target="../tags/tag173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59.xml"/><Relationship Id="rId21" Type="http://schemas.openxmlformats.org/officeDocument/2006/relationships/image" Target="../media/image11.png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58.xml"/><Relationship Id="rId16" Type="http://schemas.openxmlformats.org/officeDocument/2006/relationships/tags" Target="../tags/tag194.xml"/><Relationship Id="rId20" Type="http://schemas.openxmlformats.org/officeDocument/2006/relationships/notesSlide" Target="../notesSlides/notesSlide11.xml"/><Relationship Id="rId1" Type="http://schemas.openxmlformats.org/officeDocument/2006/relationships/customXml" Target="../../customXml/item57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image" Target="../media/image14.png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image" Target="../media/image13.png"/><Relationship Id="rId10" Type="http://schemas.openxmlformats.org/officeDocument/2006/relationships/tags" Target="../tags/tag188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7.xml"/><Relationship Id="rId18" Type="http://schemas.openxmlformats.org/officeDocument/2006/relationships/tags" Target="../tags/tag212.xml"/><Relationship Id="rId26" Type="http://schemas.openxmlformats.org/officeDocument/2006/relationships/image" Target="../media/image15.png"/><Relationship Id="rId3" Type="http://schemas.openxmlformats.org/officeDocument/2006/relationships/tags" Target="../tags/tag198.xml"/><Relationship Id="rId21" Type="http://schemas.openxmlformats.org/officeDocument/2006/relationships/notesSlide" Target="../notesSlides/notesSlide12.xml"/><Relationship Id="rId7" Type="http://schemas.openxmlformats.org/officeDocument/2006/relationships/tags" Target="../tags/tag202.xml"/><Relationship Id="rId12" Type="http://schemas.openxmlformats.org/officeDocument/2006/relationships/tags" Target="../tags/tag206.xml"/><Relationship Id="rId17" Type="http://schemas.openxmlformats.org/officeDocument/2006/relationships/tags" Target="../tags/tag211.xml"/><Relationship Id="rId25" Type="http://schemas.openxmlformats.org/officeDocument/2006/relationships/image" Target="../media/image14.png"/><Relationship Id="rId2" Type="http://schemas.openxmlformats.org/officeDocument/2006/relationships/tags" Target="../tags/tag197.xml"/><Relationship Id="rId16" Type="http://schemas.openxmlformats.org/officeDocument/2006/relationships/tags" Target="../tags/tag210.xml"/><Relationship Id="rId20" Type="http://schemas.openxmlformats.org/officeDocument/2006/relationships/slideLayout" Target="../slideLayouts/slideLayout4.xml"/><Relationship Id="rId1" Type="http://schemas.openxmlformats.org/officeDocument/2006/relationships/customXml" Target="../../customXml/item31.xml"/><Relationship Id="rId6" Type="http://schemas.openxmlformats.org/officeDocument/2006/relationships/tags" Target="../tags/tag201.xml"/><Relationship Id="rId11" Type="http://schemas.openxmlformats.org/officeDocument/2006/relationships/tags" Target="../tags/tag205.xml"/><Relationship Id="rId24" Type="http://schemas.openxmlformats.org/officeDocument/2006/relationships/image" Target="../media/image13.png"/><Relationship Id="rId5" Type="http://schemas.openxmlformats.org/officeDocument/2006/relationships/tags" Target="../tags/tag200.xml"/><Relationship Id="rId15" Type="http://schemas.openxmlformats.org/officeDocument/2006/relationships/tags" Target="../tags/tag209.xml"/><Relationship Id="rId23" Type="http://schemas.openxmlformats.org/officeDocument/2006/relationships/image" Target="../media/image12.png"/><Relationship Id="rId10" Type="http://schemas.openxmlformats.org/officeDocument/2006/relationships/customXml" Target="../../customXml/item15.xml"/><Relationship Id="rId19" Type="http://schemas.openxmlformats.org/officeDocument/2006/relationships/tags" Target="../tags/tag213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8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image" Target="../media/image15.png"/><Relationship Id="rId3" Type="http://schemas.openxmlformats.org/officeDocument/2006/relationships/tags" Target="../tags/tag215.xml"/><Relationship Id="rId21" Type="http://schemas.openxmlformats.org/officeDocument/2006/relationships/notesSlide" Target="../notesSlides/notesSlide13.xml"/><Relationship Id="rId7" Type="http://schemas.openxmlformats.org/officeDocument/2006/relationships/tags" Target="../tags/tag219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image" Target="../media/image14.png"/><Relationship Id="rId2" Type="http://schemas.openxmlformats.org/officeDocument/2006/relationships/tags" Target="../tags/tag214.xml"/><Relationship Id="rId16" Type="http://schemas.openxmlformats.org/officeDocument/2006/relationships/tags" Target="../tags/tag227.xml"/><Relationship Id="rId20" Type="http://schemas.openxmlformats.org/officeDocument/2006/relationships/slideLayout" Target="../slideLayouts/slideLayout4.xml"/><Relationship Id="rId1" Type="http://schemas.openxmlformats.org/officeDocument/2006/relationships/customXml" Target="../../customXml/item60.xml"/><Relationship Id="rId6" Type="http://schemas.openxmlformats.org/officeDocument/2006/relationships/tags" Target="../tags/tag218.xml"/><Relationship Id="rId11" Type="http://schemas.openxmlformats.org/officeDocument/2006/relationships/tags" Target="../tags/tag222.xml"/><Relationship Id="rId24" Type="http://schemas.openxmlformats.org/officeDocument/2006/relationships/image" Target="../media/image13.png"/><Relationship Id="rId5" Type="http://schemas.openxmlformats.org/officeDocument/2006/relationships/tags" Target="../tags/tag217.xml"/><Relationship Id="rId15" Type="http://schemas.openxmlformats.org/officeDocument/2006/relationships/tags" Target="../tags/tag226.xml"/><Relationship Id="rId23" Type="http://schemas.openxmlformats.org/officeDocument/2006/relationships/image" Target="../media/image12.png"/><Relationship Id="rId10" Type="http://schemas.openxmlformats.org/officeDocument/2006/relationships/customXml" Target="../../customXml/item61.xml"/><Relationship Id="rId19" Type="http://schemas.openxmlformats.org/officeDocument/2006/relationships/tags" Target="../tags/tag230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5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30.xml"/><Relationship Id="rId21" Type="http://schemas.openxmlformats.org/officeDocument/2006/relationships/image" Target="../media/image11.png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9.xml"/><Relationship Id="rId16" Type="http://schemas.openxmlformats.org/officeDocument/2006/relationships/tags" Target="../tags/tag243.xml"/><Relationship Id="rId20" Type="http://schemas.openxmlformats.org/officeDocument/2006/relationships/notesSlide" Target="../notesSlides/notesSlide14.xml"/><Relationship Id="rId1" Type="http://schemas.openxmlformats.org/officeDocument/2006/relationships/customXml" Target="../../customXml/item22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image" Target="../media/image14.png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image" Target="../media/image13.png"/><Relationship Id="rId10" Type="http://schemas.openxmlformats.org/officeDocument/2006/relationships/tags" Target="../tags/tag237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18" Type="http://schemas.openxmlformats.org/officeDocument/2006/relationships/image" Target="../media/image11.png"/><Relationship Id="rId3" Type="http://schemas.openxmlformats.org/officeDocument/2006/relationships/tags" Target="../tags/tag247.xml"/><Relationship Id="rId21" Type="http://schemas.openxmlformats.org/officeDocument/2006/relationships/image" Target="../media/image14.png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17" Type="http://schemas.openxmlformats.org/officeDocument/2006/relationships/notesSlide" Target="../notesSlides/notesSlide15.xml"/><Relationship Id="rId2" Type="http://schemas.openxmlformats.org/officeDocument/2006/relationships/tags" Target="../tags/tag246.xml"/><Relationship Id="rId16" Type="http://schemas.openxmlformats.org/officeDocument/2006/relationships/slideLayout" Target="../slideLayouts/slideLayout4.xml"/><Relationship Id="rId20" Type="http://schemas.openxmlformats.org/officeDocument/2006/relationships/image" Target="../media/image13.png"/><Relationship Id="rId1" Type="http://schemas.openxmlformats.org/officeDocument/2006/relationships/customXml" Target="../../customXml/item36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tags" Target="../tags/tag259.xml"/><Relationship Id="rId23" Type="http://schemas.openxmlformats.org/officeDocument/2006/relationships/image" Target="../media/image16.png"/><Relationship Id="rId10" Type="http://schemas.openxmlformats.org/officeDocument/2006/relationships/tags" Target="../tags/tag254.xml"/><Relationship Id="rId19" Type="http://schemas.openxmlformats.org/officeDocument/2006/relationships/image" Target="../media/image12.png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Relationship Id="rId2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tags" Target="../tags/tag271.xml"/><Relationship Id="rId18" Type="http://schemas.openxmlformats.org/officeDocument/2006/relationships/image" Target="../media/image11.png"/><Relationship Id="rId3" Type="http://schemas.openxmlformats.org/officeDocument/2006/relationships/tags" Target="../tags/tag261.xml"/><Relationship Id="rId21" Type="http://schemas.openxmlformats.org/officeDocument/2006/relationships/image" Target="../media/image14.png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17" Type="http://schemas.openxmlformats.org/officeDocument/2006/relationships/notesSlide" Target="../notesSlides/notesSlide16.xml"/><Relationship Id="rId2" Type="http://schemas.openxmlformats.org/officeDocument/2006/relationships/tags" Target="../tags/tag260.xml"/><Relationship Id="rId16" Type="http://schemas.openxmlformats.org/officeDocument/2006/relationships/slideLayout" Target="../slideLayouts/slideLayout4.xml"/><Relationship Id="rId20" Type="http://schemas.openxmlformats.org/officeDocument/2006/relationships/image" Target="../media/image13.png"/><Relationship Id="rId1" Type="http://schemas.openxmlformats.org/officeDocument/2006/relationships/customXml" Target="../../customXml/item21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23" Type="http://schemas.openxmlformats.org/officeDocument/2006/relationships/image" Target="../media/image16.png"/><Relationship Id="rId10" Type="http://schemas.openxmlformats.org/officeDocument/2006/relationships/tags" Target="../tags/tag268.xml"/><Relationship Id="rId19" Type="http://schemas.openxmlformats.org/officeDocument/2006/relationships/image" Target="../media/image12.png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Relationship Id="rId2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26" Type="http://schemas.openxmlformats.org/officeDocument/2006/relationships/image" Target="../media/image13.png"/><Relationship Id="rId3" Type="http://schemas.openxmlformats.org/officeDocument/2006/relationships/customXml" Target="../../customXml/item46.xml"/><Relationship Id="rId21" Type="http://schemas.openxmlformats.org/officeDocument/2006/relationships/tags" Target="../tags/tag291.xml"/><Relationship Id="rId7" Type="http://schemas.openxmlformats.org/officeDocument/2006/relationships/tags" Target="../tags/tag277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image" Target="../media/image12.png"/><Relationship Id="rId2" Type="http://schemas.openxmlformats.org/officeDocument/2006/relationships/customXml" Target="../../customXml/item10.xml"/><Relationship Id="rId16" Type="http://schemas.openxmlformats.org/officeDocument/2006/relationships/tags" Target="../tags/tag286.xml"/><Relationship Id="rId20" Type="http://schemas.openxmlformats.org/officeDocument/2006/relationships/tags" Target="../tags/tag290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1.xml"/><Relationship Id="rId6" Type="http://schemas.openxmlformats.org/officeDocument/2006/relationships/tags" Target="../tags/tag276.xml"/><Relationship Id="rId11" Type="http://schemas.openxmlformats.org/officeDocument/2006/relationships/tags" Target="../tags/tag281.xml"/><Relationship Id="rId24" Type="http://schemas.openxmlformats.org/officeDocument/2006/relationships/image" Target="../media/image11.png"/><Relationship Id="rId5" Type="http://schemas.openxmlformats.org/officeDocument/2006/relationships/tags" Target="../tags/tag275.xml"/><Relationship Id="rId15" Type="http://schemas.openxmlformats.org/officeDocument/2006/relationships/tags" Target="../tags/tag285.xml"/><Relationship Id="rId23" Type="http://schemas.openxmlformats.org/officeDocument/2006/relationships/notesSlide" Target="../notesSlides/notesSlide17.xml"/><Relationship Id="rId28" Type="http://schemas.openxmlformats.org/officeDocument/2006/relationships/image" Target="../media/image15.png"/><Relationship Id="rId10" Type="http://schemas.openxmlformats.org/officeDocument/2006/relationships/tags" Target="../tags/tag280.xml"/><Relationship Id="rId19" Type="http://schemas.openxmlformats.org/officeDocument/2006/relationships/tags" Target="../tags/tag289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tags" Target="../tags/tag284.xml"/><Relationship Id="rId22" Type="http://schemas.openxmlformats.org/officeDocument/2006/relationships/slideLayout" Target="../slideLayouts/slideLayout4.xml"/><Relationship Id="rId27" Type="http://schemas.openxmlformats.org/officeDocument/2006/relationships/image" Target="../media/image14.png"/><Relationship Id="rId30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tags" Target="../tags/tag302.xml"/><Relationship Id="rId18" Type="http://schemas.openxmlformats.org/officeDocument/2006/relationships/tags" Target="../tags/tag307.xml"/><Relationship Id="rId26" Type="http://schemas.openxmlformats.org/officeDocument/2006/relationships/image" Target="../media/image13.png"/><Relationship Id="rId3" Type="http://schemas.openxmlformats.org/officeDocument/2006/relationships/tags" Target="../tags/tag293.xml"/><Relationship Id="rId21" Type="http://schemas.openxmlformats.org/officeDocument/2006/relationships/tags" Target="../tags/tag310.xml"/><Relationship Id="rId7" Type="http://schemas.openxmlformats.org/officeDocument/2006/relationships/tags" Target="../tags/tag297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5" Type="http://schemas.openxmlformats.org/officeDocument/2006/relationships/image" Target="../media/image12.png"/><Relationship Id="rId2" Type="http://schemas.openxmlformats.org/officeDocument/2006/relationships/tags" Target="../tags/tag292.xml"/><Relationship Id="rId16" Type="http://schemas.openxmlformats.org/officeDocument/2006/relationships/tags" Target="../tags/tag305.xml"/><Relationship Id="rId20" Type="http://schemas.openxmlformats.org/officeDocument/2006/relationships/tags" Target="../tags/tag309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41.xml"/><Relationship Id="rId6" Type="http://schemas.openxmlformats.org/officeDocument/2006/relationships/tags" Target="../tags/tag296.xml"/><Relationship Id="rId11" Type="http://schemas.openxmlformats.org/officeDocument/2006/relationships/tags" Target="../tags/tag300.xml"/><Relationship Id="rId24" Type="http://schemas.openxmlformats.org/officeDocument/2006/relationships/image" Target="../media/image11.png"/><Relationship Id="rId5" Type="http://schemas.openxmlformats.org/officeDocument/2006/relationships/tags" Target="../tags/tag295.xml"/><Relationship Id="rId15" Type="http://schemas.openxmlformats.org/officeDocument/2006/relationships/tags" Target="../tags/tag304.xml"/><Relationship Id="rId23" Type="http://schemas.openxmlformats.org/officeDocument/2006/relationships/notesSlide" Target="../notesSlides/notesSlide18.xml"/><Relationship Id="rId28" Type="http://schemas.openxmlformats.org/officeDocument/2006/relationships/image" Target="../media/image15.png"/><Relationship Id="rId10" Type="http://schemas.openxmlformats.org/officeDocument/2006/relationships/tags" Target="../tags/tag299.xml"/><Relationship Id="rId19" Type="http://schemas.openxmlformats.org/officeDocument/2006/relationships/tags" Target="../tags/tag308.xml"/><Relationship Id="rId4" Type="http://schemas.openxmlformats.org/officeDocument/2006/relationships/tags" Target="../tags/tag294.xml"/><Relationship Id="rId9" Type="http://schemas.openxmlformats.org/officeDocument/2006/relationships/tags" Target="../tags/tag298.xml"/><Relationship Id="rId14" Type="http://schemas.openxmlformats.org/officeDocument/2006/relationships/tags" Target="../tags/tag303.xml"/><Relationship Id="rId22" Type="http://schemas.openxmlformats.org/officeDocument/2006/relationships/slideLayout" Target="../slideLayouts/slideLayout4.xml"/><Relationship Id="rId27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26" Type="http://schemas.openxmlformats.org/officeDocument/2006/relationships/image" Target="../media/image13.png"/><Relationship Id="rId3" Type="http://schemas.openxmlformats.org/officeDocument/2006/relationships/tags" Target="../tags/tag312.xml"/><Relationship Id="rId21" Type="http://schemas.openxmlformats.org/officeDocument/2006/relationships/tags" Target="../tags/tag329.xml"/><Relationship Id="rId7" Type="http://schemas.openxmlformats.org/officeDocument/2006/relationships/tags" Target="../tags/tag316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5" Type="http://schemas.openxmlformats.org/officeDocument/2006/relationships/image" Target="../media/image12.png"/><Relationship Id="rId2" Type="http://schemas.openxmlformats.org/officeDocument/2006/relationships/tags" Target="../tags/tag311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5.xml"/><Relationship Id="rId6" Type="http://schemas.openxmlformats.org/officeDocument/2006/relationships/tags" Target="../tags/tag315.xml"/><Relationship Id="rId11" Type="http://schemas.openxmlformats.org/officeDocument/2006/relationships/tags" Target="../tags/tag319.xml"/><Relationship Id="rId24" Type="http://schemas.openxmlformats.org/officeDocument/2006/relationships/image" Target="../media/image11.png"/><Relationship Id="rId5" Type="http://schemas.openxmlformats.org/officeDocument/2006/relationships/tags" Target="../tags/tag314.xml"/><Relationship Id="rId15" Type="http://schemas.openxmlformats.org/officeDocument/2006/relationships/tags" Target="../tags/tag323.xml"/><Relationship Id="rId23" Type="http://schemas.openxmlformats.org/officeDocument/2006/relationships/notesSlide" Target="../notesSlides/notesSlide19.xml"/><Relationship Id="rId28" Type="http://schemas.openxmlformats.org/officeDocument/2006/relationships/image" Target="../media/image15.png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3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slideLayout" Target="../slideLayouts/slideLayout4.xml"/><Relationship Id="rId27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33.xml"/><Relationship Id="rId21" Type="http://schemas.openxmlformats.org/officeDocument/2006/relationships/tags" Target="../tags/tag347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47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29" Type="http://schemas.openxmlformats.org/officeDocument/2006/relationships/image" Target="../media/image15.png"/><Relationship Id="rId1" Type="http://schemas.openxmlformats.org/officeDocument/2006/relationships/customXml" Target="../../customXml/item56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24" Type="http://schemas.openxmlformats.org/officeDocument/2006/relationships/notesSlide" Target="../notesSlides/notesSlide20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slideLayout" Target="../slideLayouts/slideLayout4.xml"/><Relationship Id="rId28" Type="http://schemas.openxmlformats.org/officeDocument/2006/relationships/image" Target="../media/image14.png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31" Type="http://schemas.openxmlformats.org/officeDocument/2006/relationships/image" Target="../media/image18.png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tags" Target="../tags/tag359.xml"/><Relationship Id="rId18" Type="http://schemas.openxmlformats.org/officeDocument/2006/relationships/tags" Target="../tags/tag364.xml"/><Relationship Id="rId26" Type="http://schemas.openxmlformats.org/officeDocument/2006/relationships/image" Target="../media/image13.png"/><Relationship Id="rId3" Type="http://schemas.openxmlformats.org/officeDocument/2006/relationships/tags" Target="../tags/tag350.xml"/><Relationship Id="rId21" Type="http://schemas.openxmlformats.org/officeDocument/2006/relationships/tags" Target="../tags/tag367.xml"/><Relationship Id="rId7" Type="http://schemas.openxmlformats.org/officeDocument/2006/relationships/tags" Target="../tags/tag354.xml"/><Relationship Id="rId12" Type="http://schemas.openxmlformats.org/officeDocument/2006/relationships/tags" Target="../tags/tag358.xml"/><Relationship Id="rId17" Type="http://schemas.openxmlformats.org/officeDocument/2006/relationships/tags" Target="../tags/tag363.xml"/><Relationship Id="rId25" Type="http://schemas.openxmlformats.org/officeDocument/2006/relationships/image" Target="../media/image12.png"/><Relationship Id="rId2" Type="http://schemas.openxmlformats.org/officeDocument/2006/relationships/tags" Target="../tags/tag349.xml"/><Relationship Id="rId16" Type="http://schemas.openxmlformats.org/officeDocument/2006/relationships/tags" Target="../tags/tag362.xml"/><Relationship Id="rId20" Type="http://schemas.openxmlformats.org/officeDocument/2006/relationships/tags" Target="../tags/tag366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3.xml"/><Relationship Id="rId6" Type="http://schemas.openxmlformats.org/officeDocument/2006/relationships/tags" Target="../tags/tag353.xml"/><Relationship Id="rId11" Type="http://schemas.openxmlformats.org/officeDocument/2006/relationships/tags" Target="../tags/tag357.xml"/><Relationship Id="rId24" Type="http://schemas.openxmlformats.org/officeDocument/2006/relationships/image" Target="../media/image11.png"/><Relationship Id="rId5" Type="http://schemas.openxmlformats.org/officeDocument/2006/relationships/tags" Target="../tags/tag352.xml"/><Relationship Id="rId15" Type="http://schemas.openxmlformats.org/officeDocument/2006/relationships/tags" Target="../tags/tag361.xml"/><Relationship Id="rId23" Type="http://schemas.openxmlformats.org/officeDocument/2006/relationships/notesSlide" Target="../notesSlides/notesSlide21.xml"/><Relationship Id="rId28" Type="http://schemas.openxmlformats.org/officeDocument/2006/relationships/image" Target="../media/image15.png"/><Relationship Id="rId10" Type="http://schemas.openxmlformats.org/officeDocument/2006/relationships/tags" Target="../tags/tag356.xml"/><Relationship Id="rId19" Type="http://schemas.openxmlformats.org/officeDocument/2006/relationships/tags" Target="../tags/tag365.xml"/><Relationship Id="rId4" Type="http://schemas.openxmlformats.org/officeDocument/2006/relationships/tags" Target="../tags/tag351.xml"/><Relationship Id="rId9" Type="http://schemas.openxmlformats.org/officeDocument/2006/relationships/tags" Target="../tags/tag355.xml"/><Relationship Id="rId14" Type="http://schemas.openxmlformats.org/officeDocument/2006/relationships/tags" Target="../tags/tag360.xml"/><Relationship Id="rId22" Type="http://schemas.openxmlformats.org/officeDocument/2006/relationships/slideLayout" Target="../slideLayouts/slideLayout4.xml"/><Relationship Id="rId27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tags" Target="../tags/tag378.xml"/><Relationship Id="rId18" Type="http://schemas.openxmlformats.org/officeDocument/2006/relationships/tags" Target="../tags/tag383.xml"/><Relationship Id="rId26" Type="http://schemas.openxmlformats.org/officeDocument/2006/relationships/image" Target="../media/image13.png"/><Relationship Id="rId3" Type="http://schemas.openxmlformats.org/officeDocument/2006/relationships/tags" Target="../tags/tag369.xml"/><Relationship Id="rId21" Type="http://schemas.openxmlformats.org/officeDocument/2006/relationships/tags" Target="../tags/tag386.xml"/><Relationship Id="rId7" Type="http://schemas.openxmlformats.org/officeDocument/2006/relationships/tags" Target="../tags/tag373.xml"/><Relationship Id="rId12" Type="http://schemas.openxmlformats.org/officeDocument/2006/relationships/tags" Target="../tags/tag377.xml"/><Relationship Id="rId17" Type="http://schemas.openxmlformats.org/officeDocument/2006/relationships/tags" Target="../tags/tag382.xml"/><Relationship Id="rId25" Type="http://schemas.openxmlformats.org/officeDocument/2006/relationships/image" Target="../media/image12.png"/><Relationship Id="rId2" Type="http://schemas.openxmlformats.org/officeDocument/2006/relationships/tags" Target="../tags/tag368.xml"/><Relationship Id="rId16" Type="http://schemas.openxmlformats.org/officeDocument/2006/relationships/tags" Target="../tags/tag381.xml"/><Relationship Id="rId20" Type="http://schemas.openxmlformats.org/officeDocument/2006/relationships/tags" Target="../tags/tag385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6.xml"/><Relationship Id="rId6" Type="http://schemas.openxmlformats.org/officeDocument/2006/relationships/tags" Target="../tags/tag372.xml"/><Relationship Id="rId11" Type="http://schemas.openxmlformats.org/officeDocument/2006/relationships/tags" Target="../tags/tag376.xml"/><Relationship Id="rId24" Type="http://schemas.openxmlformats.org/officeDocument/2006/relationships/image" Target="../media/image11.png"/><Relationship Id="rId5" Type="http://schemas.openxmlformats.org/officeDocument/2006/relationships/tags" Target="../tags/tag371.xml"/><Relationship Id="rId15" Type="http://schemas.openxmlformats.org/officeDocument/2006/relationships/tags" Target="../tags/tag380.xml"/><Relationship Id="rId23" Type="http://schemas.openxmlformats.org/officeDocument/2006/relationships/notesSlide" Target="../notesSlides/notesSlide22.xml"/><Relationship Id="rId28" Type="http://schemas.openxmlformats.org/officeDocument/2006/relationships/image" Target="../media/image15.png"/><Relationship Id="rId10" Type="http://schemas.openxmlformats.org/officeDocument/2006/relationships/tags" Target="../tags/tag375.xml"/><Relationship Id="rId19" Type="http://schemas.openxmlformats.org/officeDocument/2006/relationships/tags" Target="../tags/tag384.xml"/><Relationship Id="rId4" Type="http://schemas.openxmlformats.org/officeDocument/2006/relationships/tags" Target="../tags/tag370.xml"/><Relationship Id="rId9" Type="http://schemas.openxmlformats.org/officeDocument/2006/relationships/tags" Target="../tags/tag374.xml"/><Relationship Id="rId14" Type="http://schemas.openxmlformats.org/officeDocument/2006/relationships/tags" Target="../tags/tag379.xml"/><Relationship Id="rId22" Type="http://schemas.openxmlformats.org/officeDocument/2006/relationships/slideLayout" Target="../slideLayouts/slideLayout4.xml"/><Relationship Id="rId27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image" Target="../media/image15.png"/><Relationship Id="rId3" Type="http://schemas.openxmlformats.org/officeDocument/2006/relationships/tags" Target="../tags/tag388.xml"/><Relationship Id="rId21" Type="http://schemas.openxmlformats.org/officeDocument/2006/relationships/notesSlide" Target="../notesSlides/notesSlide23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image" Target="../media/image14.png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20" Type="http://schemas.openxmlformats.org/officeDocument/2006/relationships/slideLayout" Target="../slideLayouts/slideLayout4.xml"/><Relationship Id="rId1" Type="http://schemas.openxmlformats.org/officeDocument/2006/relationships/customXml" Target="../../customXml/item1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24" Type="http://schemas.openxmlformats.org/officeDocument/2006/relationships/image" Target="../media/image13.png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23" Type="http://schemas.openxmlformats.org/officeDocument/2006/relationships/image" Target="../media/image12.png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9" Type="http://schemas.openxmlformats.org/officeDocument/2006/relationships/slideLayout" Target="../slideLayouts/slideLayout4.xml"/><Relationship Id="rId21" Type="http://schemas.openxmlformats.org/officeDocument/2006/relationships/tags" Target="../tags/tag36.xml"/><Relationship Id="rId34" Type="http://schemas.openxmlformats.org/officeDocument/2006/relationships/tags" Target="../tags/tag49.xml"/><Relationship Id="rId42" Type="http://schemas.openxmlformats.org/officeDocument/2006/relationships/image" Target="../media/image12.png"/><Relationship Id="rId47" Type="http://schemas.openxmlformats.org/officeDocument/2006/relationships/image" Target="../media/image17.png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1.xml"/><Relationship Id="rId29" Type="http://schemas.openxmlformats.org/officeDocument/2006/relationships/tags" Target="../tags/tag44.xml"/><Relationship Id="rId1" Type="http://schemas.openxmlformats.org/officeDocument/2006/relationships/customXml" Target="../../customXml/item20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37" Type="http://schemas.openxmlformats.org/officeDocument/2006/relationships/tags" Target="../tags/tag52.xml"/><Relationship Id="rId40" Type="http://schemas.openxmlformats.org/officeDocument/2006/relationships/notesSlide" Target="../notesSlides/notesSlide2.xml"/><Relationship Id="rId45" Type="http://schemas.openxmlformats.org/officeDocument/2006/relationships/image" Target="../media/image15.png"/><Relationship Id="rId5" Type="http://schemas.openxmlformats.org/officeDocument/2006/relationships/tags" Target="../tags/tag21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36" Type="http://schemas.openxmlformats.org/officeDocument/2006/relationships/tags" Target="../tags/tag51.xml"/><Relationship Id="rId10" Type="http://schemas.openxmlformats.org/officeDocument/2006/relationships/tags" Target="../tags/tag26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4" Type="http://schemas.openxmlformats.org/officeDocument/2006/relationships/image" Target="../media/image14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customXml" Target="../../customXml/item38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tags" Target="../tags/tag50.xml"/><Relationship Id="rId43" Type="http://schemas.openxmlformats.org/officeDocument/2006/relationships/image" Target="../media/image13.png"/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tags" Target="../tags/tag48.xml"/><Relationship Id="rId38" Type="http://schemas.openxmlformats.org/officeDocument/2006/relationships/tags" Target="../tags/tag53.xml"/><Relationship Id="rId46" Type="http://schemas.openxmlformats.org/officeDocument/2006/relationships/image" Target="../media/image16.png"/><Relationship Id="rId20" Type="http://schemas.openxmlformats.org/officeDocument/2006/relationships/tags" Target="../tags/tag35.xml"/><Relationship Id="rId4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19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13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image" Target="../media/image15.png"/><Relationship Id="rId1" Type="http://schemas.openxmlformats.org/officeDocument/2006/relationships/customXml" Target="../../customXml/item28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slideLayout" Target="../slideLayouts/slideLayout4.xml"/><Relationship Id="rId28" Type="http://schemas.openxmlformats.org/officeDocument/2006/relationships/image" Target="../media/image14.png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image" Target="../media/image18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4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image" Target="../media/image15.png"/><Relationship Id="rId1" Type="http://schemas.openxmlformats.org/officeDocument/2006/relationships/customXml" Target="../../customXml/item42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slideLayout" Target="../slideLayouts/slideLayout4.xml"/><Relationship Id="rId28" Type="http://schemas.openxmlformats.org/officeDocument/2006/relationships/image" Target="../media/image14.png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image" Target="../media/image18.pn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7.xml"/><Relationship Id="rId21" Type="http://schemas.openxmlformats.org/officeDocument/2006/relationships/image" Target="../media/image11.png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12.xml"/><Relationship Id="rId16" Type="http://schemas.openxmlformats.org/officeDocument/2006/relationships/tags" Target="../tags/tag104.xml"/><Relationship Id="rId20" Type="http://schemas.openxmlformats.org/officeDocument/2006/relationships/notesSlide" Target="../notesSlides/notesSlide5.xml"/><Relationship Id="rId1" Type="http://schemas.openxmlformats.org/officeDocument/2006/relationships/customXml" Target="../../customXml/item11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image" Target="../media/image14.png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image" Target="../media/image13.png"/><Relationship Id="rId10" Type="http://schemas.openxmlformats.org/officeDocument/2006/relationships/tags" Target="../tags/tag98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14.xml"/><Relationship Id="rId21" Type="http://schemas.openxmlformats.org/officeDocument/2006/relationships/image" Target="../media/image11.png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26.xml"/><Relationship Id="rId16" Type="http://schemas.openxmlformats.org/officeDocument/2006/relationships/tags" Target="../tags/tag119.xml"/><Relationship Id="rId20" Type="http://schemas.openxmlformats.org/officeDocument/2006/relationships/notesSlide" Target="../notesSlides/notesSlide6.xml"/><Relationship Id="rId1" Type="http://schemas.openxmlformats.org/officeDocument/2006/relationships/customXml" Target="../../customXml/item49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14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image" Target="../media/image13.png"/><Relationship Id="rId10" Type="http://schemas.openxmlformats.org/officeDocument/2006/relationships/tags" Target="../tags/tag113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56.xml"/><Relationship Id="rId21" Type="http://schemas.openxmlformats.org/officeDocument/2006/relationships/image" Target="../media/image11.png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36.xml"/><Relationship Id="rId16" Type="http://schemas.openxmlformats.org/officeDocument/2006/relationships/tags" Target="../tags/tag134.xml"/><Relationship Id="rId20" Type="http://schemas.openxmlformats.org/officeDocument/2006/relationships/notesSlide" Target="../notesSlides/notesSlide7.xml"/><Relationship Id="rId1" Type="http://schemas.openxmlformats.org/officeDocument/2006/relationships/customXml" Target="../../customXml/item45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image" Target="../media/image14.png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image" Target="../media/image13.png"/><Relationship Id="rId10" Type="http://schemas.openxmlformats.org/officeDocument/2006/relationships/tags" Target="../tags/tag128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image" Target="../media/image16.png"/><Relationship Id="rId3" Type="http://schemas.openxmlformats.org/officeDocument/2006/relationships/customXml" Target="../../customXml/item50.xml"/><Relationship Id="rId21" Type="http://schemas.openxmlformats.org/officeDocument/2006/relationships/image" Target="../media/image11.png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35.xml"/><Relationship Id="rId16" Type="http://schemas.openxmlformats.org/officeDocument/2006/relationships/tags" Target="../tags/tag149.xml"/><Relationship Id="rId20" Type="http://schemas.openxmlformats.org/officeDocument/2006/relationships/notesSlide" Target="../notesSlides/notesSlide8.xml"/><Relationship Id="rId1" Type="http://schemas.openxmlformats.org/officeDocument/2006/relationships/customXml" Target="../../customXml/item23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image" Target="../media/image14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image" Target="../media/image13.png"/><Relationship Id="rId10" Type="http://schemas.openxmlformats.org/officeDocument/2006/relationships/tags" Target="../tags/tag143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image" Target="../media/image12.png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4"/>
          <p:cNvGrpSpPr/>
          <p:nvPr/>
        </p:nvGrpSpPr>
        <p:grpSpPr>
          <a:xfrm>
            <a:off x="546954" y="2348880"/>
            <a:ext cx="4174287" cy="1872208"/>
            <a:chOff x="561977" y="2162175"/>
            <a:chExt cx="2371723" cy="457200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561977" y="6315844"/>
              <a:ext cx="2371723" cy="418331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09599" y="2162175"/>
              <a:ext cx="2295525" cy="4400550"/>
            </a:xfrm>
            <a:prstGeom prst="roundRect">
              <a:avLst>
                <a:gd name="adj" fmla="val 4634"/>
              </a:avLst>
            </a:prstGeom>
            <a:solidFill>
              <a:srgbClr val="553C9A"/>
            </a:solidFill>
            <a:ln w="44450">
              <a:noFill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690561" y="2262188"/>
              <a:ext cx="2133600" cy="4200525"/>
            </a:xfrm>
            <a:prstGeom prst="roundRect">
              <a:avLst>
                <a:gd name="adj" fmla="val 4634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44450"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715667" y="2295525"/>
              <a:ext cx="2017306" cy="4086224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833" y="2348880"/>
            <a:ext cx="5770984" cy="216024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GoreNani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(</a:t>
            </a:r>
            <a:r>
              <a:rPr lang="ko-KR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가제</a:t>
            </a:r>
            <a:r>
              <a:rPr lang="en-US" altLang="ko-K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)</a:t>
            </a:r>
            <a:br>
              <a:rPr lang="en-US" altLang="ko-K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</a:b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Admin</a:t>
            </a:r>
            <a:r>
              <a:rPr lang="en-US" altLang="ko-K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/>
            </a:r>
            <a:br>
              <a:rPr lang="en-US" altLang="ko-K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</a:br>
            <a:r>
              <a:rPr lang="ko-KR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화면 설계서</a:t>
            </a:r>
            <a:r>
              <a:rPr lang="ko-KR" altLang="en-US" dirty="0">
                <a:solidFill>
                  <a:srgbClr val="FFC000"/>
                </a:solidFill>
                <a:latin typeface="나눔바른고딕"/>
                <a:ea typeface="나눔바른고딕"/>
              </a:rPr>
              <a:t/>
            </a:r>
            <a:br>
              <a:rPr lang="ko-KR" altLang="en-US" dirty="0">
                <a:solidFill>
                  <a:srgbClr val="FFC000"/>
                </a:solidFill>
                <a:latin typeface="나눔바른고딕"/>
                <a:ea typeface="나눔바른고딕"/>
              </a:rPr>
            </a:b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241" y="4393049"/>
            <a:ext cx="406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Team_D</a:t>
            </a: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endParaRPr lang="en-US" altLang="ko-K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최종 수정 </a:t>
            </a:r>
            <a:r>
              <a:rPr lang="en-US" altLang="ko-K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/>
                <a:ea typeface="나눔바른고딕"/>
              </a:rPr>
              <a:t>2019-05-29</a:t>
            </a:r>
            <a:endParaRPr lang="ko-KR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00698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마감 된 프로젝트 목록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마감 된 프로젝트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17848"/>
              </p:ext>
            </p:extLst>
          </p:nvPr>
        </p:nvGraphicFramePr>
        <p:xfrm>
          <a:off x="6588224" y="999873"/>
          <a:ext cx="2555776" cy="5858128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6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마감 된 모든 프로젝트를 표시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프로젝트 명을 클릭 시 해당 프로젝트의 상세 내용으로 이동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82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목표 달성치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100%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미만은 빨간 글씨로 표시됨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36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찾고 싶은 프로젝트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77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삭제버튼을 클릭하여 해당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삭제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가능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6541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696405" y="1996478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598152" y="1996478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8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3203760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88303"/>
              </p:ext>
            </p:extLst>
          </p:nvPr>
        </p:nvGraphicFramePr>
        <p:xfrm>
          <a:off x="1652351" y="2681456"/>
          <a:ext cx="4840163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69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1313085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7914322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552362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마감 된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전체 투자금액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목표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관리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교육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청해진프로젝트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00,000,000</a:t>
                      </a:r>
                      <a:r>
                        <a:rPr lang="ko-KR" altLang="en-US" sz="900" u="none" dirty="0" smtClean="0"/>
                        <a:t>원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국제대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300%</a:t>
                      </a:r>
                      <a:endParaRPr lang="ko-KR" altLang="en-US" sz="900" u="non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컴퓨터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스프링프로젝트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000,000,000</a:t>
                      </a:r>
                      <a:r>
                        <a:rPr lang="ko-KR" altLang="en-US" sz="900" u="none" dirty="0" smtClean="0"/>
                        <a:t>원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en-US" altLang="ko-KR" sz="900" u="none" dirty="0" smtClean="0"/>
                        <a:t>DB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C00000"/>
                          </a:solidFill>
                        </a:rPr>
                        <a:t>70%</a:t>
                      </a:r>
                      <a:endParaRPr lang="ko-KR" altLang="en-US" sz="900" u="none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1729311" y="1973666"/>
            <a:ext cx="1829983" cy="241995"/>
            <a:chOff x="1671222" y="2052749"/>
            <a:chExt cx="1829983" cy="241995"/>
          </a:xfrm>
        </p:grpSpPr>
        <p:sp>
          <p:nvSpPr>
            <p:cNvPr id="59" name="Button"/>
            <p:cNvSpPr>
              <a:spLocks/>
            </p:cNvSpPr>
            <p:nvPr/>
          </p:nvSpPr>
          <p:spPr bwMode="auto">
            <a:xfrm>
              <a:off x="1671222" y="2052749"/>
              <a:ext cx="182998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카테고리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flipV="1">
              <a:off x="3304137" y="2117299"/>
              <a:ext cx="145270" cy="12804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7054" y="2391612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7054" y="2796289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7054" y="3608437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47887" y="359100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왼쪽 중괄호 86"/>
          <p:cNvSpPr/>
          <p:nvPr/>
        </p:nvSpPr>
        <p:spPr>
          <a:xfrm>
            <a:off x="1485163" y="2606496"/>
            <a:ext cx="244147" cy="2190656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66040" y="475057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44088" y="199348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오른쪽 중괄호 89"/>
          <p:cNvSpPr/>
          <p:nvPr/>
        </p:nvSpPr>
        <p:spPr>
          <a:xfrm>
            <a:off x="6218534" y="1954953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019587" y="4510855"/>
            <a:ext cx="472926" cy="23971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431155" y="2852654"/>
            <a:ext cx="522413" cy="194449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269123" y="2673911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5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572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신청 목록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신청 목록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32695"/>
              </p:ext>
            </p:extLst>
          </p:nvPr>
        </p:nvGraphicFramePr>
        <p:xfrm>
          <a:off x="6588224" y="999872"/>
          <a:ext cx="2555776" cy="5813504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1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신청 받은 모든 프로젝트 표시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2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프로젝트 명을 클릭 시 해당 프로젝트의 상세 내용으로 이동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찾고 싶은 프로젝트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87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707904" y="1996478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582146" y="1996478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8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53504"/>
              </p:ext>
            </p:extLst>
          </p:nvPr>
        </p:nvGraphicFramePr>
        <p:xfrm>
          <a:off x="1652351" y="2681456"/>
          <a:ext cx="4840163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69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970310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1128426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프로젝트 신청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시작일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목표 금액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농업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농장프로젝트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D-23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광부스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000,000,000</a:t>
                      </a:r>
                      <a:r>
                        <a:rPr lang="ko-KR" altLang="en-US" sz="900" u="none" dirty="0" smtClean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745765" y="1985056"/>
            <a:ext cx="1829983" cy="241995"/>
            <a:chOff x="1671222" y="2052749"/>
            <a:chExt cx="1829983" cy="241995"/>
          </a:xfrm>
        </p:grpSpPr>
        <p:sp>
          <p:nvSpPr>
            <p:cNvPr id="61" name="Button"/>
            <p:cNvSpPr>
              <a:spLocks/>
            </p:cNvSpPr>
            <p:nvPr/>
          </p:nvSpPr>
          <p:spPr bwMode="auto">
            <a:xfrm>
              <a:off x="1671222" y="2052749"/>
              <a:ext cx="182998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카테고리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3304137" y="2117299"/>
              <a:ext cx="145270" cy="12804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6" y="2406315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3376" y="3210318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3376" y="2821635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4336" y="3617790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47887" y="359100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왼쪽 중괄호 75"/>
          <p:cNvSpPr/>
          <p:nvPr/>
        </p:nvSpPr>
        <p:spPr>
          <a:xfrm>
            <a:off x="1485164" y="2660462"/>
            <a:ext cx="186058" cy="2056677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61289" y="2015702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오른쪽 중괄호 81"/>
          <p:cNvSpPr/>
          <p:nvPr/>
        </p:nvSpPr>
        <p:spPr>
          <a:xfrm>
            <a:off x="6228184" y="1988840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855201" y="266900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73498" y="2886399"/>
            <a:ext cx="954626" cy="192984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02719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사업자 정보 열람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신청 목록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13124"/>
              </p:ext>
            </p:extLst>
          </p:nvPr>
        </p:nvGraphicFramePr>
        <p:xfrm>
          <a:off x="6588224" y="999872"/>
          <a:ext cx="2555776" cy="5826152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1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회사명 클릭 시 해당 프로젝트의 사업자정보를 표시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사업자 등록증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통장사본은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관리자가 열람 가능하며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확인 시 해당 화면은 종료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87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707904" y="1996478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582146" y="1996478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8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52351" y="2681456"/>
          <a:ext cx="4840163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69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970310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1128426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프로젝트 신청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시작일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목표 금액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농업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농장프로젝트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D-23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광부스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000,000,000</a:t>
                      </a:r>
                      <a:r>
                        <a:rPr lang="ko-KR" altLang="en-US" sz="900" u="none" dirty="0" smtClean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745765" y="1985056"/>
            <a:ext cx="1829983" cy="241995"/>
            <a:chOff x="1671222" y="2052749"/>
            <a:chExt cx="1829983" cy="241995"/>
          </a:xfrm>
        </p:grpSpPr>
        <p:sp>
          <p:nvSpPr>
            <p:cNvPr id="61" name="Button"/>
            <p:cNvSpPr>
              <a:spLocks/>
            </p:cNvSpPr>
            <p:nvPr/>
          </p:nvSpPr>
          <p:spPr bwMode="auto">
            <a:xfrm>
              <a:off x="1671222" y="2052749"/>
              <a:ext cx="182998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카테고리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3304137" y="2117299"/>
              <a:ext cx="145270" cy="12804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6" y="2406315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3376" y="3210318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3376" y="2821635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4336" y="3617790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855201" y="266900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73498" y="2886399"/>
            <a:ext cx="954626" cy="192984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98485" y="2539807"/>
            <a:ext cx="3436873" cy="2841477"/>
            <a:chOff x="2353717" y="2656009"/>
            <a:chExt cx="3436873" cy="3612940"/>
          </a:xfrm>
        </p:grpSpPr>
        <p:sp>
          <p:nvSpPr>
            <p:cNvPr id="4" name="직사각형 3"/>
            <p:cNvSpPr/>
            <p:nvPr/>
          </p:nvSpPr>
          <p:spPr>
            <a:xfrm>
              <a:off x="2353717" y="2656009"/>
              <a:ext cx="3436873" cy="36129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Button"/>
            <p:cNvSpPr>
              <a:spLocks/>
            </p:cNvSpPr>
            <p:nvPr/>
          </p:nvSpPr>
          <p:spPr bwMode="auto">
            <a:xfrm>
              <a:off x="3757137" y="5904364"/>
              <a:ext cx="630032" cy="241995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96663"/>
              </p:ext>
            </p:extLst>
          </p:nvPr>
        </p:nvGraphicFramePr>
        <p:xfrm>
          <a:off x="2384003" y="2808743"/>
          <a:ext cx="3082304" cy="170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1152">
                  <a:extLst>
                    <a:ext uri="{9D8B030D-6E8A-4147-A177-3AD203B41FA5}">
                      <a16:colId xmlns:a16="http://schemas.microsoft.com/office/drawing/2014/main" val="426110608"/>
                    </a:ext>
                  </a:extLst>
                </a:gridCol>
                <a:gridCol w="1541152">
                  <a:extLst>
                    <a:ext uri="{9D8B030D-6E8A-4147-A177-3AD203B41FA5}">
                      <a16:colId xmlns:a16="http://schemas.microsoft.com/office/drawing/2014/main" val="3207235137"/>
                    </a:ext>
                  </a:extLst>
                </a:gridCol>
              </a:tblGrid>
              <a:tr h="1792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 정보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596"/>
                  </a:ext>
                </a:extLst>
              </a:tr>
              <a:tr h="216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 분류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개인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82872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99389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 등록증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upload.img</a:t>
                      </a:r>
                      <a:endParaRPr lang="ko-KR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32203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통장사본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tongzang.img</a:t>
                      </a:r>
                      <a:endParaRPr lang="ko-KR" altLang="en-US" sz="10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710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대표자 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김현진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77951"/>
                  </a:ext>
                </a:extLst>
              </a:tr>
              <a:tr h="179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대표자 </a:t>
                      </a:r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010-1111-1111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86419"/>
                  </a:ext>
                </a:extLst>
              </a:tr>
            </a:tbl>
          </a:graphicData>
        </a:graphic>
      </p:graphicFrame>
      <p:sp>
        <p:nvSpPr>
          <p:cNvPr id="72" name="타원 7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491880" y="492060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36104"/>
            <a:ext cx="6588223" cy="587727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61021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신청 프로젝트 세부 정보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신청 목록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28323"/>
              </p:ext>
            </p:extLst>
          </p:nvPr>
        </p:nvGraphicFramePr>
        <p:xfrm>
          <a:off x="6588224" y="999875"/>
          <a:ext cx="2555776" cy="5810907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작성자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등록일자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프로젝트의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세부내용등을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사용자가 지정한 시작일 종료일 표시</a:t>
                      </a:r>
                      <a:endParaRPr lang="ko-KR" altLang="en-US" sz="12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사용자가 지정한 목표 금액 표시</a:t>
                      </a:r>
                      <a:endParaRPr lang="ko-KR" altLang="en-US" sz="12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등록되어 있는 파일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다시 다운받기 가능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8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수락 시 프로젝트 등록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거절 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거절사유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보내고 신청목록에서 제거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81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버튼을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누를시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프로젝트 신청목록화면으로 되돌아감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1250">
                <a:tc>
                  <a:txBody>
                    <a:bodyPr/>
                    <a:lstStyle/>
                    <a:p>
                      <a:pPr algn="ctr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40218649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2244767" y="1327939"/>
            <a:ext cx="0" cy="30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3321678" y="6133261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수락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6" y="2406315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3376" y="3210318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3376" y="2821635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4336" y="3617790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37491"/>
              </p:ext>
            </p:extLst>
          </p:nvPr>
        </p:nvGraphicFramePr>
        <p:xfrm>
          <a:off x="1649271" y="2023818"/>
          <a:ext cx="4744971" cy="402004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12">
                  <a:extLst>
                    <a:ext uri="{9D8B030D-6E8A-4147-A177-3AD203B41FA5}">
                      <a16:colId xmlns:a16="http://schemas.microsoft.com/office/drawing/2014/main" val="4174874173"/>
                    </a:ext>
                  </a:extLst>
                </a:gridCol>
                <a:gridCol w="456984">
                  <a:extLst>
                    <a:ext uri="{9D8B030D-6E8A-4147-A177-3AD203B41FA5}">
                      <a16:colId xmlns:a16="http://schemas.microsoft.com/office/drawing/2014/main" val="4200473039"/>
                    </a:ext>
                  </a:extLst>
                </a:gridCol>
                <a:gridCol w="1534210">
                  <a:extLst>
                    <a:ext uri="{9D8B030D-6E8A-4147-A177-3AD203B41FA5}">
                      <a16:colId xmlns:a16="http://schemas.microsoft.com/office/drawing/2014/main" val="1381631693"/>
                    </a:ext>
                  </a:extLst>
                </a:gridCol>
              </a:tblGrid>
              <a:tr h="2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/>
                        <a:t>N</a:t>
                      </a:r>
                      <a:r>
                        <a:rPr lang="ko-KR" altLang="en-US" sz="900" b="0" dirty="0" smtClean="0"/>
                        <a:t>사 쇼핑몰 </a:t>
                      </a:r>
                      <a:r>
                        <a:rPr lang="en-US" altLang="ko-KR" sz="900" b="0" dirty="0" smtClean="0"/>
                        <a:t>TOP10 </a:t>
                      </a:r>
                      <a:r>
                        <a:rPr lang="ko-KR" altLang="en-US" sz="900" b="0" dirty="0" smtClean="0"/>
                        <a:t>블루투스 이어폰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2019-5-29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회사명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처돌이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000-0000-0000</a:t>
                      </a:r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 smtClean="0"/>
                        <a:t>cjehfdl@gmail.com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전자기기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767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시작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7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7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8717"/>
                  </a:ext>
                </a:extLst>
              </a:tr>
              <a:tr h="406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목표금액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07081"/>
                  </a:ext>
                </a:extLst>
              </a:tr>
              <a:tr h="436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사업계획표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.pdf   [</a:t>
                      </a: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열기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][</a:t>
                      </a: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저장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핵심내용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.pdf</a:t>
                      </a:r>
                      <a:r>
                        <a:rPr lang="en-US" altLang="ko-KR" sz="900" u="sng" baseline="0" dirty="0" smtClean="0">
                          <a:solidFill>
                            <a:srgbClr val="0070C0"/>
                          </a:solidFill>
                        </a:rPr>
                        <a:t>      [</a:t>
                      </a:r>
                      <a:r>
                        <a:rPr lang="ko-KR" altLang="en-US" sz="900" u="sng" baseline="0" dirty="0" smtClean="0">
                          <a:solidFill>
                            <a:srgbClr val="0070C0"/>
                          </a:solidFill>
                        </a:rPr>
                        <a:t>열기</a:t>
                      </a:r>
                      <a:r>
                        <a:rPr lang="en-US" altLang="ko-KR" sz="900" u="sng" baseline="0" dirty="0" smtClean="0">
                          <a:solidFill>
                            <a:srgbClr val="0070C0"/>
                          </a:solidFill>
                        </a:rPr>
                        <a:t>][</a:t>
                      </a:r>
                      <a:r>
                        <a:rPr lang="ko-KR" altLang="en-US" sz="900" u="sng" baseline="0" dirty="0" smtClean="0">
                          <a:solidFill>
                            <a:srgbClr val="0070C0"/>
                          </a:solidFill>
                        </a:rPr>
                        <a:t>저장</a:t>
                      </a:r>
                      <a:r>
                        <a:rPr lang="en-US" altLang="ko-KR" sz="900" u="sng" baseline="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ko-KR" altLang="en-US" sz="9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1" name="ScrollbarVertical"/>
          <p:cNvGrpSpPr/>
          <p:nvPr>
            <p:custDataLst>
              <p:custData r:id="rId10"/>
            </p:custDataLst>
          </p:nvPr>
        </p:nvGrpSpPr>
        <p:grpSpPr>
          <a:xfrm>
            <a:off x="6205043" y="3341598"/>
            <a:ext cx="167103" cy="1428165"/>
            <a:chOff x="4496659" y="1543109"/>
            <a:chExt cx="147992" cy="3562291"/>
          </a:xfrm>
        </p:grpSpPr>
        <p:sp>
          <p:nvSpPr>
            <p:cNvPr id="8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944248" y="1772796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630590" y="1980389"/>
            <a:ext cx="4815021" cy="404089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361201" y="5597911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111279" y="6021288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오른쪽 중괄호 45"/>
          <p:cNvSpPr/>
          <p:nvPr/>
        </p:nvSpPr>
        <p:spPr>
          <a:xfrm>
            <a:off x="4165628" y="5608639"/>
            <a:ext cx="195573" cy="326514"/>
          </a:xfrm>
          <a:prstGeom prst="rightBrace">
            <a:avLst>
              <a:gd name="adj1" fmla="val 0"/>
              <a:gd name="adj2" fmla="val 4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60598" y="4894876"/>
            <a:ext cx="1399990" cy="208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YYYY-MM-DD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600102" y="4896031"/>
            <a:ext cx="1399990" cy="208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YYYY-MM-DD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679541" y="5311245"/>
            <a:ext cx="2394999" cy="22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평균 목표 금액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3,000,000)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594466" y="5311245"/>
            <a:ext cx="375366" cy="214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547664" y="5208639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644008" y="434454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6" name="오른쪽 중괄호 95"/>
          <p:cNvSpPr/>
          <p:nvPr/>
        </p:nvSpPr>
        <p:spPr>
          <a:xfrm rot="16200000">
            <a:off x="4037846" y="3923909"/>
            <a:ext cx="287470" cy="1668665"/>
          </a:xfrm>
          <a:prstGeom prst="rightBrace">
            <a:avLst>
              <a:gd name="adj1" fmla="val 0"/>
              <a:gd name="adj2" fmla="val 857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4041758" y="614282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거절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Button"/>
          <p:cNvSpPr>
            <a:spLocks/>
          </p:cNvSpPr>
          <p:nvPr/>
        </p:nvSpPr>
        <p:spPr bwMode="auto">
          <a:xfrm>
            <a:off x="1725412" y="630932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613641" y="613596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7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36104"/>
            <a:ext cx="6588223" cy="587727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8316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신청 프로젝트 </a:t>
                      </a: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거절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신청 목록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94630"/>
              </p:ext>
            </p:extLst>
          </p:nvPr>
        </p:nvGraphicFramePr>
        <p:xfrm>
          <a:off x="6588224" y="999875"/>
          <a:ext cx="2555776" cy="5797543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9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프로젝트 거절 화면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해당 사유 작성 후 확인 시 해당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삭제되고 사용자에게 통보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62"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62"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30"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830"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8169">
                <a:tc>
                  <a:txBody>
                    <a:bodyPr/>
                    <a:lstStyle/>
                    <a:p>
                      <a:pPr algn="ctr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1250">
                <a:tc>
                  <a:txBody>
                    <a:bodyPr/>
                    <a:lstStyle/>
                    <a:p>
                      <a:pPr algn="ctr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40218649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2244767" y="1327939"/>
            <a:ext cx="0" cy="30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3321678" y="6133261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수락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6" y="2406315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3376" y="3210318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3376" y="2821635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4336" y="3617790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649271" y="2023818"/>
          <a:ext cx="4744971" cy="402004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12">
                  <a:extLst>
                    <a:ext uri="{9D8B030D-6E8A-4147-A177-3AD203B41FA5}">
                      <a16:colId xmlns:a16="http://schemas.microsoft.com/office/drawing/2014/main" val="4174874173"/>
                    </a:ext>
                  </a:extLst>
                </a:gridCol>
                <a:gridCol w="456984">
                  <a:extLst>
                    <a:ext uri="{9D8B030D-6E8A-4147-A177-3AD203B41FA5}">
                      <a16:colId xmlns:a16="http://schemas.microsoft.com/office/drawing/2014/main" val="4200473039"/>
                    </a:ext>
                  </a:extLst>
                </a:gridCol>
                <a:gridCol w="1534210">
                  <a:extLst>
                    <a:ext uri="{9D8B030D-6E8A-4147-A177-3AD203B41FA5}">
                      <a16:colId xmlns:a16="http://schemas.microsoft.com/office/drawing/2014/main" val="1381631693"/>
                    </a:ext>
                  </a:extLst>
                </a:gridCol>
              </a:tblGrid>
              <a:tr h="2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/>
                        <a:t>N</a:t>
                      </a:r>
                      <a:r>
                        <a:rPr lang="ko-KR" altLang="en-US" sz="900" b="0" dirty="0" smtClean="0"/>
                        <a:t>사 쇼핑몰 </a:t>
                      </a:r>
                      <a:r>
                        <a:rPr lang="en-US" altLang="ko-KR" sz="900" b="0" dirty="0" smtClean="0"/>
                        <a:t>TOP10 </a:t>
                      </a:r>
                      <a:r>
                        <a:rPr lang="ko-KR" altLang="en-US" sz="900" b="0" dirty="0" smtClean="0"/>
                        <a:t>블루투스 이어폰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2019-5-29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회사명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처돌이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000-0000-0000</a:t>
                      </a:r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 smtClean="0"/>
                        <a:t>cjehfdl@gmail.com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전자기기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767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시작 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7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7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8717"/>
                  </a:ext>
                </a:extLst>
              </a:tr>
              <a:tr h="406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목표금액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07081"/>
                  </a:ext>
                </a:extLst>
              </a:tr>
              <a:tr h="436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사업계획표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.pdf   [</a:t>
                      </a: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열기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][</a:t>
                      </a: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저장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핵심내용</a:t>
                      </a:r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.pdf</a:t>
                      </a:r>
                      <a:r>
                        <a:rPr lang="en-US" altLang="ko-KR" sz="900" u="sng" baseline="0" dirty="0" smtClean="0">
                          <a:solidFill>
                            <a:srgbClr val="0070C0"/>
                          </a:solidFill>
                        </a:rPr>
                        <a:t>      [</a:t>
                      </a:r>
                      <a:r>
                        <a:rPr lang="ko-KR" altLang="en-US" sz="900" u="sng" baseline="0" dirty="0" smtClean="0">
                          <a:solidFill>
                            <a:srgbClr val="0070C0"/>
                          </a:solidFill>
                        </a:rPr>
                        <a:t>열기</a:t>
                      </a:r>
                      <a:r>
                        <a:rPr lang="en-US" altLang="ko-KR" sz="900" u="sng" baseline="0" dirty="0" smtClean="0">
                          <a:solidFill>
                            <a:srgbClr val="0070C0"/>
                          </a:solidFill>
                        </a:rPr>
                        <a:t>][</a:t>
                      </a:r>
                      <a:r>
                        <a:rPr lang="ko-KR" altLang="en-US" sz="900" u="sng" baseline="0" dirty="0" smtClean="0">
                          <a:solidFill>
                            <a:srgbClr val="0070C0"/>
                          </a:solidFill>
                        </a:rPr>
                        <a:t>저장</a:t>
                      </a:r>
                      <a:r>
                        <a:rPr lang="en-US" altLang="ko-KR" sz="900" u="sng" baseline="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ko-KR" altLang="en-US" sz="9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1" name="ScrollbarVertical"/>
          <p:cNvGrpSpPr/>
          <p:nvPr>
            <p:custDataLst>
              <p:custData r:id="rId10"/>
            </p:custDataLst>
          </p:nvPr>
        </p:nvGrpSpPr>
        <p:grpSpPr>
          <a:xfrm>
            <a:off x="6205043" y="3341598"/>
            <a:ext cx="167103" cy="1428165"/>
            <a:chOff x="4496659" y="1543109"/>
            <a:chExt cx="147992" cy="3562291"/>
          </a:xfrm>
        </p:grpSpPr>
        <p:sp>
          <p:nvSpPr>
            <p:cNvPr id="8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2660598" y="4894876"/>
            <a:ext cx="1399990" cy="208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YYYY-MM-DD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600102" y="4896031"/>
            <a:ext cx="1399990" cy="208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YYYY-MM-DD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679541" y="5311245"/>
            <a:ext cx="2394999" cy="22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평균 목표 금액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3,000,000)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594466" y="5311245"/>
            <a:ext cx="375366" cy="214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644008" y="434454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6" name="오른쪽 중괄호 95"/>
          <p:cNvSpPr/>
          <p:nvPr/>
        </p:nvSpPr>
        <p:spPr>
          <a:xfrm rot="16200000">
            <a:off x="4037846" y="3923909"/>
            <a:ext cx="287470" cy="1668665"/>
          </a:xfrm>
          <a:prstGeom prst="rightBrace">
            <a:avLst>
              <a:gd name="adj1" fmla="val 0"/>
              <a:gd name="adj2" fmla="val 857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4041758" y="614282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거절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Button"/>
          <p:cNvSpPr>
            <a:spLocks/>
          </p:cNvSpPr>
          <p:nvPr/>
        </p:nvSpPr>
        <p:spPr bwMode="auto">
          <a:xfrm>
            <a:off x="1725412" y="630932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559405" y="2274044"/>
            <a:ext cx="3470403" cy="3400724"/>
            <a:chOff x="2352590" y="2225382"/>
            <a:chExt cx="3470403" cy="3400724"/>
          </a:xfrm>
        </p:grpSpPr>
        <p:grpSp>
          <p:nvGrpSpPr>
            <p:cNvPr id="75" name="그룹 74"/>
            <p:cNvGrpSpPr/>
            <p:nvPr/>
          </p:nvGrpSpPr>
          <p:grpSpPr>
            <a:xfrm>
              <a:off x="2352590" y="2289786"/>
              <a:ext cx="2860598" cy="3188025"/>
              <a:chOff x="1997955" y="1655954"/>
              <a:chExt cx="2860598" cy="3188025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1997955" y="1655954"/>
                <a:ext cx="2860598" cy="3188025"/>
                <a:chOff x="1997955" y="1655954"/>
                <a:chExt cx="2860598" cy="3188025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>
                  <a:off x="1997955" y="1655954"/>
                  <a:ext cx="2860598" cy="31880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581582" y="4499594"/>
                  <a:ext cx="784086" cy="239262"/>
                </a:xfrm>
                <a:prstGeom prst="rect">
                  <a:avLst/>
                </a:prstGeom>
                <a:solidFill>
                  <a:srgbClr val="B8A8CA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smtClean="0">
                      <a:solidFill>
                        <a:schemeClr val="tx1"/>
                      </a:solidFill>
                    </a:rPr>
                    <a:t>확인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곱셈 기호 103"/>
                <p:cNvSpPr/>
                <p:nvPr/>
              </p:nvSpPr>
              <p:spPr>
                <a:xfrm>
                  <a:off x="4644008" y="1700808"/>
                  <a:ext cx="144717" cy="165389"/>
                </a:xfrm>
                <a:prstGeom prst="mathMultiply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3547260" y="4499594"/>
                  <a:ext cx="784086" cy="239262"/>
                </a:xfrm>
                <a:prstGeom prst="rect">
                  <a:avLst/>
                </a:prstGeom>
                <a:solidFill>
                  <a:srgbClr val="B8A8CA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취소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199661" y="2060848"/>
                <a:ext cx="2444347" cy="21841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100" dirty="0" smtClean="0"/>
                  <a:t>거절 사유 작성</a:t>
                </a:r>
                <a:endParaRPr lang="ko-KR" altLang="en-US" sz="1100" dirty="0"/>
              </a:p>
            </p:txBody>
          </p:sp>
        </p:grp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5DDDBDF-5457-465C-9C40-C4690EB25FAC}"/>
                </a:ext>
              </a:extLst>
            </p:cNvPr>
            <p:cNvSpPr/>
            <p:nvPr/>
          </p:nvSpPr>
          <p:spPr>
            <a:xfrm>
              <a:off x="5586408" y="3807451"/>
              <a:ext cx="236585" cy="2365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왼쪽 중괄호 86"/>
            <p:cNvSpPr/>
            <p:nvPr/>
          </p:nvSpPr>
          <p:spPr>
            <a:xfrm flipH="1">
              <a:off x="5292308" y="2225382"/>
              <a:ext cx="220748" cy="3400724"/>
            </a:xfrm>
            <a:prstGeom prst="lef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6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75748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댓글 목록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댓글 목록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30464"/>
              </p:ext>
            </p:extLst>
          </p:nvPr>
        </p:nvGraphicFramePr>
        <p:xfrm>
          <a:off x="6588224" y="999873"/>
          <a:ext cx="2555776" cy="5880083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7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최신 순으로 모든 프로젝트에 대한 댓글을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나열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작성자는 실명으로 표시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성과 이름 마지막 글자만 표시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작성일은 당일 일 경우 시간만 표시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찾고 싶은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검색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2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 버튼 클릭 시 경고문 없이 바로 삭제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9822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638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1672611" y="1969095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3628148" y="1969095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4789"/>
              </p:ext>
            </p:extLst>
          </p:nvPr>
        </p:nvGraphicFramePr>
        <p:xfrm>
          <a:off x="1652351" y="2681456"/>
          <a:ext cx="4883659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8142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1173355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300518">
                  <a:extLst>
                    <a:ext uri="{9D8B030D-6E8A-4147-A177-3AD203B41FA5}">
                      <a16:colId xmlns:a16="http://schemas.microsoft.com/office/drawing/2014/main" val="258289574"/>
                    </a:ext>
                  </a:extLst>
                </a:gridCol>
                <a:gridCol w="784399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784399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462846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댓글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글 내용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관리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청해진프로젝트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정말 좋네요</a:t>
                      </a:r>
                      <a:r>
                        <a:rPr lang="en-US" altLang="ko-KR" sz="900" u="none" dirty="0" smtClean="0"/>
                        <a:t>~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이</a:t>
                      </a:r>
                      <a:r>
                        <a:rPr lang="en-US" altLang="ko-KR" sz="900" u="none" dirty="0" smtClean="0"/>
                        <a:t>*</a:t>
                      </a:r>
                      <a:r>
                        <a:rPr lang="ko-KR" altLang="en-US" sz="900" u="none" dirty="0" smtClean="0"/>
                        <a:t>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12:01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농장프로젝트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baseline="0" dirty="0" smtClean="0"/>
                        <a:t>응 별로야</a:t>
                      </a:r>
                      <a:r>
                        <a:rPr lang="en-US" altLang="ko-KR" sz="900" u="none" baseline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이</a:t>
                      </a:r>
                      <a:r>
                        <a:rPr lang="en-US" altLang="ko-KR" sz="900" u="none" dirty="0" smtClean="0"/>
                        <a:t>*</a:t>
                      </a:r>
                      <a:r>
                        <a:rPr lang="ko-KR" altLang="en-US" sz="900" u="none" dirty="0" smtClean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2019/05/29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5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6" y="2406315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3376" y="3210318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3376" y="2821635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4336" y="3617790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95503" y="360359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986739" y="474499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오른쪽 중괄호 81"/>
          <p:cNvSpPr/>
          <p:nvPr/>
        </p:nvSpPr>
        <p:spPr>
          <a:xfrm>
            <a:off x="4295591" y="1949151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중괄호 83"/>
          <p:cNvSpPr/>
          <p:nvPr/>
        </p:nvSpPr>
        <p:spPr>
          <a:xfrm>
            <a:off x="1587389" y="2708920"/>
            <a:ext cx="85222" cy="2024706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121117" y="4519515"/>
            <a:ext cx="360040" cy="22281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460922" y="196741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9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3957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통계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통계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통계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2193"/>
              </p:ext>
            </p:extLst>
          </p:nvPr>
        </p:nvGraphicFramePr>
        <p:xfrm>
          <a:off x="6588224" y="999873"/>
          <a:ext cx="2555776" cy="5885334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9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통계화면에서는 따로 관리하지 않지만 관리자가 전체 상황을 한눈에 볼 수 있도록 간결하게 나열되어 있다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6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필터를 통해서 카테고리 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투자금액 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이름순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회사명 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마감일 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오름차순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으로 나열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059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402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303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08383"/>
            <a:chOff x="140080" y="1067500"/>
            <a:chExt cx="2245482" cy="4155317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140080" y="1067500"/>
              <a:ext cx="2245482" cy="1431204"/>
              <a:chOff x="583998" y="1254476"/>
              <a:chExt cx="1828804" cy="635378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83998" y="1678374"/>
                <a:ext cx="1828802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127922" y="1734227"/>
              <a:ext cx="207459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40082" y="3441497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24837" y="2254415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2" y="3621908"/>
              <a:ext cx="207459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67056" y="2815600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통계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6524" y="4053766"/>
            <a:ext cx="1471713" cy="2709559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97337"/>
              </p:ext>
            </p:extLst>
          </p:nvPr>
        </p:nvGraphicFramePr>
        <p:xfrm>
          <a:off x="1617717" y="2188475"/>
          <a:ext cx="488365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5513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1940901">
                  <a:extLst>
                    <a:ext uri="{9D8B030D-6E8A-4147-A177-3AD203B41FA5}">
                      <a16:colId xmlns:a16="http://schemas.microsoft.com/office/drawing/2014/main" val="258289574"/>
                    </a:ext>
                  </a:extLst>
                </a:gridCol>
                <a:gridCol w="1247245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Total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등록된 프로젝트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최근 인기 카테고리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 사업자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00,000 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000,000 </a:t>
                      </a:r>
                      <a:r>
                        <a:rPr lang="ko-KR" altLang="en-US" sz="1000" dirty="0" smtClean="0"/>
                        <a:t>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0312"/>
                  </a:ext>
                </a:extLst>
              </a:tr>
            </a:tbl>
          </a:graphicData>
        </a:graphic>
      </p:graphicFrame>
      <p:sp>
        <p:nvSpPr>
          <p:cNvPr id="2" name="이등변 삼각형 1"/>
          <p:cNvSpPr/>
          <p:nvPr/>
        </p:nvSpPr>
        <p:spPr>
          <a:xfrm flipV="1">
            <a:off x="6333568" y="3517870"/>
            <a:ext cx="8235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341968" y="2024656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38561"/>
              </p:ext>
            </p:extLst>
          </p:nvPr>
        </p:nvGraphicFramePr>
        <p:xfrm>
          <a:off x="1626742" y="3083814"/>
          <a:ext cx="4844023" cy="1935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9374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700545">
                  <a:extLst>
                    <a:ext uri="{9D8B030D-6E8A-4147-A177-3AD203B41FA5}">
                      <a16:colId xmlns:a16="http://schemas.microsoft.com/office/drawing/2014/main" val="1929640898"/>
                    </a:ext>
                  </a:extLst>
                </a:gridCol>
                <a:gridCol w="1144680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894783">
                  <a:extLst>
                    <a:ext uri="{9D8B030D-6E8A-4147-A177-3AD203B41FA5}">
                      <a16:colId xmlns:a16="http://schemas.microsoft.com/office/drawing/2014/main" val="2513130852"/>
                    </a:ext>
                  </a:extLst>
                </a:gridCol>
                <a:gridCol w="271940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354126">
                  <a:extLst>
                    <a:ext uri="{9D8B030D-6E8A-4147-A177-3AD203B41FA5}">
                      <a16:colId xmlns:a16="http://schemas.microsoft.com/office/drawing/2014/main" val="1584158041"/>
                    </a:ext>
                  </a:extLst>
                </a:gridCol>
                <a:gridCol w="968575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진행 중인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필터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카테고리 순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카테고리</a:t>
                      </a:r>
                      <a:endParaRPr lang="ko-KR" altLang="en-US" sz="7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프로젝트명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투자금액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마감일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회사명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게임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프로젝트이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00,000</a:t>
                      </a:r>
                      <a:r>
                        <a:rPr lang="ko-KR" altLang="en-US" sz="800" u="none" dirty="0" smtClean="0"/>
                        <a:t>원</a:t>
                      </a:r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D-26</a:t>
                      </a:r>
                      <a:endParaRPr lang="ko-KR" altLang="en-US" sz="800" u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/>
                        <a:t>㈜이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영이공프로젝트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000,000</a:t>
                      </a:r>
                      <a:r>
                        <a:rPr lang="ko-KR" altLang="en-US" sz="800" u="none" dirty="0" smtClean="0"/>
                        <a:t>원</a:t>
                      </a:r>
                      <a:endParaRPr lang="ko-KR" altLang="en-US" sz="8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D-23</a:t>
                      </a:r>
                      <a:endParaRPr lang="ko-KR" altLang="en-US" sz="800" u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/>
                        <a:t>㈜</a:t>
                      </a:r>
                      <a:r>
                        <a:rPr lang="ko-KR" altLang="en-US" sz="800" u="none" dirty="0" err="1" smtClean="0"/>
                        <a:t>영이공</a:t>
                      </a: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932040" y="2904383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5152"/>
              </p:ext>
            </p:extLst>
          </p:nvPr>
        </p:nvGraphicFramePr>
        <p:xfrm>
          <a:off x="1624010" y="5201088"/>
          <a:ext cx="4846756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450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717982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196637">
                  <a:extLst>
                    <a:ext uri="{9D8B030D-6E8A-4147-A177-3AD203B41FA5}">
                      <a16:colId xmlns:a16="http://schemas.microsoft.com/office/drawing/2014/main" val="2513130852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1879143220"/>
                    </a:ext>
                  </a:extLst>
                </a:gridCol>
                <a:gridCol w="717982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558430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마감 된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필터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카테고리 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전체 투자금액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목표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교육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청해진프로젝트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00,000,000</a:t>
                      </a:r>
                      <a:r>
                        <a:rPr lang="ko-KR" altLang="en-US" sz="900" u="none" dirty="0" smtClean="0"/>
                        <a:t>원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국제대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300%</a:t>
                      </a:r>
                      <a:endParaRPr lang="ko-KR" altLang="en-US" sz="900" u="non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컴퓨터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스프링프로젝트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000,000,000</a:t>
                      </a:r>
                      <a:r>
                        <a:rPr lang="ko-KR" altLang="en-US" sz="900" u="none" dirty="0" smtClean="0"/>
                        <a:t>원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en-US" altLang="ko-KR" sz="900" u="none" dirty="0" smtClean="0"/>
                        <a:t>DB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C00000"/>
                          </a:solidFill>
                        </a:rPr>
                        <a:t>70%</a:t>
                      </a:r>
                      <a:endParaRPr lang="ko-KR" altLang="en-US" sz="900" u="none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sz="900" u="none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4" name="이등변 삼각형 3"/>
          <p:cNvSpPr/>
          <p:nvPr/>
        </p:nvSpPr>
        <p:spPr>
          <a:xfrm flipV="1">
            <a:off x="6319027" y="3162744"/>
            <a:ext cx="90651" cy="574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flipV="1">
            <a:off x="6309619" y="5291781"/>
            <a:ext cx="90651" cy="574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5" y="3221446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 통계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08720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5667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투자 </a:t>
                      </a: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통계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err="1" smtClean="0"/>
                        <a:t>Team_d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통계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투자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1312"/>
              </p:ext>
            </p:extLst>
          </p:nvPr>
        </p:nvGraphicFramePr>
        <p:xfrm>
          <a:off x="6588224" y="999873"/>
          <a:ext cx="2555776" cy="5858128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8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7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통계화면에서는 따로 관리하지 않지만 관리자가 전체 상황을 한눈에 볼 수 있도록 간결하게 나열되어 있다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2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필터를 통해서 아이디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순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실명 순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프로젝트 순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투자금액 순으로 나열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113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569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08383"/>
            <a:chOff x="140080" y="1067500"/>
            <a:chExt cx="2245482" cy="4155317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140080" y="1067500"/>
              <a:ext cx="2245482" cy="1431204"/>
              <a:chOff x="583998" y="1254476"/>
              <a:chExt cx="1828804" cy="635378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83998" y="1678374"/>
                <a:ext cx="1828802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127922" y="1734227"/>
              <a:ext cx="207459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40082" y="3441497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24837" y="2254415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2" y="3621908"/>
              <a:ext cx="207459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66524" y="4053766"/>
            <a:ext cx="1471713" cy="2709559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7060" y="3228322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투자 통계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55245"/>
              </p:ext>
            </p:extLst>
          </p:nvPr>
        </p:nvGraphicFramePr>
        <p:xfrm>
          <a:off x="1617716" y="2409448"/>
          <a:ext cx="4823053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2156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42932849"/>
                    </a:ext>
                  </a:extLst>
                </a:gridCol>
                <a:gridCol w="1004673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Total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투자에 참여한 프로젝트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 프로젝트 투자금액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투자자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000,000 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000,000,000,000 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000,000 </a:t>
                      </a:r>
                      <a:r>
                        <a:rPr lang="ko-KR" altLang="en-US" sz="1000" dirty="0" smtClean="0"/>
                        <a:t>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0312"/>
                  </a:ext>
                </a:extLst>
              </a:tr>
            </a:tbl>
          </a:graphicData>
        </a:graphic>
      </p:graphicFrame>
      <p:sp>
        <p:nvSpPr>
          <p:cNvPr id="2" name="이등변 삼각형 1"/>
          <p:cNvSpPr/>
          <p:nvPr/>
        </p:nvSpPr>
        <p:spPr>
          <a:xfrm flipV="1">
            <a:off x="6333568" y="3517870"/>
            <a:ext cx="8235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341968" y="2204864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04648"/>
              </p:ext>
            </p:extLst>
          </p:nvPr>
        </p:nvGraphicFramePr>
        <p:xfrm>
          <a:off x="1645672" y="3873883"/>
          <a:ext cx="4814026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2737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781423">
                  <a:extLst>
                    <a:ext uri="{9D8B030D-6E8A-4147-A177-3AD203B41FA5}">
                      <a16:colId xmlns:a16="http://schemas.microsoft.com/office/drawing/2014/main" val="192964089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387082">
                  <a:extLst>
                    <a:ext uri="{9D8B030D-6E8A-4147-A177-3AD203B41FA5}">
                      <a16:colId xmlns:a16="http://schemas.microsoft.com/office/drawing/2014/main" val="2513130852"/>
                    </a:ext>
                  </a:extLst>
                </a:gridCol>
                <a:gridCol w="1220696">
                  <a:extLst>
                    <a:ext uri="{9D8B030D-6E8A-4147-A177-3AD203B41FA5}">
                      <a16:colId xmlns:a16="http://schemas.microsoft.com/office/drawing/2014/main" val="1166682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투자자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필터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이름순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아이디</a:t>
                      </a:r>
                      <a:endParaRPr lang="ko-KR" altLang="en-US" sz="7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최근 참여 프로젝트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누적 투자금액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 smtClean="0"/>
                        <a:t>Wodyde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이</a:t>
                      </a:r>
                      <a:r>
                        <a:rPr lang="en-US" altLang="ko-KR" sz="900" dirty="0" smtClean="0"/>
                        <a:t>*</a:t>
                      </a:r>
                      <a:r>
                        <a:rPr lang="ko-KR" altLang="en-US" sz="900" dirty="0" smtClean="0"/>
                        <a:t>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영이공프로젝트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/>
                        <a:t>0,000,000,000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932040" y="3624463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이등변 삼각형 3"/>
          <p:cNvSpPr/>
          <p:nvPr/>
        </p:nvSpPr>
        <p:spPr>
          <a:xfrm flipV="1">
            <a:off x="6319027" y="3162744"/>
            <a:ext cx="90651" cy="574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flipV="1">
            <a:off x="6281917" y="3944952"/>
            <a:ext cx="90651" cy="574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5" y="2815323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통계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680747" y="3524343"/>
            <a:ext cx="1672101" cy="22111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3636284" y="3513904"/>
            <a:ext cx="575676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1151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47689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89189" y="5877272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98" y="595466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3848" y="595466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85366"/>
              </p:ext>
            </p:extLst>
          </p:nvPr>
        </p:nvGraphicFramePr>
        <p:xfrm>
          <a:off x="6588224" y="999874"/>
          <a:ext cx="2555776" cy="5795488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30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공지사항목록을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등록일이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나열된 목록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찾고 싶은 공지사항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66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관리자가 로그인 </a:t>
                      </a:r>
                      <a:r>
                        <a:rPr lang="ko-KR" altLang="en-US" sz="1200" err="1" smtClean="0">
                          <a:latin typeface="+mn-ea"/>
                          <a:ea typeface="+mn-ea"/>
                        </a:rPr>
                        <a:t>되어있을떄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 공지사항에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글쓰기라는 버튼이 보임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1655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865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82" name="그룹 81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93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4" y="3602134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4016819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>
            <a:spLocks/>
          </p:cNvSpPr>
          <p:nvPr/>
        </p:nvSpPr>
        <p:spPr bwMode="auto">
          <a:xfrm>
            <a:off x="1757210" y="2276872"/>
            <a:ext cx="144663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제목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3318081" y="227687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43905"/>
              </p:ext>
            </p:extLst>
          </p:nvPr>
        </p:nvGraphicFramePr>
        <p:xfrm>
          <a:off x="1653281" y="2835439"/>
          <a:ext cx="4680252" cy="26097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7201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3111598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041453">
                  <a:extLst>
                    <a:ext uri="{9D8B030D-6E8A-4147-A177-3AD203B41FA5}">
                      <a16:colId xmlns:a16="http://schemas.microsoft.com/office/drawing/2014/main" val="954221637"/>
                    </a:ext>
                  </a:extLst>
                </a:gridCol>
              </a:tblGrid>
              <a:tr h="30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등록일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16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err="1" smtClean="0"/>
                        <a:t>어서와</a:t>
                      </a:r>
                      <a:r>
                        <a:rPr lang="en-US" altLang="ko-KR" sz="1050" u="sng" dirty="0" smtClean="0"/>
                        <a:t>,</a:t>
                      </a:r>
                      <a:r>
                        <a:rPr lang="ko-KR" altLang="en-US" sz="1050" u="sng" dirty="0" smtClean="0"/>
                        <a:t> </a:t>
                      </a:r>
                      <a:r>
                        <a:rPr lang="ko-KR" altLang="en-US" sz="1050" u="sng" dirty="0" err="1" smtClean="0"/>
                        <a:t>이런문구는</a:t>
                      </a:r>
                      <a:r>
                        <a:rPr lang="ko-KR" altLang="en-US" sz="1050" u="sng" dirty="0" smtClean="0"/>
                        <a:t> </a:t>
                      </a:r>
                      <a:r>
                        <a:rPr lang="ko-KR" altLang="en-US" sz="1050" u="sng" dirty="0" err="1" smtClean="0"/>
                        <a:t>처음일껄</a:t>
                      </a:r>
                      <a:r>
                        <a:rPr lang="en-US" altLang="ko-KR" sz="1050" u="sng" dirty="0" smtClean="0"/>
                        <a:t>? </a:t>
                      </a:r>
                      <a:endParaRPr lang="ko-KR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2019-05-27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15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트렌드세미나 온라인 커머스편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2019-05-12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14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KB</a:t>
                      </a:r>
                      <a:r>
                        <a:rPr lang="ko-KR" altLang="en-US" sz="1050" smtClean="0"/>
                        <a:t>국민카드 라이프샾 입점 메이커 모집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2019-05-04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13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지금 </a:t>
                      </a:r>
                      <a:r>
                        <a:rPr lang="en-US" altLang="ko-KR" sz="1050" dirty="0" smtClean="0"/>
                        <a:t>88</a:t>
                      </a:r>
                      <a:r>
                        <a:rPr lang="ko-KR" altLang="en-US" sz="1050" dirty="0" smtClean="0"/>
                        <a:t>선수촌 알림설정하면 커피가 공짜</a:t>
                      </a:r>
                      <a:r>
                        <a:rPr lang="en-US" altLang="ko-KR" sz="1050" dirty="0" smtClean="0"/>
                        <a:t>!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2019-04-30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10</a:t>
                      </a:r>
                      <a:r>
                        <a:rPr lang="ko-KR" altLang="en-US" sz="1050" smtClean="0"/>
                        <a:t>만원 혜택과 함께 투자한도를 늘리세요</a:t>
                      </a:r>
                      <a:r>
                        <a:rPr lang="en-US" altLang="ko-KR" sz="1050" smtClean="0"/>
                        <a:t>!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2019-04-27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440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11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투자후기</a:t>
                      </a:r>
                      <a:r>
                        <a:rPr lang="ko-KR" altLang="en-US" sz="1050" dirty="0" smtClean="0"/>
                        <a:t> 남기고 </a:t>
                      </a:r>
                      <a:r>
                        <a:rPr lang="ko-KR" altLang="en-US" sz="1050" dirty="0" err="1" smtClean="0"/>
                        <a:t>갤럭시버즈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획득기회</a:t>
                      </a:r>
                      <a:r>
                        <a:rPr lang="ko-KR" altLang="en-US" sz="1050" dirty="0" smtClean="0"/>
                        <a:t> 얻자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2019-04-22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10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처음이라면 </a:t>
                      </a:r>
                      <a:r>
                        <a:rPr lang="ko-KR" altLang="en-US" sz="1050" dirty="0" err="1" smtClean="0"/>
                        <a:t>쿠폰북과</a:t>
                      </a:r>
                      <a:r>
                        <a:rPr lang="ko-KR" altLang="en-US" sz="1050" dirty="0" smtClean="0"/>
                        <a:t> 함께</a:t>
                      </a:r>
                      <a:r>
                        <a:rPr lang="en-US" altLang="ko-KR" sz="1050" dirty="0" smtClean="0"/>
                        <a:t>!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2019-04-20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6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336877" y="4009936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오른쪽 중괄호 61"/>
          <p:cNvSpPr/>
          <p:nvPr/>
        </p:nvSpPr>
        <p:spPr>
          <a:xfrm>
            <a:off x="4067944" y="2242985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/>
          <p:cNvSpPr/>
          <p:nvPr/>
        </p:nvSpPr>
        <p:spPr>
          <a:xfrm>
            <a:off x="1570217" y="2780928"/>
            <a:ext cx="147268" cy="284451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233275" y="226124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5639677" y="5586323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글쓰기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547843" y="5557573"/>
            <a:ext cx="826565" cy="31969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425737" y="546675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588223" cy="587727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4903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 등록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37954"/>
              </p:ext>
            </p:extLst>
          </p:nvPr>
        </p:nvGraphicFramePr>
        <p:xfrm>
          <a:off x="6588224" y="999874"/>
          <a:ext cx="2555776" cy="5485793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공지사항 작성 화면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98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올릴수있음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47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버튼을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누를시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관리자가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공지사항목록에 글이 올려짐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쓰던 페이지를 벗어나서 공지사항목록으로 페이지 이동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6482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2244767" y="1327939"/>
            <a:ext cx="0" cy="30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3445243" y="56612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4177784" y="56612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75" name="그룹 74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8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91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3374" y="3602134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4" y="4016819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03764"/>
              </p:ext>
            </p:extLst>
          </p:nvPr>
        </p:nvGraphicFramePr>
        <p:xfrm>
          <a:off x="1619672" y="2650406"/>
          <a:ext cx="4744970" cy="271499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관리자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2019-5-27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7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7" name="ScrollbarVertical"/>
          <p:cNvGrpSpPr/>
          <p:nvPr>
            <p:custDataLst>
              <p:custData r:id="rId8"/>
            </p:custDataLst>
          </p:nvPr>
        </p:nvGrpSpPr>
        <p:grpSpPr>
          <a:xfrm>
            <a:off x="6176184" y="3439883"/>
            <a:ext cx="167104" cy="1645301"/>
            <a:chOff x="4496659" y="1543109"/>
            <a:chExt cx="147992" cy="3562291"/>
          </a:xfrm>
        </p:grpSpPr>
        <p:sp>
          <p:nvSpPr>
            <p:cNvPr id="68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9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1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2473659" y="5103706"/>
            <a:ext cx="1645842" cy="19381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첨부파일등록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0754" y="5108273"/>
            <a:ext cx="669550" cy="192935"/>
          </a:xfrm>
          <a:prstGeom prst="round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59632" y="3829719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왼쪽 중괄호 76"/>
          <p:cNvSpPr/>
          <p:nvPr/>
        </p:nvSpPr>
        <p:spPr>
          <a:xfrm>
            <a:off x="1492972" y="2600711"/>
            <a:ext cx="147268" cy="284451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809591" y="4852869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4332" y="5044050"/>
            <a:ext cx="2457709" cy="35975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483866" y="5684733"/>
            <a:ext cx="601297" cy="26454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236131" y="5684733"/>
            <a:ext cx="601297" cy="26454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275856" y="548604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792096" y="551653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9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/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37439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/>
                        <a:t>관리자 로그인 화면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관리자 로그인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95210"/>
              </p:ext>
            </p:extLst>
          </p:nvPr>
        </p:nvGraphicFramePr>
        <p:xfrm>
          <a:off x="6588224" y="999875"/>
          <a:ext cx="2555776" cy="5858126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3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관리자의 아이디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입력창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관리자의 비밀번호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입력창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보이는 문자가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●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로 입력한다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누를 시 아이디를 체크해서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관리자일 경우 페이지를 이용할 수 있는 권한을 준다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 시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에러에 대한 팝업 창을 띄운다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748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9181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55301" y="1567520"/>
            <a:ext cx="1474860" cy="3990048"/>
            <a:chOff x="2178776" y="1291277"/>
            <a:chExt cx="1695672" cy="3990048"/>
          </a:xfrm>
          <a:solidFill>
            <a:srgbClr val="8064A2"/>
          </a:solidFill>
        </p:grpSpPr>
        <p:grpSp>
          <p:nvGrpSpPr>
            <p:cNvPr id="55" name="그룹 54"/>
            <p:cNvGrpSpPr/>
            <p:nvPr/>
          </p:nvGrpSpPr>
          <p:grpSpPr>
            <a:xfrm>
              <a:off x="2178776" y="1291277"/>
              <a:ext cx="1695672" cy="3990048"/>
              <a:chOff x="140079" y="1067501"/>
              <a:chExt cx="2245479" cy="4594833"/>
            </a:xfrm>
            <a:grpFill/>
          </p:grpSpPr>
          <p:grpSp>
            <p:nvGrpSpPr>
  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140079" y="1067501"/>
                <a:ext cx="2245479" cy="1428560"/>
                <a:chOff x="583997" y="1254476"/>
                <a:chExt cx="1828802" cy="634204"/>
              </a:xfrm>
              <a:grpFill/>
            </p:grpSpPr>
            <p:sp>
              <p:nvSpPr>
                <p:cNvPr id="73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83998" y="1254476"/>
                  <a:ext cx="1828801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83997" y="1469867"/>
                  <a:ext cx="1828801" cy="209465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83997" y="1677200"/>
                  <a:ext cx="1828801" cy="211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6200000">
                <a:off x="2128574" y="268401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6200000">
                <a:off x="2128574" y="3160380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140079" y="2498002"/>
                <a:ext cx="2245474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2125421" y="1713549"/>
                <a:ext cx="213746" cy="12081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12033" y="2178238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7921" y="362808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5421" y="1244439"/>
                <a:ext cx="213746" cy="12081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668641" y="2694504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6524" y="3213600"/>
            <a:ext cx="1471713" cy="3549725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2021788" y="2798492"/>
            <a:ext cx="3773709" cy="2458775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176989" y="3548799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176990" y="4077618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063853" y="3501448"/>
            <a:ext cx="763584" cy="314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63853" y="4073268"/>
            <a:ext cx="1109912" cy="2903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611003" y="2861488"/>
            <a:ext cx="2586955" cy="4636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A57BF9"/>
                </a:solidFill>
              </a:rPr>
              <a:t>LOGIN</a:t>
            </a:r>
            <a:endParaRPr lang="ko-KR" altLang="en-US" sz="2800" b="1" dirty="0">
              <a:solidFill>
                <a:srgbClr val="A57BF9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439706" y="471515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756239" y="4606437"/>
            <a:ext cx="907470" cy="4586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19593"/>
              </p:ext>
            </p:extLst>
          </p:nvPr>
        </p:nvGraphicFramePr>
        <p:xfrm>
          <a:off x="4816062" y="4678163"/>
          <a:ext cx="836058" cy="31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모서리가 둥근 직사각형 91"/>
          <p:cNvSpPr/>
          <p:nvPr/>
        </p:nvSpPr>
        <p:spPr>
          <a:xfrm>
            <a:off x="3092315" y="3460304"/>
            <a:ext cx="2655762" cy="4586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99757" y="3993358"/>
            <a:ext cx="2655762" cy="4586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837425" y="358367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5837425" y="411249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5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588223" cy="587727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3082"/>
              <a:ext cx="1632246" cy="26935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u="sng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u="sng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u="sng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u="sng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66921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 내용 출력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51973"/>
              </p:ext>
            </p:extLst>
          </p:nvPr>
        </p:nvGraphicFramePr>
        <p:xfrm>
          <a:off x="6588224" y="999876"/>
          <a:ext cx="2555776" cy="5763450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1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공지사항에 대한 제목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등록일자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세부내용 등을 출력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6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관리자가 올린 파일문서를 열거나 저장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할수있음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관리자가 공지사항을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수정가능하도록함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051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관리자가 글을 삭제를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할수있음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누를시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공지사항목록에서 삭제됨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35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공지사항목록 페이지로 이동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2244767" y="1327939"/>
            <a:ext cx="0" cy="30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1777180" y="6117893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3373662" y="570676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4106203" y="570676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78" name="그룹 77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8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89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3374" y="3602134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4" y="4016819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69110"/>
              </p:ext>
            </p:extLst>
          </p:nvPr>
        </p:nvGraphicFramePr>
        <p:xfrm>
          <a:off x="1619672" y="2650406"/>
          <a:ext cx="4744970" cy="279481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관리자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2019-5-27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u="sng" dirty="0" err="1" smtClean="0"/>
                        <a:t>어서와</a:t>
                      </a:r>
                      <a:r>
                        <a:rPr lang="en-US" altLang="ko-KR" sz="1200" u="sng" dirty="0" smtClean="0"/>
                        <a:t>,</a:t>
                      </a:r>
                      <a:r>
                        <a:rPr lang="ko-KR" altLang="en-US" sz="1200" u="sng" dirty="0" smtClean="0"/>
                        <a:t> </a:t>
                      </a:r>
                      <a:r>
                        <a:rPr lang="ko-KR" altLang="en-US" sz="1200" u="sng" dirty="0" err="1" smtClean="0"/>
                        <a:t>이런문구는</a:t>
                      </a:r>
                      <a:r>
                        <a:rPr lang="ko-KR" altLang="en-US" sz="1200" u="sng" dirty="0" smtClean="0"/>
                        <a:t> </a:t>
                      </a:r>
                      <a:r>
                        <a:rPr lang="ko-KR" altLang="en-US" sz="1200" u="sng" dirty="0" err="1" smtClean="0"/>
                        <a:t>처음일껄</a:t>
                      </a:r>
                      <a:r>
                        <a:rPr lang="en-US" altLang="ko-KR" sz="1200" u="sng" dirty="0" smtClean="0"/>
                        <a:t>? </a:t>
                      </a:r>
                      <a:endParaRPr lang="ko-KR" altLang="en-US" sz="12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7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 err="1" smtClean="0">
                          <a:solidFill>
                            <a:srgbClr val="0070C0"/>
                          </a:solidFill>
                        </a:rPr>
                        <a:t>이런문방구</a:t>
                      </a:r>
                      <a:r>
                        <a:rPr lang="en-US" altLang="ko-KR" sz="1200" u="sng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sz="1200" u="sng" dirty="0" err="1" smtClean="0">
                          <a:solidFill>
                            <a:srgbClr val="0070C0"/>
                          </a:solidFill>
                        </a:rPr>
                        <a:t>hwp</a:t>
                      </a:r>
                      <a:r>
                        <a:rPr lang="en-US" altLang="ko-KR" sz="1200" u="sng" dirty="0" smtClean="0">
                          <a:solidFill>
                            <a:srgbClr val="0070C0"/>
                          </a:solidFill>
                        </a:rPr>
                        <a:t> [</a:t>
                      </a:r>
                      <a:r>
                        <a:rPr lang="ko-KR" altLang="en-US" sz="1200" u="sng" dirty="0" smtClean="0">
                          <a:solidFill>
                            <a:srgbClr val="0070C0"/>
                          </a:solidFill>
                        </a:rPr>
                        <a:t>열기</a:t>
                      </a:r>
                      <a:r>
                        <a:rPr lang="en-US" altLang="ko-KR" sz="1200" u="sng" dirty="0" smtClean="0">
                          <a:solidFill>
                            <a:srgbClr val="0070C0"/>
                          </a:solidFill>
                        </a:rPr>
                        <a:t>][</a:t>
                      </a:r>
                      <a:r>
                        <a:rPr lang="ko-KR" altLang="en-US" sz="1200" u="sng" dirty="0" smtClean="0">
                          <a:solidFill>
                            <a:srgbClr val="0070C0"/>
                          </a:solidFill>
                        </a:rPr>
                        <a:t>저장</a:t>
                      </a:r>
                      <a:r>
                        <a:rPr lang="en-US" altLang="ko-KR" sz="1200" u="sng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ko-KR" altLang="en-US" sz="12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7" name="ScrollbarVertical"/>
          <p:cNvGrpSpPr/>
          <p:nvPr>
            <p:custDataLst>
              <p:custData r:id="rId8"/>
            </p:custDataLst>
          </p:nvPr>
        </p:nvGrpSpPr>
        <p:grpSpPr>
          <a:xfrm>
            <a:off x="6176184" y="3439883"/>
            <a:ext cx="167104" cy="1645301"/>
            <a:chOff x="4496659" y="1543109"/>
            <a:chExt cx="147992" cy="3562291"/>
          </a:xfrm>
        </p:grpSpPr>
        <p:sp>
          <p:nvSpPr>
            <p:cNvPr id="68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9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1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426899" y="5740034"/>
            <a:ext cx="601297" cy="26454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179164" y="5740034"/>
            <a:ext cx="601297" cy="26454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763688" y="2616890"/>
            <a:ext cx="4564671" cy="2924453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763688" y="6117893"/>
            <a:ext cx="601297" cy="26454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897861" y="247604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218889" y="5541344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735129" y="557336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603985" y="600467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3910540" y="4740509"/>
            <a:ext cx="172769" cy="574088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864394" y="4731999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1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66380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1:1</a:t>
                      </a:r>
                      <a:r>
                        <a:rPr lang="en-US" altLang="ko-KR" sz="1200" kern="1200" baseline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1:1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1729726" y="2978937"/>
          <a:ext cx="4640688" cy="23222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567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2873703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805849">
                  <a:extLst>
                    <a:ext uri="{9D8B030D-6E8A-4147-A177-3AD203B41FA5}">
                      <a16:colId xmlns:a16="http://schemas.microsoft.com/office/drawing/2014/main" val="1002643341"/>
                    </a:ext>
                  </a:extLst>
                </a:gridCol>
                <a:gridCol w="657569">
                  <a:extLst>
                    <a:ext uri="{9D8B030D-6E8A-4147-A177-3AD203B41FA5}">
                      <a16:colId xmlns:a16="http://schemas.microsoft.com/office/drawing/2014/main" val="954221637"/>
                    </a:ext>
                  </a:extLst>
                </a:gridCol>
              </a:tblGrid>
              <a:tr h="330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작성자</a:t>
                      </a:r>
                      <a:endParaRPr lang="ko-KR" altLang="en-US" sz="7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답변유무</a:t>
                      </a:r>
                      <a:endParaRPr lang="ko-KR" altLang="en-US" sz="700" dirty="0"/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283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/>
                        <a:t>문의하고 </a:t>
                      </a:r>
                      <a:r>
                        <a:rPr lang="ko-KR" altLang="en-US" sz="1000" u="sng" dirty="0" err="1" smtClean="0"/>
                        <a:t>싶은것이</a:t>
                      </a:r>
                      <a:r>
                        <a:rPr lang="ko-KR" altLang="en-US" sz="1000" u="sng" dirty="0" smtClean="0"/>
                        <a:t> 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임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미완료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투자 한도를 좀더 늘리고 싶은데 </a:t>
                      </a:r>
                      <a:r>
                        <a:rPr lang="ko-KR" altLang="en-US" sz="1000" dirty="0" err="1" smtClean="0"/>
                        <a:t>방법이있나요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임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rgbClr val="FF0000"/>
                          </a:solidFill>
                        </a:rPr>
                        <a:t>미완료</a:t>
                      </a:r>
                      <a:endParaRPr lang="ko-KR" altLang="en-US" sz="1000">
                        <a:solidFill>
                          <a:srgbClr val="FF0000"/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투자 프로젝트를 올렸습니다 승인 부탁드려요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임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완료</a:t>
                      </a:r>
                      <a:endParaRPr lang="ko-KR" altLang="en-US" sz="1000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265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관리자님께 문의 </a:t>
                      </a:r>
                      <a:r>
                        <a:rPr lang="ko-KR" altLang="en-US" sz="1000" dirty="0" err="1" smtClean="0"/>
                        <a:t>드리고싶은게</a:t>
                      </a:r>
                      <a:r>
                        <a:rPr lang="ko-KR" altLang="en-US" sz="1000" dirty="0" smtClean="0"/>
                        <a:t> 있어요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임</a:t>
                      </a:r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2650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2650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2650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64142" y="5553433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51" y="5630826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8801" y="5630826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4091"/>
              </p:ext>
            </p:extLst>
          </p:nvPr>
        </p:nvGraphicFramePr>
        <p:xfrm>
          <a:off x="6588224" y="999872"/>
          <a:ext cx="2555776" cy="5854268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9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8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사용자들의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문의질문을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볼수있는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작성자를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검색할수있음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제목을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누르면 질문에 대한 상세내용페이지로 이동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066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답변유무에 따른 표시가 다름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답변시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라고 표시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미답변시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미완료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라고 표시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356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>
            <a:spLocks/>
          </p:cNvSpPr>
          <p:nvPr/>
        </p:nvSpPr>
        <p:spPr bwMode="auto">
          <a:xfrm>
            <a:off x="1757210" y="2466925"/>
            <a:ext cx="144663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작성자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3318081" y="246692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60" name="그룹 59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6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71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3602134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4" y="4016819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336877" y="4009936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오른쪽 중괄호 79"/>
          <p:cNvSpPr/>
          <p:nvPr/>
        </p:nvSpPr>
        <p:spPr>
          <a:xfrm>
            <a:off x="4067944" y="2459009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왼쪽 중괄호 80"/>
          <p:cNvSpPr/>
          <p:nvPr/>
        </p:nvSpPr>
        <p:spPr>
          <a:xfrm>
            <a:off x="1570217" y="2780928"/>
            <a:ext cx="147268" cy="284451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233275" y="2477271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674377" y="2880028"/>
            <a:ext cx="697823" cy="2091134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480528" y="319618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569553" y="273505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5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1" y="980728"/>
            <a:ext cx="6588223" cy="587727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27249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1:1</a:t>
                      </a:r>
                      <a:r>
                        <a:rPr lang="en-US" altLang="ko-KR" sz="1200" kern="1200" baseline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 내용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1:1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42283"/>
              </p:ext>
            </p:extLst>
          </p:nvPr>
        </p:nvGraphicFramePr>
        <p:xfrm>
          <a:off x="6588224" y="999874"/>
          <a:ext cx="2555776" cy="5746142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1:!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문의에 대한 작성자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등록일자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세부내용 등을 출력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사용자의 질문을 보고 답변 할 수 있는 작성화면 페이지로 이동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0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문의목록 페이지로 이동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16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7856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2244767" y="1327939"/>
            <a:ext cx="0" cy="30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1685403" y="580526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3897742" y="542899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76" name="그룹 75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7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8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3374" y="4006510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4" y="3602284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366306" y="54342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왼쪽 중괄호 66"/>
          <p:cNvSpPr/>
          <p:nvPr/>
        </p:nvSpPr>
        <p:spPr>
          <a:xfrm>
            <a:off x="3660168" y="5426850"/>
            <a:ext cx="204796" cy="248183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899159" y="533622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왼쪽 중괄호 68"/>
          <p:cNvSpPr/>
          <p:nvPr/>
        </p:nvSpPr>
        <p:spPr>
          <a:xfrm rot="5400000">
            <a:off x="1985046" y="5324711"/>
            <a:ext cx="74971" cy="712465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68675"/>
              </p:ext>
            </p:extLst>
          </p:nvPr>
        </p:nvGraphicFramePr>
        <p:xfrm>
          <a:off x="1628686" y="2636912"/>
          <a:ext cx="4671506" cy="245633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5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닉네임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2019-5-29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u="sng" dirty="0" smtClean="0"/>
                        <a:t>문의하고 싶은 것이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276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본문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8"/>
            </p:custDataLst>
          </p:nvPr>
        </p:nvGrpSpPr>
        <p:grpSpPr>
          <a:xfrm>
            <a:off x="6132117" y="3453721"/>
            <a:ext cx="167104" cy="1645301"/>
            <a:chOff x="4496659" y="1543109"/>
            <a:chExt cx="147992" cy="3562291"/>
          </a:xfrm>
        </p:grpSpPr>
        <p:sp>
          <p:nvSpPr>
            <p:cNvPr id="9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1763688" y="2577583"/>
            <a:ext cx="4532113" cy="258562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897862" y="2436738"/>
            <a:ext cx="234898" cy="209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4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1" y="980728"/>
            <a:ext cx="6588223" cy="587727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40191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1:1</a:t>
                      </a:r>
                      <a:r>
                        <a:rPr lang="en-US" altLang="ko-KR" sz="1200" kern="1200" baseline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 답변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1:1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4008"/>
              </p:ext>
            </p:extLst>
          </p:nvPr>
        </p:nvGraphicFramePr>
        <p:xfrm>
          <a:off x="6588224" y="999874"/>
          <a:ext cx="2555776" cy="5437680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문의에 대한 답변 작성 페이지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버튼을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누를시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문의 목록에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답변유무가 미완료에서 완료로 바뀜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0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현재 페이지에서 다 취소되고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문의 목록으로 페이지 이동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16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7856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2244767" y="1327939"/>
            <a:ext cx="0" cy="30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03211" y="294713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3445470" y="542899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4178011" y="542899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76" name="그룹 75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7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8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3374" y="4006510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4" y="3602284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914034" y="54342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왼쪽 중괄호 66"/>
          <p:cNvSpPr/>
          <p:nvPr/>
        </p:nvSpPr>
        <p:spPr>
          <a:xfrm>
            <a:off x="3207896" y="5426850"/>
            <a:ext cx="204796" cy="248183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095133" y="54342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2" name="왼쪽 중괄호 71"/>
          <p:cNvSpPr/>
          <p:nvPr/>
        </p:nvSpPr>
        <p:spPr>
          <a:xfrm rot="10800000">
            <a:off x="4891020" y="5415457"/>
            <a:ext cx="176662" cy="284229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99205"/>
              </p:ext>
            </p:extLst>
          </p:nvPr>
        </p:nvGraphicFramePr>
        <p:xfrm>
          <a:off x="1628686" y="2621824"/>
          <a:ext cx="4671506" cy="246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5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관리자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2019-5-29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u="sng" dirty="0" smtClean="0"/>
                        <a:t>RE.</a:t>
                      </a:r>
                      <a:r>
                        <a:rPr lang="ko-KR" altLang="en-US" sz="1200" u="sng" dirty="0" smtClean="0"/>
                        <a:t>문의하고 싶은 것이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276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본문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8"/>
            </p:custDataLst>
          </p:nvPr>
        </p:nvGrpSpPr>
        <p:grpSpPr>
          <a:xfrm>
            <a:off x="6132117" y="3453721"/>
            <a:ext cx="167104" cy="1645301"/>
            <a:chOff x="4496659" y="1543109"/>
            <a:chExt cx="147992" cy="3562291"/>
          </a:xfrm>
        </p:grpSpPr>
        <p:sp>
          <p:nvSpPr>
            <p:cNvPr id="9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왼쪽 중괄호 104"/>
          <p:cNvSpPr/>
          <p:nvPr/>
        </p:nvSpPr>
        <p:spPr>
          <a:xfrm>
            <a:off x="1259632" y="2492896"/>
            <a:ext cx="427700" cy="272164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147641" y="3746619"/>
            <a:ext cx="234898" cy="209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9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1011971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14530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FAQ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FAQ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39256"/>
              </p:ext>
            </p:extLst>
          </p:nvPr>
        </p:nvGraphicFramePr>
        <p:xfrm>
          <a:off x="6588224" y="999874"/>
          <a:ext cx="2555776" cy="5813502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42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사용자가 자주 묻는 질문과 그 질문에 대한 답변 목록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글 제목을 검색 할 수 있음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11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글 제목을 누를 시 그 질문에 대한 답변을 세부페이지로 이동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945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에 글을 쓸 수 있는 권한을 부여함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6084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1653281" y="2835439"/>
          <a:ext cx="4680252" cy="26097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7201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2714660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438391">
                  <a:extLst>
                    <a:ext uri="{9D8B030D-6E8A-4147-A177-3AD203B41FA5}">
                      <a16:colId xmlns:a16="http://schemas.microsoft.com/office/drawing/2014/main" val="954221637"/>
                    </a:ext>
                  </a:extLst>
                </a:gridCol>
              </a:tblGrid>
              <a:tr h="30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등록일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회원탈퇴는 어떻게 하나요</a:t>
                      </a:r>
                      <a:r>
                        <a:rPr lang="en-US" altLang="ko-KR" sz="1050" u="sng" dirty="0" smtClean="0"/>
                        <a:t>?</a:t>
                      </a:r>
                      <a:endParaRPr lang="ko-KR" alt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2019-05-27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투자 하는 방법을 알려주세요</a:t>
                      </a:r>
                      <a:r>
                        <a:rPr lang="en-US" altLang="ko-KR" sz="1050" dirty="0" smtClean="0"/>
                        <a:t>!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2019-05-12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GoreNani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가제</a:t>
                      </a:r>
                      <a:r>
                        <a:rPr lang="en-US" altLang="ko-KR" sz="1050" dirty="0" smtClean="0"/>
                        <a:t>)</a:t>
                      </a:r>
                      <a:r>
                        <a:rPr lang="ko-KR" altLang="en-US" sz="1050" dirty="0" smtClean="0"/>
                        <a:t>의 이용방법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2019-05-04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440139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129" name="Button"/>
          <p:cNvSpPr>
            <a:spLocks/>
          </p:cNvSpPr>
          <p:nvPr/>
        </p:nvSpPr>
        <p:spPr bwMode="auto">
          <a:xfrm>
            <a:off x="1757210" y="2348880"/>
            <a:ext cx="144663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 smtClean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글 제목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0" name="Button"/>
          <p:cNvSpPr>
            <a:spLocks/>
          </p:cNvSpPr>
          <p:nvPr/>
        </p:nvSpPr>
        <p:spPr bwMode="auto">
          <a:xfrm>
            <a:off x="3318081" y="2348880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3375" y="1567520"/>
            <a:ext cx="1474862" cy="3990053"/>
            <a:chOff x="2189614" y="1291272"/>
            <a:chExt cx="1695674" cy="3990053"/>
          </a:xfrm>
          <a:solidFill>
            <a:srgbClr val="8064A2"/>
          </a:solidFill>
        </p:grpSpPr>
        <p:grpSp>
          <p:nvGrpSpPr>
            <p:cNvPr id="59" name="그룹 58"/>
            <p:cNvGrpSpPr/>
            <p:nvPr/>
          </p:nvGrpSpPr>
          <p:grpSpPr>
            <a:xfrm>
              <a:off x="2189614" y="1291272"/>
              <a:ext cx="1695674" cy="3990053"/>
              <a:chOff x="154431" y="1067496"/>
              <a:chExt cx="2245480" cy="4594838"/>
            </a:xfrm>
            <a:grpFill/>
          </p:grpSpPr>
          <p:grpSp>
            <p:nvGrpSpPr>
              <p:cNvPr id="6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154431" y="1067496"/>
                <a:ext cx="2245480" cy="1384879"/>
                <a:chOff x="595686" y="1254476"/>
                <a:chExt cx="1828803" cy="614812"/>
              </a:xfrm>
              <a:grpFill/>
            </p:grpSpPr>
            <p:sp>
              <p:nvSpPr>
                <p:cNvPr id="70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5687" y="1254476"/>
                  <a:ext cx="1828802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95686" y="1466239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6" y="1657809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 관리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2128574" y="123754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3" y="360070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54431" y="2454322"/>
                <a:ext cx="2245477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3668643" y="220629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63374" y="3602134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</a:t>
            </a:r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3374" y="4016819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3374" y="3184542"/>
            <a:ext cx="1474863" cy="410984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6524" y="4431504"/>
            <a:ext cx="1471713" cy="2331821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302787" y="292494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336877" y="4009936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왼쪽 중괄호 78"/>
          <p:cNvSpPr/>
          <p:nvPr/>
        </p:nvSpPr>
        <p:spPr>
          <a:xfrm>
            <a:off x="1570217" y="2780928"/>
            <a:ext cx="147268" cy="284451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/>
          <p:cNvSpPr/>
          <p:nvPr/>
        </p:nvSpPr>
        <p:spPr>
          <a:xfrm>
            <a:off x="4067944" y="2348880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233275" y="2367142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34697" y="3129255"/>
            <a:ext cx="1937973" cy="29974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388754" y="3010962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5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403649" y="5003651"/>
            <a:ext cx="6336703" cy="478904"/>
          </a:xfrm>
        </p:spPr>
        <p:txBody>
          <a:bodyPr>
            <a:normAutofit/>
          </a:bodyPr>
          <a:lstStyle/>
          <a:p>
            <a:r>
              <a:rPr lang="en-US" altLang="ko-KR" sz="900" dirty="0" smtClean="0"/>
              <a:t>Our company wishes to own a successful presentation to provide</a:t>
            </a:r>
          </a:p>
          <a:p>
            <a:r>
              <a:rPr lang="en-US" altLang="ko-KR" sz="900" dirty="0" smtClean="0"/>
              <a:t>a variety of Presentation templates are working. You want to create your own templates. I'll do my best.</a:t>
            </a:r>
          </a:p>
          <a:p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15516" y="4221088"/>
            <a:ext cx="8712968" cy="83099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52B91"/>
                </a:solidFill>
              </a:rPr>
              <a:t>PPT</a:t>
            </a:r>
            <a:r>
              <a:rPr lang="en-US" altLang="ko-KR" dirty="0" smtClean="0"/>
              <a:t> WORLD THANK YOU</a:t>
            </a:r>
            <a:endParaRPr lang="ko-KR" altLang="en-US" dirty="0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07504" y="116632"/>
            <a:ext cx="2376264" cy="369332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www.pptworld.co.kr</a:t>
            </a:r>
            <a:endParaRPr kumimoji="0" lang="ko-KR" altLang="en-US" b="1" i="0" u="none" strike="noStrike" kern="1200" cap="none" normalizeH="0" baseline="0" noProof="0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4587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33213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관리자 로그인 화면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관리자 로그인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72680"/>
              </p:ext>
            </p:extLst>
          </p:nvPr>
        </p:nvGraphicFramePr>
        <p:xfrm>
          <a:off x="6588224" y="999875"/>
          <a:ext cx="2555776" cy="5858126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2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관리자의 아이디가 틀릴 시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팝업창을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통해 틀린 사유를 보여줌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10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관리자의 비밀번호가 틀릴 시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팝업창을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통해 틀린 사유를 보여줌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누를시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확인하고 끔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96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342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55301" y="1567520"/>
            <a:ext cx="1474860" cy="3990048"/>
            <a:chOff x="2178776" y="1291277"/>
            <a:chExt cx="1695672" cy="3990048"/>
          </a:xfrm>
          <a:solidFill>
            <a:srgbClr val="8064A2"/>
          </a:solidFill>
        </p:grpSpPr>
        <p:grpSp>
          <p:nvGrpSpPr>
            <p:cNvPr id="55" name="그룹 54"/>
            <p:cNvGrpSpPr/>
            <p:nvPr/>
          </p:nvGrpSpPr>
          <p:grpSpPr>
            <a:xfrm>
              <a:off x="2178776" y="1291277"/>
              <a:ext cx="1695672" cy="3990048"/>
              <a:chOff x="140079" y="1067501"/>
              <a:chExt cx="2245479" cy="4594833"/>
            </a:xfrm>
            <a:grpFill/>
          </p:grpSpPr>
          <p:grpSp>
            <p:nvGrpSpPr>
  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25"/>
                </p:custDataLst>
              </p:nvPr>
            </p:nvGrpSpPr>
            <p:grpSpPr>
              <a:xfrm>
                <a:off x="140079" y="1067501"/>
                <a:ext cx="2245479" cy="1428560"/>
                <a:chOff x="583997" y="1254476"/>
                <a:chExt cx="1828802" cy="634204"/>
              </a:xfrm>
              <a:grpFill/>
            </p:grpSpPr>
            <p:sp>
              <p:nvSpPr>
                <p:cNvPr id="73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583998" y="1254476"/>
                  <a:ext cx="1828801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83997" y="1469867"/>
                  <a:ext cx="1828801" cy="209465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583997" y="1677200"/>
                  <a:ext cx="1828801" cy="211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 rot="16200000">
                <a:off x="2128574" y="268401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 rot="16200000">
                <a:off x="2128574" y="3160380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30"/>
                </p:custDataLst>
              </p:nvPr>
            </p:nvSpPr>
            <p:spPr>
              <a:xfrm>
                <a:off x="140079" y="2498002"/>
                <a:ext cx="2245474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 rot="16200000">
                <a:off x="2125421" y="1713549"/>
                <a:ext cx="213746" cy="12081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 rot="16200000">
                <a:off x="2112033" y="2178238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auto">
              <a:xfrm rot="16200000">
                <a:off x="2127921" y="362808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auto">
              <a:xfrm rot="16200000">
                <a:off x="2125421" y="1244439"/>
                <a:ext cx="213746" cy="12081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rot="16200000">
              <a:off x="3668641" y="2694504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66524" y="3213600"/>
            <a:ext cx="1471713" cy="3549725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11760" y="2230714"/>
            <a:ext cx="2987215" cy="1701348"/>
            <a:chOff x="920451" y="4095974"/>
            <a:chExt cx="2744763" cy="1675593"/>
          </a:xfrm>
        </p:grpSpPr>
        <p:grpSp>
          <p:nvGrpSpPr>
            <p:cNvPr id="6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920451" y="4095974"/>
              <a:ext cx="2744763" cy="1675593"/>
              <a:chOff x="595686" y="1261242"/>
              <a:chExt cx="3222247" cy="1365613"/>
            </a:xfrm>
          </p:grpSpPr>
          <p:sp>
            <p:nvSpPr>
              <p:cNvPr id="6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</a:p>
            </p:txBody>
          </p:sp>
          <p:sp>
            <p:nvSpPr>
              <p:cNvPr id="81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2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99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6" name="Buttons"/>
              <p:cNvGrpSpPr/>
              <p:nvPr/>
            </p:nvGrpSpPr>
            <p:grpSpPr>
              <a:xfrm>
                <a:off x="1122541" y="2087374"/>
                <a:ext cx="2387798" cy="539481"/>
                <a:chOff x="1122541" y="2087374"/>
                <a:chExt cx="2387798" cy="539481"/>
              </a:xfrm>
            </p:grpSpPr>
            <p:sp>
              <p:nvSpPr>
                <p:cNvPr id="97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2382177" y="2087374"/>
                  <a:ext cx="1128162" cy="21107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</p:grpSp>
        </p:grpSp>
        <p:pic>
          <p:nvPicPr>
            <p:cNvPr id="102" name="Picture 2" descr="C:\Users\t-dantay\Documents\First24\error1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404" y="459427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411759" y="4259301"/>
            <a:ext cx="3013978" cy="1617971"/>
            <a:chOff x="3892449" y="4098651"/>
            <a:chExt cx="2744763" cy="1675593"/>
          </a:xfrm>
        </p:grpSpPr>
        <p:grpSp>
          <p:nvGrpSpPr>
            <p:cNvPr id="10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892449" y="4098651"/>
              <a:ext cx="2744763" cy="1675593"/>
              <a:chOff x="595686" y="1261242"/>
              <a:chExt cx="3222247" cy="1365613"/>
            </a:xfrm>
          </p:grpSpPr>
          <p:sp>
            <p:nvSpPr>
              <p:cNvPr id="104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361749" y="1634805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</a:p>
            </p:txBody>
          </p:sp>
          <p:sp>
            <p:nvSpPr>
              <p:cNvPr id="107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8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11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9" name="Buttons"/>
              <p:cNvGrpSpPr/>
              <p:nvPr/>
            </p:nvGrpSpPr>
            <p:grpSpPr>
              <a:xfrm>
                <a:off x="1122541" y="2087374"/>
                <a:ext cx="2361919" cy="539481"/>
                <a:chOff x="1122541" y="2087374"/>
                <a:chExt cx="2361919" cy="539481"/>
              </a:xfrm>
            </p:grpSpPr>
            <p:sp>
              <p:nvSpPr>
                <p:cNvPr id="110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2366315" y="2087374"/>
                  <a:ext cx="1118145" cy="23083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</p:grpSp>
        </p:grpSp>
        <p:pic>
          <p:nvPicPr>
            <p:cNvPr id="115" name="Picture 2" descr="C:\Users\t-dantay\Documents\First24\error1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402" y="459695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2894493" y="2720949"/>
            <a:ext cx="23823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아이디를 잘 못 입력하셨습니다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2862703" y="4719712"/>
            <a:ext cx="2536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비밀번호를 잘 못 입력하셨습니다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51480" y="2088183"/>
            <a:ext cx="3328632" cy="175394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165017" y="210213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58832" y="3212976"/>
            <a:ext cx="864096" cy="343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251480" y="4119740"/>
            <a:ext cx="3328632" cy="175394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165017" y="413369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4158832" y="5244533"/>
            <a:ext cx="864096" cy="343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4037225" y="311024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4012642" y="515673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48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회원 목록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관리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목록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6588224" y="999874"/>
          <a:ext cx="2555776" cy="5854268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62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회원들의 정보 나열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53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 이름 클릭 시 해당 사용자의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마이페이지로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5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사용자의 아이디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이름 등으로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3932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2700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63375" y="1567524"/>
            <a:ext cx="1474860" cy="3990049"/>
            <a:chOff x="2178776" y="1291276"/>
            <a:chExt cx="1695672" cy="3990049"/>
          </a:xfrm>
          <a:solidFill>
            <a:srgbClr val="8064A2"/>
          </a:solidFill>
        </p:grpSpPr>
        <p:grpSp>
          <p:nvGrpSpPr>
            <p:cNvPr id="55" name="그룹 54"/>
            <p:cNvGrpSpPr/>
            <p:nvPr/>
          </p:nvGrpSpPr>
          <p:grpSpPr>
            <a:xfrm>
              <a:off x="2178776" y="1291276"/>
              <a:ext cx="1695672" cy="3990049"/>
              <a:chOff x="140079" y="1067500"/>
              <a:chExt cx="2245479" cy="4594834"/>
            </a:xfrm>
            <a:grpFill/>
          </p:grpSpPr>
          <p:grpSp>
            <p:nvGrpSpPr>
  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140079" y="1067500"/>
                <a:ext cx="2245479" cy="2340703"/>
                <a:chOff x="583997" y="1254476"/>
                <a:chExt cx="1828802" cy="1039147"/>
              </a:xfrm>
              <a:grpFill/>
            </p:grpSpPr>
            <p:sp>
              <p:nvSpPr>
                <p:cNvPr id="73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83998" y="1254476"/>
                  <a:ext cx="1828801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83997" y="1874812"/>
                  <a:ext cx="1828801" cy="20946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83997" y="2082143"/>
                  <a:ext cx="1828801" cy="211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015998" y="1264410"/>
                <a:ext cx="274283" cy="8869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2128574" y="268401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3160380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40079" y="3410149"/>
                <a:ext cx="2245474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2128565" y="171532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12033" y="172543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2127921" y="362808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3668635" y="184854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C6ABFB"/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3995903"/>
            <a:ext cx="1471713" cy="2767422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29"/>
              </p:ext>
            </p:extLst>
          </p:nvPr>
        </p:nvGraphicFramePr>
        <p:xfrm>
          <a:off x="1691677" y="2997207"/>
          <a:ext cx="4749093" cy="2401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4059">
                  <a:extLst>
                    <a:ext uri="{9D8B030D-6E8A-4147-A177-3AD203B41FA5}">
                      <a16:colId xmlns:a16="http://schemas.microsoft.com/office/drawing/2014/main" val="334640406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466548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7482767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791399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5419645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154996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171149827"/>
                    </a:ext>
                  </a:extLst>
                </a:gridCol>
                <a:gridCol w="644634">
                  <a:extLst>
                    <a:ext uri="{9D8B030D-6E8A-4147-A177-3AD203B41FA5}">
                      <a16:colId xmlns:a16="http://schemas.microsoft.com/office/drawing/2014/main" val="3816131948"/>
                    </a:ext>
                  </a:extLst>
                </a:gridCol>
              </a:tblGrid>
              <a:tr h="21811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</a:t>
                      </a:r>
                      <a:r>
                        <a:rPr lang="ko-KR" altLang="en-US" sz="1400" dirty="0" smtClean="0"/>
                        <a:t>목록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97325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닉네임</a:t>
                      </a:r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이메일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직종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계좌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인증여부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37094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Red_</a:t>
                      </a:r>
                      <a:r>
                        <a:rPr lang="ko-KR" altLang="en-US" sz="800" dirty="0" smtClean="0"/>
                        <a:t>길동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gil@exam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조선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의적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30585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이지원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이지킹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ezki@exam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만평역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백수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40629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이수만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Suiman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suin@exam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서울시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사업가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X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22206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이재용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재용갓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010-0000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jaeg@exam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회사원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94599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5983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99133"/>
                  </a:ext>
                </a:extLst>
              </a:tr>
              <a:tr h="21811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35275"/>
                  </a:ext>
                </a:extLst>
              </a:tr>
            </a:tbl>
          </a:graphicData>
        </a:graphic>
      </p:graphicFrame>
      <p:sp>
        <p:nvSpPr>
          <p:cNvPr id="77" name="Button"/>
          <p:cNvSpPr>
            <a:spLocks/>
          </p:cNvSpPr>
          <p:nvPr/>
        </p:nvSpPr>
        <p:spPr bwMode="auto">
          <a:xfrm>
            <a:off x="1672611" y="1969095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3628148" y="1969095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95503" y="3944112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458556" y="197450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2384109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탈퇴 신청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3" y="1981315"/>
            <a:ext cx="1474863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295591" y="1949151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>
          <a:xfrm>
            <a:off x="1587389" y="2905419"/>
            <a:ext cx="79078" cy="2313969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23860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탈퇴 신청</a:t>
                      </a:r>
                      <a:endParaRPr lang="ko-KR" altLang="en-US" sz="1200" kern="12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err="1" smtClean="0"/>
                        <a:t>Team_d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관리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탈퇴 신청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95266"/>
              </p:ext>
            </p:extLst>
          </p:nvPr>
        </p:nvGraphicFramePr>
        <p:xfrm>
          <a:off x="6588224" y="999875"/>
          <a:ext cx="2555776" cy="5890633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5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94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 탈퇴를 신청할 수 있는 게시판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사용자가 탈퇴 신청을 했을 경우 이 게시판에 등록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해당하는 제목 클릭 시 상세한 내용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2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글쓴이의 닉네임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 등으로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96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탈퇴 버튼 클릭 시 해당 사용자의 게시물 및 데이터는 남아있지만 사용자가 로그인 하지 못하도록 변경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 버튼 클릭 시 해당 탈퇴 신청 게시물을 삭제하고 해당 사용자에게 거절 통보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8892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63375" y="1567524"/>
            <a:ext cx="1474860" cy="3990049"/>
            <a:chOff x="2178776" y="1291276"/>
            <a:chExt cx="1695672" cy="3990049"/>
          </a:xfrm>
          <a:solidFill>
            <a:srgbClr val="8064A2"/>
          </a:solidFill>
        </p:grpSpPr>
        <p:grpSp>
          <p:nvGrpSpPr>
            <p:cNvPr id="55" name="그룹 54"/>
            <p:cNvGrpSpPr/>
            <p:nvPr/>
          </p:nvGrpSpPr>
          <p:grpSpPr>
            <a:xfrm>
              <a:off x="2178776" y="1291276"/>
              <a:ext cx="1695672" cy="3990049"/>
              <a:chOff x="140079" y="1067500"/>
              <a:chExt cx="2245479" cy="4594834"/>
            </a:xfrm>
            <a:grpFill/>
          </p:grpSpPr>
          <p:grpSp>
            <p:nvGrpSpPr>
  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140079" y="1067500"/>
                <a:ext cx="2245479" cy="2340703"/>
                <a:chOff x="583997" y="1254476"/>
                <a:chExt cx="1828802" cy="1039147"/>
              </a:xfrm>
              <a:grpFill/>
            </p:grpSpPr>
            <p:sp>
              <p:nvSpPr>
                <p:cNvPr id="73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83998" y="1254476"/>
                  <a:ext cx="1828801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83997" y="1874812"/>
                  <a:ext cx="1828801" cy="20946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프로젝트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83997" y="2082143"/>
                  <a:ext cx="1828801" cy="211480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통계</a:t>
                  </a:r>
                  <a:r>
                    <a:rPr lang="en-US" altLang="ko-KR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015998" y="1264410"/>
                <a:ext cx="274283" cy="8869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2128574" y="268401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2128574" y="3160380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2128571" y="4553407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1" y="5032139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40079" y="3410149"/>
                <a:ext cx="2245474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2128565" y="549997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2128565" y="171532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2112033" y="1725436"/>
                <a:ext cx="207458" cy="11726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2127921" y="3628085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3668642" y="186486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3668635" y="1848542"/>
              <a:ext cx="180152" cy="8854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C6ABFB"/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3995903"/>
            <a:ext cx="1471713" cy="2767422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3374" y="2383238"/>
            <a:ext cx="1474861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탈퇴 신청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1672611" y="1969095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3628148" y="1969095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9358"/>
              </p:ext>
            </p:extLst>
          </p:nvPr>
        </p:nvGraphicFramePr>
        <p:xfrm>
          <a:off x="1670466" y="2918097"/>
          <a:ext cx="4778156" cy="22906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8728">
                  <a:extLst>
                    <a:ext uri="{9D8B030D-6E8A-4147-A177-3AD203B41FA5}">
                      <a16:colId xmlns:a16="http://schemas.microsoft.com/office/drawing/2014/main" val="6169842"/>
                    </a:ext>
                  </a:extLst>
                </a:gridCol>
                <a:gridCol w="1725358">
                  <a:extLst>
                    <a:ext uri="{9D8B030D-6E8A-4147-A177-3AD203B41FA5}">
                      <a16:colId xmlns:a16="http://schemas.microsoft.com/office/drawing/2014/main" val="2474827674"/>
                    </a:ext>
                  </a:extLst>
                </a:gridCol>
                <a:gridCol w="946164">
                  <a:extLst>
                    <a:ext uri="{9D8B030D-6E8A-4147-A177-3AD203B41FA5}">
                      <a16:colId xmlns:a16="http://schemas.microsoft.com/office/drawing/2014/main" val="1554196452"/>
                    </a:ext>
                  </a:extLst>
                </a:gridCol>
                <a:gridCol w="758953">
                  <a:extLst>
                    <a:ext uri="{9D8B030D-6E8A-4147-A177-3AD203B41FA5}">
                      <a16:colId xmlns:a16="http://schemas.microsoft.com/office/drawing/2014/main" val="3392100024"/>
                    </a:ext>
                  </a:extLst>
                </a:gridCol>
                <a:gridCol w="758953">
                  <a:extLst>
                    <a:ext uri="{9D8B030D-6E8A-4147-A177-3AD203B41FA5}">
                      <a16:colId xmlns:a16="http://schemas.microsoft.com/office/drawing/2014/main" val="4043545620"/>
                    </a:ext>
                  </a:extLst>
                </a:gridCol>
              </a:tblGrid>
              <a:tr h="2583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탈퇴 신청</a:t>
                      </a:r>
                      <a:endParaRPr lang="ko-KR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9605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글쓴이</a:t>
                      </a:r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신청 날짜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37094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0367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59204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97244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탈퇴 신청합니다</a:t>
                      </a:r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닉네임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19/04/01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30585"/>
                  </a:ext>
                </a:extLst>
              </a:tr>
              <a:tr h="231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탈퇴 신청하겠습니다</a:t>
                      </a:r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닉네임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19/03/30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40629"/>
                  </a:ext>
                </a:extLst>
              </a:tr>
              <a:tr h="38071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이러저러한 이유로 탈퇴 신청합니다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/>
                        <a:t>탈퇴</a:t>
                      </a:r>
                      <a:endParaRPr lang="en-US" altLang="ko-KR" sz="900" u="sng" dirty="0" smtClean="0">
                        <a:solidFill>
                          <a:srgbClr val="8064A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sng" dirty="0" smtClean="0"/>
                        <a:t>삭제</a:t>
                      </a:r>
                      <a:endParaRPr lang="en-US" altLang="ko-KR" sz="900" u="sng" dirty="0" smtClean="0">
                        <a:solidFill>
                          <a:srgbClr val="8064A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014529"/>
                  </a:ext>
                </a:extLst>
              </a:tr>
              <a:tr h="233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탈퇴 할 수 있나요</a:t>
                      </a:r>
                      <a:r>
                        <a:rPr lang="en-US" altLang="ko-KR" sz="900" dirty="0" smtClean="0"/>
                        <a:t>?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닉네임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19/03/30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544456"/>
                  </a:ext>
                </a:extLst>
              </a:tr>
            </a:tbl>
          </a:graphicData>
        </a:graphic>
      </p:graphicFrame>
      <p:sp>
        <p:nvSpPr>
          <p:cNvPr id="80" name="타원 7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57704" y="4645518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3374" y="1969449"/>
            <a:ext cx="1474863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목록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39070" y="4015582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458556" y="197450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오른쪽 중괄호 84"/>
          <p:cNvSpPr/>
          <p:nvPr/>
        </p:nvSpPr>
        <p:spPr>
          <a:xfrm>
            <a:off x="4295591" y="1949151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중괄호 85"/>
          <p:cNvSpPr/>
          <p:nvPr/>
        </p:nvSpPr>
        <p:spPr>
          <a:xfrm>
            <a:off x="1502938" y="2870694"/>
            <a:ext cx="159639" cy="2476211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93023" y="4637097"/>
            <a:ext cx="471787" cy="31802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056497" y="4637097"/>
            <a:ext cx="471787" cy="31802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751709" y="4645518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6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4587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8879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진행 중인 프로젝트 목록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목록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25749"/>
              </p:ext>
            </p:extLst>
          </p:nvPr>
        </p:nvGraphicFramePr>
        <p:xfrm>
          <a:off x="6588224" y="999875"/>
          <a:ext cx="2555776" cy="5858126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7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현재 진행 중인 모든 프로젝트를 표시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프로젝트 명을 클릭 시 해당 프로젝트의 상세 내용으로 이동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찾고 싶은 프로젝트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중지 버튼 클릭 시 해당 프로젝트를 마감시키고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 버튼 클릭 시 해당 프로젝트를 삭제한다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카테고리 직접 검색도 가능하며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오른쪽의 화살표를 눌러서 카테고리 목록 선택 가능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선택 시 자동으로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4513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7054" y="2391612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7054" y="2796289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707904" y="2029220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617976" y="2029220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8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7054" y="3203760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7054" y="3608437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59206"/>
              </p:ext>
            </p:extLst>
          </p:nvPr>
        </p:nvGraphicFramePr>
        <p:xfrm>
          <a:off x="1652351" y="2708920"/>
          <a:ext cx="4840164" cy="1935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527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572898">
                  <a:extLst>
                    <a:ext uri="{9D8B030D-6E8A-4147-A177-3AD203B41FA5}">
                      <a16:colId xmlns:a16="http://schemas.microsoft.com/office/drawing/2014/main" val="192964089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1313085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1056419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진행 중인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카테고리</a:t>
                      </a:r>
                      <a:endParaRPr lang="ko-KR" altLang="en-US" sz="7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프로젝트명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투자금액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마감일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회사명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</a:t>
                      </a:r>
                      <a:endParaRPr lang="ko-KR" altLang="en-US" sz="8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…</a:t>
                      </a: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게임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프로젝트이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00,000</a:t>
                      </a:r>
                      <a:r>
                        <a:rPr lang="ko-KR" altLang="en-US" sz="800" u="none" dirty="0" smtClean="0"/>
                        <a:t>원</a:t>
                      </a:r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D-26</a:t>
                      </a: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/>
                        <a:t>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800" u="none" dirty="0" smtClean="0">
                          <a:solidFill>
                            <a:srgbClr val="8064A2"/>
                          </a:solidFill>
                        </a:rPr>
                        <a:t>중지</a:t>
                      </a:r>
                      <a:r>
                        <a:rPr lang="en-US" altLang="ko-KR" sz="800" u="none" dirty="0" smtClean="0">
                          <a:solidFill>
                            <a:srgbClr val="8064A2"/>
                          </a:solidFill>
                        </a:rPr>
                        <a:t>]      [</a:t>
                      </a:r>
                      <a:r>
                        <a:rPr lang="ko-KR" altLang="en-US" sz="8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8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8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영이공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000,000</a:t>
                      </a:r>
                      <a:r>
                        <a:rPr lang="ko-KR" altLang="en-US" sz="800" u="none" dirty="0" smtClean="0"/>
                        <a:t>원</a:t>
                      </a:r>
                      <a:endParaRPr lang="ko-KR" altLang="en-US" sz="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D-23</a:t>
                      </a: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/>
                        <a:t>㈜</a:t>
                      </a:r>
                      <a:r>
                        <a:rPr lang="ko-KR" altLang="en-US" sz="800" u="none" dirty="0" err="1" smtClean="0"/>
                        <a:t>영이공</a:t>
                      </a:r>
                      <a:endParaRPr lang="ko-KR" altLang="en-US" sz="8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800" u="none" dirty="0" smtClean="0">
                          <a:solidFill>
                            <a:srgbClr val="8064A2"/>
                          </a:solidFill>
                        </a:rPr>
                        <a:t>중지</a:t>
                      </a:r>
                      <a:r>
                        <a:rPr lang="en-US" altLang="ko-KR" sz="800" u="none" dirty="0" smtClean="0">
                          <a:solidFill>
                            <a:srgbClr val="8064A2"/>
                          </a:solidFill>
                        </a:rPr>
                        <a:t>]      [</a:t>
                      </a:r>
                      <a:r>
                        <a:rPr lang="ko-KR" altLang="en-US" sz="8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8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8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127" name="Button"/>
          <p:cNvSpPr>
            <a:spLocks/>
          </p:cNvSpPr>
          <p:nvPr/>
        </p:nvSpPr>
        <p:spPr bwMode="auto">
          <a:xfrm>
            <a:off x="1671222" y="2052749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카테고리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이등변 삼각형 3"/>
          <p:cNvSpPr/>
          <p:nvPr/>
        </p:nvSpPr>
        <p:spPr>
          <a:xfrm flipV="1">
            <a:off x="3304137" y="2117299"/>
            <a:ext cx="145270" cy="12804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47887" y="359100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795833" y="175275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왼쪽 중괄호 63"/>
          <p:cNvSpPr/>
          <p:nvPr/>
        </p:nvSpPr>
        <p:spPr>
          <a:xfrm>
            <a:off x="1485164" y="2660462"/>
            <a:ext cx="186058" cy="2056677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61289" y="2015344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845372" y="4679686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2507" y="1998085"/>
            <a:ext cx="1976908" cy="33281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오른쪽 중괄호 86"/>
          <p:cNvSpPr/>
          <p:nvPr/>
        </p:nvSpPr>
        <p:spPr>
          <a:xfrm>
            <a:off x="6228184" y="1988482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37887" y="4420039"/>
            <a:ext cx="851557" cy="23309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60176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진행 중인 프로젝트 삭제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56244"/>
              </p:ext>
            </p:extLst>
          </p:nvPr>
        </p:nvGraphicFramePr>
        <p:xfrm>
          <a:off x="6588224" y="999874"/>
          <a:ext cx="2555776" cy="5884719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24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프로젝트 삭제 화면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해당 사유 작성 후 확인 시 해당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삭제되고 사용자에게 통보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92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638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2014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1314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787410" y="2060848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742947" y="2060848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70737"/>
              </p:ext>
            </p:extLst>
          </p:nvPr>
        </p:nvGraphicFramePr>
        <p:xfrm>
          <a:off x="1652351" y="2681456"/>
          <a:ext cx="4840163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69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131308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1128426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진행 중인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현재 투자금액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마감일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관리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프로젝트이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00,000,000</a:t>
                      </a:r>
                      <a:r>
                        <a:rPr lang="ko-KR" altLang="en-US" sz="900" u="none" dirty="0" smtClean="0"/>
                        <a:t>원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D-26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중지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      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영이공프로젝트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none" dirty="0" smtClean="0"/>
                        <a:t>000,000,000</a:t>
                      </a:r>
                      <a:r>
                        <a:rPr lang="ko-KR" altLang="en-US" sz="900" u="none" dirty="0" smtClean="0"/>
                        <a:t>원</a:t>
                      </a:r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D-23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영이공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중지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      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671222" y="2052749"/>
            <a:ext cx="1829983" cy="241995"/>
            <a:chOff x="1671222" y="2052749"/>
            <a:chExt cx="1829983" cy="241995"/>
          </a:xfrm>
        </p:grpSpPr>
        <p:sp>
          <p:nvSpPr>
            <p:cNvPr id="69" name="Button"/>
            <p:cNvSpPr>
              <a:spLocks/>
            </p:cNvSpPr>
            <p:nvPr/>
          </p:nvSpPr>
          <p:spPr bwMode="auto">
            <a:xfrm>
              <a:off x="1671222" y="2052749"/>
              <a:ext cx="182998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카테고리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flipV="1">
              <a:off x="3304137" y="2117299"/>
              <a:ext cx="145270" cy="12804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24007" y="1739359"/>
            <a:ext cx="2860598" cy="3188025"/>
            <a:chOff x="1997955" y="1655954"/>
            <a:chExt cx="2860598" cy="3188025"/>
          </a:xfrm>
        </p:grpSpPr>
        <p:sp>
          <p:nvSpPr>
            <p:cNvPr id="58" name="직사각형 57"/>
            <p:cNvSpPr/>
            <p:nvPr/>
          </p:nvSpPr>
          <p:spPr>
            <a:xfrm>
              <a:off x="1997955" y="1655954"/>
              <a:ext cx="2860598" cy="3188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81582" y="4499594"/>
              <a:ext cx="784086" cy="239262"/>
            </a:xfrm>
            <a:prstGeom prst="rect">
              <a:avLst/>
            </a:prstGeom>
            <a:solidFill>
              <a:srgbClr val="B8A8C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곱셈 기호 60"/>
            <p:cNvSpPr/>
            <p:nvPr/>
          </p:nvSpPr>
          <p:spPr>
            <a:xfrm>
              <a:off x="4644008" y="1700808"/>
              <a:ext cx="144717" cy="165389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547260" y="4499594"/>
              <a:ext cx="784086" cy="239262"/>
            </a:xfrm>
            <a:prstGeom prst="rect">
              <a:avLst/>
            </a:prstGeom>
            <a:solidFill>
              <a:srgbClr val="B8A8C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199661" y="2060848"/>
              <a:ext cx="2444347" cy="21841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dirty="0" smtClean="0"/>
                <a:t>삭제 사유 작성</a:t>
              </a:r>
              <a:endParaRPr lang="ko-KR" altLang="en-US" sz="1100" dirty="0"/>
            </a:p>
          </p:txBody>
        </p:sp>
      </p:grpSp>
      <p:sp>
        <p:nvSpPr>
          <p:cNvPr id="7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2391612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7054" y="2796289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7054" y="3203760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7054" y="3608437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643148" y="3215078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왼쪽 중괄호 77"/>
          <p:cNvSpPr/>
          <p:nvPr/>
        </p:nvSpPr>
        <p:spPr>
          <a:xfrm flipH="1">
            <a:off x="5349048" y="1633009"/>
            <a:ext cx="220748" cy="3400724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69373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오픈 예정인 프로젝트 목록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오픈 예정 프로젝트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18371"/>
              </p:ext>
            </p:extLst>
          </p:nvPr>
        </p:nvGraphicFramePr>
        <p:xfrm>
          <a:off x="6588224" y="999874"/>
          <a:ext cx="2555776" cy="5854266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5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89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현재 진행 중인 모든 프로젝트를 표시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프로젝트 명을 클릭 시 해당 프로젝트의 상세 내용으로 이동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찾고 싶은 프로젝트 검색 가능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44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시작 버튼 클릭 시 해당 프로젝트를 일찍 오픈한다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 버튼 클릭 시 해당 프로젝트를 삭제한다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8315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1222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707904" y="1949797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616290" y="1949797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07419"/>
              </p:ext>
            </p:extLst>
          </p:nvPr>
        </p:nvGraphicFramePr>
        <p:xfrm>
          <a:off x="1652351" y="2681456"/>
          <a:ext cx="4840164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3385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917668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984411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오픈 예정인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시작일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관리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농장프로젝트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D-23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광부스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시작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      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1751863" y="1949097"/>
            <a:ext cx="1829983" cy="241995"/>
            <a:chOff x="1671222" y="2052749"/>
            <a:chExt cx="1829983" cy="241995"/>
          </a:xfrm>
        </p:grpSpPr>
        <p:sp>
          <p:nvSpPr>
            <p:cNvPr id="59" name="Button"/>
            <p:cNvSpPr>
              <a:spLocks/>
            </p:cNvSpPr>
            <p:nvPr/>
          </p:nvSpPr>
          <p:spPr bwMode="auto">
            <a:xfrm>
              <a:off x="1671222" y="2052749"/>
              <a:ext cx="182998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카테고리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flipV="1">
              <a:off x="3304137" y="2117299"/>
              <a:ext cx="145270" cy="128044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2391612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7054" y="2796289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7054" y="3203760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7054" y="3608437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247887" y="3591000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왼쪽 중괄호 79"/>
          <p:cNvSpPr/>
          <p:nvPr/>
        </p:nvSpPr>
        <p:spPr>
          <a:xfrm>
            <a:off x="1485164" y="2660462"/>
            <a:ext cx="186058" cy="2056677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279631" y="4293096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61289" y="1943694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오른쪽 중괄호 92"/>
          <p:cNvSpPr/>
          <p:nvPr/>
        </p:nvSpPr>
        <p:spPr>
          <a:xfrm>
            <a:off x="6228184" y="1916832"/>
            <a:ext cx="125554" cy="32191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507939" y="4510855"/>
            <a:ext cx="954626" cy="24467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0" y="980728"/>
            <a:ext cx="6636163" cy="5873413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793"/>
              </p:ext>
            </p:extLst>
          </p:nvPr>
        </p:nvGraphicFramePr>
        <p:xfrm>
          <a:off x="0" y="0"/>
          <a:ext cx="7627110" cy="9807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오픈 예정인 프로젝트 </a:t>
                      </a:r>
                      <a:r>
                        <a:rPr lang="ko-KR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/>
                        <a:t>V1.2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작성자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kern="1200" err="1" smtClean="0"/>
                        <a:t>Team_d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화면 경로</a:t>
                      </a:r>
                      <a:endParaRPr lang="ko-KR" alt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관리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&gt;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오픈 예정 프로젝트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P.NO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작성날짜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2019/06/05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228352" y="5497487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011" y="5574880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91945"/>
              </p:ext>
            </p:extLst>
          </p:nvPr>
        </p:nvGraphicFramePr>
        <p:xfrm>
          <a:off x="6588224" y="999874"/>
          <a:ext cx="2555776" cy="5854266"/>
        </p:xfrm>
        <a:graphic>
          <a:graphicData uri="http://schemas.openxmlformats.org/drawingml/2006/table">
            <a:tbl>
              <a:tblPr firstRow="1" lastCol="1" bandRow="1" bandCol="1">
                <a:tableStyleId>{17292A2E-F333-43FB-9621-5CBBE7FDCDCB}</a:tableStyleId>
              </a:tblPr>
              <a:tblGrid>
                <a:gridCol w="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4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4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프로젝트 거절 화면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해당 사유 작성 후 확인 시 해당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삭제되고 사용자에게 통보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738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285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3889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142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3376" y="1567524"/>
            <a:ext cx="1474861" cy="3691805"/>
            <a:chOff x="140080" y="1067500"/>
            <a:chExt cx="2245482" cy="4251383"/>
          </a:xfrm>
          <a:solidFill>
            <a:srgbClr val="8064A2"/>
          </a:solidFill>
        </p:grpSpPr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0080" y="1067500"/>
              <a:ext cx="2245482" cy="3773078"/>
              <a:chOff x="583998" y="1254476"/>
              <a:chExt cx="1828804" cy="1675045"/>
            </a:xfrm>
            <a:grpFill/>
          </p:grpSpPr>
          <p:sp>
            <p:nvSpPr>
              <p:cNvPr id="7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83998" y="2718041"/>
                <a:ext cx="1828801" cy="21148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2035878" y="1748511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0081" y="4842521"/>
              <a:ext cx="2245474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6524" y="5258389"/>
            <a:ext cx="1471713" cy="1504936"/>
          </a:xfrm>
          <a:prstGeom prst="rect">
            <a:avLst/>
          </a:prstGeom>
          <a:solidFill>
            <a:srgbClr val="8064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1672611" y="1969095"/>
            <a:ext cx="182998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3628148" y="1969095"/>
            <a:ext cx="63003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4176875" y="1870578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99968"/>
              </p:ext>
            </p:extLst>
          </p:nvPr>
        </p:nvGraphicFramePr>
        <p:xfrm>
          <a:off x="1652351" y="2681456"/>
          <a:ext cx="4840163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69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64049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53234175"/>
                    </a:ext>
                  </a:extLst>
                </a:gridCol>
                <a:gridCol w="1128426">
                  <a:extLst>
                    <a:ext uri="{9D8B030D-6E8A-4147-A177-3AD203B41FA5}">
                      <a16:colId xmlns:a16="http://schemas.microsoft.com/office/drawing/2014/main" val="402876346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오픈 예정인 프로젝트 목록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2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프로젝트명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시작일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회사명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관리</a:t>
                      </a:r>
                      <a:endParaRPr lang="ko-KR" altLang="en-US" sz="900" dirty="0"/>
                    </a:p>
                  </a:txBody>
                  <a:tcPr>
                    <a:solidFill>
                      <a:srgbClr val="B8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…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13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농장프로젝트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/>
                        <a:t>D-23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/>
                        <a:t>㈜</a:t>
                      </a:r>
                      <a:r>
                        <a:rPr lang="ko-KR" altLang="en-US" sz="900" u="none" dirty="0" err="1" smtClean="0"/>
                        <a:t>광부스</a:t>
                      </a:r>
                      <a:endParaRPr lang="ko-KR" altLang="en-US" sz="9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시작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      [</a:t>
                      </a:r>
                      <a:r>
                        <a:rPr lang="ko-KR" altLang="en-US" sz="900" u="none" dirty="0" smtClean="0">
                          <a:solidFill>
                            <a:srgbClr val="8064A2"/>
                          </a:solidFill>
                        </a:rPr>
                        <a:t>삭제</a:t>
                      </a:r>
                      <a:r>
                        <a:rPr lang="en-US" altLang="ko-KR" sz="900" u="none" dirty="0" smtClean="0">
                          <a:solidFill>
                            <a:srgbClr val="8064A2"/>
                          </a:solidFill>
                        </a:rPr>
                        <a:t>]</a:t>
                      </a:r>
                      <a:endParaRPr lang="ko-KR" altLang="en-US" sz="900" u="none" dirty="0" smtClean="0">
                        <a:solidFill>
                          <a:srgbClr val="8064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2339752" y="1867769"/>
            <a:ext cx="2860598" cy="318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23379" y="4711409"/>
            <a:ext cx="784086" cy="239262"/>
          </a:xfrm>
          <a:prstGeom prst="rect">
            <a:avLst/>
          </a:prstGeom>
          <a:solidFill>
            <a:srgbClr val="B8A8C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곱셈 기호 60"/>
          <p:cNvSpPr/>
          <p:nvPr/>
        </p:nvSpPr>
        <p:spPr>
          <a:xfrm>
            <a:off x="4985805" y="1912623"/>
            <a:ext cx="144717" cy="16538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89057" y="4711409"/>
            <a:ext cx="784086" cy="239262"/>
          </a:xfrm>
          <a:prstGeom prst="rect">
            <a:avLst/>
          </a:prstGeom>
          <a:solidFill>
            <a:srgbClr val="B8A8C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41458" y="2272663"/>
            <a:ext cx="2444347" cy="218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100" dirty="0" smtClean="0"/>
              <a:t>삭제 사유 작성</a:t>
            </a:r>
            <a:endParaRPr lang="ko-KR" altLang="en-US" sz="1100" dirty="0"/>
          </a:p>
        </p:txBody>
      </p:sp>
      <p:sp>
        <p:nvSpPr>
          <p:cNvPr id="6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7054" y="2391612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7054" y="2796289"/>
            <a:ext cx="1471177" cy="407471"/>
          </a:xfrm>
          <a:prstGeom prst="rect">
            <a:avLst/>
          </a:prstGeom>
          <a:solidFill>
            <a:srgbClr val="C6AB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오픈 예정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67054" y="3203760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마감 된 프로젝트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67054" y="3608437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신청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67054" y="4012568"/>
            <a:ext cx="1471177" cy="407471"/>
          </a:xfrm>
          <a:prstGeom prst="rect">
            <a:avLst/>
          </a:prstGeom>
          <a:solidFill>
            <a:srgbClr val="B8A8C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514172" y="335488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왼쪽 중괄호 77"/>
          <p:cNvSpPr/>
          <p:nvPr/>
        </p:nvSpPr>
        <p:spPr>
          <a:xfrm flipH="1">
            <a:off x="5220072" y="1772816"/>
            <a:ext cx="220748" cy="3400724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Props1.xml><?xml version="1.0" encoding="utf-8"?>
<ds:datastoreItem xmlns:ds="http://schemas.openxmlformats.org/officeDocument/2006/customXml" ds:itemID="{A2DF9676-FAD0-4317-AD19-B8EF8C94830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7ACFAEF-7EA0-48CF-A86F-45DF1292138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98C3DF0-6D1C-45B0-B665-44E023705CB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0D4BA44-44E5-4C34-B66C-CBC48FA2C19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3A965E0-D10D-4BBE-9AD8-37CE68EA25A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F14801D-2CDD-400C-8287-F16C9D09E9F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98AD055-8B26-4109-81DD-A5F3EF6C16F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C964860-7496-43B7-91D3-18FFFD40CBD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004048A-0EEF-4D01-BCE5-38A31EC3C41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0545D03-6B17-423F-ABD0-75FD028BC29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09EF793-C9C2-49ED-8608-3B593A20A2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0D529E-9BB5-4B0B-A07C-A03AB35F636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9DCB0D3-AADE-48EA-8BAE-97E40DFD8C4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C5207BC-EDD9-4894-A9F0-D5B326EF7DA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15E79E1-52B6-4CA8-A830-A6DD72DF453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28A0461-692E-42B1-AF78-6C4C495CC87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D9B7C6A-D6C8-4E86-A8AA-CCEC2233262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A256AB1-9406-403E-86A7-BFC21432889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567431B-2881-4268-9608-73F6455BD4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3DAA03D-8C8E-492A-90C1-07DB2FA9C4E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776721E-3CC2-45AE-8CAE-1B13A74592E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C886227-261E-4C1C-A98E-3AFCE9E1CE6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49B324-5762-4572-BC9D-2CF64ACD053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4EF7909-DEBF-4898-9618-9AD998C6100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037D3B0-6D9B-46C7-9423-DF5DB09F831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53DB855-3F23-4668-9D76-FDA357FB842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A2EF917-17AB-4D82-8C49-93387461553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4C91EE7-0647-4EE7-B285-0F47B46C118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D04CD0D-1577-468A-9374-A2694E4C71E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9B39BA8-4C51-49D3-9061-CE96A3400D0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540F871-F3F9-4E1A-9326-CF4066EE45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2928CCB-16AB-46EC-B29E-1F1205E73E2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0E95B37-617C-475A-B1C4-1F1CE466AA1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4B4EB75-6546-4864-9A7C-0D4CD2DCD8A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09C08ED-3D83-4616-B929-35EF9AA6DD1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4FC2B8B-DA9B-494B-81CF-F320FBED423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7D88762-8ED0-47B2-BF77-665D68952D6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68BFB8-A1CC-438E-8E39-795AB0958E3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8552124-09BA-4381-B923-DF27A2F8AEC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8F85696-1202-4CEE-9387-A6997C40CDB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FAA2E28-5140-4E38-9B51-9059F8497D9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05424EF-FA05-4C8C-A531-53B7BAC8DF6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21333C3-3762-4B18-B779-C4927E171C7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E0E9FF0-B07C-408D-A817-5709B9E07DC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37B4D7-E80D-4C21-9E8F-C498928AE0D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9AF5591-7AAD-4807-90EF-66A7FF91F36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E0306A8-178F-48ED-9317-9CCCE6108C6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3E7BE5D-633A-4202-B7A1-336E61E5BF4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4FA5072-92EB-4610-89B6-76002696826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82198C6-8C6D-4F7B-A2FF-377EC531921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47B9F9C-8740-4867-8680-A0481444E6F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6C83297-8236-4111-8F3A-91868008D49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0273DD-4380-4423-AA4F-791B91CDDB1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C06967F-6E40-497E-A37A-21638A2D836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4ABBACD-B54E-4E0C-8DC6-A7AD903F4D7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4C829B5-DE25-4FF4-8BEB-61B6E25396E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DFE00F5-CA41-411F-8CD9-94469A3703E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B63A9FA-4181-4136-A826-2EEB83AF3D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A4D24E5-D724-44EB-B975-BB6CA503D57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E66355F-1AEF-4679-85D7-C7710D2099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FD6FA8-F894-448D-98F5-CF94EF3191D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2916</Words>
  <Application>Microsoft Office PowerPoint</Application>
  <PresentationFormat>화면 슬라이드 쇼(4:3)</PresentationFormat>
  <Paragraphs>1442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나눔바른고딕</vt:lpstr>
      <vt:lpstr>나눔스퀘어라운드 Bold</vt:lpstr>
      <vt:lpstr>맑은 고딕</vt:lpstr>
      <vt:lpstr>Arial</vt:lpstr>
      <vt:lpstr>Segoe UI</vt:lpstr>
      <vt:lpstr>Office 테마</vt:lpstr>
      <vt:lpstr>GoreNani(가제) Admin 화면 설계서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PPT WORLD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[고급형]소셜 마케팅 기획서 템플릿(자동완성형포함)</dc:title>
  <dc:creator>피피티월드(http://www.pptworld.co.kr)</dc:creator>
  <dc:description>본 저작물의 저작권은 피피티월드에 있습니다.
- (주)지커뮤니케이션</dc:description>
  <cp:lastModifiedBy>Administrator</cp:lastModifiedBy>
  <cp:revision>602</cp:revision>
  <dcterms:created xsi:type="dcterms:W3CDTF">2013-02-15T08:00:52Z</dcterms:created>
  <dcterms:modified xsi:type="dcterms:W3CDTF">2019-06-05T03:10:21Z</dcterms:modified>
</cp:coreProperties>
</file>