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6" r:id="rId5"/>
    <p:sldId id="260" r:id="rId6"/>
    <p:sldId id="262" r:id="rId7"/>
    <p:sldId id="284" r:id="rId8"/>
    <p:sldId id="263" r:id="rId9"/>
    <p:sldId id="294" r:id="rId10"/>
    <p:sldId id="266" r:id="rId11"/>
    <p:sldId id="267" r:id="rId12"/>
    <p:sldId id="270" r:id="rId13"/>
    <p:sldId id="272" r:id="rId14"/>
    <p:sldId id="271" r:id="rId15"/>
    <p:sldId id="290" r:id="rId16"/>
    <p:sldId id="275" r:id="rId17"/>
    <p:sldId id="289" r:id="rId18"/>
    <p:sldId id="273" r:id="rId19"/>
    <p:sldId id="295" r:id="rId20"/>
    <p:sldId id="297" r:id="rId21"/>
    <p:sldId id="298" r:id="rId22"/>
    <p:sldId id="285" r:id="rId23"/>
    <p:sldId id="293" r:id="rId24"/>
    <p:sldId id="296" r:id="rId25"/>
    <p:sldId id="276" r:id="rId26"/>
    <p:sldId id="277" r:id="rId27"/>
    <p:sldId id="291" r:id="rId28"/>
    <p:sldId id="287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itchFamily="2" charset="0"/>
      <p:regular r:id="rId35"/>
      <p:bold r:id="rId36"/>
      <p:italic r:id="rId37"/>
      <p:boldItalic r:id="rId38"/>
    </p:embeddedFont>
    <p:embeddedFont>
      <p:font typeface="Roboto" pitchFamily="2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FFF9C4"/>
    <a:srgbClr val="FFEB3B"/>
    <a:srgbClr val="C5CAE9"/>
    <a:srgbClr val="E8EAF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6433" autoAdjust="0"/>
  </p:normalViewPr>
  <p:slideViewPr>
    <p:cSldViewPr snapToGrid="0">
      <p:cViewPr varScale="1">
        <p:scale>
          <a:sx n="83" d="100"/>
          <a:sy n="83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A4AA-9AC1-403D-8938-F74DC7994BC9}" type="datetimeFigureOut">
              <a:rPr lang="en-GB" smtClean="0"/>
              <a:t>23/02/2017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780A2-3783-43FA-932B-9A0F234F93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80A2-3783-43FA-932B-9A0F234F932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79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80A2-3783-43FA-932B-9A0F234F932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39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“indexical value placed on specific variables”: </a:t>
            </a:r>
            <a:r>
              <a:rPr lang="en-GB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Roboto Condensed" pitchFamily="2" charset="0"/>
                <a:ea typeface="Roboto Condensed" pitchFamily="2" charset="0"/>
              </a:rPr>
              <a:t>i.e. inverse meaning of longer /s/ in NEE than NAE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80A2-3783-43FA-932B-9A0F234F932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8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“multiple interacting inputs”: </a:t>
            </a:r>
            <a:r>
              <a:rPr lang="en-GB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Roboto Condensed" pitchFamily="2" charset="0"/>
                <a:ea typeface="Roboto Condensed" pitchFamily="2" charset="0"/>
              </a:rPr>
              <a:t>speech variety – coded for cultural background – plus sociolinguistic variable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80A2-3783-43FA-932B-9A0F234F932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128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780A2-3783-43FA-932B-9A0F234F932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19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8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83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18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68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6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4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1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43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6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 February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Andy Law, York Lavender Linguistics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06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24 February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Andy Law, York Lavender Linguistics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A753-5058-4088-A32E-479561C6007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71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socialprogressimperative.org/global-ind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5.png"/><Relationship Id="rId5" Type="http://schemas.microsoft.com/office/2007/relationships/media" Target="../media/media3.wav"/><Relationship Id="rId10" Type="http://schemas.openxmlformats.org/officeDocument/2006/relationships/image" Target="../media/image1.gif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610"/>
            <a:ext cx="9144000" cy="198472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Meaning across cultures:</a:t>
            </a:r>
            <a:br>
              <a:rPr lang="en-GB" sz="44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/s/ duration and perceptions of sexual orientation</a:t>
            </a:r>
            <a:endParaRPr lang="en-GB" sz="66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2019"/>
            <a:ext cx="9144000" cy="21413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Andy Law (they/them/their)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Queen Mary University of London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a.j.law@qmul.ac.uk		@andylaw31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3569" y="31443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York Lavender Linguistics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24 February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962"/>
            <a:ext cx="3394038" cy="3394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6" y="5238000"/>
            <a:ext cx="145158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9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99" y="1635943"/>
            <a:ext cx="4585919" cy="4525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Results: perception of /s/ duration (cont.)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04" y="1635943"/>
            <a:ext cx="4489211" cy="45252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10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396113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Interactions between mean /s/ duration and listener country of origin (fixed effects/independent variables), latter broken down in two ways: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United Kingdom, Belarus, Malaysia and other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United Kingdom and other (including Belarus and Malaysia)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Random effect: listener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Dependent variable: perceived sexual orientation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Interaction nonsignificant in both models: indexical value of /s/ duration unaffected by listener’s country of origin</a:t>
            </a:r>
            <a:endParaRPr lang="en-GB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11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Results: interaction with cultural 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Cultural background of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listener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unimportant in perception…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BUT cultural background of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speaker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affects indexical value placed on specific variables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Support for theory that a variable’s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frame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affects its indexical perception (e.g. Campbell-Kibler 2007, 2011; Pharao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et al. 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2014)…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BUT without tight control of potential confounding variables and greater sample size, evidence should be taken as light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Impact of frames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12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255832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Variation is not one-dimensional: people are the composite of many attributes; no single attribute alone determines speech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Law (2015) found similarities and differences between NEE and NAE in interaction between sexual orientation and speech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Difference between perception of /s/ in NEE and NAE suggests listeners draw on multiple interacting inputs to perceive sexual orientation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effectLst/>
                <a:latin typeface="Roboto Condensed" pitchFamily="2" charset="0"/>
                <a:ea typeface="Roboto Condensed" pitchFamily="2" charset="0"/>
              </a:rPr>
              <a:t>What constitutes 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normative /s/ duration is dependent on intersection of culture and sexual orientation: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intersectional perceptual variation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Intersectional perceptual variation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13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351559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i="1" dirty="0">
                <a:latin typeface="Roboto Condensed" pitchFamily="2" charset="0"/>
                <a:ea typeface="Roboto Condensed" pitchFamily="2" charset="0"/>
              </a:rPr>
              <a:t>Intercultural perceptual consistency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: culture/cultural acceptance of non-normative sexuality nonsignificant in sexual orientation perception, contrary to prediction by Rácz and Shepácz (2013)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Support for combination of earlier claims regarding stereotypes: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Stereotypes can have significant impact on phonetic variation perception (Levon 2014)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Contrary to common expectations, effect of sociocultural values on sexual orientation stereotypes is nonsignificant (Blashill and </a:t>
            </a:r>
            <a:r>
              <a:rPr lang="en-GB" dirty="0" err="1">
                <a:latin typeface="Roboto Condensed" pitchFamily="2" charset="0"/>
                <a:ea typeface="Roboto Condensed" pitchFamily="2" charset="0"/>
              </a:rPr>
              <a:t>Powlishta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2009)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Everyone is drawing on same indexical resources (stereotypes), therefore making same perceptual evaluations…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Effect of culture and stereotypes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14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326170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… ties with rise of the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global gay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(e.g. Altman 1997, 2002;</a:t>
            </a:r>
            <a:br>
              <a:rPr lang="en-GB" dirty="0">
                <a:latin typeface="Roboto Condensed" pitchFamily="2" charset="0"/>
                <a:ea typeface="Roboto Condensed" pitchFamily="2" charset="0"/>
              </a:rPr>
            </a:br>
            <a:r>
              <a:rPr lang="en-GB" dirty="0" err="1">
                <a:latin typeface="Roboto Condensed" pitchFamily="2" charset="0"/>
                <a:ea typeface="Roboto Condensed" pitchFamily="2" charset="0"/>
              </a:rPr>
              <a:t>Boellstorff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and Leap 2004; Heinz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et al.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2002; Leap 2010;</a:t>
            </a:r>
            <a:br>
              <a:rPr lang="en-GB" dirty="0">
                <a:latin typeface="Roboto Condensed" pitchFamily="2" charset="0"/>
                <a:ea typeface="Roboto Condensed" pitchFamily="2" charset="0"/>
              </a:rPr>
            </a:br>
            <a:r>
              <a:rPr lang="en-GB" dirty="0" err="1">
                <a:latin typeface="Roboto Condensed" pitchFamily="2" charset="0"/>
                <a:ea typeface="Roboto Condensed" pitchFamily="2" charset="0"/>
              </a:rPr>
              <a:t>Manalansan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2003; Phillips 2000)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Cultural imperialist advancement in East/Global South of </a:t>
            </a:r>
            <a:br>
              <a:rPr lang="en-GB" dirty="0">
                <a:latin typeface="Roboto Condensed" pitchFamily="2" charset="0"/>
                <a:ea typeface="Roboto Condensed" pitchFamily="2" charset="0"/>
              </a:rPr>
            </a:br>
            <a:r>
              <a:rPr lang="en-GB" dirty="0">
                <a:latin typeface="Roboto Condensed" pitchFamily="2" charset="0"/>
                <a:ea typeface="Roboto Condensed" pitchFamily="2" charset="0"/>
              </a:rPr>
              <a:t>Western/Northern concepts and language of sexual identity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effectLst/>
                <a:latin typeface="Roboto Condensed" pitchFamily="2" charset="0"/>
                <a:ea typeface="Roboto Condensed" pitchFamily="2" charset="0"/>
              </a:rPr>
              <a:t>Ideological assumption of global applicability/homogeneity of category “gay”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Consistency across listener cultural </a:t>
            </a:r>
            <a:r>
              <a:rPr lang="en-GB" dirty="0">
                <a:effectLst/>
                <a:latin typeface="Roboto Condensed" pitchFamily="2" charset="0"/>
                <a:ea typeface="Roboto Condensed" pitchFamily="2" charset="0"/>
              </a:rPr>
              <a:t>background: “gay” means the same everywhere so everyone can recognise gay speech…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effectLst/>
                <a:latin typeface="Roboto Condensed" pitchFamily="2" charset="0"/>
                <a:ea typeface="Roboto Condensed" pitchFamily="2" charset="0"/>
              </a:rPr>
              <a:t>BUT effect of frame suggests some appreciation of cultural/local differences in embodiment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The global gay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15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62" y="1343436"/>
            <a:ext cx="2529538" cy="25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6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Contribution to greater understanding of complexity of perception, stereotypes and </a:t>
            </a:r>
            <a:r>
              <a:rPr lang="en-GB" dirty="0" err="1">
                <a:latin typeface="Roboto Condensed" pitchFamily="2" charset="0"/>
                <a:ea typeface="Roboto Condensed" pitchFamily="2" charset="0"/>
              </a:rPr>
              <a:t>indexicality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and their relation to sexuality and culture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Prior work on </a:t>
            </a:r>
            <a:r>
              <a:rPr lang="en-GB" dirty="0" err="1">
                <a:latin typeface="Roboto Condensed" pitchFamily="2" charset="0"/>
                <a:ea typeface="Roboto Condensed" pitchFamily="2" charset="0"/>
              </a:rPr>
              <a:t>sociophonetics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of sexuality not necessarily representative beyond its sample: NEE perceived differently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Non-effect of listener cultural background: intercultural consistency of sociophonetic sexual orientation stereotypes; effect of the “global gay”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Follow-up work could use digital manipulation or matched guise for tighter 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control of 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confounding variables (greater validity)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Conclusions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16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148832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610"/>
            <a:ext cx="9144000" cy="198472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Meaning across cultures:</a:t>
            </a:r>
            <a:br>
              <a:rPr lang="en-GB" sz="44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/s/ duration and perceptions of sexual orientation</a:t>
            </a:r>
            <a:endParaRPr lang="en-GB" sz="660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2019"/>
            <a:ext cx="9144000" cy="21413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Andy Law (they/them/their)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Queen Mary University of London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a.j.law@qmul.ac.uk		@andylaw31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3569" y="31443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York Lavender Linguistics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rPr>
              <a:t>24 February 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962"/>
            <a:ext cx="3394038" cy="339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6" y="5238000"/>
            <a:ext cx="145158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9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Gay speakers did have shorter /s/ production (contrary to previous studies and stereotypes, but in alignment with listener perceptions in this study), but statistically significant only in read passage environment, not overall or in conversation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Speaker sample only of cis gay and straight men limits what the study can say about sociophonetics of sexuality and queer speech more broadly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A few notes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18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406999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38857"/>
              </p:ext>
            </p:extLst>
          </p:nvPr>
        </p:nvGraphicFramePr>
        <p:xfrm>
          <a:off x="2792535" y="3293415"/>
          <a:ext cx="6606930" cy="11591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2455">
                  <a:extLst>
                    <a:ext uri="{9D8B030D-6E8A-4147-A177-3AD203B41FA5}">
                      <a16:colId xmlns:a16="http://schemas.microsoft.com/office/drawing/2014/main" val="1218474625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201273691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897457860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3595837864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49372461"/>
                    </a:ext>
                  </a:extLst>
                </a:gridCol>
                <a:gridCol w="998291">
                  <a:extLst>
                    <a:ext uri="{9D8B030D-6E8A-4147-A177-3AD203B41FA5}">
                      <a16:colId xmlns:a16="http://schemas.microsoft.com/office/drawing/2014/main" val="3837962857"/>
                    </a:ext>
                  </a:extLst>
                </a:gridCol>
              </a:tblGrid>
              <a:tr h="239872"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Estimate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Std. Error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df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t value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Pr</a:t>
                      </a:r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(&gt;|t|)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69119"/>
                  </a:ext>
                </a:extLst>
              </a:tr>
              <a:tr h="2398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(Intercept)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2.3266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0.2979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688.2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7.81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2.13E-14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4998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25.4611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3.5781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674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7.116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2.85E-12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0262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Perception of /s/ duration: model results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19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21684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721"/>
            <a:ext cx="10515600" cy="4769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Background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Previous research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Research questions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Methodology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Speech data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Perceptual experiment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Results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Discussion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Conclusions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6715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Interaction with cultural background: model results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20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19597"/>
              </p:ext>
            </p:extLst>
          </p:nvPr>
        </p:nvGraphicFramePr>
        <p:xfrm>
          <a:off x="2030133" y="2865817"/>
          <a:ext cx="8131734" cy="20143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3118">
                  <a:extLst>
                    <a:ext uri="{9D8B030D-6E8A-4147-A177-3AD203B41FA5}">
                      <a16:colId xmlns:a16="http://schemas.microsoft.com/office/drawing/2014/main" val="1218474625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201273691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897457860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3595837864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1649372461"/>
                    </a:ext>
                  </a:extLst>
                </a:gridCol>
                <a:gridCol w="1032432">
                  <a:extLst>
                    <a:ext uri="{9D8B030D-6E8A-4147-A177-3AD203B41FA5}">
                      <a16:colId xmlns:a16="http://schemas.microsoft.com/office/drawing/2014/main" val="3837962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Estimate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Std. Error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df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t value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Pr</a:t>
                      </a:r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(&gt;|t|)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69119"/>
                  </a:ext>
                </a:extLst>
              </a:tr>
              <a:tr h="2398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(Intercept/Mean /s/ duration * UK)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1.8556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0.4921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649.4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3.770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0.000178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4998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28.8665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5.9483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4.853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1.54E-06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02621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Not UK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0.702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0.6379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649.4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1.101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0.27152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33793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 * not UK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-4.9473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7.7098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628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-0.642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0.521313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2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16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Interaction with cultural background: model results (cont.)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21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928050"/>
              </p:ext>
            </p:extLst>
          </p:nvPr>
        </p:nvGraphicFramePr>
        <p:xfrm>
          <a:off x="1988466" y="2010621"/>
          <a:ext cx="8215067" cy="37247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3118">
                  <a:extLst>
                    <a:ext uri="{9D8B030D-6E8A-4147-A177-3AD203B41FA5}">
                      <a16:colId xmlns:a16="http://schemas.microsoft.com/office/drawing/2014/main" val="1218474625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1273691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897457860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3595837864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649372461"/>
                    </a:ext>
                  </a:extLst>
                </a:gridCol>
                <a:gridCol w="998291">
                  <a:extLst>
                    <a:ext uri="{9D8B030D-6E8A-4147-A177-3AD203B41FA5}">
                      <a16:colId xmlns:a16="http://schemas.microsoft.com/office/drawing/2014/main" val="3837962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Estimate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Std. Error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df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t value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Pr</a:t>
                      </a:r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(&gt;|t|)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69119"/>
                  </a:ext>
                </a:extLst>
              </a:tr>
              <a:tr h="2398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(Intercept/Mean /s/ duration * UK)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1.8556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0.4888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654.1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3.797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0.00016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4998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28.8665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5.9537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4.849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1.57E-06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02621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Belarus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1.1586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0.864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654.1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1.341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0.18039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33793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Malaysia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0.6094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0.864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654.1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0.705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0.48085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21977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Other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0.3784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0.8307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654.1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0.456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0.64889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55564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 * Belarus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-9.5384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10.5247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-0.906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0.36513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771862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 * Malaysia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1.4398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10.5247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0.137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0.89123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058669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Mean /s/ duration *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-6.5437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10.1193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-0.647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0.51809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9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54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For forced-choice judgements, listeners right (1) or wrong (0)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For scalar judgements, decimal accuracy score calculated based on match between perception and speaker identity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40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Perceptual accuracy and cultural 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94298"/>
              </p:ext>
            </p:extLst>
          </p:nvPr>
        </p:nvGraphicFramePr>
        <p:xfrm>
          <a:off x="3253738" y="3170955"/>
          <a:ext cx="5684523" cy="2895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8571">
                  <a:extLst>
                    <a:ext uri="{9D8B030D-6E8A-4147-A177-3AD203B41FA5}">
                      <a16:colId xmlns:a16="http://schemas.microsoft.com/office/drawing/2014/main" val="3015240285"/>
                    </a:ext>
                  </a:extLst>
                </a:gridCol>
                <a:gridCol w="1324404">
                  <a:extLst>
                    <a:ext uri="{9D8B030D-6E8A-4147-A177-3AD203B41FA5}">
                      <a16:colId xmlns:a16="http://schemas.microsoft.com/office/drawing/2014/main" val="3284469860"/>
                    </a:ext>
                  </a:extLst>
                </a:gridCol>
                <a:gridCol w="1681548">
                  <a:extLst>
                    <a:ext uri="{9D8B030D-6E8A-4147-A177-3AD203B41FA5}">
                      <a16:colId xmlns:a16="http://schemas.microsoft.com/office/drawing/2014/main" val="4250599624"/>
                    </a:ext>
                  </a:extLst>
                </a:gridCol>
              </a:tblGrid>
              <a:tr h="383116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solidFill>
                            <a:schemeClr val="bg1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Perceived orientation</a:t>
                      </a:r>
                      <a:endParaRPr lang="en-GB" sz="1900" b="0" i="0" u="none" strike="noStrike" dirty="0">
                        <a:solidFill>
                          <a:schemeClr val="bg1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82833" marR="82833" marT="41416" marB="4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51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solidFill>
                            <a:schemeClr val="bg1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Accuracy score</a:t>
                      </a:r>
                      <a:endParaRPr lang="en-GB" sz="1900" b="0" i="0" u="none" strike="noStrike" dirty="0">
                        <a:solidFill>
                          <a:schemeClr val="bg1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82833" marR="82833" marT="41416" marB="4141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5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15327"/>
                  </a:ext>
                </a:extLst>
              </a:tr>
              <a:tr h="3939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solidFill>
                            <a:schemeClr val="bg1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Gay speaker</a:t>
                      </a:r>
                      <a:endParaRPr lang="en-GB" sz="1900" b="0" i="0" u="none" strike="noStrike" dirty="0">
                        <a:solidFill>
                          <a:schemeClr val="bg1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51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solidFill>
                            <a:schemeClr val="bg1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Straight speaker</a:t>
                      </a:r>
                      <a:endParaRPr lang="en-GB" sz="1900" b="0" i="0" u="none" strike="noStrike" dirty="0">
                        <a:solidFill>
                          <a:schemeClr val="bg1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51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6447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 (definitely gay)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491880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2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0.83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0.17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907146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0.67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0.33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684152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4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0.5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0.5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126893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5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0.33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0.67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8102489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6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0.17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0.83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6882636"/>
                  </a:ext>
                </a:extLst>
              </a:tr>
              <a:tr h="2898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7 (definitely straight)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9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1</a:t>
                      </a:r>
                      <a:endParaRPr lang="en-GB" sz="19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marL="13118" marR="13118" marT="131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29211"/>
                  </a:ext>
                </a:extLst>
              </a:tr>
            </a:tbl>
          </a:graphicData>
        </a:graphic>
      </p:graphicFrame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22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445465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Interactions between mean /s/ duration and listener country of origin (fixed effects/independent variables), latter broken down in two ways: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United Kingdom, Belarus, Malaysia and other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United Kingdom and other (including Belarus and Malaysia)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Random effect: listener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Dependent variable: </a:t>
            </a:r>
            <a:r>
              <a:rPr lang="en-GB" b="1" dirty="0">
                <a:latin typeface="Roboto Condensed" pitchFamily="2" charset="0"/>
                <a:ea typeface="Roboto Condensed" pitchFamily="2" charset="0"/>
              </a:rPr>
              <a:t>perceptual accuracy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Interaction nonsignificant in both models: </a:t>
            </a:r>
            <a:r>
              <a:rPr lang="en-GB" b="1" dirty="0">
                <a:latin typeface="Roboto Condensed" pitchFamily="2" charset="0"/>
                <a:ea typeface="Roboto Condensed" pitchFamily="2" charset="0"/>
              </a:rPr>
              <a:t>success at guessing speaker’s sexual orientation 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unaffected by listener’s country of origin</a:t>
            </a:r>
            <a:endParaRPr lang="en-GB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23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Perceptual accuracy and cultural background (cont.)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67853"/>
              </p:ext>
            </p:extLst>
          </p:nvPr>
        </p:nvGraphicFramePr>
        <p:xfrm>
          <a:off x="3099716" y="2047394"/>
          <a:ext cx="5992567" cy="11591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1218474625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201273691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897457860"/>
                    </a:ext>
                  </a:extLst>
                </a:gridCol>
                <a:gridCol w="460693">
                  <a:extLst>
                    <a:ext uri="{9D8B030D-6E8A-4147-A177-3AD203B41FA5}">
                      <a16:colId xmlns:a16="http://schemas.microsoft.com/office/drawing/2014/main" val="3595837864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649372461"/>
                    </a:ext>
                  </a:extLst>
                </a:gridCol>
                <a:gridCol w="998291">
                  <a:extLst>
                    <a:ext uri="{9D8B030D-6E8A-4147-A177-3AD203B41FA5}">
                      <a16:colId xmlns:a16="http://schemas.microsoft.com/office/drawing/2014/main" val="3837962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Estimate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Std. Error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df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t value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Pr</a:t>
                      </a:r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(&gt;|t|)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69119"/>
                  </a:ext>
                </a:extLst>
              </a:tr>
              <a:tr h="2398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(Intercept/UK)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0.56033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0.01674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33.471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&lt;2e-16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4998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Not UK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-0.01641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0.02170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40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-0.756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0.454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02621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Perceptual accuracy and cultural background: model results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24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61998"/>
              </p:ext>
            </p:extLst>
          </p:nvPr>
        </p:nvGraphicFramePr>
        <p:xfrm>
          <a:off x="3046534" y="3684241"/>
          <a:ext cx="6098929" cy="20143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1218474625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1273691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897457860"/>
                    </a:ext>
                  </a:extLst>
                </a:gridCol>
                <a:gridCol w="460693">
                  <a:extLst>
                    <a:ext uri="{9D8B030D-6E8A-4147-A177-3AD203B41FA5}">
                      <a16:colId xmlns:a16="http://schemas.microsoft.com/office/drawing/2014/main" val="3595837864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649372461"/>
                    </a:ext>
                  </a:extLst>
                </a:gridCol>
                <a:gridCol w="998291">
                  <a:extLst>
                    <a:ext uri="{9D8B030D-6E8A-4147-A177-3AD203B41FA5}">
                      <a16:colId xmlns:a16="http://schemas.microsoft.com/office/drawing/2014/main" val="38379628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Estimate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Std. Error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df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t value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1" u="none" strike="noStrike" dirty="0" err="1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Pr</a:t>
                      </a:r>
                      <a:r>
                        <a:rPr lang="en-GB" sz="1800" b="1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(&gt;|t|)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869119"/>
                  </a:ext>
                </a:extLst>
              </a:tr>
              <a:tr h="23987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(Intercept/UK)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0.560331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0.017144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32.684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&lt;2e-16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4998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u="none" strike="noStrike" dirty="0"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Belarus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-0.018690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0.030306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-0.617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dirty="0">
                          <a:latin typeface="Roboto Condensed" pitchFamily="2" charset="0"/>
                          <a:ea typeface="Roboto Condensed" pitchFamily="2" charset="0"/>
                        </a:rPr>
                        <a:t>0.541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itchFamily="2" charset="0"/>
                        <a:ea typeface="Roboto Condensed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02621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Malaysia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-0.008768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0.030306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-0.289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0.774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33793"/>
                  </a:ext>
                </a:extLst>
              </a:tr>
              <a:tr h="42759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-0.021164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0.029139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38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-0.726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itchFamily="2" charset="0"/>
                          <a:ea typeface="Roboto Condensed" pitchFamily="2" charset="0"/>
                        </a:rPr>
                        <a:t>0.472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2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2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Altman, Dennis. 1997. Global gaze/global gays.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GLQ: A Journal of Lesbian and Gay Studies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3(4): 417-436.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Altman, Dennis. 2002. Globalization and the international gay/lesbian movement. In Diane Richardson and Steven Seidman (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eds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).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Handbook of Lesbian and Gay Studies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London: Sage.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Blashill, Aaron J. and Kimberley K. Powlishta. 2009. Gay stereotypes: the use of sexual orientation as a cue for gender-related attributes.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Sex Roles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61(11): 783–793.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Boellstorff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, Tom and William L. Leap. 2004. Introduction: globalization and “new" articulations of same-sex desire. In William L. Leap and Tom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Boellstorff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(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eds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).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Speaking in Queer Tongues: Globalization and Gay Language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Urbana: University of Illinois Press.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Boyd, Zac. 2015. Indexing sexual orientation in non-native speakers of English. Oral presentation at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UK Language Variation and Change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10. 1-3 September, University of York.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Campbell-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Kibler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, Kathryn. 2007. Accent, (ING), and the social logic of listener perceptions.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American Speech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82(1): 32–64.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References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25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195088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Campbell-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Kibler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, Kathryn. 2011. Intersecting variables and perceived sexual orientation in men.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American Speech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86(1): 52–68.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Heinz, Bettina, Li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Gu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Ako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Inuzuka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and Roger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Zender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2002. Under the rainbow flag: webbing global gay identities.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International Journal of Sexuality and Gender Studies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7(2): 107-124.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Law, Andy. 2015. Sexual orientation, phonetic variation and the roots and accuracy of perception in the speech of Northern England English-speaking men. Unpublished MA thesis, University of York.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Leap, William L. 2010. Globalization and gay language. In Nikolas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Coupland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(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ed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).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The Handbook of Language and Globalization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Oxford: Wiley-Blackwell.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Levon, Erez. 2006. Hearing “gay”: prosody, interpretation, and the affective judgments of men’s speech.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American Speech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81(1): 56–78.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References (cont.)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26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153870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Levon, Erez. 2007. Sexuality in context: variation and the sociolinguistic perception of identity.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Language in Society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36(4): 533–554.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Levon, Erez. 2014. Categories, stereotypes and the linguistic perception of sexuality.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Language in Society 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43(5): 539–566.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Linville, Sue Ellen. 1998. Acoustic correlates of perceived versus actual sexual orientation in men's speech.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Folia </a:t>
            </a:r>
            <a:r>
              <a:rPr lang="en-GB" sz="2100" i="1" dirty="0" err="1">
                <a:latin typeface="Roboto Condensed" pitchFamily="2" charset="0"/>
                <a:ea typeface="Roboto Condensed" pitchFamily="2" charset="0"/>
              </a:rPr>
              <a:t>Phoniatrica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 et </a:t>
            </a:r>
            <a:r>
              <a:rPr lang="en-GB" sz="2100" i="1" dirty="0" err="1">
                <a:latin typeface="Roboto Condensed" pitchFamily="2" charset="0"/>
                <a:ea typeface="Roboto Condensed" pitchFamily="2" charset="0"/>
              </a:rPr>
              <a:t>Logopaedica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50(1): 35–48.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Manalansan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IV, Martin F. 2003.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Global Divas: Filipino Gay Men in the Diaspora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Durham: Duke.</a:t>
            </a:r>
          </a:p>
          <a:p>
            <a:pPr marL="457200" lvl="0" indent="-457200">
              <a:lnSpc>
                <a:spcPct val="100000"/>
              </a:lnSpc>
              <a:buNone/>
            </a:pPr>
            <a:r>
              <a:rPr lang="en-GB" sz="2100" dirty="0" err="1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Pharao</a:t>
            </a:r>
            <a:r>
              <a:rPr lang="en-GB" sz="21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, Nicolai, Marie </a:t>
            </a:r>
            <a:r>
              <a:rPr lang="en-GB" sz="2100" dirty="0" err="1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Maegaard</a:t>
            </a:r>
            <a:r>
              <a:rPr lang="en-GB" sz="21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, Janus Spindler </a:t>
            </a:r>
            <a:r>
              <a:rPr lang="en-GB" sz="2100" dirty="0" err="1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Møller</a:t>
            </a:r>
            <a:r>
              <a:rPr lang="en-GB" sz="21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 and Tore Kristiansen. 2014. Indexical meanings of [s+] among Copenhagen youth: social perception of a phonetic variant in different prosodic contexts. </a:t>
            </a:r>
            <a:r>
              <a:rPr lang="en-GB" sz="2100" i="1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Language in Society </a:t>
            </a:r>
            <a:r>
              <a:rPr lang="en-GB" sz="21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43(1): 1–31.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Phillips, Oliver. 2000. Constituting the global gay: issues of individual subjectivity and sexuality in southern Africa. In Carl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Stychin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Didi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Herman (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eds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).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Sexuality in the Legal Arena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London: The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Athlone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Press.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References (cont.)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27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156337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Porter, Michael E., Scott Stern and Michael Green. 2016. </a:t>
            </a:r>
            <a:r>
              <a:rPr lang="en-GB" sz="2100" i="1" dirty="0">
                <a:latin typeface="Roboto Condensed" pitchFamily="2" charset="0"/>
                <a:ea typeface="Roboto Condensed" pitchFamily="2" charset="0"/>
              </a:rPr>
              <a:t>Social Progress Index 2016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Washington, D.C.: Social Progress Imperative.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Rácz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Péter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András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Shepácz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2013. The perception of high frequency sibilants in Hungarian male speech.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Acta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Linguistica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Hungarica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60(4): 457–468.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Smyth, Ron and Henry Rogers. 2002. Phonetics, gender, and sexual orientation. In Sophie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Burelle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Stanca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Somesfalean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(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eds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). Proceedings of the 2002 annual conference of the Canadian Linguistic Association. 299–301.</a:t>
            </a:r>
            <a:endParaRPr lang="en-GB" sz="21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Social Progress Imperative. 2016. Social Progress Index. Available from: </a:t>
            </a:r>
            <a:r>
              <a:rPr lang="en-GB" sz="2100" dirty="0">
                <a:latin typeface="Roboto Condensed" pitchFamily="2" charset="0"/>
                <a:ea typeface="Roboto Condensed" pitchFamily="2" charset="0"/>
                <a:hlinkClick r:id="rId2"/>
              </a:rPr>
              <a:t>http://www.socialprogressimperative.org/global-index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 [accessed 27 September 2016]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Walker, Abby, Christina 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García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, Yomi Cortés and Kathryn Campbell-</a:t>
            </a:r>
            <a:r>
              <a:rPr lang="en-GB" sz="2100" dirty="0" err="1">
                <a:latin typeface="Roboto Condensed" pitchFamily="2" charset="0"/>
                <a:ea typeface="Roboto Condensed" pitchFamily="2" charset="0"/>
              </a:rPr>
              <a:t>Kibler</a:t>
            </a:r>
            <a:r>
              <a:rPr lang="en-GB" sz="2100" dirty="0">
                <a:latin typeface="Roboto Condensed" pitchFamily="2" charset="0"/>
                <a:ea typeface="Roboto Condensed" pitchFamily="2" charset="0"/>
              </a:rPr>
              <a:t>. 2014. Comparing social meanings across listener and speaker groups: the indexical field of Spanish /s/. Language Variation and Change 26(2): 169–189.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References (cont.)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28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16033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Historical North American English </a:t>
            </a:r>
            <a:r>
              <a:rPr lang="en-GB" b="1" dirty="0">
                <a:latin typeface="Roboto Condensed" pitchFamily="2" charset="0"/>
                <a:ea typeface="Roboto Condensed" pitchFamily="2" charset="0"/>
              </a:rPr>
              <a:t>(NAE)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focus in research on </a:t>
            </a:r>
            <a:r>
              <a:rPr lang="en-GB" dirty="0" err="1">
                <a:latin typeface="Roboto Condensed" pitchFamily="2" charset="0"/>
                <a:ea typeface="Roboto Condensed" pitchFamily="2" charset="0"/>
              </a:rPr>
              <a:t>sociophonetics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of sexuality, but recent diversification of sampling with speakers from: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Denmark (</a:t>
            </a:r>
            <a:r>
              <a:rPr lang="en-GB" dirty="0" err="1">
                <a:latin typeface="Roboto Condensed" pitchFamily="2" charset="0"/>
                <a:ea typeface="Roboto Condensed" pitchFamily="2" charset="0"/>
              </a:rPr>
              <a:t>Pharao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et al.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2014)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France and the Netherlands (in L2 English; Boyd 2015)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Mexico and Puerto Rico (Walker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et al.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2014)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United Kingdom (Law 2015, Levon 2014)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 err="1">
                <a:latin typeface="Roboto Condensed" pitchFamily="2" charset="0"/>
                <a:ea typeface="Roboto Condensed" pitchFamily="2" charset="0"/>
              </a:rPr>
              <a:t>Indexicality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and perception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Foci: accuracy; phonetic variables (indexical resources/cues)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Common variables: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/s/, sometimes /z/: duration; spectral measures, particularly skew and peak frequency; fronting/lisp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Vowels: overall space; specific positioning/formant frequencies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Pitch: mean and range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Perceptions of clarity/precision/standardness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Frames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Previous research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3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grpSp>
        <p:nvGrpSpPr>
          <p:cNvPr id="20" name="Group 19"/>
          <p:cNvGrpSpPr/>
          <p:nvPr/>
        </p:nvGrpSpPr>
        <p:grpSpPr>
          <a:xfrm rot="21145574">
            <a:off x="7688809" y="2370934"/>
            <a:ext cx="2809261" cy="1419121"/>
            <a:chOff x="7699226" y="4338602"/>
            <a:chExt cx="4199501" cy="21214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7450">
              <a:off x="8201082" y="4903367"/>
              <a:ext cx="2052561" cy="1080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9477">
              <a:off x="7919008" y="4405812"/>
              <a:ext cx="889722" cy="673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44326">
              <a:off x="9282814" y="4998350"/>
              <a:ext cx="2160000" cy="1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8031">
              <a:off x="7699226" y="5482473"/>
              <a:ext cx="1177985" cy="673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18369">
              <a:off x="10552327" y="5517674"/>
              <a:ext cx="1346400" cy="673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27145">
              <a:off x="10729288" y="4338602"/>
              <a:ext cx="1009603" cy="673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157" y="4477865"/>
              <a:ext cx="1009603" cy="673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597" y="5786814"/>
              <a:ext cx="1010811" cy="67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1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Longer /s/ correlates with perception as gay (Linville 1998; Smyth and Rogers 2002) or has no significant effect (Levon 2006, 2007)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Culture, perception and stereotypes: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Rácz and Shepácz (2013) suggest perception of sexuality is culturally situated and tied to levels of acceptance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Levon (2014) suggests stereotypes can have strong influence on perception of phonetic variation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193121"/>
            <a:ext cx="7200000" cy="99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Previous research (cont.)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4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33354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Does /s/ duration hold the same indexical value in speakers outside of North America?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How do cultural background* and stereotypes affect the perception of sexual orientation through the voice?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* i.e. levels of acceptance within a listener’s culture for non-normative sexual orientations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Research questions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5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369398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From earlier broader study (Law 2015, MA thesis)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Method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Speakers made aware of focus before recording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Laboratory-style environment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Read passage plus short conversation on politics in pre-acquainted, same sexual orientation pairs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30-second clip per speaker per environment (isolated from interlocutor in conversation) 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/s/ duration measured in Praat using automated script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Speakers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Four gay, four straight men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Northern England English </a:t>
            </a:r>
            <a:r>
              <a:rPr lang="en-GB" b="1" dirty="0">
                <a:latin typeface="Roboto Condensed" pitchFamily="2" charset="0"/>
                <a:ea typeface="Roboto Condensed" pitchFamily="2" charset="0"/>
              </a:rPr>
              <a:t>(NEE)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(York-based)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Controls: age; age entered Northern England (if not born and raised);</a:t>
            </a:r>
            <a:br>
              <a:rPr lang="en-GB" dirty="0">
                <a:latin typeface="Roboto Condensed" pitchFamily="2" charset="0"/>
                <a:ea typeface="Roboto Condensed" pitchFamily="2" charset="0"/>
              </a:rPr>
            </a:br>
            <a:r>
              <a:rPr lang="en-GB" dirty="0">
                <a:latin typeface="Roboto Condensed" pitchFamily="2" charset="0"/>
                <a:ea typeface="Roboto Condensed" pitchFamily="2" charset="0"/>
              </a:rPr>
              <a:t>ethnicity; gender assigned at birth; physique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Recruited from existing contacts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Three gay speakers involved in LGBT activism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Speech data: overview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6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86" y="5497658"/>
            <a:ext cx="1263446" cy="810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55" y="2952916"/>
            <a:ext cx="4370265" cy="36502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120647">
            <a:off x="9671469" y="5659304"/>
            <a:ext cx="1911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Map data ©2017 Google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64" y="1494467"/>
            <a:ext cx="3489064" cy="13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Speech data: /s/ examples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7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43008" y="3061617"/>
            <a:ext cx="8505983" cy="1557994"/>
            <a:chOff x="3000592" y="3485974"/>
            <a:chExt cx="5968122" cy="1093148"/>
          </a:xfrm>
        </p:grpSpPr>
        <p:pic>
          <p:nvPicPr>
            <p:cNvPr id="5" name="S_059">
              <a:hlinkClick r:id="" action="ppaction://media"/>
            </p:cNvPr>
            <p:cNvPicPr>
              <a:picLocks noChangeAspect="1"/>
            </p:cNvPicPr>
            <p:nvPr>
              <a:audi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11"/>
            <a:stretch>
              <a:fillRect/>
            </a:stretch>
          </p:blipFill>
          <p:spPr>
            <a:xfrm>
              <a:off x="3240000" y="3766774"/>
              <a:ext cx="212400" cy="212400"/>
            </a:xfrm>
            <a:prstGeom prst="rect">
              <a:avLst/>
            </a:prstGeom>
          </p:spPr>
        </p:pic>
        <p:pic>
          <p:nvPicPr>
            <p:cNvPr id="6" name="S_078">
              <a:hlinkClick r:id="" action="ppaction://media"/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11"/>
            <a:stretch>
              <a:fillRect/>
            </a:stretch>
          </p:blipFill>
          <p:spPr>
            <a:xfrm>
              <a:off x="4809600" y="3732574"/>
              <a:ext cx="280800" cy="280800"/>
            </a:xfrm>
            <a:prstGeom prst="rect">
              <a:avLst/>
            </a:prstGeom>
          </p:spPr>
        </p:pic>
        <p:pic>
          <p:nvPicPr>
            <p:cNvPr id="7" name="S_104">
              <a:hlinkClick r:id="" action="ppaction://media"/>
            </p:cNvPr>
            <p:cNvPicPr>
              <a:picLocks noChangeAspect="1"/>
            </p:cNvPicPr>
            <p:nvPr>
              <a:audioFile r:link="rId6"/>
              <p:extLst>
                <p:ext uri="{DAA4B4D4-6D71-4841-9C94-3DE7FCFB9230}">
                  <p14:media xmlns:p14="http://schemas.microsoft.com/office/powerpoint/2010/main" r:embed="rId5"/>
                </p:ext>
              </p:extLst>
            </p:nvPr>
          </p:nvPicPr>
          <p:blipFill>
            <a:blip r:embed="rId11"/>
            <a:stretch>
              <a:fillRect/>
            </a:stretch>
          </p:blipFill>
          <p:spPr>
            <a:xfrm>
              <a:off x="6447600" y="3685774"/>
              <a:ext cx="374400" cy="374400"/>
            </a:xfrm>
            <a:prstGeom prst="rect">
              <a:avLst/>
            </a:prstGeom>
          </p:spPr>
        </p:pic>
        <p:pic>
          <p:nvPicPr>
            <p:cNvPr id="8" name="S_215">
              <a:hlinkClick r:id="" action="ppaction://media"/>
            </p:cNvPr>
            <p:cNvPicPr>
              <a:picLocks noChangeAspect="1"/>
            </p:cNvPicPr>
            <p:nvPr>
              <a:audioFile r:link="rId8"/>
              <p:extLst>
                <p:ext uri="{DAA4B4D4-6D71-4841-9C94-3DE7FCFB9230}">
                  <p14:media xmlns:p14="http://schemas.microsoft.com/office/powerpoint/2010/main" r:embed="rId7"/>
                </p:ext>
              </p:extLst>
            </p:nvPr>
          </p:nvPicPr>
          <p:blipFill>
            <a:blip r:embed="rId11"/>
            <a:stretch>
              <a:fillRect/>
            </a:stretch>
          </p:blipFill>
          <p:spPr>
            <a:xfrm>
              <a:off x="8179200" y="3485974"/>
              <a:ext cx="774000" cy="774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000592" y="4254334"/>
              <a:ext cx="691215" cy="323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Roboto Condensed" pitchFamily="2" charset="0"/>
                  <a:ea typeface="Roboto Condensed" pitchFamily="2" charset="0"/>
                </a:rPr>
                <a:t>59ms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04392" y="4254334"/>
              <a:ext cx="691215" cy="323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Roboto Condensed" pitchFamily="2" charset="0"/>
                  <a:ea typeface="Roboto Condensed" pitchFamily="2" charset="0"/>
                </a:rPr>
                <a:t>78ms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32285" y="4254334"/>
              <a:ext cx="805029" cy="323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Roboto Condensed" pitchFamily="2" charset="0"/>
                  <a:ea typeface="Roboto Condensed" pitchFamily="2" charset="0"/>
                </a:rPr>
                <a:t>104ms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163685" y="4255200"/>
              <a:ext cx="805029" cy="323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latin typeface="Roboto Condensed" pitchFamily="2" charset="0"/>
                  <a:ea typeface="Roboto Condensed" pitchFamily="2" charset="0"/>
                </a:rPr>
                <a:t>215ms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73893441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Method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Google Forms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Seven-point semantic-differential scale: “definitely gay” to “definitely straight” (yes, problematic!)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Variety of question types on other characteristics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Translated into Malay and Russian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Distribution: university administrators; Facebook (e.g. university groups)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Statistics: linear mixed-effects regression models (R, lmer4 package)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Listeners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Total: 45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17 from United Kingdom, 8 from each of Belarus and Malaysia, 9 from elsewhere – represent starkly different points on Social Progress Index, particularly with regard to “tolerance for homosexuals” (Porter </a:t>
            </a:r>
            <a:r>
              <a:rPr lang="en-GB" i="1" dirty="0">
                <a:latin typeface="Roboto Condensed" pitchFamily="2" charset="0"/>
                <a:ea typeface="Roboto Condensed" pitchFamily="2" charset="0"/>
              </a:rPr>
              <a:t>et al.</a:t>
            </a:r>
            <a:r>
              <a:rPr lang="en-GB" dirty="0">
                <a:latin typeface="Roboto Condensed" pitchFamily="2" charset="0"/>
                <a:ea typeface="Roboto Condensed" pitchFamily="2" charset="0"/>
              </a:rPr>
              <a:t> 2016; Social Progress Imperative 2016)</a:t>
            </a:r>
          </a:p>
          <a:p>
            <a:pPr lvl="1">
              <a:lnSpc>
                <a:spcPct val="12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2/3 straight; 2/3 women; &gt;2/3 18-35; only one trans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Perceptual experiment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8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01" y="5625828"/>
            <a:ext cx="1346817" cy="673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83" y="5625826"/>
            <a:ext cx="1346817" cy="673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2" y="5625827"/>
            <a:ext cx="1346817" cy="673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71" y="2762362"/>
            <a:ext cx="1645084" cy="16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000"/>
            <a:ext cx="10515600" cy="4770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Relationship between perception of sexual orientation and mean /s/ duration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Random effect: listener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Fixed effect (independent variable): /s/ duration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Dependent variable: perceived sexual orientation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NAE findings suggest longer /s/ correlates with perception as gay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Roboto Condensed" pitchFamily="2" charset="0"/>
                <a:ea typeface="Roboto Condensed" pitchFamily="2" charset="0"/>
              </a:rPr>
              <a:t>In the NEE data, however…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1389600"/>
          </a:xfrm>
          <a:prstGeom prst="rect">
            <a:avLst/>
          </a:prstGeom>
          <a:solidFill>
            <a:srgbClr val="3F5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93121"/>
            <a:ext cx="7200000" cy="99976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Results: perception of /s/ duration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40" y="193120"/>
            <a:ext cx="3762606" cy="999766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4A2A753-5058-4088-A32E-479561C60079}" type="slidenum">
              <a:rPr lang="en-GB" sz="1400" smtClean="0">
                <a:latin typeface="Roboto Condensed" pitchFamily="2" charset="0"/>
                <a:ea typeface="Roboto Condensed" pitchFamily="2" charset="0"/>
              </a:rPr>
              <a:t>9</a:t>
            </a:fld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325009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York Lavender Linguistics: 24 February 2017</a:t>
            </a:r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z="1400" dirty="0">
                <a:latin typeface="Roboto Condensed" pitchFamily="2" charset="0"/>
                <a:ea typeface="Roboto Condensed" pitchFamily="2" charset="0"/>
              </a:rPr>
              <a:t>Andy Law</a:t>
            </a:r>
          </a:p>
        </p:txBody>
      </p:sp>
    </p:spTree>
    <p:extLst>
      <p:ext uri="{BB962C8B-B14F-4D97-AF65-F5344CB8AC3E}">
        <p14:creationId xmlns:p14="http://schemas.microsoft.com/office/powerpoint/2010/main" val="22563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5A6317-E8FC-43E2-8051-0A5B5996513B}" vid="{9840BC96-073C-470C-AC00-D8C2882991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1514</TotalTime>
  <Words>2588</Words>
  <Application>Microsoft Office PowerPoint</Application>
  <PresentationFormat>Widescreen</PresentationFormat>
  <Paragraphs>419</Paragraphs>
  <Slides>28</Slides>
  <Notes>5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Roboto Condensed</vt:lpstr>
      <vt:lpstr>Arial</vt:lpstr>
      <vt:lpstr>Roboto</vt:lpstr>
      <vt:lpstr>Office Theme</vt:lpstr>
      <vt:lpstr>Meaning across cultures: /s/ duration and perceptions of sexual orientation</vt:lpstr>
      <vt:lpstr>Outline</vt:lpstr>
      <vt:lpstr>PowerPoint Presentation</vt:lpstr>
      <vt:lpstr>PowerPoint Presentation</vt:lpstr>
      <vt:lpstr>Research questions</vt:lpstr>
      <vt:lpstr>Speech data: overview</vt:lpstr>
      <vt:lpstr>Speech data: /s/ examples</vt:lpstr>
      <vt:lpstr>Perceptual experiment</vt:lpstr>
      <vt:lpstr>Results: perception of /s/ duration</vt:lpstr>
      <vt:lpstr>Results: perception of /s/ duration (cont.)</vt:lpstr>
      <vt:lpstr>Results: interaction with cultural background</vt:lpstr>
      <vt:lpstr>Impact of frames</vt:lpstr>
      <vt:lpstr>Intersectional perceptual variation</vt:lpstr>
      <vt:lpstr>Effect of culture and stereotypes</vt:lpstr>
      <vt:lpstr>The global gay</vt:lpstr>
      <vt:lpstr>PowerPoint Presentation</vt:lpstr>
      <vt:lpstr>Meaning across cultures: /s/ duration and perceptions of sexual orientation</vt:lpstr>
      <vt:lpstr>PowerPoint Presentation</vt:lpstr>
      <vt:lpstr>Perception of /s/ duration: model results</vt:lpstr>
      <vt:lpstr>Interaction with cultural background: model results</vt:lpstr>
      <vt:lpstr>Interaction with cultural background: model results (cont.)</vt:lpstr>
      <vt:lpstr>PowerPoint Presentation</vt:lpstr>
      <vt:lpstr>Perceptual accuracy and cultural background (cont.)</vt:lpstr>
      <vt:lpstr>Perceptual accuracy and cultural background: model results</vt:lpstr>
      <vt:lpstr>References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Meaning across cultures: /s/ duration and perceptions of sexual orientation</dc:title>
  <dc:creator>Andy</dc:creator>
  <cp:lastModifiedBy>Andy Law</cp:lastModifiedBy>
  <cp:revision>112</cp:revision>
  <dcterms:created xsi:type="dcterms:W3CDTF">2017-01-18T20:35:03Z</dcterms:created>
  <dcterms:modified xsi:type="dcterms:W3CDTF">2017-02-23T04:40:46Z</dcterms:modified>
</cp:coreProperties>
</file>