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0" r:id="rId4"/>
    <p:sldId id="258" r:id="rId5"/>
    <p:sldId id="265" r:id="rId6"/>
    <p:sldId id="267" r:id="rId7"/>
    <p:sldId id="268" r:id="rId8"/>
    <p:sldId id="269" r:id="rId9"/>
    <p:sldId id="261" r:id="rId10"/>
    <p:sldId id="287" r:id="rId11"/>
    <p:sldId id="288" r:id="rId12"/>
    <p:sldId id="290" r:id="rId13"/>
    <p:sldId id="291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8"/>
    <a:srgbClr val="5A6584"/>
    <a:srgbClr val="6A779A"/>
    <a:srgbClr val="8C96B1"/>
    <a:srgbClr val="8B95B0"/>
    <a:srgbClr val="F77760"/>
    <a:srgbClr val="FFBE7D"/>
    <a:srgbClr val="FFB469"/>
    <a:srgbClr val="F34165"/>
    <a:srgbClr val="FFC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492" autoAdjust="0"/>
  </p:normalViewPr>
  <p:slideViewPr>
    <p:cSldViewPr snapToGrid="0">
      <p:cViewPr varScale="1">
        <p:scale>
          <a:sx n="112" d="100"/>
          <a:sy n="112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5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2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9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8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118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782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37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445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833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22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74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988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5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4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6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5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2023-05-10(Wed)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2023-05-10(Wed)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5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3.125.215.198:8183/ChimAcadem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47966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13356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500" b="1" i="0" u="none" strike="noStrike" kern="0" cap="none" spc="0" normalizeH="0" baseline="0" noProof="0" dirty="0" err="1" smtClean="0">
                <a:ln w="25400">
                  <a:noFill/>
                </a:ln>
                <a:solidFill>
                  <a:srgbClr val="3B5998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en-US" altLang="ko-KR" sz="5000" b="1" kern="0" dirty="0">
                <a:ln w="25400">
                  <a:noFill/>
                </a:ln>
                <a:solidFill>
                  <a:srgbClr val="3B5998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kumimoji="0" lang="en-US" altLang="ko-KR" sz="4500" b="1" i="0" u="none" strike="noStrike" kern="0" cap="none" spc="0" normalizeH="0" baseline="0" noProof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kumimoji="0" lang="ko-KR" altLang="en-US" sz="4500" b="1" i="0" u="none" strike="noStrike" kern="0" cap="none" spc="0" normalizeH="0" baseline="0" noProof="0" dirty="0" smtClean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학사관리 시스템</a:t>
            </a:r>
            <a:endParaRPr kumimoji="0" lang="en-US" altLang="ko-KR" sz="4500" b="1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9682" y="1594175"/>
            <a:ext cx="4404049" cy="0"/>
          </a:xfrm>
          <a:prstGeom prst="line">
            <a:avLst/>
          </a:prstGeom>
          <a:ln w="101600" cmpd="sng">
            <a:solidFill>
              <a:srgbClr val="3B59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17239" y="3707362"/>
            <a:ext cx="4404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/>
        </p:nvSpPr>
        <p:spPr>
          <a:xfrm>
            <a:off x="329682" y="386632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김지홍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구홍모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설우영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진윤희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04" y="2414282"/>
            <a:ext cx="4080241" cy="409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4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63564" y="31416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0771"/>
              </p:ext>
            </p:extLst>
          </p:nvPr>
        </p:nvGraphicFramePr>
        <p:xfrm>
          <a:off x="269237" y="1304225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85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요구사항 분석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89377" y="1708787"/>
            <a:ext cx="1914070" cy="4588690"/>
            <a:chOff x="1932521" y="1602385"/>
            <a:chExt cx="1914070" cy="4588690"/>
          </a:xfrm>
        </p:grpSpPr>
        <p:sp>
          <p:nvSpPr>
            <p:cNvPr id="9" name="사각형: 둥근 모서리 16">
              <a:extLst>
                <a:ext uri="{FF2B5EF4-FFF2-40B4-BE49-F238E27FC236}">
                  <a16:creationId xmlns:a16="http://schemas.microsoft.com/office/drawing/2014/main" id="{1B8115F9-AF10-D269-BEBB-CB9F5B755161}"/>
                </a:ext>
              </a:extLst>
            </p:cNvPr>
            <p:cNvSpPr/>
            <p:nvPr/>
          </p:nvSpPr>
          <p:spPr>
            <a:xfrm>
              <a:off x="1932521" y="1904301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로그인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아이디 찾기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내 정보수정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  <a:latin typeface="+mn-ea"/>
                </a:rPr>
                <a:t>학과 게시판</a:t>
              </a:r>
              <a:endParaRPr lang="en-US" altLang="ko-KR" dirty="0" smtClean="0">
                <a:solidFill>
                  <a:schemeClr val="tx1"/>
                </a:solidFill>
                <a:latin typeface="+mn-ea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2227414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Member</a:t>
              </a:r>
              <a:endParaRPr lang="ko-KR" altLang="en-US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27515" y="1708787"/>
            <a:ext cx="1914070" cy="4605860"/>
            <a:chOff x="3983857" y="1580599"/>
            <a:chExt cx="1914070" cy="4605860"/>
          </a:xfrm>
        </p:grpSpPr>
        <p:sp>
          <p:nvSpPr>
            <p:cNvPr id="11" name="사각형: 둥근 모서리 18">
              <a:extLst>
                <a:ext uri="{FF2B5EF4-FFF2-40B4-BE49-F238E27FC236}">
                  <a16:creationId xmlns:a16="http://schemas.microsoft.com/office/drawing/2014/main" id="{5941932D-0E23-C23B-C828-62F39E5B9EA1}"/>
                </a:ext>
              </a:extLst>
            </p:cNvPr>
            <p:cNvSpPr/>
            <p:nvPr/>
          </p:nvSpPr>
          <p:spPr>
            <a:xfrm>
              <a:off x="3983857" y="1899685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강의계획서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278750" y="1580599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Professor</a:t>
              </a:r>
              <a:endParaRPr lang="ko-KR" altLang="en-US" b="1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65653" y="1708787"/>
            <a:ext cx="1914070" cy="4588696"/>
            <a:chOff x="6035193" y="1602385"/>
            <a:chExt cx="1914070" cy="4588696"/>
          </a:xfrm>
        </p:grpSpPr>
        <p:sp>
          <p:nvSpPr>
            <p:cNvPr id="13" name="사각형: 둥근 모서리 20">
              <a:extLst>
                <a:ext uri="{FF2B5EF4-FFF2-40B4-BE49-F238E27FC236}">
                  <a16:creationId xmlns:a16="http://schemas.microsoft.com/office/drawing/2014/main" id="{7FABC56A-DA04-4220-9EF6-4C94283D3C3E}"/>
                </a:ext>
              </a:extLst>
            </p:cNvPr>
            <p:cNvSpPr/>
            <p:nvPr/>
          </p:nvSpPr>
          <p:spPr>
            <a:xfrm>
              <a:off x="6035193" y="1904307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수강신청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강의시간표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강의평가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6336298" y="1602385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Student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903791" y="1708787"/>
            <a:ext cx="1914070" cy="4605866"/>
            <a:chOff x="8086529" y="1580600"/>
            <a:chExt cx="1914070" cy="4605866"/>
          </a:xfrm>
        </p:grpSpPr>
        <p:sp>
          <p:nvSpPr>
            <p:cNvPr id="15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8086529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강의관리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원관리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381422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 smtClean="0"/>
                <a:t>Assitant</a:t>
              </a:r>
              <a:endParaRPr lang="ko-KR" altLang="en-US" b="1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941931" y="1708787"/>
            <a:ext cx="1914070" cy="4605866"/>
            <a:chOff x="10085075" y="1580600"/>
            <a:chExt cx="1914070" cy="4605866"/>
          </a:xfrm>
        </p:grpSpPr>
        <p:sp>
          <p:nvSpPr>
            <p:cNvPr id="16" name="사각형: 둥근 모서리 22">
              <a:extLst>
                <a:ext uri="{FF2B5EF4-FFF2-40B4-BE49-F238E27FC236}">
                  <a16:creationId xmlns:a16="http://schemas.microsoft.com/office/drawing/2014/main" id="{9B7BBE36-B427-87FF-AFAE-7D9409404814}"/>
                </a:ext>
              </a:extLst>
            </p:cNvPr>
            <p:cNvSpPr/>
            <p:nvPr/>
          </p:nvSpPr>
          <p:spPr>
            <a:xfrm>
              <a:off x="10085075" y="1899692"/>
              <a:ext cx="1914070" cy="4286774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rgbClr val="5A65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tx1"/>
                  </a:solidFill>
                </a:rPr>
                <a:t>도서 목록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내서재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도서관소식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0379968" y="1580600"/>
              <a:ext cx="1311860" cy="638169"/>
            </a:xfrm>
            <a:prstGeom prst="roundRect">
              <a:avLst/>
            </a:prstGeom>
            <a:solidFill>
              <a:srgbClr val="5A6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E-library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6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정보구조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(IA)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652165"/>
            <a:ext cx="6872660" cy="47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5397" y="4012649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269233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763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04.2) </a:t>
            </a:r>
            <a:r>
              <a:rPr lang="en-US" altLang="ko-KR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3" y="1511042"/>
            <a:ext cx="8127117" cy="480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프로젝트 작업 내역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C5BA-C6FF-89A8-58FF-512D86F72A4A}"/>
              </a:ext>
            </a:extLst>
          </p:cNvPr>
          <p:cNvSpPr txBox="1"/>
          <p:nvPr/>
        </p:nvSpPr>
        <p:spPr>
          <a:xfrm>
            <a:off x="1927053" y="1077680"/>
            <a:ext cx="419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04.3)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주요기능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776" y="2984083"/>
            <a:ext cx="763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발표 시연으로 대체합니다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감사합니다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5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38203" y="179278"/>
            <a:ext cx="11826240" cy="6510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1700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DAEC5-3E98-4C82-AAB8-25D43469317A}"/>
              </a:ext>
            </a:extLst>
          </p:cNvPr>
          <p:cNvGrpSpPr/>
          <p:nvPr/>
        </p:nvGrpSpPr>
        <p:grpSpPr>
          <a:xfrm>
            <a:off x="6096000" y="1782515"/>
            <a:ext cx="389780" cy="438708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BCEA8B-A9FD-4319-B8E2-A27E533020F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41BC68-4E7D-49D0-B72F-AD0628DF064E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6E871-08F3-42A5-9035-068D3373CB7F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000" b="1" i="1" u="none" strike="noStrike" kern="1200" cap="none" spc="0" normalizeH="0" baseline="0" noProof="0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329682" y="321458"/>
            <a:ext cx="2945533" cy="82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kern="0" dirty="0">
                <a:ln w="25400">
                  <a:noFill/>
                </a:ln>
                <a:solidFill>
                  <a:srgbClr val="E7E6E6">
                    <a:lumMod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kumimoji="0" lang="en-US" altLang="ko-KR" sz="4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j-cs"/>
            </a:endParaRPr>
          </a:p>
        </p:txBody>
      </p:sp>
      <p:sp>
        <p:nvSpPr>
          <p:cNvPr id="12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96084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1143805" y="2168651"/>
            <a:ext cx="1263770" cy="1263770"/>
          </a:xfrm>
          <a:prstGeom prst="ellipse">
            <a:avLst/>
          </a:prstGeom>
          <a:solidFill>
            <a:srgbClr val="5B9BD5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647992" y="4028024"/>
            <a:ext cx="252000" cy="252000"/>
          </a:xfrm>
          <a:prstGeom prst="ellipse">
            <a:avLst/>
          </a:prstGeom>
          <a:noFill/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696789" y="4078752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53346" y="4364469"/>
            <a:ext cx="20157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22706" y="2446968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3608988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3742234" y="2170772"/>
            <a:ext cx="1263770" cy="12637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821135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02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4325322" y="4080873"/>
            <a:ext cx="128852" cy="1288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4260559" y="4016447"/>
            <a:ext cx="252000" cy="252000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6761770" y="2178819"/>
            <a:ext cx="1263770" cy="12637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6624909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6834339" y="2449089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7265901" y="4026153"/>
            <a:ext cx="252000" cy="2520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7334614" y="4085938"/>
            <a:ext cx="128852" cy="1288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A13F733D-441E-4AFF-84C7-E8CA078ED273}"/>
              </a:ext>
            </a:extLst>
          </p:cNvPr>
          <p:cNvSpPr/>
          <p:nvPr/>
        </p:nvSpPr>
        <p:spPr>
          <a:xfrm>
            <a:off x="9548137" y="2043687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806A0BF-6CC3-47A7-B8CD-7931B33340DE}"/>
              </a:ext>
            </a:extLst>
          </p:cNvPr>
          <p:cNvSpPr/>
          <p:nvPr/>
        </p:nvSpPr>
        <p:spPr>
          <a:xfrm>
            <a:off x="9682416" y="2170772"/>
            <a:ext cx="1263770" cy="12637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103770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42196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9760283" y="2424570"/>
            <a:ext cx="110596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3384227" y="4368222"/>
            <a:ext cx="20157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5958435" y="4397974"/>
            <a:ext cx="30100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개발 계획 수립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8800279" y="4368222"/>
            <a:ext cx="31641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작업 내역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9047F46-E57D-4F26-ABF0-7893C6EBE83C}"/>
              </a:ext>
            </a:extLst>
          </p:cNvPr>
          <p:cNvSpPr/>
          <p:nvPr/>
        </p:nvSpPr>
        <p:spPr>
          <a:xfrm>
            <a:off x="10248842" y="4091164"/>
            <a:ext cx="128852" cy="1288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82B43FD-32D4-487C-A749-6F05A0709F99}"/>
              </a:ext>
            </a:extLst>
          </p:cNvPr>
          <p:cNvSpPr/>
          <p:nvPr/>
        </p:nvSpPr>
        <p:spPr>
          <a:xfrm>
            <a:off x="10189846" y="4029590"/>
            <a:ext cx="252000" cy="25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1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lvl="0" latinLnBrk="0">
              <a:spcBef>
                <a:spcPct val="0"/>
              </a:spcBef>
              <a:defRPr/>
            </a:pPr>
            <a:endParaRPr lang="en-US" altLang="ko-KR" sz="2400" kern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7363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lang="ko-KR" altLang="en-US" sz="28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lang="ko-KR" altLang="en-US" sz="24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lang="en-US" altLang="ko-KR" sz="1600" dirty="0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1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개발 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5" name="도넛 64"/>
          <p:cNvSpPr/>
          <p:nvPr/>
        </p:nvSpPr>
        <p:spPr>
          <a:xfrm>
            <a:off x="2171340" y="595679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4675" y="596971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54596" y="4554871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구분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대학교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이름  </a:t>
            </a:r>
            <a:r>
              <a:rPr lang="ko-KR" altLang="en-US" sz="1600" b="1" dirty="0" smtClean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500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침대학교</a:t>
            </a:r>
            <a:r>
              <a:rPr lang="ko-KR" altLang="en-US" sz="15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학사관리 시스템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배포주소</a:t>
            </a:r>
            <a:r>
              <a:rPr lang="ko-KR" altLang="en-US" sz="1600" b="1" dirty="0">
                <a:ea typeface="한컴산뜻돋움" panose="02000000000000000000" pitchFamily="2" charset="-127"/>
              </a:rPr>
              <a:t>     </a:t>
            </a:r>
            <a:r>
              <a:rPr lang="ko-KR" altLang="en-US" sz="1600" b="1" dirty="0" smtClean="0">
                <a:ea typeface="한컴산뜻돋움" panose="02000000000000000000" pitchFamily="2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http</a:t>
            </a:r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://13.125.215.198:8183/ChimAcademy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  <a:hlinkClick r:id="rId2"/>
              </a:rPr>
              <a:t>/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54596" y="5969715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개발기간</a:t>
            </a:r>
            <a:r>
              <a:rPr lang="ko-KR" altLang="en-US" sz="16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1600" b="1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en-US" altLang="ko-KR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2023.03.06 </a:t>
            </a:r>
            <a:r>
              <a:rPr lang="en-US" altLang="ko-KR" sz="1400">
                <a:latin typeface="Noto Sans KR" panose="020B0500000000000000" pitchFamily="34" charset="-127"/>
                <a:ea typeface="Noto Sans KR" panose="020B0500000000000000" pitchFamily="34" charset="-127"/>
              </a:rPr>
              <a:t>~ </a:t>
            </a:r>
            <a:r>
              <a:rPr lang="en-US" altLang="ko-KR" sz="14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2023.03.24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9292" y="5367118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2627" y="5388579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471" y="4503605"/>
            <a:ext cx="9232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기관에서 학업 프로그램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자원 및 행정 업무를 관리하는 복잡성이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증가함에 따라 그 복잡성을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제거하기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위해 </a:t>
            </a:r>
            <a:r>
              <a:rPr lang="ko-KR" altLang="en-US" sz="1600" dirty="0" smtClean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600" dirty="0" smtClean="0">
              <a:solidFill>
                <a:prstClr val="black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63471" y="5329259"/>
            <a:ext cx="885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학업 및 행정 프로세스를 간소화하고 중앙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집중화하여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기관 내 효율성과 커뮤니케이션을 향상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70641"/>
              </p:ext>
            </p:extLst>
          </p:nvPr>
        </p:nvGraphicFramePr>
        <p:xfrm>
          <a:off x="300208" y="1312538"/>
          <a:ext cx="1315920" cy="613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457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교수진 및 교직원을 위한 정보 접근성 증가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13335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교육 기관 내 효율성 향상 및 커뮤니케이션 향상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495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77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2" y="3994147"/>
            <a:ext cx="1850380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 dirty="0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3" name="도넛 62"/>
          <p:cNvSpPr/>
          <p:nvPr/>
        </p:nvSpPr>
        <p:spPr>
          <a:xfrm>
            <a:off x="2176932" y="5496583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10267" y="5509501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 수강신청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내정보관리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강의평가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6" y="5031827"/>
            <a:ext cx="480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 </a:t>
            </a: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강의계획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성적관리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54595" y="5494112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03240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도넛 66"/>
          <p:cNvSpPr/>
          <p:nvPr/>
        </p:nvSpPr>
        <p:spPr>
          <a:xfrm>
            <a:off x="2173744" y="595945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07079" y="597237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51407" y="5956986"/>
            <a:ext cx="624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55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49135" y="1820272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개요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2B090C5-22A3-7EEB-CD5D-F14775A3E13F}"/>
              </a:ext>
            </a:extLst>
          </p:cNvPr>
          <p:cNvGrpSpPr/>
          <p:nvPr/>
        </p:nvGrpSpPr>
        <p:grpSpPr>
          <a:xfrm>
            <a:off x="2002973" y="1738172"/>
            <a:ext cx="3474230" cy="1771631"/>
            <a:chOff x="1169759" y="2653068"/>
            <a:chExt cx="3474230" cy="1771631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FA22D174-601A-DAD5-8C63-69AE732D24B2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FFBCA-80C2-4045-9ECA-EACC3A54E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47B747F-E34B-CC2C-FCA1-8E781FCEF36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BCD3781B-AC32-8DE0-3665-EF4B8DBF4AD8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ADDB2837-BF94-DBB6-DFD4-8D57BCA7F1F6}"/>
                </a:ext>
              </a:extLst>
            </p:cNvPr>
            <p:cNvCxnSpPr>
              <a:cxnSpLocks/>
              <a:endCxn id="96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04465F30-51F7-6E3C-202A-92A3033FACC0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B2DBD5D-4589-A364-A205-FA88D7539FD3}"/>
                </a:ext>
              </a:extLst>
            </p:cNvPr>
            <p:cNvCxnSpPr>
              <a:cxnSpLocks/>
              <a:stCxn id="96" idx="0"/>
              <a:endCxn id="98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원호 97">
              <a:extLst>
                <a:ext uri="{FF2B5EF4-FFF2-40B4-BE49-F238E27FC236}">
                  <a16:creationId xmlns:a16="http://schemas.microsoft.com/office/drawing/2014/main" id="{7140AD7B-2175-6936-C6D9-A0FDE0351739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37DEB41-A804-1F56-8805-DDEAA264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91F3D949-C740-FF6D-0E9C-C90BDCCF67FA}"/>
              </a:ext>
            </a:extLst>
          </p:cNvPr>
          <p:cNvGrpSpPr/>
          <p:nvPr/>
        </p:nvGrpSpPr>
        <p:grpSpPr>
          <a:xfrm>
            <a:off x="4003224" y="1734332"/>
            <a:ext cx="3329767" cy="1771631"/>
            <a:chOff x="3170010" y="2649228"/>
            <a:chExt cx="3329767" cy="1771631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36AF9DDF-234C-BE1D-2AF1-C665FCE68FA0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>
              <a:extLst>
                <a:ext uri="{FF2B5EF4-FFF2-40B4-BE49-F238E27FC236}">
                  <a16:creationId xmlns:a16="http://schemas.microsoft.com/office/drawing/2014/main" id="{9C89F989-2599-5D80-84C8-45B51A5A4AFD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056AAE6-FBC3-A64E-1859-611DA011908D}"/>
                </a:ext>
              </a:extLst>
            </p:cNvPr>
            <p:cNvCxnSpPr>
              <a:cxnSpLocks/>
              <a:stCxn id="102" idx="0"/>
              <a:endCxn id="104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원호 103">
              <a:extLst>
                <a:ext uri="{FF2B5EF4-FFF2-40B4-BE49-F238E27FC236}">
                  <a16:creationId xmlns:a16="http://schemas.microsoft.com/office/drawing/2014/main" id="{24AB1E99-A498-9DCD-30D0-68EDB60C9DDA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268EBFE-6F1F-61B2-9E47-462C9EA48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2C2CBBC-9A43-C00E-2EC6-D5ACBB6DB21C}"/>
              </a:ext>
            </a:extLst>
          </p:cNvPr>
          <p:cNvGrpSpPr/>
          <p:nvPr/>
        </p:nvGrpSpPr>
        <p:grpSpPr>
          <a:xfrm>
            <a:off x="5859012" y="1730492"/>
            <a:ext cx="3329767" cy="1771631"/>
            <a:chOff x="5025798" y="2645388"/>
            <a:chExt cx="3329767" cy="177163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D687634-2323-FB8A-07D3-905C6155BF13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원호 107">
              <a:extLst>
                <a:ext uri="{FF2B5EF4-FFF2-40B4-BE49-F238E27FC236}">
                  <a16:creationId xmlns:a16="http://schemas.microsoft.com/office/drawing/2014/main" id="{961AF612-773A-451D-E31A-E7E43AA6BC87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28BBFD7C-D7D1-F992-5EB8-4FE3E3F335DC}"/>
                </a:ext>
              </a:extLst>
            </p:cNvPr>
            <p:cNvCxnSpPr>
              <a:cxnSpLocks/>
              <a:stCxn id="108" idx="0"/>
              <a:endCxn id="11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원호 109">
              <a:extLst>
                <a:ext uri="{FF2B5EF4-FFF2-40B4-BE49-F238E27FC236}">
                  <a16:creationId xmlns:a16="http://schemas.microsoft.com/office/drawing/2014/main" id="{5ED29F09-7FA7-FE90-DFB8-CF5FD096637C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6547A6-AC97-B355-9F42-0A622AB88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01460A5-917F-DDAE-7990-F2F311F00991}"/>
              </a:ext>
            </a:extLst>
          </p:cNvPr>
          <p:cNvGrpSpPr/>
          <p:nvPr/>
        </p:nvGrpSpPr>
        <p:grpSpPr>
          <a:xfrm>
            <a:off x="7714800" y="1726652"/>
            <a:ext cx="2144713" cy="1771631"/>
            <a:chOff x="6997755" y="2075490"/>
            <a:chExt cx="2144713" cy="1771631"/>
          </a:xfrm>
        </p:grpSpPr>
        <p:sp>
          <p:nvSpPr>
            <p:cNvPr id="113" name="원호 112">
              <a:extLst>
                <a:ext uri="{FF2B5EF4-FFF2-40B4-BE49-F238E27FC236}">
                  <a16:creationId xmlns:a16="http://schemas.microsoft.com/office/drawing/2014/main" id="{6CA7B645-6E06-C24F-414B-812DF1893B6E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E07805A-EB75-A822-C801-8FDD54003A87}"/>
                </a:ext>
              </a:extLst>
            </p:cNvPr>
            <p:cNvCxnSpPr>
              <a:cxnSpLocks/>
              <a:endCxn id="115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원호 114">
              <a:extLst>
                <a:ext uri="{FF2B5EF4-FFF2-40B4-BE49-F238E27FC236}">
                  <a16:creationId xmlns:a16="http://schemas.microsoft.com/office/drawing/2014/main" id="{CA5381BF-8E35-E9BD-F365-A572A9E2217C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D3AFEA2-5613-98FB-D2D6-AED6D7F4C15B}"/>
                </a:ext>
              </a:extLst>
            </p:cNvPr>
            <p:cNvCxnSpPr>
              <a:cxnSpLocks/>
              <a:stCxn id="115" idx="0"/>
              <a:endCxn id="113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rgbClr val="C9C4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2058947" y="234131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요약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C0A72F47-D386-D7CA-D989-3537229AB75C}"/>
              </a:ext>
            </a:extLst>
          </p:cNvPr>
          <p:cNvSpPr/>
          <p:nvPr/>
        </p:nvSpPr>
        <p:spPr>
          <a:xfrm>
            <a:off x="3227614" y="1623312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C4762CB-D2B0-2059-BCA5-26B9EDA4C6D4}"/>
              </a:ext>
            </a:extLst>
          </p:cNvPr>
          <p:cNvSpPr/>
          <p:nvPr/>
        </p:nvSpPr>
        <p:spPr>
          <a:xfrm>
            <a:off x="3932557" y="337738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14D9F52-9001-F6AD-AADD-539039FE5BCB}"/>
              </a:ext>
            </a:extLst>
          </p:cNvPr>
          <p:cNvSpPr/>
          <p:nvPr/>
        </p:nvSpPr>
        <p:spPr>
          <a:xfrm>
            <a:off x="5759502" y="336970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C998376-055B-CDB2-4C20-79DBA2F972DD}"/>
              </a:ext>
            </a:extLst>
          </p:cNvPr>
          <p:cNvSpPr/>
          <p:nvPr/>
        </p:nvSpPr>
        <p:spPr>
          <a:xfrm>
            <a:off x="7586447" y="3362020"/>
            <a:ext cx="255482" cy="255482"/>
          </a:xfrm>
          <a:prstGeom prst="ellipse">
            <a:avLst/>
          </a:prstGeom>
          <a:solidFill>
            <a:srgbClr val="C9C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C6F4D05-8DBF-B39B-DD56-7CC2FFC3C620}"/>
              </a:ext>
            </a:extLst>
          </p:cNvPr>
          <p:cNvGrpSpPr/>
          <p:nvPr/>
        </p:nvGrpSpPr>
        <p:grpSpPr>
          <a:xfrm rot="10800000">
            <a:off x="9715050" y="1726652"/>
            <a:ext cx="1597995" cy="1762838"/>
            <a:chOff x="10625816" y="4555975"/>
            <a:chExt cx="1597995" cy="1762838"/>
          </a:xfrm>
        </p:grpSpPr>
        <p:sp>
          <p:nvSpPr>
            <p:cNvPr id="127" name="원호 126">
              <a:extLst>
                <a:ext uri="{FF2B5EF4-FFF2-40B4-BE49-F238E27FC236}">
                  <a16:creationId xmlns:a16="http://schemas.microsoft.com/office/drawing/2014/main" id="{04CA4574-AF23-299D-BE06-E430D35E4C22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513A8F4-6FE3-28FA-9596-F801C1A56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88CF8C6-F5FA-2792-5542-D68B20D54DB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0397A0D4-C66D-7106-E049-06FE82FB376B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FA0C71D-9EA8-DE2F-CEC2-FE5575E3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F777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90069EE9-1A24-FE95-F307-D7DEB28CF612}"/>
              </a:ext>
            </a:extLst>
          </p:cNvPr>
          <p:cNvSpPr/>
          <p:nvPr/>
        </p:nvSpPr>
        <p:spPr>
          <a:xfrm>
            <a:off x="9840112" y="3354340"/>
            <a:ext cx="255482" cy="255482"/>
          </a:xfrm>
          <a:prstGeom prst="ellipse">
            <a:avLst/>
          </a:prstGeom>
          <a:solidFill>
            <a:srgbClr val="F77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4" name="모서리가 둥근 직사각형 98">
            <a:extLst>
              <a:ext uri="{FF2B5EF4-FFF2-40B4-BE49-F238E27FC236}">
                <a16:creationId xmlns:a16="http://schemas.microsoft.com/office/drawing/2014/main" id="{D035305E-67CF-D59B-0C92-A448E1B85B0D}"/>
              </a:ext>
            </a:extLst>
          </p:cNvPr>
          <p:cNvSpPr/>
          <p:nvPr/>
        </p:nvSpPr>
        <p:spPr>
          <a:xfrm>
            <a:off x="2002971" y="3994147"/>
            <a:ext cx="2906379" cy="396006"/>
          </a:xfrm>
          <a:prstGeom prst="roundRect">
            <a:avLst>
              <a:gd name="adj" fmla="val 50000"/>
            </a:avLst>
          </a:prstGeom>
          <a:solidFill>
            <a:srgbClr val="F777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3955362" y="2368763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배경 및 목적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5850315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기대 효과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7624364" y="2365138"/>
            <a:ext cx="1638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주요 기능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56D515-3D69-CFB8-2A5E-3F2141055DD4}"/>
              </a:ext>
            </a:extLst>
          </p:cNvPr>
          <p:cNvSpPr/>
          <p:nvPr/>
        </p:nvSpPr>
        <p:spPr>
          <a:xfrm>
            <a:off x="9623329" y="2208974"/>
            <a:ext cx="1638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및 개발방식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도넛 1"/>
          <p:cNvSpPr/>
          <p:nvPr/>
        </p:nvSpPr>
        <p:spPr>
          <a:xfrm>
            <a:off x="2176932" y="4563237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0267" y="4576155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도넛 60"/>
          <p:cNvSpPr/>
          <p:nvPr/>
        </p:nvSpPr>
        <p:spPr>
          <a:xfrm>
            <a:off x="2176932" y="5036369"/>
            <a:ext cx="353204" cy="333616"/>
          </a:xfrm>
          <a:prstGeom prst="donut">
            <a:avLst>
              <a:gd name="adj" fmla="val 97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C9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10267" y="5049287"/>
            <a:ext cx="23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4595" y="4554871"/>
            <a:ext cx="8369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서비스 채널 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PC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모바일 웹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/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앱</a:t>
            </a:r>
            <a:r>
              <a:rPr lang="en-US" altLang="ko-KR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(Android, IOS) </a:t>
            </a:r>
            <a:r>
              <a:rPr lang="ko-KR" altLang="en-US" sz="160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예정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54595" y="4990983"/>
            <a:ext cx="893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사용자의 요구사항이 빈번하게 변경됨에 따라 요구사항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설계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시험의 단계를 반복적으로 수행하여 개발을 진행하는 </a:t>
            </a:r>
            <a:r>
              <a:rPr lang="en-US" altLang="ko-KR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Agile </a:t>
            </a:r>
            <a:r>
              <a:rPr lang="ko-KR" altLang="en-US" sz="1600" noProof="0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개발방법론 채택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4835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82880" y="173736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58763" y="2468341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02. </a:t>
            </a:r>
            <a:r>
              <a:rPr lang="ko-KR" altLang="en-US" sz="28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팀 구성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0971713" y="4652079"/>
            <a:ext cx="645470" cy="645470"/>
            <a:chOff x="2899657" y="4303429"/>
            <a:chExt cx="1083168" cy="1083168"/>
          </a:xfrm>
        </p:grpSpPr>
        <p:sp>
          <p:nvSpPr>
            <p:cNvPr id="83" name="타원 82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125" name="모서리가 둥근 직사각형 124"/>
          <p:cNvSpPr/>
          <p:nvPr/>
        </p:nvSpPr>
        <p:spPr>
          <a:xfrm>
            <a:off x="5635440" y="2218590"/>
            <a:ext cx="2388414" cy="14419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6" name="양쪽 모서리가 둥근 사각형 125"/>
          <p:cNvSpPr/>
          <p:nvPr/>
        </p:nvSpPr>
        <p:spPr>
          <a:xfrm flipH="1">
            <a:off x="5644720" y="2218590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121245" y="2284037"/>
            <a:ext cx="340806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김지홍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PM(Project Manager)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 기획 및 계획 수립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일정 관리 </a:t>
            </a:r>
          </a:p>
        </p:txBody>
      </p:sp>
      <p:grpSp>
        <p:nvGrpSpPr>
          <p:cNvPr id="129" name="그룹 128"/>
          <p:cNvGrpSpPr/>
          <p:nvPr/>
        </p:nvGrpSpPr>
        <p:grpSpPr>
          <a:xfrm>
            <a:off x="6511551" y="1661661"/>
            <a:ext cx="645470" cy="645470"/>
            <a:chOff x="1651388" y="2172798"/>
            <a:chExt cx="1083168" cy="1083168"/>
          </a:xfrm>
        </p:grpSpPr>
        <p:sp>
          <p:nvSpPr>
            <p:cNvPr id="130" name="타원 12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132" name="TextBox 131"/>
          <p:cNvSpPr txBox="1"/>
          <p:nvPr/>
        </p:nvSpPr>
        <p:spPr>
          <a:xfrm>
            <a:off x="1769595" y="1260032"/>
            <a:ext cx="66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전통적인 개발과 운영을 위한 </a:t>
            </a:r>
            <a:r>
              <a:rPr lang="en-US" altLang="ko-KR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DevOps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를 위해 중앙 </a:t>
            </a:r>
            <a:r>
              <a:rPr lang="ko-KR" altLang="en-US" sz="1600" b="1" dirty="0" err="1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집중식</a:t>
            </a:r>
            <a:r>
              <a:rPr lang="ko-KR" altLang="en-US" sz="1600" b="1" dirty="0">
                <a:solidFill>
                  <a:prstClr val="black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팀 구성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3" name="모서리가 둥근 직사각형 124">
            <a:extLst>
              <a:ext uri="{FF2B5EF4-FFF2-40B4-BE49-F238E27FC236}">
                <a16:creationId xmlns:a16="http://schemas.microsoft.com/office/drawing/2014/main" id="{5D3E39AD-A951-3CBC-61C7-8D0244B366FD}"/>
              </a:ext>
            </a:extLst>
          </p:cNvPr>
          <p:cNvSpPr/>
          <p:nvPr/>
        </p:nvSpPr>
        <p:spPr>
          <a:xfrm>
            <a:off x="4344299" y="4458085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양쪽 모서리가 둥근 사각형 125">
            <a:extLst>
              <a:ext uri="{FF2B5EF4-FFF2-40B4-BE49-F238E27FC236}">
                <a16:creationId xmlns:a16="http://schemas.microsoft.com/office/drawing/2014/main" id="{763BBFB3-B5AD-4E30-77D4-F0BBB8A55DFC}"/>
              </a:ext>
            </a:extLst>
          </p:cNvPr>
          <p:cNvSpPr/>
          <p:nvPr/>
        </p:nvSpPr>
        <p:spPr>
          <a:xfrm flipH="1">
            <a:off x="4353579" y="4458085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91153-2F47-5FE0-9672-E041020D28A9}"/>
              </a:ext>
            </a:extLst>
          </p:cNvPr>
          <p:cNvSpPr/>
          <p:nvPr/>
        </p:nvSpPr>
        <p:spPr>
          <a:xfrm>
            <a:off x="3838655" y="4494733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김훈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로고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및 배너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제작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학생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국어국문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모서리가 둥근 직사각형 124">
            <a:extLst>
              <a:ext uri="{FF2B5EF4-FFF2-40B4-BE49-F238E27FC236}">
                <a16:creationId xmlns:a16="http://schemas.microsoft.com/office/drawing/2014/main" id="{FF61C7B3-4417-B4A5-4BA7-6EF0B0E821E0}"/>
              </a:ext>
            </a:extLst>
          </p:cNvPr>
          <p:cNvSpPr/>
          <p:nvPr/>
        </p:nvSpPr>
        <p:spPr>
          <a:xfrm>
            <a:off x="692881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양쪽 모서리가 둥근 사각형 125">
            <a:extLst>
              <a:ext uri="{FF2B5EF4-FFF2-40B4-BE49-F238E27FC236}">
                <a16:creationId xmlns:a16="http://schemas.microsoft.com/office/drawing/2014/main" id="{806679AB-1310-4BEF-3BB9-28C19A58139E}"/>
              </a:ext>
            </a:extLst>
          </p:cNvPr>
          <p:cNvSpPr/>
          <p:nvPr/>
        </p:nvSpPr>
        <p:spPr>
          <a:xfrm flipH="1">
            <a:off x="693809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440A9A-E43F-39A3-AF3A-AB520341C34E}"/>
              </a:ext>
            </a:extLst>
          </p:cNvPr>
          <p:cNvSpPr/>
          <p:nvPr/>
        </p:nvSpPr>
        <p:spPr>
          <a:xfrm>
            <a:off x="6431322" y="4488692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설우영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내정보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교수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일어일문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모서리가 둥근 직사각형 124">
            <a:extLst>
              <a:ext uri="{FF2B5EF4-FFF2-40B4-BE49-F238E27FC236}">
                <a16:creationId xmlns:a16="http://schemas.microsoft.com/office/drawing/2014/main" id="{0970FE16-5BD6-609F-F2B6-32CEB895C8CF}"/>
              </a:ext>
            </a:extLst>
          </p:cNvPr>
          <p:cNvSpPr/>
          <p:nvPr/>
        </p:nvSpPr>
        <p:spPr>
          <a:xfrm>
            <a:off x="9517239" y="4453051"/>
            <a:ext cx="2388414" cy="19050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양쪽 모서리가 둥근 사각형 125">
            <a:extLst>
              <a:ext uri="{FF2B5EF4-FFF2-40B4-BE49-F238E27FC236}">
                <a16:creationId xmlns:a16="http://schemas.microsoft.com/office/drawing/2014/main" id="{4A6B2802-796B-60E8-89DE-0A7F818C6360}"/>
              </a:ext>
            </a:extLst>
          </p:cNvPr>
          <p:cNvSpPr/>
          <p:nvPr/>
        </p:nvSpPr>
        <p:spPr>
          <a:xfrm flipH="1">
            <a:off x="9526519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D389EB-5AA3-9A3A-1D96-E2E808745201}"/>
              </a:ext>
            </a:extLst>
          </p:cNvPr>
          <p:cNvSpPr/>
          <p:nvPr/>
        </p:nvSpPr>
        <p:spPr>
          <a:xfrm>
            <a:off x="9019290" y="4514790"/>
            <a:ext cx="340806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진윤희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로그인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회원가입 화면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중어중문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학과게시판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 구현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/>
              </a:rPr>
              <a:t>전자도서관 상세 화면 구현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/>
            </a:endParaRPr>
          </a:p>
        </p:txBody>
      </p:sp>
      <p:sp>
        <p:nvSpPr>
          <p:cNvPr id="22" name="모서리가 둥근 직사각형 124">
            <a:extLst>
              <a:ext uri="{FF2B5EF4-FFF2-40B4-BE49-F238E27FC236}">
                <a16:creationId xmlns:a16="http://schemas.microsoft.com/office/drawing/2014/main" id="{945E1D5C-204C-80BA-8836-F9A1F15127CA}"/>
              </a:ext>
            </a:extLst>
          </p:cNvPr>
          <p:cNvSpPr/>
          <p:nvPr/>
        </p:nvSpPr>
        <p:spPr>
          <a:xfrm>
            <a:off x="1755872" y="4453052"/>
            <a:ext cx="2388414" cy="190501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양쪽 모서리가 둥근 사각형 125">
            <a:extLst>
              <a:ext uri="{FF2B5EF4-FFF2-40B4-BE49-F238E27FC236}">
                <a16:creationId xmlns:a16="http://schemas.microsoft.com/office/drawing/2014/main" id="{6C154481-9CCE-6407-8F34-FD3A5A31BD82}"/>
              </a:ext>
            </a:extLst>
          </p:cNvPr>
          <p:cNvSpPr/>
          <p:nvPr/>
        </p:nvSpPr>
        <p:spPr>
          <a:xfrm flipH="1">
            <a:off x="1765152" y="4453052"/>
            <a:ext cx="2379133" cy="608358"/>
          </a:xfrm>
          <a:prstGeom prst="round2SameRect">
            <a:avLst>
              <a:gd name="adj1" fmla="val 29570"/>
              <a:gd name="adj2" fmla="val 0"/>
            </a:avLst>
          </a:prstGeom>
          <a:solidFill>
            <a:srgbClr val="FFCC99"/>
          </a:solidFill>
          <a:ln w="1905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F674B5-54B3-0FDC-4397-1137D0247049}"/>
              </a:ext>
            </a:extLst>
          </p:cNvPr>
          <p:cNvSpPr/>
          <p:nvPr/>
        </p:nvSpPr>
        <p:spPr>
          <a:xfrm>
            <a:off x="1250687" y="4490673"/>
            <a:ext cx="340806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구홍모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개발자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프로젝트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전자도서관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화면구현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기능구현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2622973" y="3864800"/>
            <a:ext cx="645470" cy="645470"/>
            <a:chOff x="8846116" y="4168827"/>
            <a:chExt cx="1083168" cy="1083168"/>
          </a:xfrm>
        </p:grpSpPr>
        <p:sp>
          <p:nvSpPr>
            <p:cNvPr id="117" name="타원 116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103" name="그룹 102"/>
          <p:cNvGrpSpPr/>
          <p:nvPr/>
        </p:nvGrpSpPr>
        <p:grpSpPr>
          <a:xfrm>
            <a:off x="7795454" y="3848044"/>
            <a:ext cx="645470" cy="645470"/>
            <a:chOff x="8846116" y="4168827"/>
            <a:chExt cx="1083168" cy="1083168"/>
          </a:xfrm>
        </p:grpSpPr>
        <p:sp>
          <p:nvSpPr>
            <p:cNvPr id="104" name="타원 10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930F2E8-7320-A61B-F9FB-22847EED3397}"/>
              </a:ext>
            </a:extLst>
          </p:cNvPr>
          <p:cNvGrpSpPr/>
          <p:nvPr/>
        </p:nvGrpSpPr>
        <p:grpSpPr>
          <a:xfrm>
            <a:off x="10400586" y="3864799"/>
            <a:ext cx="645470" cy="645470"/>
            <a:chOff x="8723358" y="1778931"/>
            <a:chExt cx="1083168" cy="108316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7F2C3DD-0165-CF31-3C6B-C043023BAE6D}"/>
                </a:ext>
              </a:extLst>
            </p:cNvPr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3D4E9B2-A0F1-44EC-D261-025404A28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382482"/>
              </p:ext>
            </p:extLst>
          </p:nvPr>
        </p:nvGraphicFramePr>
        <p:xfrm>
          <a:off x="300208" y="1312538"/>
          <a:ext cx="1315920" cy="558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ct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개요</a:t>
                      </a:r>
                      <a:endParaRPr lang="en-US" altLang="ko-KR" sz="1400" b="1" kern="0" dirty="0" smtClean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4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         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팀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개발</a:t>
                      </a:r>
                      <a:r>
                        <a:rPr lang="en-US" altLang="ko-KR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계획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수립</a:t>
                      </a:r>
                      <a:endParaRPr lang="en-US" altLang="ko-KR" sz="1400" b="1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algn="r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</a:t>
                      </a:r>
                      <a:r>
                        <a:rPr lang="ko-KR" altLang="en-US" sz="1400" b="1" kern="0" baseline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프로젝트  </a:t>
                      </a:r>
                      <a:r>
                        <a:rPr lang="ko-KR" altLang="en-US" sz="1400" b="1" kern="0" dirty="0" smtClean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작업 </a:t>
                      </a:r>
                      <a:r>
                        <a:rPr lang="ko-KR" altLang="en-US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내역</a:t>
                      </a:r>
                      <a:r>
                        <a:rPr lang="en-US" altLang="ko-KR" sz="1400" b="1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5215771" y="3853772"/>
            <a:ext cx="645470" cy="645470"/>
            <a:chOff x="8846116" y="4168827"/>
            <a:chExt cx="1083168" cy="1083168"/>
          </a:xfrm>
        </p:grpSpPr>
        <p:sp>
          <p:nvSpPr>
            <p:cNvPr id="43" name="타원 42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8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CE434D-6D45-496A-925D-6B1D70DB8498}"/>
              </a:ext>
            </a:extLst>
          </p:cNvPr>
          <p:cNvSpPr/>
          <p:nvPr/>
        </p:nvSpPr>
        <p:spPr>
          <a:xfrm>
            <a:off x="172905" y="172905"/>
            <a:ext cx="11826240" cy="6510528"/>
          </a:xfrm>
          <a:prstGeom prst="rect">
            <a:avLst/>
          </a:prstGeom>
          <a:gradFill flip="none" rotWithShape="1">
            <a:gsLst>
              <a:gs pos="12000">
                <a:schemeClr val="bg1">
                  <a:lumMod val="95000"/>
                </a:schemeClr>
              </a:gs>
              <a:gs pos="12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215900" dist="63500" dir="13500000" algn="br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 w="25400"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53" name="사각형: 둥근 모서리 46">
            <a:extLst>
              <a:ext uri="{FF2B5EF4-FFF2-40B4-BE49-F238E27FC236}">
                <a16:creationId xmlns:a16="http://schemas.microsoft.com/office/drawing/2014/main" id="{BB63BDDC-AF38-498A-A491-031FD1A14700}"/>
              </a:ext>
            </a:extLst>
          </p:cNvPr>
          <p:cNvSpPr/>
          <p:nvPr/>
        </p:nvSpPr>
        <p:spPr>
          <a:xfrm>
            <a:off x="387255" y="3149985"/>
            <a:ext cx="1282669" cy="424163"/>
          </a:xfrm>
          <a:prstGeom prst="roundRect">
            <a:avLst>
              <a:gd name="adj" fmla="val 17667"/>
            </a:avLst>
          </a:prstGeom>
          <a:solidFill>
            <a:srgbClr val="F34165"/>
          </a:solidFill>
          <a:ln>
            <a:noFill/>
          </a:ln>
          <a:effectLst>
            <a:outerShdw blurRad="152400" dist="38100" dir="5400000" algn="t" rotWithShape="0">
              <a:srgbClr val="F34165">
                <a:alpha val="4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80533"/>
              </p:ext>
            </p:extLst>
          </p:nvPr>
        </p:nvGraphicFramePr>
        <p:xfrm>
          <a:off x="301781" y="1312538"/>
          <a:ext cx="1320261" cy="5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개요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 팀 구성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</a:t>
                      </a: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프로젝트 개발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bg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계획 수립</a:t>
                      </a: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ko-KR" altLang="en-US" sz="1200" kern="0" baseline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 프로젝트 </a:t>
                      </a:r>
                      <a:endParaRPr lang="en-US" altLang="ko-KR" sz="1200" kern="0" baseline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        </a:t>
                      </a:r>
                      <a:r>
                        <a:rPr lang="ko-KR" altLang="en-US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작업 내역</a:t>
                      </a:r>
                      <a:r>
                        <a:rPr lang="en-US" altLang="ko-KR" sz="1200" kern="0" dirty="0">
                          <a:ln w="25400">
                            <a:noFill/>
                          </a:ln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lvl="0" latinLnBrk="0">
                        <a:spcBef>
                          <a:spcPct val="0"/>
                        </a:spcBef>
                        <a:defRPr/>
                      </a:pPr>
                      <a:endParaRPr lang="en-US" altLang="ko-KR" sz="1200" kern="0" dirty="0">
                        <a:ln w="25400">
                          <a:noFill/>
                        </a:ln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6988" y="521208"/>
            <a:ext cx="76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03. </a:t>
            </a:r>
            <a:r>
              <a:rPr lang="ko-KR" altLang="en-US" sz="28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개발 계획수립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51FD9-E878-026B-7AAF-53DB8186A062}"/>
              </a:ext>
            </a:extLst>
          </p:cNvPr>
          <p:cNvSpPr txBox="1"/>
          <p:nvPr/>
        </p:nvSpPr>
        <p:spPr>
          <a:xfrm>
            <a:off x="1908000" y="1080000"/>
            <a:ext cx="245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rPr>
              <a:t>03.1) </a:t>
            </a:r>
            <a:r>
              <a:rPr lang="ko-KR" altLang="en-US" sz="2000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A77E4-C097-43AE-3A1A-935D58333C55}"/>
              </a:ext>
            </a:extLst>
          </p:cNvPr>
          <p:cNvSpPr txBox="1"/>
          <p:nvPr/>
        </p:nvSpPr>
        <p:spPr>
          <a:xfrm>
            <a:off x="2343706" y="194694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Windows 10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/>
              <a:t>Chrome </a:t>
            </a:r>
            <a:r>
              <a:rPr lang="en-US" altLang="ko-KR" sz="1700" b="1" dirty="0" smtClean="0"/>
              <a:t>111</a:t>
            </a:r>
            <a:endParaRPr lang="en-US" altLang="ko-KR" sz="1700" b="1" dirty="0"/>
          </a:p>
          <a:p>
            <a:pPr algn="ctr"/>
            <a:endParaRPr lang="ko-KR" altLang="en-US" sz="17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116594CC-94DA-3D4A-6DAF-92D06983F300}"/>
              </a:ext>
            </a:extLst>
          </p:cNvPr>
          <p:cNvSpPr/>
          <p:nvPr/>
        </p:nvSpPr>
        <p:spPr>
          <a:xfrm>
            <a:off x="2854036" y="1605764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OS</a:t>
            </a:r>
          </a:p>
          <a:p>
            <a:pPr algn="ctr"/>
            <a:r>
              <a:rPr lang="en-US" altLang="ko-KR" b="1" dirty="0"/>
              <a:t>Browser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8B12-10F8-8A87-C823-A2143125D717}"/>
              </a:ext>
            </a:extLst>
          </p:cNvPr>
          <p:cNvSpPr txBox="1"/>
          <p:nvPr/>
        </p:nvSpPr>
        <p:spPr>
          <a:xfrm>
            <a:off x="5310874" y="1950019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sz="1700" b="1" dirty="0"/>
              <a:t>Embedded web </a:t>
            </a:r>
            <a:r>
              <a:rPr lang="en-US" altLang="ko-KR" sz="1700" b="1" dirty="0" smtClean="0"/>
              <a:t>server</a:t>
            </a:r>
          </a:p>
          <a:p>
            <a:pPr algn="ctr"/>
            <a:endParaRPr lang="en-US" altLang="ko-KR" sz="1700" b="1" dirty="0"/>
          </a:p>
          <a:p>
            <a:pPr algn="ctr"/>
            <a:endParaRPr lang="ko-KR" altLang="en-US" dirty="0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8DE5298D-2E82-84C0-6BCE-74B2078F251F}"/>
              </a:ext>
            </a:extLst>
          </p:cNvPr>
          <p:cNvSpPr/>
          <p:nvPr/>
        </p:nvSpPr>
        <p:spPr>
          <a:xfrm>
            <a:off x="5832771" y="1601148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F8E68-0419-5173-2757-75B4252E8FF7}"/>
              </a:ext>
            </a:extLst>
          </p:cNvPr>
          <p:cNvSpPr txBox="1"/>
          <p:nvPr/>
        </p:nvSpPr>
        <p:spPr>
          <a:xfrm>
            <a:off x="8178766" y="1954638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Java 11</a:t>
            </a:r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SpringBoot</a:t>
            </a:r>
            <a:endParaRPr lang="en-US" altLang="ko-KR" sz="1700" b="1" dirty="0" smtClean="0"/>
          </a:p>
          <a:p>
            <a:pPr algn="ctr"/>
            <a:endParaRPr lang="en-US" altLang="ko-KR" sz="1700" b="1" dirty="0"/>
          </a:p>
          <a:p>
            <a:pPr algn="ctr"/>
            <a:r>
              <a:rPr lang="en-US" altLang="ko-KR" sz="1700" b="1" dirty="0" err="1"/>
              <a:t>Thymeleaf</a:t>
            </a:r>
            <a:r>
              <a:rPr lang="en-US" altLang="ko-KR" sz="1700" b="1" dirty="0"/>
              <a:t> 3.1.1</a:t>
            </a:r>
            <a:endParaRPr lang="ko-KR" altLang="en-US" sz="1700" b="1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247E6FFE-38B9-6CEE-C44B-7062DE973B29}"/>
              </a:ext>
            </a:extLst>
          </p:cNvPr>
          <p:cNvSpPr/>
          <p:nvPr/>
        </p:nvSpPr>
        <p:spPr>
          <a:xfrm>
            <a:off x="8700663" y="1605767"/>
            <a:ext cx="1277838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8279D-D77F-4AFD-078A-D64EAFFBFD0C}"/>
              </a:ext>
            </a:extLst>
          </p:cNvPr>
          <p:cNvSpPr txBox="1"/>
          <p:nvPr/>
        </p:nvSpPr>
        <p:spPr>
          <a:xfrm>
            <a:off x="8174150" y="4231393"/>
            <a:ext cx="2239861" cy="169277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 smtClean="0"/>
              <a:t>HTML</a:t>
            </a:r>
          </a:p>
          <a:p>
            <a:pPr algn="ctr"/>
            <a:r>
              <a:rPr lang="en-US" altLang="ko-KR" sz="1700" b="1" dirty="0" smtClean="0"/>
              <a:t>CSS3</a:t>
            </a:r>
            <a:endParaRPr lang="en-US" altLang="ko-KR" sz="1700" b="1" dirty="0"/>
          </a:p>
          <a:p>
            <a:pPr algn="ctr"/>
            <a:r>
              <a:rPr lang="en-US" altLang="ko-KR" sz="1700" b="1" dirty="0"/>
              <a:t>JavaScript(ES6)</a:t>
            </a:r>
          </a:p>
          <a:p>
            <a:pPr algn="ctr"/>
            <a:r>
              <a:rPr lang="en-US" altLang="ko-KR" sz="1700" b="1" dirty="0"/>
              <a:t>jQuery </a:t>
            </a:r>
            <a:r>
              <a:rPr lang="en-US" altLang="ko-KR" sz="1700" b="1" dirty="0" smtClean="0"/>
              <a:t>3.1</a:t>
            </a:r>
          </a:p>
          <a:p>
            <a:endParaRPr lang="en-US" altLang="ko-KR" dirty="0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BFA798E7-C3CB-7A1E-927D-A70C2D9C752A}"/>
              </a:ext>
            </a:extLst>
          </p:cNvPr>
          <p:cNvSpPr/>
          <p:nvPr/>
        </p:nvSpPr>
        <p:spPr>
          <a:xfrm>
            <a:off x="8696047" y="3882522"/>
            <a:ext cx="1282454" cy="634060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Language</a:t>
            </a:r>
          </a:p>
          <a:p>
            <a:pPr algn="ctr"/>
            <a:r>
              <a:rPr lang="en-US" altLang="ko-KR" sz="1600" b="1" dirty="0"/>
              <a:t>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5A4DA-6990-D5ED-778F-B318BE6F0637}"/>
              </a:ext>
            </a:extLst>
          </p:cNvPr>
          <p:cNvSpPr txBox="1"/>
          <p:nvPr/>
        </p:nvSpPr>
        <p:spPr>
          <a:xfrm>
            <a:off x="2336758" y="4249866"/>
            <a:ext cx="2239861" cy="16773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algn="ctr"/>
            <a:r>
              <a:rPr lang="en-US" altLang="ko-KR" sz="1700" b="1" dirty="0"/>
              <a:t>Spring Tools 4 </a:t>
            </a:r>
            <a:r>
              <a:rPr lang="en-US" altLang="ko-KR" sz="1700" b="1" dirty="0" smtClean="0"/>
              <a:t>MySQL </a:t>
            </a:r>
            <a:r>
              <a:rPr lang="en-US" altLang="ko-KR" sz="1700" b="1" dirty="0"/>
              <a:t>Workbench </a:t>
            </a:r>
            <a:r>
              <a:rPr lang="en-US" altLang="ko-KR" sz="1700" b="1" dirty="0" err="1" smtClean="0"/>
              <a:t>HeidiSQL</a:t>
            </a:r>
            <a:r>
              <a:rPr lang="en-US" altLang="ko-KR" sz="1700" b="1" dirty="0" smtClean="0"/>
              <a:t> </a:t>
            </a:r>
          </a:p>
          <a:p>
            <a:pPr algn="ctr"/>
            <a:r>
              <a:rPr lang="en-US" altLang="ko-KR" sz="1700" b="1" dirty="0" err="1" smtClean="0"/>
              <a:t>Git</a:t>
            </a:r>
            <a:endParaRPr lang="en-US" altLang="ko-KR" sz="1700" b="1" dirty="0"/>
          </a:p>
          <a:p>
            <a:pPr algn="ctr"/>
            <a:r>
              <a:rPr lang="en-US" altLang="ko-KR" sz="1700" b="1" dirty="0" err="1" smtClean="0"/>
              <a:t>Github</a:t>
            </a:r>
            <a:endParaRPr lang="en-US" altLang="ko-KR" sz="1700" b="1" dirty="0"/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844222C8-CE76-0E1E-C11D-E07515E2A40B}"/>
              </a:ext>
            </a:extLst>
          </p:cNvPr>
          <p:cNvSpPr/>
          <p:nvPr/>
        </p:nvSpPr>
        <p:spPr>
          <a:xfrm>
            <a:off x="2858655" y="3900995"/>
            <a:ext cx="1209964" cy="615581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6A143-47B5-3065-104A-556C97CEF022}"/>
              </a:ext>
            </a:extLst>
          </p:cNvPr>
          <p:cNvSpPr txBox="1"/>
          <p:nvPr/>
        </p:nvSpPr>
        <p:spPr>
          <a:xfrm>
            <a:off x="5315495" y="4236016"/>
            <a:ext cx="2239861" cy="170816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algn="ctr"/>
            <a:r>
              <a:rPr lang="en-US" altLang="ko-KR" sz="1700" b="1" dirty="0" err="1" smtClean="0"/>
              <a:t>MariaDB</a:t>
            </a:r>
            <a:r>
              <a:rPr lang="en-US" altLang="ko-KR" sz="1700" b="1" dirty="0" smtClean="0"/>
              <a:t> 10.8.7</a:t>
            </a:r>
          </a:p>
          <a:p>
            <a:pPr algn="ctr"/>
            <a:endParaRPr lang="en-US" altLang="ko-KR" sz="1700" b="1" dirty="0" smtClean="0"/>
          </a:p>
          <a:p>
            <a:pPr algn="ctr"/>
            <a:endParaRPr lang="en-US" altLang="ko-KR" sz="1700" b="1" dirty="0" smtClean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1833DFC4-F9DC-B8C5-AAFD-9B586E4E6D4B}"/>
              </a:ext>
            </a:extLst>
          </p:cNvPr>
          <p:cNvSpPr/>
          <p:nvPr/>
        </p:nvSpPr>
        <p:spPr>
          <a:xfrm>
            <a:off x="5837392" y="3887145"/>
            <a:ext cx="1209964" cy="620197"/>
          </a:xfrm>
          <a:prstGeom prst="flowChartTerminator">
            <a:avLst/>
          </a:prstGeom>
          <a:solidFill>
            <a:srgbClr val="8C96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8905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630</Words>
  <Application>Microsoft Office PowerPoint</Application>
  <PresentationFormat>와이드스크린</PresentationFormat>
  <Paragraphs>265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Noto Sans KR</vt:lpstr>
      <vt:lpstr>Tmon몬소리 Black</vt:lpstr>
      <vt:lpstr>맑은 고딕</vt:lpstr>
      <vt:lpstr>한컴산뜻돋움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java1</cp:lastModifiedBy>
  <cp:revision>78</cp:revision>
  <dcterms:created xsi:type="dcterms:W3CDTF">2022-05-10T14:42:24Z</dcterms:created>
  <dcterms:modified xsi:type="dcterms:W3CDTF">2023-05-10T00:17:07Z</dcterms:modified>
</cp:coreProperties>
</file>