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0" r:id="rId25"/>
    <p:sldId id="308" r:id="rId26"/>
    <p:sldId id="309" r:id="rId27"/>
    <p:sldId id="311" r:id="rId28"/>
    <p:sldId id="31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DB0"/>
    <a:srgbClr val="9F769D"/>
    <a:srgbClr val="76C808"/>
    <a:srgbClr val="B2DCD5"/>
    <a:srgbClr val="FF4759"/>
    <a:srgbClr val="FFC247"/>
    <a:srgbClr val="3C89FA"/>
    <a:srgbClr val="E7C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352A9-2B63-4AD2-B8CD-3DEFD3B06E96}">
  <a:tblStyle styleId="{519352A9-2B63-4AD2-B8CD-3DEFD3B06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5" autoAdjust="0"/>
  </p:normalViewPr>
  <p:slideViewPr>
    <p:cSldViewPr snapToGrid="0">
      <p:cViewPr>
        <p:scale>
          <a:sx n="100" d="100"/>
          <a:sy n="100" d="100"/>
        </p:scale>
        <p:origin x="72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91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83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622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71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2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64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94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20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16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8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24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398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012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70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707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71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56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0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00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87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9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1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2474277" y="1519691"/>
            <a:ext cx="4208406" cy="1813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7000" dirty="0" err="1"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침대학교</a:t>
            </a:r>
            <a:r>
              <a:rPr lang="en-US" altLang="ko-KR" sz="7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" panose="020B0500000000000000" pitchFamily="34" charset="-127"/>
                <a:ea typeface="Noto Sans KR" panose="020B0500000000000000" pitchFamily="34" charset="-127"/>
              </a:rPr>
              <a:t>스토리보드</a:t>
            </a:r>
            <a:endParaRPr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6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accent6"/>
                </a:solidFill>
              </a:rPr>
              <a:t>V1.4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631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2486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2242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student/my/info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확인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56869"/>
              </p:ext>
            </p:extLst>
          </p:nvPr>
        </p:nvGraphicFramePr>
        <p:xfrm>
          <a:off x="5768339" y="488138"/>
          <a:ext cx="3375660" cy="3386160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로그아웃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프로필 이미지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유저 정보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학생의 </a:t>
                      </a:r>
                      <a:r>
                        <a:rPr lang="ko-KR" altLang="en-US" sz="1000" dirty="0" err="1" smtClean="0"/>
                        <a:t>수강내역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최신순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성적 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최신순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95~100 A+ 90~94 A …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소숫점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번째 반올림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강의평가 페이지로 이동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팝업 호출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2041"/>
            <a:ext cx="5757018" cy="32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990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3248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student/my/modify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수정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8668"/>
              </p:ext>
            </p:extLst>
          </p:nvPr>
        </p:nvGraphicFramePr>
        <p:xfrm>
          <a:off x="5768339" y="488138"/>
          <a:ext cx="3375660" cy="355903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 개인 프로필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작성자 수정 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아이콘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프로필 사진 수정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기존 개인정보를 출력 후 수정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작성자 수정 가능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XXX-XXXX-XXXX </a:t>
                      </a:r>
                      <a:r>
                        <a:rPr lang="ko-KR" altLang="en-US" sz="1000" dirty="0" smtClean="0"/>
                        <a:t>형태로 자동 변환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검색하기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카카오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주소 창 팝업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카카오 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팝업 내에서 주소 선택 </a:t>
                      </a:r>
                      <a:r>
                        <a:rPr lang="ko-KR" altLang="en-US" sz="1000" dirty="0" err="1" smtClean="0"/>
                        <a:t>완료시</a:t>
                      </a:r>
                      <a:r>
                        <a:rPr lang="ko-KR" altLang="en-US" sz="1000" dirty="0" smtClean="0"/>
                        <a:t> 기본 주소 자동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자기소개 입력 </a:t>
                      </a:r>
                      <a:r>
                        <a:rPr lang="en-US" altLang="ko-KR" sz="1000" dirty="0" smtClean="0"/>
                        <a:t>(500</a:t>
                      </a:r>
                      <a:r>
                        <a:rPr lang="ko-KR" altLang="en-US" sz="1000" dirty="0" smtClean="0"/>
                        <a:t>자 내외 제한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필수 작성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개인정보 저장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7688"/>
            <a:ext cx="5768339" cy="42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78925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 수강신청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sugang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수강신청페이지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50109"/>
              </p:ext>
            </p:extLst>
          </p:nvPr>
        </p:nvGraphicFramePr>
        <p:xfrm>
          <a:off x="5768339" y="488138"/>
          <a:ext cx="3375660" cy="466323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</a:t>
                      </a:r>
                      <a:r>
                        <a:rPr lang="ko-KR" altLang="en-US" sz="1000" dirty="0" err="1" smtClean="0"/>
                        <a:t>학생정보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전공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전공전체</a:t>
                      </a:r>
                      <a:r>
                        <a:rPr lang="en-US" altLang="ko-KR" sz="1000" dirty="0" smtClean="0"/>
                        <a:t>)/</a:t>
                      </a:r>
                      <a:r>
                        <a:rPr lang="ko-KR" altLang="en-US" sz="1000" dirty="0" smtClean="0"/>
                        <a:t>전공필수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전공선택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교양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교과명</a:t>
                      </a:r>
                      <a:r>
                        <a:rPr lang="ko-KR" altLang="en-US" sz="1000" dirty="0" smtClean="0"/>
                        <a:t> 또는 </a:t>
                      </a:r>
                      <a:r>
                        <a:rPr lang="ko-KR" altLang="en-US" sz="1000" dirty="0" err="1" smtClean="0"/>
                        <a:t>교과목코드</a:t>
                      </a:r>
                      <a:r>
                        <a:rPr lang="ko-KR" altLang="en-US" sz="1000" dirty="0" smtClean="0"/>
                        <a:t>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학부 선택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본인학과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선택한 </a:t>
                      </a:r>
                      <a:r>
                        <a:rPr lang="ko-KR" altLang="en-US" sz="1000" dirty="0" err="1" smtClean="0"/>
                        <a:t>학부내의</a:t>
                      </a:r>
                      <a:r>
                        <a:rPr lang="ko-KR" altLang="en-US" sz="1000" dirty="0" smtClean="0"/>
                        <a:t> 세부 전공 </a:t>
                      </a:r>
                      <a:r>
                        <a:rPr lang="en-US" altLang="ko-KR" sz="1000" dirty="0" smtClean="0"/>
                        <a:t>/ '-' </a:t>
                      </a:r>
                      <a:r>
                        <a:rPr lang="ko-KR" altLang="en-US" sz="1000" dirty="0" smtClean="0"/>
                        <a:t>는 전체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학년 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94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최대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학점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최소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학점 고정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현재학점은</a:t>
                      </a:r>
                      <a:r>
                        <a:rPr lang="ko-KR" altLang="en-US" sz="1000" dirty="0" smtClean="0"/>
                        <a:t> 수강신청 내역의 학점의 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검색결과수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r>
                        <a:rPr lang="ko-KR" altLang="en-US" sz="1000" dirty="0" err="1" smtClean="0"/>
                        <a:t>순차출력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팝업으로 강의계획서 확인가능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260890"/>
                  </a:ext>
                </a:extLst>
              </a:tr>
              <a:tr h="39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신청가능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수강 신청내역으로 정보 입력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13881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 개별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9916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스크롤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5544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276"/>
            <a:ext cx="5768338" cy="32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4197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 </a:t>
                      </a:r>
                      <a:r>
                        <a:rPr lang="ko-KR" altLang="en-US" sz="1000" dirty="0" err="1" smtClean="0"/>
                        <a:t>강의시간표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timeTable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강의 시간표 페이지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8999"/>
              </p:ext>
            </p:extLst>
          </p:nvPr>
        </p:nvGraphicFramePr>
        <p:xfrm>
          <a:off x="5768339" y="488138"/>
          <a:ext cx="3375660" cy="101584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 신청한 과목 시간표 형식으로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과목명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강의장소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교수명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339"/>
            <a:ext cx="5768338" cy="32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3435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</a:t>
                      </a:r>
                      <a:r>
                        <a:rPr lang="ko-KR" altLang="en-US" sz="1000" baseline="0" dirty="0" smtClean="0"/>
                        <a:t> 강의평가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eval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강의 평가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53670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내용작성</a:t>
                      </a:r>
                      <a:r>
                        <a:rPr lang="ko-KR" altLang="en-US" sz="1000" dirty="0" smtClean="0"/>
                        <a:t> 제목 </a:t>
                      </a:r>
                      <a:r>
                        <a:rPr lang="en-US" altLang="ko-KR" sz="1000" dirty="0" err="1" smtClean="0"/>
                        <a:t>uid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필요 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점수 라디오 버튼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 </a:t>
                      </a:r>
                      <a:r>
                        <a:rPr lang="ko-KR" altLang="en-US" sz="1000" dirty="0" err="1" smtClean="0"/>
                        <a:t>작성후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972"/>
            <a:ext cx="5774321" cy="32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19619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내정보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professor/my/info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44995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프로필 이미지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정보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강의한 내역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강의 평가 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</a:t>
                      </a:r>
                      <a:r>
                        <a:rPr lang="ko-KR" altLang="en-US" sz="1000" dirty="0" err="1" smtClean="0"/>
                        <a:t>페이지그룹</a:t>
                      </a:r>
                      <a:r>
                        <a:rPr lang="ko-KR" altLang="en-US" sz="1000" dirty="0" smtClean="0"/>
                        <a:t> 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" y="1116108"/>
            <a:ext cx="5759613" cy="32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86506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정보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professor/my/modify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정보 수정 페이지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학생 정보 </a:t>
                      </a:r>
                      <a:r>
                        <a:rPr lang="ko-KR" altLang="en-US" sz="1000" dirty="0" err="1" smtClean="0"/>
                        <a:t>수정페이지</a:t>
                      </a:r>
                      <a:r>
                        <a:rPr lang="ko-KR" altLang="en-US" sz="1000" dirty="0" smtClean="0"/>
                        <a:t> 동일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06338"/>
              </p:ext>
            </p:extLst>
          </p:nvPr>
        </p:nvGraphicFramePr>
        <p:xfrm>
          <a:off x="5768339" y="488138"/>
          <a:ext cx="3375660" cy="67723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연구실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이력 </a:t>
                      </a:r>
                      <a:r>
                        <a:rPr lang="ko-KR" altLang="en-US" sz="1000" dirty="0" err="1" smtClean="0"/>
                        <a:t>수정가능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87" y="663398"/>
            <a:ext cx="5778325" cy="42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70996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학사관리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강의목록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계획서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강의 목록 확인 및 강의 계획서 작성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74873"/>
              </p:ext>
            </p:extLst>
          </p:nvPr>
        </p:nvGraphicFramePr>
        <p:xfrm>
          <a:off x="5768339" y="488138"/>
          <a:ext cx="3375660" cy="242793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하단 강의계획서 영역 출력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기존강의계획서가 있다면 수정으로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계획서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 자동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수정불가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파일첨부가능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852"/>
            <a:ext cx="5768338" cy="32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2233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en-US" altLang="ko-KR" sz="1000" dirty="0" smtClean="0"/>
                        <a:t>–</a:t>
                      </a:r>
                      <a:r>
                        <a:rPr lang="ko-KR" altLang="en-US" sz="1000" baseline="0" dirty="0" smtClean="0"/>
                        <a:t> 학사관리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성적 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professor/class/credit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성적 입력 페이지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입력클릭시</a:t>
                      </a:r>
                      <a:r>
                        <a:rPr lang="ko-KR" altLang="en-US" sz="1000" baseline="0" dirty="0" smtClean="0"/>
                        <a:t> 해당 과목 학생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21263"/>
              </p:ext>
            </p:extLst>
          </p:nvPr>
        </p:nvGraphicFramePr>
        <p:xfrm>
          <a:off x="5768339" y="488138"/>
          <a:ext cx="3375660" cy="237031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자신의 강의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성적 입력 영역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해당 학생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기말</a:t>
                      </a:r>
                      <a:r>
                        <a:rPr lang="en-US" altLang="ko-KR" sz="1000" dirty="0" smtClean="0"/>
                        <a:t>… </a:t>
                      </a:r>
                      <a:r>
                        <a:rPr lang="ko-KR" altLang="en-US" sz="1000" dirty="0" smtClean="0"/>
                        <a:t>각 항목 </a:t>
                      </a:r>
                      <a:r>
                        <a:rPr lang="ko-KR" altLang="en-US" sz="1000" dirty="0" err="1" smtClean="0"/>
                        <a:t>입력가능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최종합계 자동 계산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성적 입력 기능</a:t>
                      </a:r>
                      <a:r>
                        <a:rPr lang="en-US" altLang="ko-KR" sz="1000" dirty="0" smtClean="0"/>
                        <a:t>(ajax)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084"/>
            <a:ext cx="5768338" cy="3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5442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강의평가 확인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</a:t>
                      </a:r>
                      <a:r>
                        <a:rPr lang="en-US" altLang="ko-KR" sz="1000" dirty="0" err="1" smtClean="0"/>
                        <a:t>eval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교수가 학생이 입력한 강의평가를 확인하는 게시판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46115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평가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팝업</a:t>
                      </a:r>
                      <a:r>
                        <a:rPr lang="en-US" altLang="ko-KR" sz="1000" dirty="0" smtClean="0"/>
                        <a:t>? </a:t>
                      </a:r>
                      <a:r>
                        <a:rPr lang="ko-KR" altLang="en-US" sz="1000" dirty="0" smtClean="0"/>
                        <a:t>혹은 아래 </a:t>
                      </a:r>
                      <a:r>
                        <a:rPr lang="ko-KR" altLang="en-US" sz="1000" dirty="0" err="1" smtClean="0"/>
                        <a:t>영역출력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5819"/>
            <a:ext cx="5768338" cy="32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문서 이력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" name="Google Shape;720;p40"/>
          <p:cNvGraphicFramePr/>
          <p:nvPr>
            <p:extLst>
              <p:ext uri="{D42A27DB-BD31-4B8C-83A1-F6EECF244321}">
                <p14:modId xmlns:p14="http://schemas.microsoft.com/office/powerpoint/2010/main" val="2242767166"/>
              </p:ext>
            </p:extLst>
          </p:nvPr>
        </p:nvGraphicFramePr>
        <p:xfrm>
          <a:off x="872150" y="1141527"/>
          <a:ext cx="7399700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200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355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val="106389903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버전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변경일자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PAGE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내용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1.0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2023-03-03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프로젝트개요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정보구조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최초작성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1.1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2023-03-06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회원정보확인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수강신청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학과게시판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1.2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2023-03-07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강의시간표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강의관리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1.3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2023-03-08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학과게시판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인사관리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1.4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2023-03-09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강의평가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50468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목록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 게시판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글 목록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41355"/>
              </p:ext>
            </p:extLst>
          </p:nvPr>
        </p:nvGraphicFramePr>
        <p:xfrm>
          <a:off x="5768339" y="488138"/>
          <a:ext cx="3375660" cy="310516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학과게시판 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공지사항 고정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제목 클릭시 해당 글 보기로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글 번호 역순</a:t>
                      </a:r>
                      <a:endParaRPr lang="en-US" altLang="ko-KR" sz="1000" smtClean="0"/>
                    </a:p>
                    <a:p>
                      <a:pPr algn="ctr" latinLnBrk="1"/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실제 글번호가 아닌 총개수에서 </a:t>
                      </a:r>
                      <a:r>
                        <a:rPr lang="en-US" altLang="ko-KR" sz="1000" smtClean="0"/>
                        <a:t>-1</a:t>
                      </a:r>
                      <a:r>
                        <a:rPr lang="ko-KR" altLang="en-US" sz="1000" smtClean="0"/>
                        <a:t>씩 감소</a:t>
                      </a:r>
                      <a:r>
                        <a:rPr lang="en-US" altLang="ko-KR" sz="100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글보기 누를시 </a:t>
                      </a:r>
                      <a:r>
                        <a:rPr lang="en-US" altLang="ko-KR" sz="1000" smtClean="0"/>
                        <a:t>1</a:t>
                      </a:r>
                      <a:r>
                        <a:rPr lang="ko-KR" altLang="en-US" sz="1000" smtClean="0"/>
                        <a:t>증가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00-00-00 </a:t>
                      </a:r>
                      <a:r>
                        <a:rPr lang="ko-KR" altLang="en-US" sz="1000" smtClean="0"/>
                        <a:t>형태로 변환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페이징 한페이지에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개씩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페이지그룹크기 </a:t>
                      </a:r>
                      <a:r>
                        <a:rPr lang="en-US" altLang="ko-KR" sz="100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작성하기로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860"/>
            <a:ext cx="5768818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46233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쓰기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/board/write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쓰기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4242"/>
              </p:ext>
            </p:extLst>
          </p:nvPr>
        </p:nvGraphicFramePr>
        <p:xfrm>
          <a:off x="5768339" y="488138"/>
          <a:ext cx="3375660" cy="141208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 작성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로그인 유저 정보로 불러오기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수정불가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작성후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작성글</a:t>
                      </a:r>
                      <a:r>
                        <a:rPr lang="ko-KR" altLang="en-US" sz="1000" dirty="0" smtClean="0"/>
                        <a:t> 보기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479"/>
            <a:ext cx="5768338" cy="32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3865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7397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 수정 불가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수정한 글 보기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75"/>
            <a:ext cx="5768972" cy="32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07427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보기</a:t>
                      </a:r>
                      <a:r>
                        <a:rPr lang="en-US" altLang="ko-KR" sz="1000" dirty="0" smtClean="0"/>
                        <a:t>1(1/2)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보기 윗부분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67627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</a:t>
                      </a:r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 삭제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으로 경고 후 삭제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삭제 버튼은 작성자만 보이게 해야 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941"/>
            <a:ext cx="5768339" cy="32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5057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보기</a:t>
                      </a:r>
                      <a:r>
                        <a:rPr lang="en-US" altLang="ko-KR" sz="1000" dirty="0" smtClean="0"/>
                        <a:t>2(2/2)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보기 아랫부분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1388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댓글이 </a:t>
                      </a:r>
                      <a:r>
                        <a:rPr lang="ko-KR" altLang="en-US" sz="1000" dirty="0" err="1" smtClean="0"/>
                        <a:t>없을시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해당영역</a:t>
                      </a:r>
                      <a:r>
                        <a:rPr lang="ko-KR" altLang="en-US" sz="1000" dirty="0" smtClean="0"/>
                        <a:t>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작성자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학번 이름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유저의 학번 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</a:t>
                      </a:r>
                      <a:r>
                        <a:rPr lang="ko-KR" altLang="en-US" sz="1000" dirty="0" err="1" smtClean="0"/>
                        <a:t>입력칸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작성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13"/>
            <a:ext cx="5768338" cy="32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4045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강의 관리 게시판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</a:t>
                      </a:r>
                      <a:r>
                        <a:rPr lang="en-US" altLang="ko-KR" sz="1000" dirty="0" err="1" smtClean="0"/>
                        <a:t>calss</a:t>
                      </a:r>
                      <a:r>
                        <a:rPr lang="en-US" altLang="ko-KR" sz="1000" dirty="0" smtClean="0"/>
                        <a:t>/manage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조교가 강의를 등록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수정 삭제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하는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37998"/>
              </p:ext>
            </p:extLst>
          </p:nvPr>
        </p:nvGraphicFramePr>
        <p:xfrm>
          <a:off x="5768339" y="488138"/>
          <a:ext cx="3375660" cy="344378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 신청 검색 기능과 유사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하단 수정 영역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확인 후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등록 영역 빈칸은 작성하지 않아도 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수정영역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위에서 누른 </a:t>
                      </a:r>
                      <a:r>
                        <a:rPr lang="ko-KR" altLang="en-US" sz="1000" dirty="0" err="1" smtClean="0"/>
                        <a:t>수정버튼의</a:t>
                      </a:r>
                      <a:r>
                        <a:rPr lang="ko-KR" altLang="en-US" sz="1000" dirty="0" smtClean="0"/>
                        <a:t> 과목을 불러와 수정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해당학과 교수 중 선택가능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교시부터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교시까지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24706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제한 인원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38548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806"/>
            <a:ext cx="5763000" cy="32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2621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</a:t>
                      </a:r>
                      <a:r>
                        <a:rPr lang="ko-KR" altLang="en-US" sz="1000" dirty="0" err="1" smtClean="0"/>
                        <a:t>인원관리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</a:t>
                      </a:r>
                      <a:r>
                        <a:rPr lang="en-US" altLang="ko-KR" sz="1000" dirty="0" err="1" smtClean="0"/>
                        <a:t>mamage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66132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ko-KR" altLang="en-US" sz="1000" dirty="0" err="1" smtClean="0"/>
                        <a:t>검색가능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교수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수정버튼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수정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 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105"/>
            <a:ext cx="5768339" cy="32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978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인원 추가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목록 입력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학번 이름 휴대폰 번호만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66553"/>
              </p:ext>
            </p:extLst>
          </p:nvPr>
        </p:nvGraphicFramePr>
        <p:xfrm>
          <a:off x="5768339" y="488138"/>
          <a:ext cx="3375660" cy="101584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새로 들어온 인원 추가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한번에 입력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340"/>
            <a:ext cx="5765523" cy="32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089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정보수정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정보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03277"/>
              </p:ext>
            </p:extLst>
          </p:nvPr>
        </p:nvGraphicFramePr>
        <p:xfrm>
          <a:off x="5768339" y="488138"/>
          <a:ext cx="3375660" cy="3782400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학과 전공 중 선택가능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1~4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</a:t>
                      </a:r>
                      <a:r>
                        <a:rPr lang="ko-KR" altLang="en-US" sz="1000" dirty="0" smtClean="0"/>
                        <a:t>재학 </a:t>
                      </a:r>
                      <a:r>
                        <a:rPr lang="en-US" altLang="ko-KR" sz="1000" dirty="0" smtClean="0"/>
                        <a:t>2 </a:t>
                      </a:r>
                      <a:r>
                        <a:rPr lang="ko-KR" altLang="en-US" sz="1000" dirty="0" smtClean="0"/>
                        <a:t>휴학 </a:t>
                      </a:r>
                      <a:r>
                        <a:rPr lang="en-US" altLang="ko-KR" sz="1000" dirty="0" smtClean="0"/>
                        <a:t>0 </a:t>
                      </a:r>
                      <a:r>
                        <a:rPr lang="ko-KR" altLang="en-US" sz="1000" dirty="0" smtClean="0"/>
                        <a:t>디폴트 </a:t>
                      </a:r>
                      <a:r>
                        <a:rPr lang="en-US" altLang="ko-KR" sz="1000" dirty="0" smtClean="0"/>
                        <a:t>"-"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탈퇴 </a:t>
                      </a:r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학생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smtClean="0"/>
                        <a:t>조교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smtClean="0"/>
                        <a:t>교수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67043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주소 다음</a:t>
                      </a:r>
                      <a:r>
                        <a:rPr lang="en-US" altLang="ko-KR" sz="1000" dirty="0" err="1" smtClean="0"/>
                        <a:t>api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50341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 후 </a:t>
                      </a:r>
                      <a:r>
                        <a:rPr lang="ko-KR" altLang="en-US" sz="1000" dirty="0" err="1" smtClean="0"/>
                        <a:t>수정인원</a:t>
                      </a:r>
                      <a:r>
                        <a:rPr lang="ko-KR" altLang="en-US" sz="1000" dirty="0" smtClean="0"/>
                        <a:t> 정보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해당페이지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755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클릭한 </a:t>
                      </a:r>
                      <a:r>
                        <a:rPr lang="ko-KR" altLang="en-US" sz="1000" dirty="0" err="1" smtClean="0"/>
                        <a:t>학생정보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모든 파트 수정 가능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학과 제외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1911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졸업일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퇴학일 </a:t>
                      </a:r>
                      <a:r>
                        <a:rPr lang="en-US" altLang="ko-KR" sz="1000" dirty="0" smtClean="0"/>
                        <a:t>or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퇴사일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65281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이미지 기본이미지로 </a:t>
                      </a:r>
                      <a:r>
                        <a:rPr lang="ko-KR" altLang="en-US" sz="1000" dirty="0" err="1" smtClean="0"/>
                        <a:t>대체만</a:t>
                      </a:r>
                      <a:r>
                        <a:rPr lang="ko-KR" altLang="en-US" sz="1000" dirty="0" smtClean="0"/>
                        <a:t>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4585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148"/>
            <a:ext cx="5753214" cy="32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03;p27"/>
          <p:cNvGrpSpPr/>
          <p:nvPr/>
        </p:nvGrpSpPr>
        <p:grpSpPr>
          <a:xfrm rot="-899982">
            <a:off x="-610786" y="2807619"/>
            <a:ext cx="2451226" cy="2451226"/>
            <a:chOff x="269239" y="624399"/>
            <a:chExt cx="2386800" cy="2386800"/>
          </a:xfrm>
        </p:grpSpPr>
        <p:sp>
          <p:nvSpPr>
            <p:cNvPr id="29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201" y="3096655"/>
            <a:ext cx="2336056" cy="1873151"/>
          </a:xfrm>
          <a:prstGeom prst="rect">
            <a:avLst/>
          </a:prstGeom>
        </p:spPr>
      </p:pic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7;p23"/>
          <p:cNvSpPr txBox="1">
            <a:spLocks noGrp="1"/>
          </p:cNvSpPr>
          <p:nvPr>
            <p:ph type="title"/>
          </p:nvPr>
        </p:nvSpPr>
        <p:spPr>
          <a:xfrm>
            <a:off x="7477125" y="256850"/>
            <a:ext cx="9468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목차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32" name="Google Shape;720;p40"/>
          <p:cNvGraphicFramePr/>
          <p:nvPr>
            <p:extLst>
              <p:ext uri="{D42A27DB-BD31-4B8C-83A1-F6EECF244321}">
                <p14:modId xmlns:p14="http://schemas.microsoft.com/office/powerpoint/2010/main" val="3221713046"/>
              </p:ext>
            </p:extLst>
          </p:nvPr>
        </p:nvGraphicFramePr>
        <p:xfrm>
          <a:off x="5249281" y="931566"/>
          <a:ext cx="3787856" cy="40382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50">
                  <a:extLst>
                    <a:ext uri="{9D8B030D-6E8A-4147-A177-3AD203B41FA5}">
                      <a16:colId xmlns:a16="http://schemas.microsoft.com/office/drawing/2014/main" val="1632598156"/>
                    </a:ext>
                  </a:extLst>
                </a:gridCol>
                <a:gridCol w="1346427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10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48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구분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화면이름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번호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33516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 평가 확인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3 - 5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335160">
                <a:tc rowSpan="4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게시판</a:t>
                      </a:r>
                      <a:endParaRPr lang="ko-KR" altLang="en-US" sz="14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목록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쓰기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보기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– 4 ~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 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관리 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추가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82176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8981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7563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985002"/>
                  </a:ext>
                </a:extLst>
              </a:tr>
            </a:tbl>
          </a:graphicData>
        </a:graphic>
      </p:graphicFrame>
      <p:graphicFrame>
        <p:nvGraphicFramePr>
          <p:cNvPr id="48" name="Google Shape;720;p40"/>
          <p:cNvGraphicFramePr/>
          <p:nvPr>
            <p:extLst>
              <p:ext uri="{D42A27DB-BD31-4B8C-83A1-F6EECF244321}">
                <p14:modId xmlns:p14="http://schemas.microsoft.com/office/powerpoint/2010/main" val="3614077844"/>
              </p:ext>
            </p:extLst>
          </p:nvPr>
        </p:nvGraphicFramePr>
        <p:xfrm>
          <a:off x="1461426" y="931566"/>
          <a:ext cx="3787855" cy="40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49">
                  <a:extLst>
                    <a:ext uri="{9D8B030D-6E8A-4147-A177-3AD203B41FA5}">
                      <a16:colId xmlns:a16="http://schemas.microsoft.com/office/drawing/2014/main" val="1632598156"/>
                    </a:ext>
                  </a:extLst>
                </a:gridCol>
                <a:gridCol w="1346427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10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4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구분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화면이름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번호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261272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멤버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로그인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 –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261272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회원가입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 –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7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확인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–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수강신청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–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강의시간표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강의평가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72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확인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82176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89811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강의목록</a:t>
                      </a: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계획서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75637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성적 입력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98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2474654" y="1588157"/>
            <a:ext cx="419468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수강신청 및 학사관리 사이트</a:t>
            </a:r>
            <a:endParaRPr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32020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24407" y="1078599"/>
            <a:ext cx="2107333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8032" y="2221692"/>
            <a:ext cx="5467930" cy="1115455"/>
          </a:xfrm>
          <a:prstGeom prst="rect">
            <a:avLst/>
          </a:prstGeom>
          <a:noFill/>
          <a:ln w="38100">
            <a:solidFill>
              <a:srgbClr val="B2D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핵심 타겟 </a:t>
            </a:r>
            <a:r>
              <a:rPr lang="en-US" altLang="ko-KR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학교에 재학중인 재학생</a:t>
            </a:r>
            <a:endParaRPr lang="en-US" altLang="ko-KR" sz="25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서비스 채널 </a:t>
            </a:r>
            <a:r>
              <a:rPr lang="en-US" altLang="ko-KR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PC/</a:t>
            </a:r>
            <a:r>
              <a:rPr lang="ko-KR" altLang="en-US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모바일 웹사이트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46982" y="1525663"/>
            <a:ext cx="850031" cy="50302"/>
          </a:xfrm>
          <a:prstGeom prst="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31814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5774" y="1168745"/>
            <a:ext cx="2168065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 목적과 효과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47" name="Google Shape;432;p30"/>
          <p:cNvSpPr txBox="1"/>
          <p:nvPr/>
        </p:nvSpPr>
        <p:spPr>
          <a:xfrm flipH="1">
            <a:off x="5543684" y="2143013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효율적인 프로젝트 관리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grpSp>
        <p:nvGrpSpPr>
          <p:cNvPr id="51" name="Google Shape;437;p30"/>
          <p:cNvGrpSpPr/>
          <p:nvPr/>
        </p:nvGrpSpPr>
        <p:grpSpPr>
          <a:xfrm>
            <a:off x="3968479" y="3355665"/>
            <a:ext cx="1201462" cy="1201462"/>
            <a:chOff x="3898411" y="1995974"/>
            <a:chExt cx="1347232" cy="1347232"/>
          </a:xfrm>
        </p:grpSpPr>
        <p:grpSp>
          <p:nvGrpSpPr>
            <p:cNvPr id="52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54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442;p30"/>
          <p:cNvGrpSpPr/>
          <p:nvPr/>
        </p:nvGrpSpPr>
        <p:grpSpPr>
          <a:xfrm>
            <a:off x="3961297" y="2568892"/>
            <a:ext cx="1215827" cy="1215827"/>
            <a:chOff x="3890328" y="1987874"/>
            <a:chExt cx="1363340" cy="1363340"/>
          </a:xfrm>
        </p:grpSpPr>
        <p:grpSp>
          <p:nvGrpSpPr>
            <p:cNvPr id="57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59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447;p30"/>
          <p:cNvGrpSpPr/>
          <p:nvPr/>
        </p:nvGrpSpPr>
        <p:grpSpPr>
          <a:xfrm>
            <a:off x="3961297" y="1789342"/>
            <a:ext cx="1215827" cy="1215827"/>
            <a:chOff x="3890328" y="1987874"/>
            <a:chExt cx="1363340" cy="1363340"/>
          </a:xfrm>
        </p:grpSpPr>
        <p:grpSp>
          <p:nvGrpSpPr>
            <p:cNvPr id="62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64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52;p30"/>
          <p:cNvGrpSpPr/>
          <p:nvPr/>
        </p:nvGrpSpPr>
        <p:grpSpPr>
          <a:xfrm>
            <a:off x="3961297" y="1009792"/>
            <a:ext cx="1215827" cy="1215827"/>
            <a:chOff x="3890328" y="1987874"/>
            <a:chExt cx="1363340" cy="1363340"/>
          </a:xfrm>
        </p:grpSpPr>
        <p:grpSp>
          <p:nvGrpSpPr>
            <p:cNvPr id="67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69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" name="Google Shape;457;p30"/>
          <p:cNvCxnSpPr>
            <a:endCxn id="68" idx="6"/>
          </p:cNvCxnSpPr>
          <p:nvPr/>
        </p:nvCxnSpPr>
        <p:spPr>
          <a:xfrm rot="10800000">
            <a:off x="4869775" y="1617705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459;p30"/>
          <p:cNvCxnSpPr>
            <a:stCxn id="63" idx="2"/>
          </p:cNvCxnSpPr>
          <p:nvPr/>
        </p:nvCxnSpPr>
        <p:spPr>
          <a:xfrm rot="10800000">
            <a:off x="4026095" y="2397255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461;p30"/>
          <p:cNvCxnSpPr>
            <a:stCxn id="58" idx="6"/>
            <a:endCxn id="84" idx="2"/>
          </p:cNvCxnSpPr>
          <p:nvPr/>
        </p:nvCxnSpPr>
        <p:spPr>
          <a:xfrm>
            <a:off x="4869925" y="3176805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463;p30"/>
          <p:cNvCxnSpPr>
            <a:stCxn id="53" idx="2"/>
            <a:endCxn id="90" idx="6"/>
          </p:cNvCxnSpPr>
          <p:nvPr/>
        </p:nvCxnSpPr>
        <p:spPr>
          <a:xfrm rot="10800000">
            <a:off x="4026070" y="3956355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465;p30"/>
          <p:cNvCxnSpPr/>
          <p:nvPr/>
        </p:nvCxnSpPr>
        <p:spPr>
          <a:xfrm>
            <a:off x="5122152" y="1617705"/>
            <a:ext cx="375722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" name="Google Shape;466;p30"/>
          <p:cNvCxnSpPr/>
          <p:nvPr/>
        </p:nvCxnSpPr>
        <p:spPr>
          <a:xfrm rot="10800000">
            <a:off x="3416919" y="2284005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" name="Google Shape;467;p30"/>
          <p:cNvCxnSpPr/>
          <p:nvPr/>
        </p:nvCxnSpPr>
        <p:spPr>
          <a:xfrm>
            <a:off x="5108863" y="3176805"/>
            <a:ext cx="590700" cy="86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" name="Google Shape;468;p30"/>
          <p:cNvCxnSpPr/>
          <p:nvPr/>
        </p:nvCxnSpPr>
        <p:spPr>
          <a:xfrm rot="10800000">
            <a:off x="3419245" y="3262755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201860" y="14040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01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201860" y="21734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02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201860" y="295169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03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201860" y="37325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04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179" name="Google Shape;432;p30"/>
          <p:cNvSpPr txBox="1"/>
          <p:nvPr/>
        </p:nvSpPr>
        <p:spPr>
          <a:xfrm flipH="1">
            <a:off x="724952" y="2158811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효과적인 프로젝트 개발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sp>
        <p:nvSpPr>
          <p:cNvPr id="181" name="Google Shape;432;p30"/>
          <p:cNvSpPr txBox="1"/>
          <p:nvPr/>
        </p:nvSpPr>
        <p:spPr>
          <a:xfrm flipH="1">
            <a:off x="5684270" y="3299036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팀원 간 협업을 통해 성장 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sp>
        <p:nvSpPr>
          <p:cNvPr id="85" name="Google Shape;432;p30"/>
          <p:cNvSpPr txBox="1"/>
          <p:nvPr/>
        </p:nvSpPr>
        <p:spPr>
          <a:xfrm flipH="1">
            <a:off x="905473" y="3106586"/>
            <a:ext cx="248787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개발 비용 낭비 최소화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518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29958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13102" y="1239538"/>
            <a:ext cx="1317796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83" name="Google Shape;302;p27"/>
          <p:cNvSpPr txBox="1">
            <a:spLocks noGrp="1"/>
          </p:cNvSpPr>
          <p:nvPr>
            <p:ph type="title"/>
          </p:nvPr>
        </p:nvSpPr>
        <p:spPr>
          <a:xfrm>
            <a:off x="2664381" y="1647349"/>
            <a:ext cx="3815238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2023.02.27~ 2023.03.17(15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</a:t>
            </a: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29599" y="2508221"/>
            <a:ext cx="1317796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인원</a:t>
            </a:r>
          </a:p>
        </p:txBody>
      </p:sp>
      <p:sp>
        <p:nvSpPr>
          <p:cNvPr id="86" name="Google Shape;302;p27"/>
          <p:cNvSpPr txBox="1">
            <a:spLocks/>
          </p:cNvSpPr>
          <p:nvPr/>
        </p:nvSpPr>
        <p:spPr>
          <a:xfrm>
            <a:off x="2680878" y="2916032"/>
            <a:ext cx="3815238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379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49346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정보 구조</a:t>
            </a:r>
            <a:r>
              <a:rPr lang="en-US" altLang="ko-KR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(IA)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3" y="727414"/>
            <a:ext cx="5713425" cy="37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400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766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member/login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페이지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첫 </a:t>
                      </a:r>
                      <a:r>
                        <a:rPr lang="ko-KR" altLang="en-US" sz="1000" dirty="0" err="1" smtClean="0"/>
                        <a:t>방문시</a:t>
                      </a:r>
                      <a:r>
                        <a:rPr lang="ko-KR" altLang="en-US" sz="1000" dirty="0" smtClean="0"/>
                        <a:t> 가입 후 로그인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41555"/>
              </p:ext>
            </p:extLst>
          </p:nvPr>
        </p:nvGraphicFramePr>
        <p:xfrm>
          <a:off x="5768339" y="488138"/>
          <a:ext cx="3375659" cy="186735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4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학교 소개 이미지 </a:t>
                      </a:r>
                      <a:r>
                        <a:rPr lang="en-US" altLang="ko-KR" sz="1000" dirty="0" err="1" smtClean="0"/>
                        <a:t>carousell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학교 로고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비밀번호 </a:t>
                      </a:r>
                      <a:r>
                        <a:rPr lang="ko-KR" altLang="en-US" sz="1000" dirty="0" err="1" smtClean="0"/>
                        <a:t>입력후</a:t>
                      </a:r>
                      <a:r>
                        <a:rPr lang="ko-KR" altLang="en-US" sz="1000" dirty="0" smtClean="0"/>
                        <a:t> 로그인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 로그인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488138"/>
            <a:ext cx="5280660" cy="46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31353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회원가입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member/join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미리 입력된 이름과 휴대폰 정보로 학번 찾기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입력후</a:t>
                      </a:r>
                      <a:r>
                        <a:rPr lang="ko-KR" altLang="en-US" sz="1000" dirty="0" smtClean="0"/>
                        <a:t> 가입 완료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090"/>
              </p:ext>
            </p:extLst>
          </p:nvPr>
        </p:nvGraphicFramePr>
        <p:xfrm>
          <a:off x="5768339" y="488138"/>
          <a:ext cx="3375660" cy="311612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 휴대폰 </a:t>
                      </a:r>
                      <a:r>
                        <a:rPr lang="ko-KR" altLang="en-US" sz="1000" dirty="0" err="1" smtClean="0"/>
                        <a:t>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학번찾기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수정불가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휴대폰 번호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유효성 검증 실패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미입력시</a:t>
                      </a:r>
                      <a:r>
                        <a:rPr lang="ko-KR" altLang="en-US" sz="1000" dirty="0" smtClean="0"/>
                        <a:t>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공통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이메일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8~20 </a:t>
                      </a:r>
                      <a:r>
                        <a:rPr lang="ko-KR" altLang="en-US" sz="1000" dirty="0" smtClean="0"/>
                        <a:t>특수문자 영문자 포함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비밀번호와 일치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영역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카카오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주소 창 팝업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가입 </a:t>
                      </a:r>
                      <a:r>
                        <a:rPr lang="ko-KR" altLang="en-US" sz="1000" dirty="0" err="1" smtClean="0"/>
                        <a:t>성공시</a:t>
                      </a:r>
                      <a:r>
                        <a:rPr lang="ko-KR" altLang="en-US" sz="1000" dirty="0" smtClean="0"/>
                        <a:t> 로그인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488138"/>
            <a:ext cx="4488180" cy="46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1335</Words>
  <Application>Microsoft Office PowerPoint</Application>
  <PresentationFormat>화면 슬라이드 쇼(16:9)</PresentationFormat>
  <Paragraphs>562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Barlow</vt:lpstr>
      <vt:lpstr>Bebas Neue</vt:lpstr>
      <vt:lpstr>Noto Sans KR</vt:lpstr>
      <vt:lpstr>Noto Sans KR Medium</vt:lpstr>
      <vt:lpstr>Nunito Light</vt:lpstr>
      <vt:lpstr>Playfair Display ExtraBold</vt:lpstr>
      <vt:lpstr>Roboto</vt:lpstr>
      <vt:lpstr>맑은 고딕</vt:lpstr>
      <vt:lpstr>Arial</vt:lpstr>
      <vt:lpstr>Minimalist Business Basic Template by Slidesgo</vt:lpstr>
      <vt:lpstr>침대학교 스토리보드</vt:lpstr>
      <vt:lpstr>문서 이력</vt:lpstr>
      <vt:lpstr>목차</vt:lpstr>
      <vt:lpstr>수강신청 및 학사관리 사이트</vt:lpstr>
      <vt:lpstr>01</vt:lpstr>
      <vt:lpstr>2023.02.27~ 2023.03.17(15일)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Basic Template</dc:title>
  <dc:creator>java1</dc:creator>
  <cp:lastModifiedBy>java1</cp:lastModifiedBy>
  <cp:revision>67</cp:revision>
  <dcterms:modified xsi:type="dcterms:W3CDTF">2023-03-09T04:00:41Z</dcterms:modified>
</cp:coreProperties>
</file>