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85" r:id="rId5"/>
    <p:sldId id="265" r:id="rId6"/>
    <p:sldId id="258" r:id="rId7"/>
    <p:sldId id="290" r:id="rId8"/>
    <p:sldId id="291" r:id="rId9"/>
    <p:sldId id="286" r:id="rId10"/>
    <p:sldId id="287" r:id="rId11"/>
    <p:sldId id="288" r:id="rId12"/>
    <p:sldId id="267" r:id="rId13"/>
    <p:sldId id="292" r:id="rId14"/>
    <p:sldId id="293" r:id="rId15"/>
    <p:sldId id="296" r:id="rId16"/>
    <p:sldId id="295" r:id="rId17"/>
    <p:sldId id="294" r:id="rId18"/>
    <p:sldId id="297" r:id="rId19"/>
    <p:sldId id="299" r:id="rId20"/>
    <p:sldId id="279" r:id="rId21"/>
    <p:sldId id="303" r:id="rId22"/>
    <p:sldId id="304" r:id="rId23"/>
    <p:sldId id="305" r:id="rId24"/>
    <p:sldId id="306" r:id="rId25"/>
    <p:sldId id="307" r:id="rId26"/>
    <p:sldId id="308" r:id="rId27"/>
    <p:sldId id="260" r:id="rId28"/>
    <p:sldId id="272" r:id="rId29"/>
    <p:sldId id="273" r:id="rId30"/>
    <p:sldId id="274" r:id="rId31"/>
    <p:sldId id="275" r:id="rId32"/>
    <p:sldId id="276" r:id="rId33"/>
    <p:sldId id="280" r:id="rId34"/>
    <p:sldId id="309" r:id="rId35"/>
    <p:sldId id="310" r:id="rId36"/>
    <p:sldId id="311" r:id="rId37"/>
    <p:sldId id="312" r:id="rId38"/>
    <p:sldId id="281" r:id="rId39"/>
    <p:sldId id="282" r:id="rId40"/>
    <p:sldId id="313" r:id="rId41"/>
    <p:sldId id="284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00" r:id="rId52"/>
    <p:sldId id="301" r:id="rId53"/>
    <p:sldId id="30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Kmarket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4853587"/>
            <a:ext cx="6831673" cy="108623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김지홍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김경준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홍민준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98989"/>
              </p:ext>
            </p:extLst>
          </p:nvPr>
        </p:nvGraphicFramePr>
        <p:xfrm>
          <a:off x="1345963" y="1104460"/>
          <a:ext cx="10481020" cy="5424528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3285347073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936943490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35285717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4294026441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882937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3669035789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3167244805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150984885"/>
                    </a:ext>
                  </a:extLst>
                </a:gridCol>
              </a:tblGrid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249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1892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400256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7132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597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6993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04489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70644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10040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975545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0926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작업일정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(Gantt Chart)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36535"/>
              </p:ext>
            </p:extLst>
          </p:nvPr>
        </p:nvGraphicFramePr>
        <p:xfrm>
          <a:off x="1403208" y="952069"/>
          <a:ext cx="10477137" cy="5782004"/>
        </p:xfrm>
        <a:graphic>
          <a:graphicData uri="http://schemas.openxmlformats.org/drawingml/2006/table">
            <a:tbl>
              <a:tblPr/>
              <a:tblGrid>
                <a:gridCol w="571694">
                  <a:extLst>
                    <a:ext uri="{9D8B030D-6E8A-4147-A177-3AD203B41FA5}">
                      <a16:colId xmlns:a16="http://schemas.microsoft.com/office/drawing/2014/main" val="3707567452"/>
                    </a:ext>
                  </a:extLst>
                </a:gridCol>
                <a:gridCol w="1947163">
                  <a:extLst>
                    <a:ext uri="{9D8B030D-6E8A-4147-A177-3AD203B41FA5}">
                      <a16:colId xmlns:a16="http://schemas.microsoft.com/office/drawing/2014/main" val="4160752337"/>
                    </a:ext>
                  </a:extLst>
                </a:gridCol>
                <a:gridCol w="996486">
                  <a:extLst>
                    <a:ext uri="{9D8B030D-6E8A-4147-A177-3AD203B41FA5}">
                      <a16:colId xmlns:a16="http://schemas.microsoft.com/office/drawing/2014/main" val="1358096167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115931635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2776499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5367727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891805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089882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524979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0712375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8874373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886481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4893345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212114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1669747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4546140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54364940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9538922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17711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2012141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25179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0162992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1266356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8744721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7831821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251723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660648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1617718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7703313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9192678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64305179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9294574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9318202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6289549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66499029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7335577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0406322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253254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217721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85640013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667387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1436850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031590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499034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478380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2967818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785751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2600034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1186988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97060568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585051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09929375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699853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706232338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2259352629"/>
                    </a:ext>
                  </a:extLst>
                </a:gridCol>
              </a:tblGrid>
              <a:tr h="1609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506"/>
                  </a:ext>
                </a:extLst>
              </a:tr>
              <a:tr h="219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646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0440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006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74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3754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33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1648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1801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5542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341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066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82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32014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3170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8596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5060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02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93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155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26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1267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7434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5233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0553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530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367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418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250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홍민준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57440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84832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735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745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645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1847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8200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1881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400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6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90" y="1104460"/>
            <a:ext cx="4417739" cy="56582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정보구조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0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4.2) ERD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0" y="1078632"/>
            <a:ext cx="9420652" cy="56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0260"/>
              </p:ext>
            </p:extLst>
          </p:nvPr>
        </p:nvGraphicFramePr>
        <p:xfrm>
          <a:off x="1411704" y="1104468"/>
          <a:ext cx="10532646" cy="5591606"/>
        </p:xfrm>
        <a:graphic>
          <a:graphicData uri="http://schemas.openxmlformats.org/drawingml/2006/table">
            <a:tbl>
              <a:tblPr/>
              <a:tblGrid>
                <a:gridCol w="1855371">
                  <a:extLst>
                    <a:ext uri="{9D8B030D-6E8A-4147-A177-3AD203B41FA5}">
                      <a16:colId xmlns:a16="http://schemas.microsoft.com/office/drawing/2014/main" val="1567702021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623368206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3211042488"/>
                    </a:ext>
                  </a:extLst>
                </a:gridCol>
              </a:tblGrid>
              <a:tr h="1644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3202"/>
                  </a:ext>
                </a:extLst>
              </a:tr>
              <a:tr h="16445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AdminCateListController.java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상품카테고리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69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AdminDeleteController.java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9284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AdminEditImgController.java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이미지 편집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8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메인페이지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751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2537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AdminRegisterController.java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4726"/>
                  </a:ext>
                </a:extLst>
              </a:tr>
              <a:tr h="16445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2308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4466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7728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3357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130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작성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37970"/>
                  </a:ext>
                </a:extLst>
              </a:tr>
              <a:tr h="164459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controller.admin.cs.faqna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AdminCsCateController_kjh.java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1686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4941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5275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55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2754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AdminCsListCate2Count.java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9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68493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4584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5338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837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1243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89549"/>
                  </a:ext>
                </a:extLst>
              </a:tr>
              <a:tr h="164459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073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82799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32423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3769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8378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0316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8468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71331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QnaWriteController.java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88186"/>
              </p:ext>
            </p:extLst>
          </p:nvPr>
        </p:nvGraphicFramePr>
        <p:xfrm>
          <a:off x="1390650" y="1104456"/>
          <a:ext cx="10591800" cy="56296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281963735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851582877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1646277142"/>
                    </a:ext>
                  </a:extLst>
                </a:gridCol>
              </a:tblGrid>
              <a:tr h="255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80245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controller.index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26843"/>
                  </a:ext>
                </a:extLst>
              </a:tr>
              <a:tr h="244279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controller.member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CheckUidController.java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아이디중복체크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03960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MemberFindIdController.java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74077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MemberJoinController.java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5176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92206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MemberLogoutController.java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26023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52647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MemberRegisterSellerController.java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24553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MemberSignupController.java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08870"/>
                  </a:ext>
                </a:extLst>
              </a:tr>
              <a:tr h="24427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controller.product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46799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ProductCartDeleteController.java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장바구니상품 삭제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4523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ProductCompleteController.java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52839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ProductListController.java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568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96260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ProductSearchController.java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5630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ProductViewController.java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상세보기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82439"/>
                  </a:ext>
                </a:extLst>
              </a:tr>
              <a:tr h="24427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AdminDAO_kjh.java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48021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6851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CsDAO_kkj.java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932016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3381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7305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1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15040"/>
              </p:ext>
            </p:extLst>
          </p:nvPr>
        </p:nvGraphicFramePr>
        <p:xfrm>
          <a:off x="1409699" y="1323509"/>
          <a:ext cx="10439402" cy="5393484"/>
        </p:xfrm>
        <a:graphic>
          <a:graphicData uri="http://schemas.openxmlformats.org/drawingml/2006/table">
            <a:tbl>
              <a:tblPr/>
              <a:tblGrid>
                <a:gridCol w="1106352">
                  <a:extLst>
                    <a:ext uri="{9D8B030D-6E8A-4147-A177-3AD203B41FA5}">
                      <a16:colId xmlns:a16="http://schemas.microsoft.com/office/drawing/2014/main" val="2335032381"/>
                    </a:ext>
                  </a:extLst>
                </a:gridCol>
                <a:gridCol w="4917109">
                  <a:extLst>
                    <a:ext uri="{9D8B030D-6E8A-4147-A177-3AD203B41FA5}">
                      <a16:colId xmlns:a16="http://schemas.microsoft.com/office/drawing/2014/main" val="195884370"/>
                    </a:ext>
                  </a:extLst>
                </a:gridCol>
                <a:gridCol w="4415941">
                  <a:extLst>
                    <a:ext uri="{9D8B030D-6E8A-4147-A177-3AD203B41FA5}">
                      <a16:colId xmlns:a16="http://schemas.microsoft.com/office/drawing/2014/main" val="2487490819"/>
                    </a:ext>
                  </a:extLst>
                </a:gridCol>
              </a:tblGrid>
              <a:tr h="20142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DBHelper.java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8203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3529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Sql_hong.java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개발자별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05001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Sql_Kbs.java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4272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Sql_kjh.java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17696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Sql_kkj.java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41631"/>
                  </a:ext>
                </a:extLst>
              </a:tr>
              <a:tr h="2014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LoginCheckFilter.java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체크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62807"/>
                  </a:ext>
                </a:extLst>
              </a:tr>
              <a:tr h="17823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9796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826387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CsService_kkj.java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3938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8092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855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25234"/>
                  </a:ext>
                </a:extLst>
              </a:tr>
              <a:tr h="178237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AdminCsNoticeCate1VO.java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3058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AdminCsNoticeCate2VO.java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42077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CsCate1DTO.java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0476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CsCate2DTO.java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48541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CsFaqVO.java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575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CsNoticeVO.java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86226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CsQnaVO.java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1500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MemberPointVO.java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포인트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279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MemberTermsVO.java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615719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9464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05466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ProductCate1VO.java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6720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ProductCate2VO.java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491860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ProductOrderItemVO.java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상품 아이템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62771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62421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ProductReviewVO.java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80631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계산식상품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41829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22935"/>
              </p:ext>
            </p:extLst>
          </p:nvPr>
        </p:nvGraphicFramePr>
        <p:xfrm>
          <a:off x="1409698" y="1045721"/>
          <a:ext cx="10439404" cy="273069"/>
        </p:xfrm>
        <a:graphic>
          <a:graphicData uri="http://schemas.openxmlformats.org/drawingml/2006/table">
            <a:tbl>
              <a:tblPr/>
              <a:tblGrid>
                <a:gridCol w="1104902">
                  <a:extLst>
                    <a:ext uri="{9D8B030D-6E8A-4147-A177-3AD203B41FA5}">
                      <a16:colId xmlns:a16="http://schemas.microsoft.com/office/drawing/2014/main" val="900165263"/>
                    </a:ext>
                  </a:extLst>
                </a:gridCol>
                <a:gridCol w="4917281">
                  <a:extLst>
                    <a:ext uri="{9D8B030D-6E8A-4147-A177-3AD203B41FA5}">
                      <a16:colId xmlns:a16="http://schemas.microsoft.com/office/drawing/2014/main" val="2594017796"/>
                    </a:ext>
                  </a:extLst>
                </a:gridCol>
                <a:gridCol w="4417221">
                  <a:extLst>
                    <a:ext uri="{9D8B030D-6E8A-4147-A177-3AD203B41FA5}">
                      <a16:colId xmlns:a16="http://schemas.microsoft.com/office/drawing/2014/main" val="3496189248"/>
                    </a:ext>
                  </a:extLst>
                </a:gridCol>
              </a:tblGrid>
              <a:tr h="2730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37728"/>
              </p:ext>
            </p:extLst>
          </p:nvPr>
        </p:nvGraphicFramePr>
        <p:xfrm>
          <a:off x="1400175" y="1104459"/>
          <a:ext cx="10515602" cy="5725620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158383942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480972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8627345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3487358667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530189625"/>
                    </a:ext>
                  </a:extLst>
                </a:gridCol>
                <a:gridCol w="2714627">
                  <a:extLst>
                    <a:ext uri="{9D8B030D-6E8A-4147-A177-3AD203B41FA5}">
                      <a16:colId xmlns:a16="http://schemas.microsoft.com/office/drawing/2014/main" val="3029676680"/>
                    </a:ext>
                  </a:extLst>
                </a:gridCol>
              </a:tblGrid>
              <a:tr h="204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4depth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4800"/>
                  </a:ext>
                </a:extLst>
              </a:tr>
              <a:tr h="204627">
                <a:tc rowSpan="2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1734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4976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3725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48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4794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2631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94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1406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88145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상단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09459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하단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7495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88190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현황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65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9049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5287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50477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0525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90198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747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_cate1 ~ 7.jsp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별 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659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575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596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2382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상단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6098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하단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4324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5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25213"/>
              </p:ext>
            </p:extLst>
          </p:nvPr>
        </p:nvGraphicFramePr>
        <p:xfrm>
          <a:off x="1508243" y="1104460"/>
          <a:ext cx="10251956" cy="5423340"/>
        </p:xfrm>
        <a:graphic>
          <a:graphicData uri="http://schemas.openxmlformats.org/drawingml/2006/table">
            <a:tbl>
              <a:tblPr/>
              <a:tblGrid>
                <a:gridCol w="1590557">
                  <a:extLst>
                    <a:ext uri="{9D8B030D-6E8A-4147-A177-3AD203B41FA5}">
                      <a16:colId xmlns:a16="http://schemas.microsoft.com/office/drawing/2014/main" val="198357323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66283619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4086378842"/>
                    </a:ext>
                  </a:extLst>
                </a:gridCol>
                <a:gridCol w="3225799">
                  <a:extLst>
                    <a:ext uri="{9D8B030D-6E8A-4147-A177-3AD203B41FA5}">
                      <a16:colId xmlns:a16="http://schemas.microsoft.com/office/drawing/2014/main" val="220266756"/>
                    </a:ext>
                  </a:extLst>
                </a:gridCol>
              </a:tblGrid>
              <a:tr h="319020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 찾기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4691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분기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343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504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사용자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838621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registerSeller.jsp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1288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signup.jsp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동의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32652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8974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하단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56675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6205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완료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5279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2695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5402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3084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78807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2267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하단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706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3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작업내역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5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517799"/>
            <a:ext cx="3489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상품별 스크롤 </a:t>
            </a:r>
            <a:r>
              <a:rPr lang="ko-KR" altLang="en-US" dirty="0" err="1" smtClean="0"/>
              <a:t>이동링크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문구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JOIN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485900"/>
            <a:ext cx="3496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판매자회원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선택동의체크여부는 무관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8306" y="431540"/>
            <a:ext cx="35995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중복일때</a:t>
            </a:r>
            <a:r>
              <a:rPr lang="ko-KR" altLang="en-US" dirty="0" smtClean="0"/>
              <a:t> 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비밀번호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비밀번호확인과 </a:t>
            </a:r>
            <a:r>
              <a:rPr lang="ko-KR" altLang="en-US" dirty="0" err="1" smtClean="0"/>
              <a:t>불일치시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이메일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휴대폰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 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클릭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문구출력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입력완료</a:t>
            </a:r>
            <a:r>
              <a:rPr lang="ko-KR" altLang="en-US" dirty="0" smtClean="0"/>
              <a:t> 시 회원가입 성공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양식에 </a:t>
            </a:r>
            <a:r>
              <a:rPr lang="ko-KR" altLang="en-US" dirty="0" err="1" smtClean="0"/>
              <a:t>맞지않을시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아이디중복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불일치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미입력</a:t>
            </a:r>
            <a:r>
              <a:rPr lang="ko-KR" altLang="en-US" dirty="0"/>
              <a:t> 시 </a:t>
            </a:r>
            <a:r>
              <a:rPr lang="ko-KR" altLang="en-US" dirty="0" err="1"/>
              <a:t>문구출력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입력완료</a:t>
            </a:r>
            <a:r>
              <a:rPr lang="ko-KR" altLang="en-US" dirty="0"/>
              <a:t> 시 회원가입 성공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별로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판매순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가격순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물품씩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7" y="717847"/>
            <a:ext cx="7471775" cy="50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1" y="717847"/>
            <a:ext cx="7434871" cy="51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상품의 </a:t>
            </a:r>
            <a:r>
              <a:rPr lang="ko-KR" altLang="en-US" dirty="0" err="1" smtClean="0"/>
              <a:t>상품리뷰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구매날짜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개씩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9" y="717847"/>
            <a:ext cx="7479498" cy="4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8857"/>
              </p:ext>
            </p:extLst>
          </p:nvPr>
        </p:nvGraphicFramePr>
        <p:xfrm>
          <a:off x="1510705" y="1238613"/>
          <a:ext cx="8128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3640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02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969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온라인 쇼핑몰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447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http://13.125.215.198:8080/Kmarket/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67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866867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60503" y="721292"/>
            <a:ext cx="6096000" cy="517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요약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60503" y="2856991"/>
            <a:ext cx="10084829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및 목적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전자상거래 플랫폼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온라인 쇼핑몰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가지고 있는 불편한 접근성과 복잡성을 개선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사용자에 친화적인 쇼핑몰 개발에 방점을 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편리한 온라인 쇼핑 환경에 기여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60504" y="4906379"/>
            <a:ext cx="1008482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판매자의 소득 증대 및 수익창출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소비자의 빠르고 편리한 상품구매 접근성 확보와 합리적인 상품 구매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1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장바구니에 담긴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체크 </a:t>
            </a:r>
            <a:r>
              <a:rPr lang="ko-KR" altLang="en-US" dirty="0" err="1" smtClean="0"/>
              <a:t>선택삭제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전체합계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주문하기시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주문정보로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854579"/>
            <a:ext cx="7512011" cy="5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바로주문하기로 넘어온 상품들 주문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기본 세션 배송정보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배송정보 유효성 검증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주소검색</a:t>
            </a:r>
            <a:r>
              <a:rPr lang="en-US" altLang="ko-KR" dirty="0" smtClean="0"/>
              <a:t>(DAUM API)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포인트 </a:t>
            </a:r>
            <a:r>
              <a:rPr lang="ko-KR" altLang="en-US" dirty="0" err="1" smtClean="0"/>
              <a:t>차감기능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포인트에 따른 </a:t>
            </a:r>
            <a:r>
              <a:rPr lang="ko-KR" altLang="en-US" dirty="0" err="1" smtClean="0"/>
              <a:t>주문금액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717847"/>
            <a:ext cx="6612591" cy="59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8" y="819624"/>
            <a:ext cx="6191901" cy="58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</a:t>
            </a:r>
            <a:r>
              <a:rPr lang="en-US" altLang="ko-KR" dirty="0" smtClean="0"/>
              <a:t>Notice</a:t>
            </a:r>
            <a:r>
              <a:rPr lang="ko-KR" altLang="en-US" dirty="0" smtClean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공지사항 카테고리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</a:t>
            </a:r>
            <a:r>
              <a:rPr lang="en-US" altLang="ko-KR" dirty="0" smtClean="0"/>
              <a:t>Notice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2" y="1299287"/>
            <a:ext cx="3811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내용출력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카테고리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Faq</a:t>
            </a:r>
            <a:r>
              <a:rPr lang="ko-KR" altLang="en-US" dirty="0" smtClean="0"/>
              <a:t> </a:t>
            </a:r>
            <a:r>
              <a:rPr lang="ko-KR" altLang="en-US" dirty="0" smtClean="0"/>
              <a:t>목록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리스트는 초기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초기 카테고리는 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Faq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ko-KR" altLang="en-US" dirty="0"/>
              <a:t>카테고리 </a:t>
            </a:r>
            <a:r>
              <a:rPr lang="en-US" altLang="ko-KR" dirty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err="1"/>
              <a:t>내용출력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목록보기 </a:t>
            </a:r>
            <a:r>
              <a:rPr lang="ko-KR" altLang="en-US" dirty="0" err="1"/>
              <a:t>클릭시</a:t>
            </a:r>
            <a:r>
              <a:rPr lang="ko-KR" altLang="en-US" dirty="0"/>
              <a:t> 해당 카테고리 </a:t>
            </a:r>
            <a:r>
              <a:rPr lang="en-US" altLang="ko-KR" dirty="0"/>
              <a:t>list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646" y="5425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</a:t>
            </a:r>
            <a:r>
              <a:rPr lang="ko-KR" altLang="en-US" dirty="0"/>
              <a:t>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0503" y="807157"/>
            <a:ext cx="6096000" cy="1914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상품보기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공지사항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자주묻는질문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0503" y="2941521"/>
            <a:ext cx="6096000" cy="14711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채널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PC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웹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(Android, iOS)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예정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0503" y="4632688"/>
            <a:ext cx="1020336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개발방식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시험의 단계를 반복적으로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수행하여 개발을 진행하는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개발방법론 채택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4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smtClean="0"/>
              <a:t> </a:t>
            </a:r>
            <a:r>
              <a:rPr lang="en-US" altLang="ko-KR" dirty="0"/>
              <a:t>W</a:t>
            </a:r>
            <a:r>
              <a:rPr lang="en-US" altLang="ko-KR" smtClean="0"/>
              <a:t>rite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공지사항 내용 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공지사항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 smtClean="0"/>
              <a:t>-  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" y="889462"/>
            <a:ext cx="6873676" cy="42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0509" y="822960"/>
            <a:ext cx="3153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테이블 </a:t>
            </a:r>
            <a:r>
              <a:rPr lang="en-US" altLang="ko-KR" sz="1600" dirty="0"/>
              <a:t>INSERT</a:t>
            </a:r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822960"/>
            <a:ext cx="7317119" cy="452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38056" cy="4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585193" cy="4692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3" y="90427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자주하는 질문을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726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21129"/>
            <a:ext cx="7656419" cy="4736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9694" y="721129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</a:t>
            </a:r>
            <a:r>
              <a:rPr lang="ko-KR" altLang="en-US" sz="1600" dirty="0" smtClean="0"/>
              <a:t>내용 </a:t>
            </a:r>
            <a:r>
              <a:rPr lang="ko-KR" altLang="en-US" sz="1600" dirty="0"/>
              <a:t>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글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/>
              <a:t>- 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글 목록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58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817949" cy="4836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5167" y="742950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</a:t>
            </a:r>
            <a:r>
              <a:rPr lang="en-US" altLang="ko-KR" sz="1600" dirty="0" smtClean="0"/>
              <a:t>INSERT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/>
              <a:t>2</a:t>
            </a:r>
            <a:r>
              <a:rPr lang="ko-KR" altLang="en-US" sz="1600" dirty="0"/>
              <a:t>차 유형당 최대 </a:t>
            </a:r>
            <a:r>
              <a:rPr lang="en-US" altLang="ko-KR" sz="1600" dirty="0"/>
              <a:t>10</a:t>
            </a:r>
            <a:r>
              <a:rPr lang="ko-KR" altLang="en-US" sz="1600" dirty="0" smtClean="0"/>
              <a:t>개 까지만 </a:t>
            </a:r>
            <a:r>
              <a:rPr lang="ko-KR" altLang="en-US" sz="1600" dirty="0"/>
              <a:t>등록 되도록 처리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567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633386"/>
            <a:ext cx="7610131" cy="4707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6196" y="742950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74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77128" cy="4625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상태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답변 </a:t>
            </a:r>
            <a:r>
              <a:rPr lang="ko-KR" altLang="en-US" sz="1600" dirty="0"/>
              <a:t>상태 확인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문의하기 보기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클릭해서 보기 화면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/>
              <a:t>페이지 번호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674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1"/>
            <a:ext cx="9601200" cy="74348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팀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333" y="2753564"/>
            <a:ext cx="4939919" cy="20805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110954" y="627107"/>
            <a:ext cx="10032763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조직도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개발과 운영을 위한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중앙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 구성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소규모 프로젝트 개발에 적합한 의사결정이 빠른 조직 구조로 신입 개발자가 빠르게 실무를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경험하기에 적합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1076"/>
              </p:ext>
            </p:extLst>
          </p:nvPr>
        </p:nvGraphicFramePr>
        <p:xfrm>
          <a:off x="6719485" y="2753564"/>
          <a:ext cx="4424232" cy="3715601"/>
        </p:xfrm>
        <a:graphic>
          <a:graphicData uri="http://schemas.openxmlformats.org/drawingml/2006/table">
            <a:tbl>
              <a:tblPr/>
              <a:tblGrid>
                <a:gridCol w="967379">
                  <a:extLst>
                    <a:ext uri="{9D8B030D-6E8A-4147-A177-3AD203B41FA5}">
                      <a16:colId xmlns:a16="http://schemas.microsoft.com/office/drawing/2014/main" val="132322432"/>
                    </a:ext>
                  </a:extLst>
                </a:gridCol>
                <a:gridCol w="1235984">
                  <a:extLst>
                    <a:ext uri="{9D8B030D-6E8A-4147-A177-3AD203B41FA5}">
                      <a16:colId xmlns:a16="http://schemas.microsoft.com/office/drawing/2014/main" val="1081550048"/>
                    </a:ext>
                  </a:extLst>
                </a:gridCol>
                <a:gridCol w="2220869">
                  <a:extLst>
                    <a:ext uri="{9D8B030D-6E8A-4147-A177-3AD203B41FA5}">
                      <a16:colId xmlns:a16="http://schemas.microsoft.com/office/drawing/2014/main" val="2595397430"/>
                    </a:ext>
                  </a:extLst>
                </a:gridCol>
              </a:tblGrid>
              <a:tr h="249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63708"/>
                  </a:ext>
                </a:extLst>
              </a:tr>
              <a:tr h="496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PM(Project Manager)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계획 수립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43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개발 파트 분배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기능 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0407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48473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페이지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등록하기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63116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4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/ Reply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보기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내용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답변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문의 내용에 </a:t>
            </a:r>
            <a:r>
              <a:rPr lang="ko-KR" altLang="en-US" sz="1600" dirty="0"/>
              <a:t>맞는 답변 작성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 </a:t>
            </a:r>
            <a:r>
              <a:rPr lang="ko-KR" altLang="en-US" sz="1600" dirty="0" smtClean="0"/>
              <a:t>삭제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답변 등록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작성된 </a:t>
            </a:r>
            <a:r>
              <a:rPr lang="ko-KR" altLang="en-US" sz="1600" dirty="0"/>
              <a:t>답변 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목록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글 </a:t>
            </a:r>
            <a:r>
              <a:rPr lang="ko-KR" altLang="en-US" sz="1600" dirty="0"/>
              <a:t>목록 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269309" cy="44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923" y="1702992"/>
            <a:ext cx="503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관리자 페이지 화면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로고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메인화면으로 이동</a:t>
            </a:r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 입장 불가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일반 회원 입장 불가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관리자 로그인 </a:t>
            </a:r>
            <a:r>
              <a:rPr lang="en-US" altLang="ko-KR" dirty="0" smtClean="0"/>
              <a:t>– 000</a:t>
            </a:r>
            <a:r>
              <a:rPr lang="ko-KR" altLang="en-US" dirty="0" smtClean="0"/>
              <a:t>님 반갑습니다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사이드 메뉴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7" y="1702992"/>
            <a:ext cx="5973191" cy="34335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4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상품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1821" y="1485900"/>
            <a:ext cx="4880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카테고리 별 검색 기능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번호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페이지 처리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페이지 최근 등록 목록 보이기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해제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선택 하여 삭제 기능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485901"/>
            <a:ext cx="6019269" cy="367630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82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7458" y="1560715"/>
            <a:ext cx="4356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차 카테고리</a:t>
            </a:r>
            <a:r>
              <a:rPr lang="en-US" altLang="ko-KR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en-US" altLang="ko-KR" dirty="0"/>
              <a:t>2</a:t>
            </a:r>
            <a:r>
              <a:rPr lang="ko-KR" altLang="en-US" dirty="0"/>
              <a:t>차 카테고리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기본정보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기본정보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할인율 계산 및 포인트 자동 적립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파일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이미지 파일 등록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상세정보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상세정보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판매자 자동 입력</a:t>
            </a:r>
            <a:endParaRPr lang="en-US" altLang="ko-KR" dirty="0" smtClean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560715"/>
            <a:ext cx="6521796" cy="47935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34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15912"/>
              </p:ext>
            </p:extLst>
          </p:nvPr>
        </p:nvGraphicFramePr>
        <p:xfrm>
          <a:off x="1358875" y="1024063"/>
          <a:ext cx="10160857" cy="5799304"/>
        </p:xfrm>
        <a:graphic>
          <a:graphicData uri="http://schemas.openxmlformats.org/drawingml/2006/table">
            <a:tbl>
              <a:tblPr/>
              <a:tblGrid>
                <a:gridCol w="1684124">
                  <a:extLst>
                    <a:ext uri="{9D8B030D-6E8A-4147-A177-3AD203B41FA5}">
                      <a16:colId xmlns:a16="http://schemas.microsoft.com/office/drawing/2014/main" val="2222917479"/>
                    </a:ext>
                  </a:extLst>
                </a:gridCol>
                <a:gridCol w="1684124">
                  <a:extLst>
                    <a:ext uri="{9D8B030D-6E8A-4147-A177-3AD203B41FA5}">
                      <a16:colId xmlns:a16="http://schemas.microsoft.com/office/drawing/2014/main" val="1316522536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369038933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49368066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108801211"/>
                    </a:ext>
                  </a:extLst>
                </a:gridCol>
              </a:tblGrid>
              <a:tr h="251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59779"/>
                  </a:ext>
                </a:extLst>
              </a:tr>
              <a:tr h="25104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EC2 Kernel 5.10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52258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Browser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 108.0.5359.125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2506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85594"/>
                  </a:ext>
                </a:extLst>
              </a:tr>
              <a:tr h="766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 4.0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2.3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10259"/>
                  </a:ext>
                </a:extLst>
              </a:tr>
              <a:tr h="1024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JavaScript(ES6)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3.1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4648"/>
                  </a:ext>
                </a:extLst>
              </a:tr>
              <a:tr h="2062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Library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commons-io-2.11.0.jar / commons-lang3-3.12.0.jar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cos-05Nov2002.jar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gson-2.9.1.jar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jackson-annotations-2.14.1.jar / jackson-core-2.14.1.jar / jackson-databind-2.14.1.jar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javax.activation-1.2.0.jar / javax.mail-1.6.2.jar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jstl-1.2.jar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logback-classic-1.4.4.jar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logback-core-1.4.4.jar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mysql-connector-java-8.0.29.jar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slf4j-api-2.0.3.jar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96104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8.0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10.8.6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82705"/>
                  </a:ext>
                </a:extLst>
              </a:tr>
              <a:tr h="591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IDE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2022-06(4.26.0) / MySQL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Workbench 8.0.30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HeidSQL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2.37.2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4287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94464" y="568929"/>
            <a:ext cx="146867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9201" y="918194"/>
            <a:ext cx="1012613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요구사항들 간 상충되는 것을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환경과의 상호작용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요구사항을 정제하여 소프트웨어 요구사항을 도출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3"/>
              </p:ext>
            </p:extLst>
          </p:nvPr>
        </p:nvGraphicFramePr>
        <p:xfrm>
          <a:off x="1490545" y="1896923"/>
          <a:ext cx="10464387" cy="4850425"/>
        </p:xfrm>
        <a:graphic>
          <a:graphicData uri="http://schemas.openxmlformats.org/drawingml/2006/table">
            <a:tbl>
              <a:tblPr/>
              <a:tblGrid>
                <a:gridCol w="723275">
                  <a:extLst>
                    <a:ext uri="{9D8B030D-6E8A-4147-A177-3AD203B41FA5}">
                      <a16:colId xmlns:a16="http://schemas.microsoft.com/office/drawing/2014/main" val="2081667575"/>
                    </a:ext>
                  </a:extLst>
                </a:gridCol>
                <a:gridCol w="936490">
                  <a:extLst>
                    <a:ext uri="{9D8B030D-6E8A-4147-A177-3AD203B41FA5}">
                      <a16:colId xmlns:a16="http://schemas.microsoft.com/office/drawing/2014/main" val="3246123578"/>
                    </a:ext>
                  </a:extLst>
                </a:gridCol>
                <a:gridCol w="4347942">
                  <a:extLst>
                    <a:ext uri="{9D8B030D-6E8A-4147-A177-3AD203B41FA5}">
                      <a16:colId xmlns:a16="http://schemas.microsoft.com/office/drawing/2014/main" val="1275523847"/>
                    </a:ext>
                  </a:extLst>
                </a:gridCol>
                <a:gridCol w="1078634">
                  <a:extLst>
                    <a:ext uri="{9D8B030D-6E8A-4147-A177-3AD203B41FA5}">
                      <a16:colId xmlns:a16="http://schemas.microsoft.com/office/drawing/2014/main" val="2168957410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890984802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4273304868"/>
                    </a:ext>
                  </a:extLst>
                </a:gridCol>
                <a:gridCol w="794346">
                  <a:extLst>
                    <a:ext uri="{9D8B030D-6E8A-4147-A177-3AD203B41FA5}">
                      <a16:colId xmlns:a16="http://schemas.microsoft.com/office/drawing/2014/main" val="680592311"/>
                    </a:ext>
                  </a:extLst>
                </a:gridCol>
              </a:tblGrid>
              <a:tr h="408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1242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안내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278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7427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651795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74666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2150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7034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(member)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14870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2498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8959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53657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데이터 입력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0856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999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92574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2269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43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78504"/>
              </p:ext>
            </p:extLst>
          </p:nvPr>
        </p:nvGraphicFramePr>
        <p:xfrm>
          <a:off x="1447962" y="1097656"/>
          <a:ext cx="10490039" cy="5725620"/>
        </p:xfrm>
        <a:graphic>
          <a:graphicData uri="http://schemas.openxmlformats.org/drawingml/2006/table">
            <a:tbl>
              <a:tblPr/>
              <a:tblGrid>
                <a:gridCol w="725049">
                  <a:extLst>
                    <a:ext uri="{9D8B030D-6E8A-4147-A177-3AD203B41FA5}">
                      <a16:colId xmlns:a16="http://schemas.microsoft.com/office/drawing/2014/main" val="3630835659"/>
                    </a:ext>
                  </a:extLst>
                </a:gridCol>
                <a:gridCol w="938786">
                  <a:extLst>
                    <a:ext uri="{9D8B030D-6E8A-4147-A177-3AD203B41FA5}">
                      <a16:colId xmlns:a16="http://schemas.microsoft.com/office/drawing/2014/main" val="904785106"/>
                    </a:ext>
                  </a:extLst>
                </a:gridCol>
                <a:gridCol w="4358597">
                  <a:extLst>
                    <a:ext uri="{9D8B030D-6E8A-4147-A177-3AD203B41FA5}">
                      <a16:colId xmlns:a16="http://schemas.microsoft.com/office/drawing/2014/main" val="3762931993"/>
                    </a:ext>
                  </a:extLst>
                </a:gridCol>
                <a:gridCol w="1081280">
                  <a:extLst>
                    <a:ext uri="{9D8B030D-6E8A-4147-A177-3AD203B41FA5}">
                      <a16:colId xmlns:a16="http://schemas.microsoft.com/office/drawing/2014/main" val="702873544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3429846063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1650725665"/>
                    </a:ext>
                  </a:extLst>
                </a:gridCol>
                <a:gridCol w="796293">
                  <a:extLst>
                    <a:ext uri="{9D8B030D-6E8A-4147-A177-3AD203B41FA5}">
                      <a16:colId xmlns:a16="http://schemas.microsoft.com/office/drawing/2014/main" val="2358643646"/>
                    </a:ext>
                  </a:extLst>
                </a:gridCol>
              </a:tblGrid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18011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195332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7143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070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814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9999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구매완료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7237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873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482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67964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1781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5618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601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5416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3617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 질문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74197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96991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808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2474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6218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57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5516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3582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31300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333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35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18080"/>
              </p:ext>
            </p:extLst>
          </p:nvPr>
        </p:nvGraphicFramePr>
        <p:xfrm>
          <a:off x="1372313" y="1104447"/>
          <a:ext cx="10481020" cy="5569819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2876566656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3140138395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872515946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2454991938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60639201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1493293215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2157260881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674399287"/>
                    </a:ext>
                  </a:extLst>
                </a:gridCol>
              </a:tblGrid>
              <a:tr h="221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676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기획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35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790166"/>
                  </a:ext>
                </a:extLst>
              </a:tr>
              <a:tr h="2453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3501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2789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ERD,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명세서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0677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스토리보드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5816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466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5152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4197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0914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7956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2022-05-06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9879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575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737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389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0571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6158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5094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58887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964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6607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0387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5371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453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170</TotalTime>
  <Words>3274</Words>
  <Application>Microsoft Office PowerPoint</Application>
  <PresentationFormat>와이드스크린</PresentationFormat>
  <Paragraphs>1529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돋움</vt:lpstr>
      <vt:lpstr>맑은 고딕</vt:lpstr>
      <vt:lpstr>함초롬돋움</vt:lpstr>
      <vt:lpstr>함초롬바탕</vt:lpstr>
      <vt:lpstr>Arial</vt:lpstr>
      <vt:lpstr>Franklin Gothic Book</vt:lpstr>
      <vt:lpstr>Wingdings</vt:lpstr>
      <vt:lpstr>Crop</vt:lpstr>
      <vt:lpstr>Kmarket</vt:lpstr>
      <vt:lpstr>목 차</vt:lpstr>
      <vt:lpstr>1. 프로젝트 개요</vt:lpstr>
      <vt:lpstr>1. 프로젝트 개요</vt:lpstr>
      <vt:lpstr>2. 팀 구성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프로그램 시연</vt:lpstr>
      <vt:lpstr>Main index</vt:lpstr>
      <vt:lpstr>회원 - 로그인 </vt:lpstr>
      <vt:lpstr>회원 - JOIN </vt:lpstr>
      <vt:lpstr>일반회원 - 약관 </vt:lpstr>
      <vt:lpstr>판매자회원 - 약관 </vt:lpstr>
      <vt:lpstr>일반회원 - 회원가입 </vt:lpstr>
      <vt:lpstr>판매자회원 - 회원가입 </vt:lpstr>
      <vt:lpstr>상품 목록</vt:lpstr>
      <vt:lpstr>상품 보기</vt:lpstr>
      <vt:lpstr>상품 보기</vt:lpstr>
      <vt:lpstr>장바구니</vt:lpstr>
      <vt:lpstr>상품 주문</vt:lpstr>
      <vt:lpstr>상품 주문 완료</vt:lpstr>
      <vt:lpstr>CS index 기능</vt:lpstr>
      <vt:lpstr>Cs – Notice 목록</vt:lpstr>
      <vt:lpstr>Cs – Notice 보기</vt:lpstr>
      <vt:lpstr>Cs – Faq 목록 </vt:lpstr>
      <vt:lpstr>Cs – Faq 보기 </vt:lpstr>
      <vt:lpstr>CS Qna List 기능</vt:lpstr>
      <vt:lpstr>CS Qna View 기능</vt:lpstr>
      <vt:lpstr>CS Qna Write 기능</vt:lpstr>
      <vt:lpstr>Admin Notice List 기능</vt:lpstr>
      <vt:lpstr>Admin Notice View 기능</vt:lpstr>
      <vt:lpstr>Admin Notice Write기능</vt:lpstr>
      <vt:lpstr>Admin Notice Modify기능</vt:lpstr>
      <vt:lpstr>Admin Faq List기능</vt:lpstr>
      <vt:lpstr>Admin Faq View기능</vt:lpstr>
      <vt:lpstr>Admin Faq Write기능</vt:lpstr>
      <vt:lpstr>Admin Faq Modify기능</vt:lpstr>
      <vt:lpstr>Admin Qna List기능</vt:lpstr>
      <vt:lpstr>Admin Qna View / Reply 기능</vt:lpstr>
      <vt:lpstr>Admin 메인</vt:lpstr>
      <vt:lpstr>Admin 상품 목록</vt:lpstr>
      <vt:lpstr>Admin 상품등록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38</cp:revision>
  <dcterms:created xsi:type="dcterms:W3CDTF">2022-12-27T03:14:19Z</dcterms:created>
  <dcterms:modified xsi:type="dcterms:W3CDTF">2022-12-28T03:17:53Z</dcterms:modified>
</cp:coreProperties>
</file>