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85" r:id="rId5"/>
    <p:sldId id="265" r:id="rId6"/>
    <p:sldId id="258" r:id="rId7"/>
    <p:sldId id="290" r:id="rId8"/>
    <p:sldId id="291" r:id="rId9"/>
    <p:sldId id="286" r:id="rId10"/>
    <p:sldId id="287" r:id="rId11"/>
    <p:sldId id="288" r:id="rId12"/>
    <p:sldId id="267" r:id="rId13"/>
    <p:sldId id="292" r:id="rId14"/>
    <p:sldId id="293" r:id="rId15"/>
    <p:sldId id="296" r:id="rId16"/>
    <p:sldId id="295" r:id="rId17"/>
    <p:sldId id="294" r:id="rId18"/>
    <p:sldId id="297" r:id="rId19"/>
    <p:sldId id="299" r:id="rId20"/>
    <p:sldId id="279" r:id="rId21"/>
    <p:sldId id="303" r:id="rId22"/>
    <p:sldId id="304" r:id="rId23"/>
    <p:sldId id="305" r:id="rId24"/>
    <p:sldId id="306" r:id="rId25"/>
    <p:sldId id="307" r:id="rId26"/>
    <p:sldId id="308" r:id="rId27"/>
    <p:sldId id="260" r:id="rId28"/>
    <p:sldId id="272" r:id="rId29"/>
    <p:sldId id="273" r:id="rId30"/>
    <p:sldId id="274" r:id="rId31"/>
    <p:sldId id="275" r:id="rId32"/>
    <p:sldId id="276" r:id="rId33"/>
    <p:sldId id="280" r:id="rId34"/>
    <p:sldId id="309" r:id="rId35"/>
    <p:sldId id="310" r:id="rId36"/>
    <p:sldId id="311" r:id="rId37"/>
    <p:sldId id="312" r:id="rId38"/>
    <p:sldId id="281" r:id="rId39"/>
    <p:sldId id="282" r:id="rId40"/>
    <p:sldId id="313" r:id="rId41"/>
    <p:sldId id="284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00" r:id="rId52"/>
    <p:sldId id="301" r:id="rId53"/>
    <p:sldId id="30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Kmarket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4853587"/>
            <a:ext cx="6831673" cy="108623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r>
              <a:rPr lang="ko-KR" altLang="en-US" dirty="0" smtClean="0"/>
              <a:t>김지홍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김보성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8989"/>
              </p:ext>
            </p:extLst>
          </p:nvPr>
        </p:nvGraphicFramePr>
        <p:xfrm>
          <a:off x="1345963" y="1104460"/>
          <a:ext cx="10481020" cy="5424528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3285347073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936943490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035285717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4294026441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882937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3669035789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3167244805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150984885"/>
                    </a:ext>
                  </a:extLst>
                </a:gridCol>
              </a:tblGrid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249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18922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400256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7132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597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69937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04489"/>
                  </a:ext>
                </a:extLst>
              </a:tr>
              <a:tr h="33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70644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10040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975545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09268"/>
                  </a:ext>
                </a:extLst>
              </a:tr>
              <a:tr h="536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작업일정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(Gantt Chart)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36535"/>
              </p:ext>
            </p:extLst>
          </p:nvPr>
        </p:nvGraphicFramePr>
        <p:xfrm>
          <a:off x="1403208" y="952069"/>
          <a:ext cx="10477137" cy="5782004"/>
        </p:xfrm>
        <a:graphic>
          <a:graphicData uri="http://schemas.openxmlformats.org/drawingml/2006/table">
            <a:tbl>
              <a:tblPr/>
              <a:tblGrid>
                <a:gridCol w="571694">
                  <a:extLst>
                    <a:ext uri="{9D8B030D-6E8A-4147-A177-3AD203B41FA5}">
                      <a16:colId xmlns:a16="http://schemas.microsoft.com/office/drawing/2014/main" val="3707567452"/>
                    </a:ext>
                  </a:extLst>
                </a:gridCol>
                <a:gridCol w="1947163">
                  <a:extLst>
                    <a:ext uri="{9D8B030D-6E8A-4147-A177-3AD203B41FA5}">
                      <a16:colId xmlns:a16="http://schemas.microsoft.com/office/drawing/2014/main" val="4160752337"/>
                    </a:ext>
                  </a:extLst>
                </a:gridCol>
                <a:gridCol w="996486">
                  <a:extLst>
                    <a:ext uri="{9D8B030D-6E8A-4147-A177-3AD203B41FA5}">
                      <a16:colId xmlns:a16="http://schemas.microsoft.com/office/drawing/2014/main" val="1358096167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115931635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2776499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5367727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891805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089882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524979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0712375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8874373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886481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4893345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212114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1669747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4546140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54364940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9538922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917711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2012141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251790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0162992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1266356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87447217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7831821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251723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6606485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1617718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87703313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89192678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643051799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9294574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19318202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6289549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664990298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7335577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04063223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253254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5217721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85640013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66673870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1436850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7031590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4990345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947838035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422967818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178575116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526000342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3411869884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97060568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495850510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099293751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1869985333"/>
                    </a:ext>
                  </a:extLst>
                </a:gridCol>
                <a:gridCol w="130847">
                  <a:extLst>
                    <a:ext uri="{9D8B030D-6E8A-4147-A177-3AD203B41FA5}">
                      <a16:colId xmlns:a16="http://schemas.microsoft.com/office/drawing/2014/main" val="2706232338"/>
                    </a:ext>
                  </a:extLst>
                </a:gridCol>
                <a:gridCol w="209722">
                  <a:extLst>
                    <a:ext uri="{9D8B030D-6E8A-4147-A177-3AD203B41FA5}">
                      <a16:colId xmlns:a16="http://schemas.microsoft.com/office/drawing/2014/main" val="2259352629"/>
                    </a:ext>
                  </a:extLst>
                </a:gridCol>
              </a:tblGrid>
              <a:tr h="1609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506"/>
                  </a:ext>
                </a:extLst>
              </a:tr>
              <a:tr h="2195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6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0440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006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4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754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A0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33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1648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1801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5542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341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066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82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32014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3170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8596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060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02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9328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155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263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267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7434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5233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05539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5302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3676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공지사항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4185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김경준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3FF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A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25029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문의하기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홍민준</a:t>
                      </a:r>
                      <a:r>
                        <a:rPr lang="en-US" altLang="ko-KR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5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김지홍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74407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48324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3590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745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645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18471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이관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82005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8812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4008"/>
                  </a:ext>
                </a:extLst>
              </a:tr>
              <a:tr h="145985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853" marR="22853" marT="6318" marB="631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6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정보구조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8" y="1104460"/>
            <a:ext cx="3036280" cy="56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4.2) ERD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0" y="1078632"/>
            <a:ext cx="9420652" cy="56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65743"/>
              </p:ext>
            </p:extLst>
          </p:nvPr>
        </p:nvGraphicFramePr>
        <p:xfrm>
          <a:off x="1411704" y="1104468"/>
          <a:ext cx="10532646" cy="5591606"/>
        </p:xfrm>
        <a:graphic>
          <a:graphicData uri="http://schemas.openxmlformats.org/drawingml/2006/table">
            <a:tbl>
              <a:tblPr/>
              <a:tblGrid>
                <a:gridCol w="1855371">
                  <a:extLst>
                    <a:ext uri="{9D8B030D-6E8A-4147-A177-3AD203B41FA5}">
                      <a16:colId xmlns:a16="http://schemas.microsoft.com/office/drawing/2014/main" val="1567702021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623368206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3211042488"/>
                    </a:ext>
                  </a:extLst>
                </a:gridCol>
              </a:tblGrid>
              <a:tr h="1644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3202"/>
                  </a:ext>
                </a:extLst>
              </a:tr>
              <a:tr h="164459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AdminCateListController.java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상품카테고리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69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AdminDeleteController.java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9284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AdminEditImgController.java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이미지 편집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8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메인페이지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751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2537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AdminRegisterController.java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4726"/>
                  </a:ext>
                </a:extLst>
              </a:tr>
              <a:tr h="164459">
                <a:tc rowSpan="1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controller.admin.cs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2308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4466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7728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357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130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작성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3797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AdminCsCateController_kjh.java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68677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AdminCsDeleteController.java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faq/qna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4941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5275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5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AdminCsFaqViewController.java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2754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AdminCsListCate2Count.java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92099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684932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자주묻는질문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4584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목록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5338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AdminCsQnaModifyController.java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수정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837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AdminCsQnaViewController.java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문의하기 보기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12433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AdminCsWriteController.java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89549"/>
                  </a:ext>
                </a:extLst>
              </a:tr>
              <a:tr h="164459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controller.cs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컨트롤러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40735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FaqListController.java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2799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24238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7695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3786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603164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QnaListController.java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84680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QnaViewController.java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71331"/>
                  </a:ext>
                </a:extLst>
              </a:tr>
              <a:tr h="16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QnaWriteController.java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컨트롤러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6652" marR="26652" marT="7368" marB="73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49427"/>
              </p:ext>
            </p:extLst>
          </p:nvPr>
        </p:nvGraphicFramePr>
        <p:xfrm>
          <a:off x="1390650" y="1104456"/>
          <a:ext cx="10591800" cy="53903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281963735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51582877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1646277142"/>
                    </a:ext>
                  </a:extLst>
                </a:gridCol>
              </a:tblGrid>
              <a:tr h="273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80245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controller.index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26843"/>
                  </a:ext>
                </a:extLst>
              </a:tr>
              <a:tr h="261638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controller.member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CheckUidController.java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아이디중복체크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03960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MemberFindIdController.java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74077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MemberJoinController.java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51768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MemberLoginController.java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922065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MemberLogoutController.java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260238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2647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MemberRegisterSellerController.java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컨트롤러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245532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MemberSignupController.java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208870"/>
                  </a:ext>
                </a:extLst>
              </a:tr>
              <a:tr h="26163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controller.product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46799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ProductCartDeleteController.java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장바구니상품 삭제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45232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ProductCompleteController.java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52839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ProductListController.java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5685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62602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ProductSearchController.java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756305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ProductViewController.java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 컨트롤러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82439"/>
                  </a:ext>
                </a:extLst>
              </a:tr>
              <a:tr h="20360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48021"/>
                  </a:ext>
                </a:extLst>
              </a:tr>
              <a:tr h="203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CsDAO.java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932016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3052"/>
                  </a:ext>
                </a:extLst>
              </a:tr>
              <a:tr h="261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ProductDAO.java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1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목록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: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kr.co.kmarket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51735"/>
              </p:ext>
            </p:extLst>
          </p:nvPr>
        </p:nvGraphicFramePr>
        <p:xfrm>
          <a:off x="1409699" y="1323509"/>
          <a:ext cx="10439402" cy="5205473"/>
        </p:xfrm>
        <a:graphic>
          <a:graphicData uri="http://schemas.openxmlformats.org/drawingml/2006/table">
            <a:tbl>
              <a:tblPr/>
              <a:tblGrid>
                <a:gridCol w="1106352">
                  <a:extLst>
                    <a:ext uri="{9D8B030D-6E8A-4147-A177-3AD203B41FA5}">
                      <a16:colId xmlns:a16="http://schemas.microsoft.com/office/drawing/2014/main" val="2335032381"/>
                    </a:ext>
                  </a:extLst>
                </a:gridCol>
                <a:gridCol w="4917109">
                  <a:extLst>
                    <a:ext uri="{9D8B030D-6E8A-4147-A177-3AD203B41FA5}">
                      <a16:colId xmlns:a16="http://schemas.microsoft.com/office/drawing/2014/main" val="195884370"/>
                    </a:ext>
                  </a:extLst>
                </a:gridCol>
                <a:gridCol w="4415941">
                  <a:extLst>
                    <a:ext uri="{9D8B030D-6E8A-4147-A177-3AD203B41FA5}">
                      <a16:colId xmlns:a16="http://schemas.microsoft.com/office/drawing/2014/main" val="2487490819"/>
                    </a:ext>
                  </a:extLst>
                </a:gridCol>
              </a:tblGrid>
              <a:tr h="23131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DBHelper.java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82034"/>
                  </a:ext>
                </a:extLst>
              </a:tr>
              <a:tr h="280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35293"/>
                  </a:ext>
                </a:extLst>
              </a:tr>
              <a:tr h="231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LoginCheckFilter.java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체크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62807"/>
                  </a:ext>
                </a:extLst>
              </a:tr>
              <a:tr h="20468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97964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26387"/>
                  </a:ext>
                </a:extLst>
              </a:tr>
              <a:tr h="164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39385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8554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ProductService.java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서비스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25234"/>
                  </a:ext>
                </a:extLst>
              </a:tr>
              <a:tr h="204682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AdminCsNoticeCate1VO.java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30588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AdminCsNoticeCate2VO.java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공지사항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42077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CsCate1DTO.java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04765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CsCate2DTO.java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85415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CsFaqVO.java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5754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CsNoticeVO.java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862268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CsQnaVO.java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15003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MemberPointVO.java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포인트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2794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MemberTermsVO.java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가입약관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615719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94644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ProductCartVO.java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05466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ProductCate1VO.java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67208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ProductCate2VO.java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91860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ProductOrderItemVO.java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상품 아이템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627713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ProductOrderVO.java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62421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ProductReviewVO.java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0631"/>
                  </a:ext>
                </a:extLst>
              </a:tr>
              <a:tr h="20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ProductVO.java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계산식상품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DTO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290" marR="30290" marT="8374" marB="83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41829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22935"/>
              </p:ext>
            </p:extLst>
          </p:nvPr>
        </p:nvGraphicFramePr>
        <p:xfrm>
          <a:off x="1409698" y="1045721"/>
          <a:ext cx="10439404" cy="273069"/>
        </p:xfrm>
        <a:graphic>
          <a:graphicData uri="http://schemas.openxmlformats.org/drawingml/2006/table">
            <a:tbl>
              <a:tblPr/>
              <a:tblGrid>
                <a:gridCol w="1104902">
                  <a:extLst>
                    <a:ext uri="{9D8B030D-6E8A-4147-A177-3AD203B41FA5}">
                      <a16:colId xmlns:a16="http://schemas.microsoft.com/office/drawing/2014/main" val="900165263"/>
                    </a:ext>
                  </a:extLst>
                </a:gridCol>
                <a:gridCol w="4917281">
                  <a:extLst>
                    <a:ext uri="{9D8B030D-6E8A-4147-A177-3AD203B41FA5}">
                      <a16:colId xmlns:a16="http://schemas.microsoft.com/office/drawing/2014/main" val="2594017796"/>
                    </a:ext>
                  </a:extLst>
                </a:gridCol>
                <a:gridCol w="4417221">
                  <a:extLst>
                    <a:ext uri="{9D8B030D-6E8A-4147-A177-3AD203B41FA5}">
                      <a16:colId xmlns:a16="http://schemas.microsoft.com/office/drawing/2014/main" val="3496189248"/>
                    </a:ext>
                  </a:extLst>
                </a:gridCol>
              </a:tblGrid>
              <a:tr h="2730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9346" marR="39346" marT="10878" marB="108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37728"/>
              </p:ext>
            </p:extLst>
          </p:nvPr>
        </p:nvGraphicFramePr>
        <p:xfrm>
          <a:off x="1400175" y="1104459"/>
          <a:ext cx="10515602" cy="5725620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158383942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80972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8627345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87358667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530189625"/>
                    </a:ext>
                  </a:extLst>
                </a:gridCol>
                <a:gridCol w="2714627">
                  <a:extLst>
                    <a:ext uri="{9D8B030D-6E8A-4147-A177-3AD203B41FA5}">
                      <a16:colId xmlns:a16="http://schemas.microsoft.com/office/drawing/2014/main" val="3029676680"/>
                    </a:ext>
                  </a:extLst>
                </a:gridCol>
              </a:tblGrid>
              <a:tr h="204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3depth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4depth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4800"/>
                  </a:ext>
                </a:extLst>
              </a:tr>
              <a:tr h="204627">
                <a:tc rowSpan="2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734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4976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3725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8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4794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2631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4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1406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8145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상단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09459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고객센터 하단 공통 부분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7495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88190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현황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6523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 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9049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52875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50477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525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901987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7479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_cate1 ~ 7.jsp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별 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659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753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59614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23828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header.jsp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상단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60981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하단 공통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3242"/>
                  </a:ext>
                </a:extLst>
              </a:tr>
              <a:tr h="20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5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09301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작업내역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4.4) VIEW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25213"/>
              </p:ext>
            </p:extLst>
          </p:nvPr>
        </p:nvGraphicFramePr>
        <p:xfrm>
          <a:off x="1508243" y="1104460"/>
          <a:ext cx="10251956" cy="5423340"/>
        </p:xfrm>
        <a:graphic>
          <a:graphicData uri="http://schemas.openxmlformats.org/drawingml/2006/table">
            <a:tbl>
              <a:tblPr/>
              <a:tblGrid>
                <a:gridCol w="1590557">
                  <a:extLst>
                    <a:ext uri="{9D8B030D-6E8A-4147-A177-3AD203B41FA5}">
                      <a16:colId xmlns:a16="http://schemas.microsoft.com/office/drawing/2014/main" val="198357323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66283619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4086378842"/>
                    </a:ext>
                  </a:extLst>
                </a:gridCol>
                <a:gridCol w="3225799">
                  <a:extLst>
                    <a:ext uri="{9D8B030D-6E8A-4147-A177-3AD203B41FA5}">
                      <a16:colId xmlns:a16="http://schemas.microsoft.com/office/drawing/2014/main" val="220266756"/>
                    </a:ext>
                  </a:extLst>
                </a:gridCol>
              </a:tblGrid>
              <a:tr h="319020"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webapp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아이디 찾기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4691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분기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343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040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사용자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838621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registerSeller.jsp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가입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1288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signup.jsp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동의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32652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8974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하단 공통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6675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6205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완료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52793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26958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5402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 하기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0840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view.jsp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78807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_header.jsp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22679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_footer.jsp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하단 공통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7064"/>
                  </a:ext>
                </a:extLst>
              </a:tr>
              <a:tr h="319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index.jsp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793" marR="48793" marT="13490" marB="134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3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작업내역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75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Main index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517799"/>
            <a:ext cx="3489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상품별 스크롤 </a:t>
            </a:r>
            <a:r>
              <a:rPr lang="ko-KR" altLang="en-US" dirty="0" err="1" smtClean="0"/>
              <a:t>이동링크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해당 상품 클릭 시 뷰로 이동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5" y="1127051"/>
            <a:ext cx="7332316" cy="4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문구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JOIN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485900"/>
            <a:ext cx="3496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판매자회원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선택동의체크여부는 무관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8306" y="431540"/>
            <a:ext cx="3599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중복일때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비밀번호확인과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휴대폰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문구출력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입력완료</a:t>
            </a:r>
            <a:r>
              <a:rPr lang="ko-KR" altLang="en-US" dirty="0" smtClean="0"/>
              <a:t> 시 회원가입 성공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양식에 </a:t>
            </a:r>
            <a:r>
              <a:rPr lang="ko-KR" altLang="en-US" dirty="0" err="1" smtClean="0"/>
              <a:t>맞지않을시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아이디중복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불일치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문구출력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입력완료</a:t>
            </a:r>
            <a:r>
              <a:rPr lang="ko-KR" altLang="en-US" dirty="0"/>
              <a:t> 시 회원가입 성공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별로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판매순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가격순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물품씩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" y="717847"/>
            <a:ext cx="7471775" cy="5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1" y="717847"/>
            <a:ext cx="7434871" cy="51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상품의 </a:t>
            </a:r>
            <a:r>
              <a:rPr lang="ko-KR" altLang="en-US" dirty="0" err="1" smtClean="0"/>
              <a:t>상품리뷰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마스킹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구매날짜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상품평에</a:t>
            </a:r>
            <a:r>
              <a:rPr lang="ko-KR" altLang="en-US" dirty="0" smtClean="0"/>
              <a:t> 따라 별 개수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9" y="717847"/>
            <a:ext cx="7479498" cy="4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857"/>
              </p:ext>
            </p:extLst>
          </p:nvPr>
        </p:nvGraphicFramePr>
        <p:xfrm>
          <a:off x="1510705" y="1238613"/>
          <a:ext cx="8128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3640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02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695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온라인 쇼핑몰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447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http://13.125.215.198:8080/Kmarket/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67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386686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60503" y="721292"/>
            <a:ext cx="6096000" cy="517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요약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60503" y="2856991"/>
            <a:ext cx="10084829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 및 목적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전자상거래 플랫폼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온라인 쇼핑몰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불편한 접근성과 복잡성을 개선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 친화적인 쇼핑몰 개발에 방점을 둠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편리한 온라인 쇼핑 환경에 기여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0504" y="4906379"/>
            <a:ext cx="1008482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판매자의 소득 증대 및 수익창출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빠르고 편리한 상품구매 접근성 확보와 합리적인 상품 구매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1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장바구니에 담긴 상품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체크 </a:t>
            </a:r>
            <a:r>
              <a:rPr lang="ko-KR" altLang="en-US" dirty="0" err="1" smtClean="0"/>
              <a:t>선택삭제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전체합계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주문하기시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주문정보로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854579"/>
            <a:ext cx="7512011" cy="5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바로주문하기로 넘어온 상품들 주문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기본 세션 배송정보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배송정보 유효성 검증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주소검색</a:t>
            </a:r>
            <a:r>
              <a:rPr lang="en-US" altLang="ko-KR" dirty="0" smtClean="0"/>
              <a:t>(DAUM API)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차감기능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포인트에 따른 </a:t>
            </a:r>
            <a:r>
              <a:rPr lang="ko-KR" altLang="en-US" dirty="0" err="1" smtClean="0"/>
              <a:t>주문금액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717847"/>
            <a:ext cx="6612591" cy="59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17847"/>
          </a:xfrm>
        </p:spPr>
        <p:txBody>
          <a:bodyPr/>
          <a:lstStyle/>
          <a:p>
            <a:r>
              <a:rPr lang="ko-KR" altLang="en-US" dirty="0" smtClean="0"/>
              <a:t>상품 주문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282" y="1485900"/>
            <a:ext cx="3870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하나의 상품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상세정보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배송비에</a:t>
            </a:r>
            <a:r>
              <a:rPr lang="ko-KR" altLang="en-US" dirty="0" smtClean="0"/>
              <a:t> 따라 이미지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일뒤</a:t>
            </a:r>
            <a:r>
              <a:rPr lang="ko-KR" altLang="en-US" dirty="0" smtClean="0"/>
              <a:t> 도착 예정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구매개수에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총가격</a:t>
            </a:r>
            <a:r>
              <a:rPr lang="ko-KR" altLang="en-US" dirty="0" smtClean="0"/>
              <a:t> 변화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구매하기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8" y="819624"/>
            <a:ext cx="6191901" cy="58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index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517799"/>
            <a:ext cx="31533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공지사항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자주하는 질문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 별 </a:t>
            </a:r>
            <a:r>
              <a:rPr lang="ko-KR" altLang="en-US" dirty="0"/>
              <a:t>아이콘 출력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글 </a:t>
            </a:r>
            <a:r>
              <a:rPr lang="ko-KR" altLang="en-US" dirty="0"/>
              <a:t>리스트 </a:t>
            </a:r>
            <a:r>
              <a:rPr lang="en-US" altLang="ko-KR" dirty="0"/>
              <a:t>5</a:t>
            </a:r>
            <a:r>
              <a:rPr lang="ko-KR" altLang="en-US" dirty="0"/>
              <a:t>건 출력 </a:t>
            </a:r>
            <a:endParaRPr lang="en-US" altLang="ko-KR" dirty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날짜 출력 </a:t>
            </a:r>
            <a:endParaRPr lang="en-US" altLang="ko-KR" dirty="0" smtClean="0"/>
          </a:p>
          <a:p>
            <a:r>
              <a:rPr lang="en-US" altLang="ko-KR" dirty="0" smtClean="0"/>
              <a:t>-    </a:t>
            </a:r>
            <a:r>
              <a:rPr lang="ko-KR" altLang="en-US" dirty="0" smtClean="0"/>
              <a:t>계정은 </a:t>
            </a:r>
            <a:r>
              <a:rPr lang="ko-KR" altLang="en-US" dirty="0" err="1"/>
              <a:t>마스킹</a:t>
            </a:r>
            <a:r>
              <a:rPr lang="ko-KR" altLang="en-US" dirty="0"/>
              <a:t> 처리 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문의 글 </a:t>
            </a:r>
            <a:r>
              <a:rPr lang="ko-KR" altLang="en-US" dirty="0"/>
              <a:t>작성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시 문의 글 </a:t>
            </a:r>
            <a:r>
              <a:rPr lang="ko-KR" altLang="en-US" dirty="0"/>
              <a:t>작성 화면 이동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" y="1023981"/>
            <a:ext cx="7059709" cy="4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Notice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공지사항 카테고리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Notice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2" y="1299287"/>
            <a:ext cx="3811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카테고리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목록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리스트는 초기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초기 카테고리는 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Faq</a:t>
            </a:r>
            <a:r>
              <a:rPr lang="ko-KR" altLang="en-US" dirty="0" smtClean="0"/>
              <a:t> 보기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카테고리 </a:t>
            </a:r>
            <a:r>
              <a:rPr lang="en-US" altLang="ko-KR" dirty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err="1"/>
              <a:t>내용출력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목록보기 </a:t>
            </a:r>
            <a:r>
              <a:rPr lang="ko-KR" altLang="en-US" dirty="0" err="1"/>
              <a:t>클릭시</a:t>
            </a:r>
            <a:r>
              <a:rPr lang="ko-KR" altLang="en-US" dirty="0"/>
              <a:t> 해당 카테고리 </a:t>
            </a:r>
            <a:r>
              <a:rPr lang="en-US" altLang="ko-KR" dirty="0"/>
              <a:t>list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646" y="542556"/>
            <a:ext cx="315339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</a:t>
            </a:r>
            <a:r>
              <a:rPr lang="ko-KR" altLang="en-US" dirty="0"/>
              <a:t>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/>
              <a:t>차 메뉴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</a:t>
            </a:r>
            <a:r>
              <a:rPr lang="ko-KR" altLang="en-US" dirty="0"/>
              <a:t>글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</a:t>
            </a:r>
            <a:r>
              <a:rPr lang="ko-KR" altLang="en-US" dirty="0"/>
              <a:t>제목 첫머리에 </a:t>
            </a:r>
            <a:r>
              <a:rPr lang="en-US" altLang="ko-KR" dirty="0"/>
              <a:t>2</a:t>
            </a:r>
            <a:r>
              <a:rPr lang="ko-KR" altLang="en-US" dirty="0"/>
              <a:t>차 메뉴 유형 부터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완료되었으면 ‘</a:t>
            </a:r>
            <a:r>
              <a:rPr lang="ko-KR" altLang="en-US" dirty="0" err="1"/>
              <a:t>답변완료</a:t>
            </a:r>
            <a:r>
              <a:rPr lang="ko-KR" altLang="en-US" dirty="0"/>
              <a:t>’ 그렇지 않으면 ‘</a:t>
            </a:r>
            <a:r>
              <a:rPr lang="ko-KR" altLang="en-US" dirty="0" err="1"/>
              <a:t>검토중</a:t>
            </a:r>
            <a:r>
              <a:rPr lang="ko-KR" altLang="en-US" dirty="0"/>
              <a:t>’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문의한 </a:t>
            </a:r>
            <a:r>
              <a:rPr lang="ko-KR" altLang="en-US" dirty="0"/>
              <a:t>사용자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처 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날짜는 </a:t>
            </a:r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</a:t>
            </a:r>
            <a:r>
              <a:rPr lang="en-US" altLang="ko-KR" dirty="0"/>
              <a:t>2</a:t>
            </a:r>
            <a:r>
              <a:rPr lang="ko-KR" altLang="en-US" dirty="0"/>
              <a:t>자리씩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</a:t>
            </a:r>
            <a:r>
              <a:rPr lang="ko-KR" altLang="en-US" dirty="0" err="1"/>
              <a:t>등록순</a:t>
            </a:r>
            <a:r>
              <a:rPr lang="ko-KR" altLang="en-US" dirty="0"/>
              <a:t>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문의하기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" y="1233377"/>
            <a:ext cx="6979529" cy="46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목록에서 </a:t>
            </a:r>
            <a:r>
              <a:rPr lang="ko-KR" altLang="en-US" dirty="0"/>
              <a:t>선택한 글 상세보기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문의하기 글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완료된 글이면 답변 내용 출력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답변이 </a:t>
            </a:r>
            <a:r>
              <a:rPr lang="ko-KR" altLang="en-US" dirty="0"/>
              <a:t>없으면 출력 </a:t>
            </a:r>
            <a:r>
              <a:rPr lang="en-US" altLang="ko-KR" dirty="0" smtClean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페이지 </a:t>
            </a:r>
            <a:r>
              <a:rPr lang="ko-KR" altLang="en-US" dirty="0"/>
              <a:t>번호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개씩 출력 </a:t>
            </a:r>
            <a:r>
              <a:rPr lang="ko-KR" altLang="en-US" dirty="0"/>
              <a:t>되도록 페이지 번호 계산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 err="1"/>
              <a:t>목록버튼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 목록으로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</a:t>
            </a:r>
            <a:r>
              <a:rPr lang="ko-KR" altLang="en-US" dirty="0"/>
              <a:t>이동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9" y="850604"/>
            <a:ext cx="7412495" cy="49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94583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0503" y="807157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0503" y="2941521"/>
            <a:ext cx="6096000" cy="14711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채널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PC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20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(Android, iOS)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예정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503" y="4632688"/>
            <a:ext cx="102033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개발방식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수행하여 개발을 진행하는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</a:t>
            </a:r>
            <a:r>
              <a:rPr lang="en-US" altLang="ko-KR" dirty="0" err="1" smtClean="0"/>
              <a:t>Qna</a:t>
            </a:r>
            <a:r>
              <a:rPr lang="en-US" altLang="ko-KR" smtClean="0"/>
              <a:t> </a:t>
            </a:r>
            <a:r>
              <a:rPr lang="en-US" altLang="ko-KR" dirty="0"/>
              <a:t>W</a:t>
            </a:r>
            <a:r>
              <a:rPr lang="en-US" altLang="ko-KR" smtClean="0"/>
              <a:t>rite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7999" y="948690"/>
            <a:ext cx="3153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문의하기 글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글 작성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문의 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문의 유형과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문의 유형</a:t>
            </a:r>
            <a:r>
              <a:rPr lang="en-US" altLang="ko-KR" dirty="0"/>
              <a:t>(</a:t>
            </a:r>
            <a:r>
              <a:rPr lang="ko-KR" altLang="en-US" dirty="0" smtClean="0"/>
              <a:t>상세 유형</a:t>
            </a:r>
            <a:r>
              <a:rPr lang="en-US" altLang="ko-KR" dirty="0"/>
              <a:t>)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 </a:t>
            </a:r>
            <a:r>
              <a:rPr lang="ko-KR" altLang="en-US" dirty="0" smtClean="0"/>
              <a:t>취소하기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목록으로 이동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메뉴에 </a:t>
            </a:r>
            <a:r>
              <a:rPr lang="ko-KR" altLang="en-US" dirty="0"/>
              <a:t>맞는 </a:t>
            </a:r>
            <a:r>
              <a:rPr lang="ko-KR" altLang="en-US" dirty="0" smtClean="0"/>
              <a:t>글 목록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 </a:t>
            </a:r>
            <a:r>
              <a:rPr lang="en-US" altLang="ko-KR" dirty="0" smtClean="0"/>
              <a:t>. </a:t>
            </a:r>
            <a:r>
              <a:rPr lang="ko-KR" altLang="en-US" dirty="0"/>
              <a:t>등록하기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문의하기 </a:t>
            </a:r>
            <a:r>
              <a:rPr lang="ko-KR" altLang="en-US" dirty="0"/>
              <a:t>테이블 </a:t>
            </a:r>
            <a:r>
              <a:rPr lang="en-US" altLang="ko-KR" dirty="0"/>
              <a:t>INSERT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등록 </a:t>
            </a:r>
            <a:r>
              <a:rPr lang="ko-KR" altLang="en-US" dirty="0"/>
              <a:t>후 목록 이동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1" y="861237"/>
            <a:ext cx="7460603" cy="49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List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065" y="117693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공지사항 </a:t>
            </a: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공지사항 유형별 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0" y="948690"/>
            <a:ext cx="7344631" cy="45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View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공지사항 내용 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공지사항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 smtClean="0"/>
              <a:t>-   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889462"/>
            <a:ext cx="6873676" cy="4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0509" y="822960"/>
            <a:ext cx="3153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</a:t>
            </a:r>
            <a:r>
              <a:rPr lang="ko-KR" altLang="en-US" sz="1600" dirty="0"/>
              <a:t>테이블 </a:t>
            </a:r>
            <a:r>
              <a:rPr lang="en-US" altLang="ko-KR" sz="1600" dirty="0"/>
              <a:t>INSERT</a:t>
            </a:r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822960"/>
            <a:ext cx="7317119" cy="45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Notice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2123" y="889462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공지사항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38056" cy="4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585193" cy="46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3" y="90427"/>
            <a:ext cx="31533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고객센터 메뉴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자주하는 질문을 </a:t>
            </a:r>
            <a:r>
              <a:rPr lang="ko-KR" altLang="en-US" sz="1600" dirty="0"/>
              <a:t>등록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관리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관리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삭제 </a:t>
            </a:r>
            <a:r>
              <a:rPr lang="en-US" altLang="ko-KR" sz="1600" dirty="0"/>
              <a:t>: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 후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수정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글 수정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페이지 </a:t>
            </a:r>
            <a:r>
              <a:rPr lang="ko-KR" altLang="en-US" sz="1600" dirty="0"/>
              <a:t>번호 </a:t>
            </a:r>
            <a:endParaRPr lang="en-US" altLang="ko-KR" sz="1600" dirty="0" smtClean="0"/>
          </a:p>
          <a:p>
            <a:r>
              <a:rPr lang="en-US" altLang="ko-KR" sz="1600" dirty="0" smtClean="0"/>
              <a:t>-     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작성하기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작성하기 </a:t>
            </a:r>
            <a:r>
              <a:rPr lang="ko-KR" altLang="en-US" sz="1600" dirty="0"/>
              <a:t>페이지로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2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21129"/>
            <a:ext cx="7656419" cy="473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9694" y="721129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출력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글 수정 화면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 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600" dirty="0"/>
              <a:t>-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글 목록 이동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8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Write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817949" cy="4836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5167" y="742950"/>
            <a:ext cx="3153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작성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내용 작성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목록 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INSERT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차 유형당 최대 </a:t>
            </a:r>
            <a:r>
              <a:rPr lang="en-US" altLang="ko-KR" sz="1600" dirty="0"/>
              <a:t>10</a:t>
            </a:r>
            <a:r>
              <a:rPr lang="ko-KR" altLang="en-US" sz="1600" dirty="0" smtClean="0"/>
              <a:t>개 까지만 </a:t>
            </a:r>
            <a:r>
              <a:rPr lang="ko-KR" altLang="en-US" sz="1600" dirty="0"/>
              <a:t>등록 되도록 처리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67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 Modify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633386"/>
            <a:ext cx="7610131" cy="47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6196" y="742950"/>
            <a:ext cx="3153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글 수정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기본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기본 입력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 </a:t>
            </a:r>
            <a:r>
              <a:rPr lang="ko-KR" altLang="en-US" sz="1600" dirty="0"/>
              <a:t>기본 입력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2.   </a:t>
            </a:r>
            <a:r>
              <a:rPr lang="ko-KR" altLang="en-US" sz="1600" dirty="0" smtClean="0"/>
              <a:t>취소하기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Faq</a:t>
            </a:r>
            <a:r>
              <a:rPr lang="ko-KR" altLang="en-US" sz="1600" dirty="0" smtClean="0"/>
              <a:t> 보기 </a:t>
            </a:r>
            <a:r>
              <a:rPr lang="ko-KR" altLang="en-US" sz="1600" dirty="0"/>
              <a:t>이동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  </a:t>
            </a:r>
            <a:r>
              <a:rPr lang="ko-KR" altLang="en-US" sz="1600" dirty="0" smtClean="0"/>
              <a:t>수정하기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UPDATE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74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477128" cy="4625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유형 선택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유형별 </a:t>
            </a:r>
            <a:r>
              <a:rPr lang="ko-KR" altLang="en-US" sz="1600" dirty="0"/>
              <a:t>목록 출력하기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유형 </a:t>
            </a:r>
            <a:r>
              <a:rPr lang="ko-KR" altLang="en-US" sz="1600" dirty="0"/>
              <a:t>선택할 때 마다 목록 갱신 됨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 </a:t>
            </a:r>
            <a:r>
              <a:rPr lang="ko-KR" altLang="en-US" sz="1600" dirty="0" smtClean="0"/>
              <a:t>선택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제목 클릭 시 글 보기 </a:t>
            </a:r>
            <a:r>
              <a:rPr lang="ko-KR" altLang="en-US" sz="1600" dirty="0"/>
              <a:t>이동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/>
              <a:t>상태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답변 </a:t>
            </a:r>
            <a:r>
              <a:rPr lang="ko-KR" altLang="en-US" sz="1600" dirty="0"/>
              <a:t>상태 확인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문의하기 보기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제목 </a:t>
            </a:r>
            <a:r>
              <a:rPr lang="ko-KR" altLang="en-US" sz="1600" dirty="0"/>
              <a:t>클릭해서 보기 화면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/>
              <a:t>페이지 번호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10</a:t>
            </a:r>
            <a:r>
              <a:rPr lang="ko-KR" altLang="en-US" sz="1600" dirty="0"/>
              <a:t>개씩 공지사항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74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1"/>
            <a:ext cx="9601200" cy="74348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팀 구성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333" y="2753564"/>
            <a:ext cx="4939919" cy="20805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110954" y="627107"/>
            <a:ext cx="10032763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조직도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1076"/>
              </p:ext>
            </p:extLst>
          </p:nvPr>
        </p:nvGraphicFramePr>
        <p:xfrm>
          <a:off x="6719485" y="2753564"/>
          <a:ext cx="4424232" cy="3715601"/>
        </p:xfrm>
        <a:graphic>
          <a:graphicData uri="http://schemas.openxmlformats.org/drawingml/2006/table">
            <a:tbl>
              <a:tblPr/>
              <a:tblGrid>
                <a:gridCol w="967379">
                  <a:extLst>
                    <a:ext uri="{9D8B030D-6E8A-4147-A177-3AD203B41FA5}">
                      <a16:colId xmlns:a16="http://schemas.microsoft.com/office/drawing/2014/main" val="132322432"/>
                    </a:ext>
                  </a:extLst>
                </a:gridCol>
                <a:gridCol w="1235984">
                  <a:extLst>
                    <a:ext uri="{9D8B030D-6E8A-4147-A177-3AD203B41FA5}">
                      <a16:colId xmlns:a16="http://schemas.microsoft.com/office/drawing/2014/main" val="1081550048"/>
                    </a:ext>
                  </a:extLst>
                </a:gridCol>
                <a:gridCol w="2220869">
                  <a:extLst>
                    <a:ext uri="{9D8B030D-6E8A-4147-A177-3AD203B41FA5}">
                      <a16:colId xmlns:a16="http://schemas.microsoft.com/office/drawing/2014/main" val="2595397430"/>
                    </a:ext>
                  </a:extLst>
                </a:gridCol>
              </a:tblGrid>
              <a:tr h="249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63708"/>
                  </a:ext>
                </a:extLst>
              </a:tr>
              <a:tr h="496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PM(Project Manager)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계획 수립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43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개발 파트 분배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기능 개발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04075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FAQ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48473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페이지 화면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상품목록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등록하기 기능 구현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63116"/>
                  </a:ext>
                </a:extLst>
              </a:tr>
              <a:tr h="74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CS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3784" marR="53784" marT="14870" marB="148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View / Reply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892" y="90427"/>
            <a:ext cx="36401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기능 설명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문의하기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쇼핑몰 </a:t>
            </a:r>
            <a:r>
              <a:rPr lang="ko-KR" altLang="en-US" sz="1600" dirty="0"/>
              <a:t>사용자가 문의 하는 내용에 답변할 수 있는 메뉴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342900" indent="-342900">
              <a:buAutoNum type="arabicPeriod" startAt="2"/>
            </a:pPr>
            <a:r>
              <a:rPr lang="ko-KR" altLang="en-US" sz="1600" dirty="0" smtClean="0"/>
              <a:t>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목록에서 </a:t>
            </a:r>
            <a:r>
              <a:rPr lang="ko-KR" altLang="en-US" sz="1600" dirty="0"/>
              <a:t>선택한 내용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답변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체크박스 </a:t>
            </a:r>
            <a:r>
              <a:rPr lang="ko-KR" altLang="en-US" sz="1600" dirty="0"/>
              <a:t>선택한 글 </a:t>
            </a:r>
            <a:r>
              <a:rPr lang="ko-KR" altLang="en-US" sz="1600" dirty="0" smtClean="0"/>
              <a:t>선택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 </a:t>
            </a:r>
            <a:r>
              <a:rPr lang="ko-KR" altLang="en-US" sz="1600" dirty="0" smtClean="0"/>
              <a:t>공지사항 </a:t>
            </a:r>
            <a:r>
              <a:rPr lang="ko-KR" altLang="en-US" sz="1600" dirty="0"/>
              <a:t>제목 </a:t>
            </a:r>
            <a:endParaRPr lang="en-US" altLang="ko-KR" sz="1600" dirty="0" smtClean="0"/>
          </a:p>
          <a:p>
            <a:r>
              <a:rPr lang="en-US" altLang="ko-KR" sz="1600" dirty="0" smtClean="0"/>
              <a:t>-    </a:t>
            </a:r>
            <a:r>
              <a:rPr lang="ko-KR" altLang="en-US" sz="1600" dirty="0" smtClean="0"/>
              <a:t>문의 내용에 </a:t>
            </a:r>
            <a:r>
              <a:rPr lang="ko-KR" altLang="en-US" sz="1600" dirty="0"/>
              <a:t>맞는 답변 작성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5.  </a:t>
            </a:r>
            <a:r>
              <a:rPr lang="ko-KR" altLang="en-US" sz="1600" dirty="0" smtClean="0"/>
              <a:t>삭제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</a:t>
            </a:r>
            <a:r>
              <a:rPr lang="ko-KR" altLang="en-US" sz="1600" dirty="0"/>
              <a:t>글 삭제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대화상자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답변 등록 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작성된 </a:t>
            </a:r>
            <a:r>
              <a:rPr lang="ko-KR" altLang="en-US" sz="1600" dirty="0"/>
              <a:t>답변 등록하기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AutoNum type="arabicPeriod" startAt="7"/>
            </a:pPr>
            <a:r>
              <a:rPr lang="ko-KR" altLang="en-US" sz="1600" dirty="0" smtClean="0"/>
              <a:t>목록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글 </a:t>
            </a:r>
            <a:r>
              <a:rPr lang="ko-KR" altLang="en-US" sz="1600" dirty="0"/>
              <a:t>목록 이동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742950"/>
            <a:ext cx="7269309" cy="44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23" y="1702992"/>
            <a:ext cx="503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 페이지 화면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메인화면으로 이동</a:t>
            </a:r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 입장 불가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일반 회원 입장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관리자 로그인 </a:t>
            </a:r>
            <a:r>
              <a:rPr lang="en-US" altLang="ko-KR" dirty="0" smtClean="0"/>
              <a:t>– 000</a:t>
            </a:r>
            <a:r>
              <a:rPr lang="ko-KR" altLang="en-US" dirty="0" smtClean="0"/>
              <a:t>님 반갑습니다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사이드 메뉴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7" y="1702992"/>
            <a:ext cx="5973191" cy="34335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4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상품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821" y="1485900"/>
            <a:ext cx="48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카테고리 별 검색 기능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번호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처리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페이지 최근 등록 목록 보이기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해제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선택 하여 삭제 기능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485901"/>
            <a:ext cx="6019269" cy="36763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8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 상품등록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458" y="1560715"/>
            <a:ext cx="4356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차 카테고리</a:t>
            </a:r>
            <a:r>
              <a:rPr lang="en-US" altLang="ko-KR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dirty="0"/>
              <a:t>2</a:t>
            </a:r>
            <a:r>
              <a:rPr lang="ko-KR" altLang="en-US" dirty="0"/>
              <a:t>차 카테고리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기본정보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할인율 계산 및 포인트 자동 적립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이미지 파일 등록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상세정보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판매자 자동 입력</a:t>
            </a:r>
            <a:endParaRPr lang="en-US" altLang="ko-KR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560715"/>
            <a:ext cx="6521796" cy="47935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5912"/>
              </p:ext>
            </p:extLst>
          </p:nvPr>
        </p:nvGraphicFramePr>
        <p:xfrm>
          <a:off x="1358875" y="1024063"/>
          <a:ext cx="10160857" cy="5799304"/>
        </p:xfrm>
        <a:graphic>
          <a:graphicData uri="http://schemas.openxmlformats.org/drawingml/2006/table">
            <a:tbl>
              <a:tblPr/>
              <a:tblGrid>
                <a:gridCol w="1684124">
                  <a:extLst>
                    <a:ext uri="{9D8B030D-6E8A-4147-A177-3AD203B41FA5}">
                      <a16:colId xmlns:a16="http://schemas.microsoft.com/office/drawing/2014/main" val="2222917479"/>
                    </a:ext>
                  </a:extLst>
                </a:gridCol>
                <a:gridCol w="1684124">
                  <a:extLst>
                    <a:ext uri="{9D8B030D-6E8A-4147-A177-3AD203B41FA5}">
                      <a16:colId xmlns:a16="http://schemas.microsoft.com/office/drawing/2014/main" val="1316522536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369038933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493680662"/>
                    </a:ext>
                  </a:extLst>
                </a:gridCol>
                <a:gridCol w="2264203">
                  <a:extLst>
                    <a:ext uri="{9D8B030D-6E8A-4147-A177-3AD203B41FA5}">
                      <a16:colId xmlns:a16="http://schemas.microsoft.com/office/drawing/2014/main" val="108801211"/>
                    </a:ext>
                  </a:extLst>
                </a:gridCol>
              </a:tblGrid>
              <a:tr h="251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59779"/>
                  </a:ext>
                </a:extLst>
              </a:tr>
              <a:tr h="251047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Kernel 5.10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52258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Chrome 108.0.5359.125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2506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9.0.68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5594"/>
                  </a:ext>
                </a:extLst>
              </a:tr>
              <a:tr h="766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Servlet 4.0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 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10259"/>
                  </a:ext>
                </a:extLst>
              </a:tr>
              <a:tr h="102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JavaScript(ES6)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 3.1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24648"/>
                  </a:ext>
                </a:extLst>
              </a:tr>
              <a:tr h="2062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commons-io-2.11.0.jar / commons-lang3-3.12.0.jar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cos-05Nov2002.jar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gson-2.9.1.jar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jackson-annotations-2.14.1.jar / jackson-core-2.14.1.jar / jackson-databind-2.14.1.jar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javax.activation-1.2.0.jar / javax.mail-1.6.2.jar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jstl-1.2.jar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logback-classic-1.4.4.jar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logback-core-1.4.4.jar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mysql-connector-java-8.0.29.jar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slf4j-api-2.0.3.jar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96104"/>
                  </a:ext>
                </a:extLst>
              </a:tr>
              <a:tr h="25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8.0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MariaDB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10.8.6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2705"/>
                  </a:ext>
                </a:extLst>
              </a:tr>
              <a:tr h="59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IDE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2022-06(4.26.0) / MySQL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Workbench 8.0.30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HeidSQL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2.37.2 / 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933" marR="48933" marT="13529" marB="135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4287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94464" y="568929"/>
            <a:ext cx="146867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9201" y="918194"/>
            <a:ext cx="1012613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요구사항들 간 상충되는 것을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환경과의 상호작용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요구사항을 정제하여 소프트웨어 요구사항을 도출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3"/>
              </p:ext>
            </p:extLst>
          </p:nvPr>
        </p:nvGraphicFramePr>
        <p:xfrm>
          <a:off x="1490545" y="1896923"/>
          <a:ext cx="10464387" cy="4850425"/>
        </p:xfrm>
        <a:graphic>
          <a:graphicData uri="http://schemas.openxmlformats.org/drawingml/2006/table">
            <a:tbl>
              <a:tblPr/>
              <a:tblGrid>
                <a:gridCol w="723275">
                  <a:extLst>
                    <a:ext uri="{9D8B030D-6E8A-4147-A177-3AD203B41FA5}">
                      <a16:colId xmlns:a16="http://schemas.microsoft.com/office/drawing/2014/main" val="2081667575"/>
                    </a:ext>
                  </a:extLst>
                </a:gridCol>
                <a:gridCol w="936490">
                  <a:extLst>
                    <a:ext uri="{9D8B030D-6E8A-4147-A177-3AD203B41FA5}">
                      <a16:colId xmlns:a16="http://schemas.microsoft.com/office/drawing/2014/main" val="3246123578"/>
                    </a:ext>
                  </a:extLst>
                </a:gridCol>
                <a:gridCol w="4347942">
                  <a:extLst>
                    <a:ext uri="{9D8B030D-6E8A-4147-A177-3AD203B41FA5}">
                      <a16:colId xmlns:a16="http://schemas.microsoft.com/office/drawing/2014/main" val="1275523847"/>
                    </a:ext>
                  </a:extLst>
                </a:gridCol>
                <a:gridCol w="1078634">
                  <a:extLst>
                    <a:ext uri="{9D8B030D-6E8A-4147-A177-3AD203B41FA5}">
                      <a16:colId xmlns:a16="http://schemas.microsoft.com/office/drawing/2014/main" val="2168957410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890984802"/>
                    </a:ext>
                  </a:extLst>
                </a:gridCol>
                <a:gridCol w="1291850">
                  <a:extLst>
                    <a:ext uri="{9D8B030D-6E8A-4147-A177-3AD203B41FA5}">
                      <a16:colId xmlns:a16="http://schemas.microsoft.com/office/drawing/2014/main" val="4273304868"/>
                    </a:ext>
                  </a:extLst>
                </a:gridCol>
                <a:gridCol w="794346">
                  <a:extLst>
                    <a:ext uri="{9D8B030D-6E8A-4147-A177-3AD203B41FA5}">
                      <a16:colId xmlns:a16="http://schemas.microsoft.com/office/drawing/2014/main" val="680592311"/>
                    </a:ext>
                  </a:extLst>
                </a:gridCol>
              </a:tblGrid>
              <a:tr h="408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1242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안내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278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7427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651795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74666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(product)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2150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70341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(member)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14870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2498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89591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36579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데이터 입력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Urgent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08567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9993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92574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22692"/>
                  </a:ext>
                </a:extLst>
              </a:tr>
              <a:tr h="29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0467" marR="50467" marT="13953" marB="139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43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8504"/>
              </p:ext>
            </p:extLst>
          </p:nvPr>
        </p:nvGraphicFramePr>
        <p:xfrm>
          <a:off x="1447962" y="1097656"/>
          <a:ext cx="10490039" cy="5725620"/>
        </p:xfrm>
        <a:graphic>
          <a:graphicData uri="http://schemas.openxmlformats.org/drawingml/2006/table">
            <a:tbl>
              <a:tblPr/>
              <a:tblGrid>
                <a:gridCol w="725049">
                  <a:extLst>
                    <a:ext uri="{9D8B030D-6E8A-4147-A177-3AD203B41FA5}">
                      <a16:colId xmlns:a16="http://schemas.microsoft.com/office/drawing/2014/main" val="3630835659"/>
                    </a:ext>
                  </a:extLst>
                </a:gridCol>
                <a:gridCol w="938786">
                  <a:extLst>
                    <a:ext uri="{9D8B030D-6E8A-4147-A177-3AD203B41FA5}">
                      <a16:colId xmlns:a16="http://schemas.microsoft.com/office/drawing/2014/main" val="904785106"/>
                    </a:ext>
                  </a:extLst>
                </a:gridCol>
                <a:gridCol w="4358597">
                  <a:extLst>
                    <a:ext uri="{9D8B030D-6E8A-4147-A177-3AD203B41FA5}">
                      <a16:colId xmlns:a16="http://schemas.microsoft.com/office/drawing/2014/main" val="3762931993"/>
                    </a:ext>
                  </a:extLst>
                </a:gridCol>
                <a:gridCol w="1081280">
                  <a:extLst>
                    <a:ext uri="{9D8B030D-6E8A-4147-A177-3AD203B41FA5}">
                      <a16:colId xmlns:a16="http://schemas.microsoft.com/office/drawing/2014/main" val="702873544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3429846063"/>
                    </a:ext>
                  </a:extLst>
                </a:gridCol>
                <a:gridCol w="1295017">
                  <a:extLst>
                    <a:ext uri="{9D8B030D-6E8A-4147-A177-3AD203B41FA5}">
                      <a16:colId xmlns:a16="http://schemas.microsoft.com/office/drawing/2014/main" val="1650725665"/>
                    </a:ext>
                  </a:extLst>
                </a:gridCol>
                <a:gridCol w="796293">
                  <a:extLst>
                    <a:ext uri="{9D8B030D-6E8A-4147-A177-3AD203B41FA5}">
                      <a16:colId xmlns:a16="http://schemas.microsoft.com/office/drawing/2014/main" val="2358643646"/>
                    </a:ext>
                  </a:extLst>
                </a:gridCol>
              </a:tblGrid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18011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195332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7143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070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814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9999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구매완료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7237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2873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82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쓰기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67964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1781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6188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01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R-029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54165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목록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3617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 질문 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4197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96991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80810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2474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6218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7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55167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35829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R-039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13006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3334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5723"/>
                  </a:ext>
                </a:extLst>
              </a:tr>
              <a:tr h="205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R-042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기능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21" marR="30721" marT="8494" marB="84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5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75203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개발 계획 수립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4463" y="568929"/>
            <a:ext cx="7304469" cy="5355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작업분류체계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(WBS)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18080"/>
              </p:ext>
            </p:extLst>
          </p:nvPr>
        </p:nvGraphicFramePr>
        <p:xfrm>
          <a:off x="1372313" y="1104447"/>
          <a:ext cx="10481020" cy="5569819"/>
        </p:xfrm>
        <a:graphic>
          <a:graphicData uri="http://schemas.openxmlformats.org/drawingml/2006/table">
            <a:tbl>
              <a:tblPr/>
              <a:tblGrid>
                <a:gridCol w="756250">
                  <a:extLst>
                    <a:ext uri="{9D8B030D-6E8A-4147-A177-3AD203B41FA5}">
                      <a16:colId xmlns:a16="http://schemas.microsoft.com/office/drawing/2014/main" val="2876566656"/>
                    </a:ext>
                  </a:extLst>
                </a:gridCol>
                <a:gridCol w="2206370">
                  <a:extLst>
                    <a:ext uri="{9D8B030D-6E8A-4147-A177-3AD203B41FA5}">
                      <a16:colId xmlns:a16="http://schemas.microsoft.com/office/drawing/2014/main" val="3140138395"/>
                    </a:ext>
                  </a:extLst>
                </a:gridCol>
                <a:gridCol w="596822">
                  <a:extLst>
                    <a:ext uri="{9D8B030D-6E8A-4147-A177-3AD203B41FA5}">
                      <a16:colId xmlns:a16="http://schemas.microsoft.com/office/drawing/2014/main" val="2872515946"/>
                    </a:ext>
                  </a:extLst>
                </a:gridCol>
                <a:gridCol w="583664">
                  <a:extLst>
                    <a:ext uri="{9D8B030D-6E8A-4147-A177-3AD203B41FA5}">
                      <a16:colId xmlns:a16="http://schemas.microsoft.com/office/drawing/2014/main" val="2454991938"/>
                    </a:ext>
                  </a:extLst>
                </a:gridCol>
                <a:gridCol w="1593932">
                  <a:extLst>
                    <a:ext uri="{9D8B030D-6E8A-4147-A177-3AD203B41FA5}">
                      <a16:colId xmlns:a16="http://schemas.microsoft.com/office/drawing/2014/main" val="1260639201"/>
                    </a:ext>
                  </a:extLst>
                </a:gridCol>
                <a:gridCol w="1165636">
                  <a:extLst>
                    <a:ext uri="{9D8B030D-6E8A-4147-A177-3AD203B41FA5}">
                      <a16:colId xmlns:a16="http://schemas.microsoft.com/office/drawing/2014/main" val="1493293215"/>
                    </a:ext>
                  </a:extLst>
                </a:gridCol>
                <a:gridCol w="1411985">
                  <a:extLst>
                    <a:ext uri="{9D8B030D-6E8A-4147-A177-3AD203B41FA5}">
                      <a16:colId xmlns:a16="http://schemas.microsoft.com/office/drawing/2014/main" val="2157260881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1674399287"/>
                    </a:ext>
                  </a:extLst>
                </a:gridCol>
              </a:tblGrid>
              <a:tr h="221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676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기획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35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790166"/>
                  </a:ext>
                </a:extLst>
              </a:tr>
              <a:tr h="2453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아키텍처 분석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3501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789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ERD,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명세서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0677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progress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스토리보드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5816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66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5152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1970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 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0914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79562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2022-05-06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HTML/CSS, JS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9879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5758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홍민준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737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40389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0571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일반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61586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판매자 회원가입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김경준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5094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58887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보기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64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66075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03873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김지홍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53716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2022-12-09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45351"/>
                  </a:ext>
                </a:extLst>
              </a:tr>
              <a:tr h="212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4.4.2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상품등록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9922" marR="9922" marT="2743" marB="27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235</TotalTime>
  <Words>3263</Words>
  <Application>Microsoft Office PowerPoint</Application>
  <PresentationFormat>와이드스크린</PresentationFormat>
  <Paragraphs>1520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돋움</vt:lpstr>
      <vt:lpstr>맑은 고딕</vt:lpstr>
      <vt:lpstr>함초롬돋움</vt:lpstr>
      <vt:lpstr>함초롬바탕</vt:lpstr>
      <vt:lpstr>Arial</vt:lpstr>
      <vt:lpstr>Franklin Gothic Book</vt:lpstr>
      <vt:lpstr>Wingdings</vt:lpstr>
      <vt:lpstr>Crop</vt:lpstr>
      <vt:lpstr>Kmarket</vt:lpstr>
      <vt:lpstr>목 차</vt:lpstr>
      <vt:lpstr>1. 프로젝트 개요</vt:lpstr>
      <vt:lpstr>1. 프로젝트 개요</vt:lpstr>
      <vt:lpstr>2. 팀 구성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3. 프로젝트 개발 계획 수립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4. 작업내역</vt:lpstr>
      <vt:lpstr>프로그램 시연</vt:lpstr>
      <vt:lpstr>Main index</vt:lpstr>
      <vt:lpstr>회원 - 로그인 </vt:lpstr>
      <vt:lpstr>회원 - JOIN </vt:lpstr>
      <vt:lpstr>일반회원 - 약관 </vt:lpstr>
      <vt:lpstr>판매자회원 - 약관 </vt:lpstr>
      <vt:lpstr>일반회원 - 회원가입 </vt:lpstr>
      <vt:lpstr>판매자회원 - 회원가입 </vt:lpstr>
      <vt:lpstr>상품 목록</vt:lpstr>
      <vt:lpstr>상품 보기</vt:lpstr>
      <vt:lpstr>상품 보기</vt:lpstr>
      <vt:lpstr>장바구니</vt:lpstr>
      <vt:lpstr>상품 주문</vt:lpstr>
      <vt:lpstr>상품 주문 완료</vt:lpstr>
      <vt:lpstr>CS index 기능</vt:lpstr>
      <vt:lpstr>Cs – Notice 목록</vt:lpstr>
      <vt:lpstr>Cs – Notice 보기</vt:lpstr>
      <vt:lpstr>Cs – Faq 목록 </vt:lpstr>
      <vt:lpstr>Cs – Faq 보기 </vt:lpstr>
      <vt:lpstr>CS Qna List 기능</vt:lpstr>
      <vt:lpstr>CS Qna View 기능</vt:lpstr>
      <vt:lpstr>CS Qna Write 기능</vt:lpstr>
      <vt:lpstr>Admin Notice List 기능</vt:lpstr>
      <vt:lpstr>Admin Notice View 기능</vt:lpstr>
      <vt:lpstr>Admin Notice Write기능</vt:lpstr>
      <vt:lpstr>Admin Notice Modify기능</vt:lpstr>
      <vt:lpstr>Admin Faq List기능</vt:lpstr>
      <vt:lpstr>Admin Faq View기능</vt:lpstr>
      <vt:lpstr>Admin Faq Write기능</vt:lpstr>
      <vt:lpstr>Admin Faq Modify기능</vt:lpstr>
      <vt:lpstr>Admin Qna List기능</vt:lpstr>
      <vt:lpstr>Admin Qna View / Reply 기능</vt:lpstr>
      <vt:lpstr>Admin 메인</vt:lpstr>
      <vt:lpstr>Admin 상품 목록</vt:lpstr>
      <vt:lpstr>Admin 상품등록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43</cp:revision>
  <dcterms:created xsi:type="dcterms:W3CDTF">2022-12-27T03:14:19Z</dcterms:created>
  <dcterms:modified xsi:type="dcterms:W3CDTF">2022-12-30T00:44:20Z</dcterms:modified>
</cp:coreProperties>
</file>