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76" r:id="rId4"/>
    <p:sldId id="281" r:id="rId5"/>
    <p:sldId id="283" r:id="rId6"/>
    <p:sldId id="280" r:id="rId7"/>
    <p:sldId id="284" r:id="rId8"/>
    <p:sldId id="292" r:id="rId9"/>
    <p:sldId id="277" r:id="rId10"/>
    <p:sldId id="278" r:id="rId11"/>
    <p:sldId id="279" r:id="rId12"/>
    <p:sldId id="285" r:id="rId13"/>
    <p:sldId id="286" r:id="rId14"/>
    <p:sldId id="290" r:id="rId15"/>
    <p:sldId id="289" r:id="rId16"/>
    <p:sldId id="291" r:id="rId17"/>
    <p:sldId id="287" r:id="rId18"/>
    <p:sldId id="288" r:id="rId19"/>
    <p:sldId id="282" r:id="rId20"/>
    <p:sldId id="27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33CC"/>
    <a:srgbClr val="CCFFFF"/>
    <a:srgbClr val="CC99FF"/>
    <a:srgbClr val="CCFFCC"/>
    <a:srgbClr val="CC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57" d="100"/>
          <a:sy n="57" d="100"/>
        </p:scale>
        <p:origin x="70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160511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3925993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1592424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54738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3630338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18084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2248096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59325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2362688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3909935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B358CB2-A9B0-434F-BFEA-6E17EA763EB6}" type="datetimeFigureOut">
              <a:rPr kumimoji="1" lang="ja-JP" altLang="en-US" smtClean="0"/>
              <a:t>2021/4/26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52680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extLst>
              <a:ext uri="{BEBA8EAE-BF5A-486C-A8C5-ECC9F3942E4B}">
                <a14:imgProps xmlns:a14="http://schemas.microsoft.com/office/drawing/2010/main">
                  <a14:imgLayer r:embed="rId14">
                    <a14:imgEffect>
                      <a14:colorTemperature colorTemp="7000"/>
                    </a14:imgEffect>
                    <a14:imgEffect>
                      <a14:saturation sat="20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358CB2-A9B0-434F-BFEA-6E17EA763EB6}" type="datetimeFigureOut">
              <a:rPr kumimoji="1" lang="ja-JP" altLang="en-US" smtClean="0"/>
              <a:t>2021/4/26</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5958C-83B7-440B-B943-B7B6E6845FE2}" type="slidenum">
              <a:rPr kumimoji="1" lang="ja-JP" altLang="en-US" smtClean="0"/>
              <a:t>‹#›</a:t>
            </a:fld>
            <a:endParaRPr kumimoji="1" lang="ja-JP" altLang="en-US" dirty="0"/>
          </a:p>
        </p:txBody>
      </p:sp>
    </p:spTree>
    <p:extLst>
      <p:ext uri="{BB962C8B-B14F-4D97-AF65-F5344CB8AC3E}">
        <p14:creationId xmlns:p14="http://schemas.microsoft.com/office/powerpoint/2010/main" val="16556547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hyperlink" Target="https://assetstore.unity.com/" TargetMode="External"/><Relationship Id="rId2" Type="http://schemas.openxmlformats.org/officeDocument/2006/relationships/hyperlink" Target="https://itch.io/" TargetMode="External"/><Relationship Id="rId1" Type="http://schemas.openxmlformats.org/officeDocument/2006/relationships/slideLayout" Target="../slideLayouts/slideLayout2.xml"/><Relationship Id="rId5" Type="http://schemas.openxmlformats.org/officeDocument/2006/relationships/hyperlink" Target="https://on-jin.com/" TargetMode="External"/><Relationship Id="rId4" Type="http://schemas.openxmlformats.org/officeDocument/2006/relationships/hyperlink" Target="https://dova-s.jp/" TargetMode="Externa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extLst>
              <a:ext uri="{BEBA8EAE-BF5A-486C-A8C5-ECC9F3942E4B}">
                <a14:imgProps xmlns:a14="http://schemas.microsoft.com/office/drawing/2010/main">
                  <a14:imgLayer r:embed="rId3">
                    <a14:imgEffect>
                      <a14:colorTemperature colorTemp="7000"/>
                    </a14:imgEffect>
                    <a14:imgEffect>
                      <a14:saturation sat="20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828799"/>
            <a:ext cx="9144000" cy="1461355"/>
          </a:xfrm>
        </p:spPr>
        <p:txBody>
          <a:bodyPr>
            <a:normAutofit/>
          </a:bodyPr>
          <a:lstStyle/>
          <a:p>
            <a:r>
              <a:rPr kumimoji="1" lang="en-US" altLang="ja-JP" sz="8800" dirty="0" smtClean="0">
                <a:latin typeface="HGS創英角ｺﾞｼｯｸUB" panose="020B0900000000000000" pitchFamily="50" charset="-128"/>
                <a:ea typeface="HGS創英角ｺﾞｼｯｸUB" panose="020B0900000000000000" pitchFamily="50" charset="-128"/>
              </a:rPr>
              <a:t>MDO</a:t>
            </a:r>
            <a:endParaRPr kumimoji="1" lang="ja-JP" altLang="en-US" sz="8800" dirty="0">
              <a:latin typeface="HGS創英角ｺﾞｼｯｸUB" panose="020B0900000000000000" pitchFamily="50" charset="-128"/>
              <a:ea typeface="HGS創英角ｺﾞｼｯｸUB" panose="020B0900000000000000" pitchFamily="50" charset="-128"/>
            </a:endParaRPr>
          </a:p>
        </p:txBody>
      </p:sp>
      <p:sp>
        <p:nvSpPr>
          <p:cNvPr id="3" name="サブタイトル 2"/>
          <p:cNvSpPr>
            <a:spLocks noGrp="1"/>
          </p:cNvSpPr>
          <p:nvPr>
            <p:ph type="subTitle" idx="1"/>
          </p:nvPr>
        </p:nvSpPr>
        <p:spPr>
          <a:xfrm>
            <a:off x="1524000" y="3851030"/>
            <a:ext cx="9144000" cy="2831123"/>
          </a:xfrm>
        </p:spPr>
        <p:txBody>
          <a:bodyPr>
            <a:normAutofit fontScale="92500" lnSpcReduction="20000"/>
          </a:bodyPr>
          <a:lstStyle/>
          <a:p>
            <a:r>
              <a:rPr lang="en-US" altLang="ja-JP" sz="2800" dirty="0">
                <a:latin typeface="HGS創英角ｺﾞｼｯｸUB" panose="020B0900000000000000" pitchFamily="50" charset="-128"/>
                <a:ea typeface="HGS創英角ｺﾞｼｯｸUB" panose="020B0900000000000000" pitchFamily="50" charset="-128"/>
              </a:rPr>
              <a:t>~</a:t>
            </a:r>
            <a:r>
              <a:rPr lang="ja-JP" altLang="en-US" sz="2800" dirty="0" smtClean="0">
                <a:latin typeface="HGS創英角ｺﾞｼｯｸUB" panose="020B0900000000000000" pitchFamily="50" charset="-128"/>
                <a:ea typeface="HGS創英角ｺﾞｼｯｸUB" panose="020B0900000000000000" pitchFamily="50" charset="-128"/>
              </a:rPr>
              <a:t>企画概要書</a:t>
            </a:r>
            <a:r>
              <a:rPr lang="en-US" altLang="ja-JP" sz="2800" dirty="0" smtClean="0">
                <a:latin typeface="HGS創英角ｺﾞｼｯｸUB" panose="020B0900000000000000" pitchFamily="50" charset="-128"/>
                <a:ea typeface="HGS創英角ｺﾞｼｯｸUB" panose="020B0900000000000000" pitchFamily="50" charset="-128"/>
              </a:rPr>
              <a:t>~</a:t>
            </a:r>
          </a:p>
          <a:p>
            <a:endParaRPr lang="en-US" altLang="ja-JP" sz="1400" dirty="0" smtClean="0"/>
          </a:p>
          <a:p>
            <a:r>
              <a:rPr kumimoji="1" lang="ja-JP" altLang="en-US" sz="3000" dirty="0" smtClean="0">
                <a:latin typeface="HGS創英角ｺﾞｼｯｸUB" panose="020B0900000000000000" pitchFamily="50" charset="-128"/>
                <a:ea typeface="HGS創英角ｺﾞｼｯｸUB" panose="020B0900000000000000" pitchFamily="50" charset="-128"/>
              </a:rPr>
              <a:t>チーム名　角煮</a:t>
            </a:r>
            <a:endParaRPr lang="en-US" altLang="ja-JP" sz="3000" dirty="0">
              <a:latin typeface="HGS創英角ｺﾞｼｯｸUB" panose="020B0900000000000000" pitchFamily="50" charset="-128"/>
              <a:ea typeface="HGS創英角ｺﾞｼｯｸUB" panose="020B0900000000000000" pitchFamily="50" charset="-128"/>
            </a:endParaRPr>
          </a:p>
          <a:p>
            <a:pPr algn="l"/>
            <a:r>
              <a:rPr kumimoji="1" lang="ja-JP" altLang="en-US" sz="3000" dirty="0" smtClean="0">
                <a:latin typeface="HGS創英角ｺﾞｼｯｸUB" panose="020B0900000000000000" pitchFamily="50" charset="-128"/>
                <a:ea typeface="HGS創英角ｺﾞｼｯｸUB" panose="020B0900000000000000" pitchFamily="50" charset="-128"/>
              </a:rPr>
              <a:t>ゲーム・</a:t>
            </a:r>
            <a:r>
              <a:rPr kumimoji="1" lang="en-US" altLang="ja-JP" sz="3000" dirty="0" smtClean="0">
                <a:latin typeface="HGS創英角ｺﾞｼｯｸUB" panose="020B0900000000000000" pitchFamily="50" charset="-128"/>
                <a:ea typeface="HGS創英角ｺﾞｼｯｸUB" panose="020B0900000000000000" pitchFamily="50" charset="-128"/>
              </a:rPr>
              <a:t>CG</a:t>
            </a:r>
            <a:r>
              <a:rPr kumimoji="1" lang="ja-JP" altLang="en-US" sz="3000" dirty="0" smtClean="0">
                <a:latin typeface="HGS創英角ｺﾞｼｯｸUB" panose="020B0900000000000000" pitchFamily="50" charset="-128"/>
                <a:ea typeface="HGS創英角ｺﾞｼｯｸUB" panose="020B0900000000000000" pitchFamily="50" charset="-128"/>
              </a:rPr>
              <a:t>・アニメ専攻科　</a:t>
            </a:r>
            <a:r>
              <a:rPr lang="ja-JP" altLang="en-US" sz="3000" dirty="0" smtClean="0">
                <a:latin typeface="HGS創英角ｺﾞｼｯｸUB" panose="020B0900000000000000" pitchFamily="50" charset="-128"/>
                <a:ea typeface="HGS創英角ｺﾞｼｯｸUB" panose="020B0900000000000000" pitchFamily="50" charset="-128"/>
              </a:rPr>
              <a:t>４年</a:t>
            </a:r>
            <a:r>
              <a:rPr lang="en-US" altLang="ja-JP" sz="3000" dirty="0" smtClean="0">
                <a:latin typeface="HGS創英角ｺﾞｼｯｸUB" panose="020B0900000000000000" pitchFamily="50" charset="-128"/>
                <a:ea typeface="HGS創英角ｺﾞｼｯｸUB" panose="020B0900000000000000" pitchFamily="50" charset="-128"/>
              </a:rPr>
              <a:t>		</a:t>
            </a:r>
            <a:r>
              <a:rPr lang="ja-JP" altLang="en-US" sz="3000" dirty="0">
                <a:latin typeface="HGS創英角ｺﾞｼｯｸUB" panose="020B0900000000000000" pitchFamily="50" charset="-128"/>
                <a:ea typeface="HGS創英角ｺﾞｼｯｸUB" panose="020B0900000000000000" pitchFamily="50" charset="-128"/>
              </a:rPr>
              <a:t>　</a:t>
            </a:r>
            <a:r>
              <a:rPr lang="en-US" altLang="ja-JP" sz="3000" dirty="0">
                <a:latin typeface="HGS創英角ｺﾞｼｯｸUB" panose="020B0900000000000000" pitchFamily="50" charset="-128"/>
                <a:ea typeface="HGS創英角ｺﾞｼｯｸUB" panose="020B0900000000000000" pitchFamily="50" charset="-128"/>
              </a:rPr>
              <a:t>	</a:t>
            </a:r>
            <a:r>
              <a:rPr lang="ja-JP" altLang="en-US" sz="3000" dirty="0" smtClean="0">
                <a:latin typeface="HGS創英角ｺﾞｼｯｸUB" panose="020B0900000000000000" pitchFamily="50" charset="-128"/>
                <a:ea typeface="HGS創英角ｺﾞｼｯｸUB" panose="020B0900000000000000" pitchFamily="50" charset="-128"/>
              </a:rPr>
              <a:t>米田幸大</a:t>
            </a:r>
            <a:endParaRPr lang="en-US" altLang="ja-JP" sz="3000" dirty="0" smtClean="0">
              <a:latin typeface="HGS創英角ｺﾞｼｯｸUB" panose="020B0900000000000000" pitchFamily="50" charset="-128"/>
              <a:ea typeface="HGS創英角ｺﾞｼｯｸUB" panose="020B0900000000000000" pitchFamily="50" charset="-128"/>
            </a:endParaRPr>
          </a:p>
          <a:p>
            <a:pPr algn="l"/>
            <a:r>
              <a:rPr lang="en-US" altLang="ja-JP" sz="3000" dirty="0">
                <a:latin typeface="HGS創英角ｺﾞｼｯｸUB" panose="020B0900000000000000" pitchFamily="50" charset="-128"/>
                <a:ea typeface="HGS創英角ｺﾞｼｯｸUB" panose="020B0900000000000000" pitchFamily="50" charset="-128"/>
              </a:rPr>
              <a:t>	</a:t>
            </a:r>
            <a:r>
              <a:rPr lang="en-US" altLang="ja-JP" sz="3000" dirty="0" smtClean="0">
                <a:latin typeface="HGS創英角ｺﾞｼｯｸUB" panose="020B0900000000000000" pitchFamily="50" charset="-128"/>
                <a:ea typeface="HGS創英角ｺﾞｼｯｸUB" panose="020B0900000000000000" pitchFamily="50" charset="-128"/>
              </a:rPr>
              <a:t>						</a:t>
            </a:r>
            <a:r>
              <a:rPr lang="ja-JP" altLang="en-US" sz="3000" dirty="0" smtClean="0">
                <a:latin typeface="HGS創英角ｺﾞｼｯｸUB" panose="020B0900000000000000" pitchFamily="50" charset="-128"/>
                <a:ea typeface="HGS創英角ｺﾞｼｯｸUB" panose="020B0900000000000000" pitchFamily="50" charset="-128"/>
              </a:rPr>
              <a:t>　</a:t>
            </a:r>
            <a:r>
              <a:rPr lang="en-US" altLang="ja-JP" sz="3000" dirty="0" smtClean="0">
                <a:latin typeface="HGS創英角ｺﾞｼｯｸUB" panose="020B0900000000000000" pitchFamily="50" charset="-128"/>
                <a:ea typeface="HGS創英角ｺﾞｼｯｸUB" panose="020B0900000000000000" pitchFamily="50" charset="-128"/>
              </a:rPr>
              <a:t>	</a:t>
            </a:r>
            <a:r>
              <a:rPr lang="ja-JP" altLang="en-US" sz="3000" dirty="0" smtClean="0">
                <a:latin typeface="HGS創英角ｺﾞｼｯｸUB" panose="020B0900000000000000" pitchFamily="50" charset="-128"/>
                <a:ea typeface="HGS創英角ｺﾞｼｯｸUB" panose="020B0900000000000000" pitchFamily="50" charset="-128"/>
              </a:rPr>
              <a:t>北嶋直斗</a:t>
            </a:r>
            <a:endParaRPr lang="en-US" altLang="ja-JP" sz="3000" dirty="0" smtClean="0">
              <a:latin typeface="HGS創英角ｺﾞｼｯｸUB" panose="020B0900000000000000" pitchFamily="50" charset="-128"/>
              <a:ea typeface="HGS創英角ｺﾞｼｯｸUB" panose="020B0900000000000000" pitchFamily="50" charset="-128"/>
            </a:endParaRPr>
          </a:p>
          <a:p>
            <a:pPr algn="l"/>
            <a:r>
              <a:rPr lang="en-US" altLang="ja-JP" sz="3000" dirty="0">
                <a:latin typeface="HGS創英角ｺﾞｼｯｸUB" panose="020B0900000000000000" pitchFamily="50" charset="-128"/>
                <a:ea typeface="HGS創英角ｺﾞｼｯｸUB" panose="020B0900000000000000" pitchFamily="50" charset="-128"/>
              </a:rPr>
              <a:t>	</a:t>
            </a:r>
            <a:r>
              <a:rPr lang="en-US" altLang="ja-JP" sz="3000" dirty="0" smtClean="0">
                <a:latin typeface="HGS創英角ｺﾞｼｯｸUB" panose="020B0900000000000000" pitchFamily="50" charset="-128"/>
                <a:ea typeface="HGS創英角ｺﾞｼｯｸUB" panose="020B0900000000000000" pitchFamily="50" charset="-128"/>
              </a:rPr>
              <a:t>						</a:t>
            </a:r>
            <a:r>
              <a:rPr lang="ja-JP" altLang="en-US" sz="3000" dirty="0" smtClean="0">
                <a:latin typeface="HGS創英角ｺﾞｼｯｸUB" panose="020B0900000000000000" pitchFamily="50" charset="-128"/>
                <a:ea typeface="HGS創英角ｺﾞｼｯｸUB" panose="020B0900000000000000" pitchFamily="50" charset="-128"/>
              </a:rPr>
              <a:t>　</a:t>
            </a:r>
            <a:r>
              <a:rPr lang="en-US" altLang="ja-JP" sz="3000" dirty="0" smtClean="0">
                <a:latin typeface="HGS創英角ｺﾞｼｯｸUB" panose="020B0900000000000000" pitchFamily="50" charset="-128"/>
                <a:ea typeface="HGS創英角ｺﾞｼｯｸUB" panose="020B0900000000000000" pitchFamily="50" charset="-128"/>
              </a:rPr>
              <a:t>	</a:t>
            </a:r>
            <a:r>
              <a:rPr lang="ja-JP" altLang="en-US" sz="3000" dirty="0" smtClean="0">
                <a:latin typeface="HGS創英角ｺﾞｼｯｸUB" panose="020B0900000000000000" pitchFamily="50" charset="-128"/>
                <a:ea typeface="HGS創英角ｺﾞｼｯｸUB" panose="020B0900000000000000" pitchFamily="50" charset="-128"/>
              </a:rPr>
              <a:t>宮本陸人</a:t>
            </a:r>
            <a:endParaRPr lang="en-US" altLang="ja-JP" sz="3000" dirty="0" smtClean="0">
              <a:latin typeface="HGS創英角ｺﾞｼｯｸUB" panose="020B0900000000000000" pitchFamily="50" charset="-128"/>
              <a:ea typeface="HGS創英角ｺﾞｼｯｸUB" panose="020B0900000000000000" pitchFamily="50" charset="-128"/>
            </a:endParaRPr>
          </a:p>
          <a:p>
            <a:pPr algn="l"/>
            <a:r>
              <a:rPr lang="en-US" altLang="ja-JP" sz="3000" dirty="0">
                <a:latin typeface="HGS創英角ｺﾞｼｯｸUB" panose="020B0900000000000000" pitchFamily="50" charset="-128"/>
                <a:ea typeface="HGS創英角ｺﾞｼｯｸUB" panose="020B0900000000000000" pitchFamily="50" charset="-128"/>
              </a:rPr>
              <a:t>	</a:t>
            </a:r>
            <a:r>
              <a:rPr lang="en-US" altLang="ja-JP" sz="3000" dirty="0" smtClean="0">
                <a:latin typeface="HGS創英角ｺﾞｼｯｸUB" panose="020B0900000000000000" pitchFamily="50" charset="-128"/>
                <a:ea typeface="HGS創英角ｺﾞｼｯｸUB" panose="020B0900000000000000" pitchFamily="50" charset="-128"/>
              </a:rPr>
              <a:t>						</a:t>
            </a:r>
            <a:r>
              <a:rPr lang="ja-JP" altLang="en-US" sz="3000" dirty="0" smtClean="0">
                <a:latin typeface="HGS創英角ｺﾞｼｯｸUB" panose="020B0900000000000000" pitchFamily="50" charset="-128"/>
                <a:ea typeface="HGS創英角ｺﾞｼｯｸUB" panose="020B0900000000000000" pitchFamily="50" charset="-128"/>
              </a:rPr>
              <a:t>　</a:t>
            </a:r>
            <a:r>
              <a:rPr lang="en-US" altLang="ja-JP" sz="3000" dirty="0" smtClean="0">
                <a:latin typeface="HGS創英角ｺﾞｼｯｸUB" panose="020B0900000000000000" pitchFamily="50" charset="-128"/>
                <a:ea typeface="HGS創英角ｺﾞｼｯｸUB" panose="020B0900000000000000" pitchFamily="50" charset="-128"/>
              </a:rPr>
              <a:t>	</a:t>
            </a:r>
            <a:r>
              <a:rPr lang="ja-JP" altLang="en-US" sz="3000" dirty="0" smtClean="0">
                <a:latin typeface="HGS創英角ｺﾞｼｯｸUB" panose="020B0900000000000000" pitchFamily="50" charset="-128"/>
                <a:ea typeface="HGS創英角ｺﾞｼｯｸUB" panose="020B0900000000000000" pitchFamily="50" charset="-128"/>
              </a:rPr>
              <a:t>大木猛史</a:t>
            </a:r>
            <a:endParaRPr lang="en-US" altLang="ja-JP" sz="3000" dirty="0" smtClean="0">
              <a:latin typeface="HGS創英角ｺﾞｼｯｸUB" panose="020B0900000000000000" pitchFamily="50" charset="-128"/>
              <a:ea typeface="HGS創英角ｺﾞｼｯｸUB" panose="020B0900000000000000" pitchFamily="50" charset="-128"/>
            </a:endParaRPr>
          </a:p>
          <a:p>
            <a:pPr algn="l"/>
            <a:endParaRPr kumimoji="1" lang="ja-JP" altLang="en-US" sz="2800" dirty="0">
              <a:latin typeface="HGS創英角ｺﾞｼｯｸUB" panose="020B0900000000000000" pitchFamily="50" charset="-128"/>
              <a:ea typeface="HGS創英角ｺﾞｼｯｸUB" panose="020B0900000000000000" pitchFamily="50" charset="-128"/>
            </a:endParaRPr>
          </a:p>
        </p:txBody>
      </p:sp>
      <p:sp>
        <p:nvSpPr>
          <p:cNvPr id="4" name="タイトル 1"/>
          <p:cNvSpPr txBox="1">
            <a:spLocks/>
          </p:cNvSpPr>
          <p:nvPr/>
        </p:nvSpPr>
        <p:spPr>
          <a:xfrm>
            <a:off x="1524000" y="1542193"/>
            <a:ext cx="9144000" cy="5732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3200" dirty="0" smtClean="0">
                <a:latin typeface="HGS創英角ｺﾞｼｯｸUB" panose="020B0900000000000000" pitchFamily="50" charset="-128"/>
                <a:ea typeface="HGS創英角ｺﾞｼｯｸUB" panose="020B0900000000000000" pitchFamily="50" charset="-128"/>
              </a:rPr>
              <a:t>マ  ダ </a:t>
            </a:r>
            <a:r>
              <a:rPr lang="ja-JP" altLang="en-US" sz="2800" dirty="0" smtClean="0">
                <a:latin typeface="HGS創英角ｺﾞｼｯｸUB" panose="020B0900000000000000" pitchFamily="50" charset="-128"/>
                <a:ea typeface="HGS創英角ｺﾞｼｯｸUB" panose="020B0900000000000000" pitchFamily="50" charset="-128"/>
              </a:rPr>
              <a:t>  </a:t>
            </a:r>
            <a:r>
              <a:rPr lang="ja-JP" altLang="en-US" sz="3200" dirty="0" smtClean="0">
                <a:latin typeface="HGS創英角ｺﾞｼｯｸUB" panose="020B0900000000000000" pitchFamily="50" charset="-128"/>
                <a:ea typeface="HGS創英角ｺﾞｼｯｸUB" panose="020B0900000000000000" pitchFamily="50" charset="-128"/>
              </a:rPr>
              <a:t>オ</a:t>
            </a:r>
            <a:endParaRPr lang="ja-JP" altLang="en-US" sz="32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603392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コントローラー操作</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5" name="角丸四角形 4"/>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234" y="2552557"/>
            <a:ext cx="4348100" cy="3099940"/>
          </a:xfrm>
          <a:prstGeom prst="rect">
            <a:avLst/>
          </a:prstGeom>
        </p:spPr>
      </p:pic>
      <p:sp>
        <p:nvSpPr>
          <p:cNvPr id="3" name="曲折矢印 2"/>
          <p:cNvSpPr/>
          <p:nvPr/>
        </p:nvSpPr>
        <p:spPr>
          <a:xfrm>
            <a:off x="2453054" y="2420669"/>
            <a:ext cx="6084277" cy="463205"/>
          </a:xfrm>
          <a:prstGeom prst="bentArrow">
            <a:avLst>
              <a:gd name="adj1" fmla="val 15797"/>
              <a:gd name="adj2" fmla="val 20940"/>
              <a:gd name="adj3" fmla="val 39231"/>
              <a:gd name="adj4"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曲折矢印 12"/>
          <p:cNvSpPr/>
          <p:nvPr/>
        </p:nvSpPr>
        <p:spPr>
          <a:xfrm flipV="1">
            <a:off x="4935600" y="3756170"/>
            <a:ext cx="3584148" cy="1105975"/>
          </a:xfrm>
          <a:prstGeom prst="bentArrow">
            <a:avLst>
              <a:gd name="adj1" fmla="val 6634"/>
              <a:gd name="adj2" fmla="val 7354"/>
              <a:gd name="adj3" fmla="val 18751"/>
              <a:gd name="adj4"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39" name="グループ化 38"/>
          <p:cNvGrpSpPr/>
          <p:nvPr/>
        </p:nvGrpSpPr>
        <p:grpSpPr>
          <a:xfrm>
            <a:off x="5465303" y="3197956"/>
            <a:ext cx="3063236" cy="558214"/>
            <a:chOff x="5465303" y="3197956"/>
            <a:chExt cx="3063236" cy="558214"/>
          </a:xfrm>
        </p:grpSpPr>
        <p:sp>
          <p:nvSpPr>
            <p:cNvPr id="23" name="屈折矢印 22"/>
            <p:cNvSpPr/>
            <p:nvPr/>
          </p:nvSpPr>
          <p:spPr>
            <a:xfrm rot="5400000">
              <a:off x="7487099" y="2714731"/>
              <a:ext cx="552821" cy="1530058"/>
            </a:xfrm>
            <a:prstGeom prst="bentUpArrow">
              <a:avLst>
                <a:gd name="adj1" fmla="val 14285"/>
                <a:gd name="adj2" fmla="val 15965"/>
                <a:gd name="adj3" fmla="val 3637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5465303" y="3197956"/>
              <a:ext cx="1600200" cy="903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p:cNvGrpSpPr/>
          <p:nvPr/>
        </p:nvGrpSpPr>
        <p:grpSpPr>
          <a:xfrm>
            <a:off x="8719403" y="5368159"/>
            <a:ext cx="2242038" cy="856208"/>
            <a:chOff x="9107365" y="2010084"/>
            <a:chExt cx="2242038" cy="856208"/>
          </a:xfrm>
        </p:grpSpPr>
        <p:sp>
          <p:nvSpPr>
            <p:cNvPr id="26" name="正方形/長方形 25"/>
            <p:cNvSpPr/>
            <p:nvPr/>
          </p:nvSpPr>
          <p:spPr>
            <a:xfrm>
              <a:off x="9107365" y="2010084"/>
              <a:ext cx="2242038" cy="856208"/>
            </a:xfrm>
            <a:prstGeom prst="rect">
              <a:avLst/>
            </a:prstGeom>
            <a:solidFill>
              <a:srgbClr val="CC99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a:off x="9213054" y="2247218"/>
              <a:ext cx="2022231" cy="400110"/>
            </a:xfrm>
            <a:prstGeom prst="rect">
              <a:avLst/>
            </a:prstGeom>
            <a:noFill/>
          </p:spPr>
          <p:txBody>
            <a:bodyPr wrap="square" rtlCol="0">
              <a:spAutoFit/>
            </a:bodyPr>
            <a:lstStyle/>
            <a:p>
              <a:pPr algn="ctr"/>
              <a:r>
                <a:rPr lang="en-US" altLang="ja-JP" sz="2000" b="1" dirty="0" smtClean="0">
                  <a:latin typeface="メイリオ" panose="020B0604030504040204" pitchFamily="50" charset="-128"/>
                  <a:ea typeface="メイリオ" panose="020B0604030504040204" pitchFamily="50" charset="-128"/>
                </a:rPr>
                <a:t>(</a:t>
              </a:r>
              <a:r>
                <a:rPr lang="ja-JP" altLang="en-US" sz="2000" b="1" dirty="0" smtClean="0">
                  <a:latin typeface="メイリオ" panose="020B0604030504040204" pitchFamily="50" charset="-128"/>
                  <a:ea typeface="メイリオ" panose="020B0604030504040204" pitchFamily="50" charset="-128"/>
                </a:rPr>
                <a:t>未定</a:t>
              </a:r>
              <a:r>
                <a:rPr lang="en-US" altLang="ja-JP" sz="2000" b="1" dirty="0" smtClean="0">
                  <a:latin typeface="メイリオ" panose="020B0604030504040204" pitchFamily="50" charset="-128"/>
                  <a:ea typeface="メイリオ" panose="020B0604030504040204" pitchFamily="50" charset="-128"/>
                </a:rPr>
                <a:t>)</a:t>
              </a:r>
            </a:p>
          </p:txBody>
        </p:sp>
      </p:grpSp>
      <p:grpSp>
        <p:nvGrpSpPr>
          <p:cNvPr id="28" name="グループ化 27"/>
          <p:cNvGrpSpPr/>
          <p:nvPr/>
        </p:nvGrpSpPr>
        <p:grpSpPr>
          <a:xfrm>
            <a:off x="8719405" y="2090116"/>
            <a:ext cx="2242038" cy="856208"/>
            <a:chOff x="959461" y="2010084"/>
            <a:chExt cx="2242038" cy="856208"/>
          </a:xfrm>
        </p:grpSpPr>
        <p:sp>
          <p:nvSpPr>
            <p:cNvPr id="29" name="正方形/長方形 28"/>
            <p:cNvSpPr/>
            <p:nvPr/>
          </p:nvSpPr>
          <p:spPr>
            <a:xfrm>
              <a:off x="959461" y="2010084"/>
              <a:ext cx="2242038" cy="856208"/>
            </a:xfrm>
            <a:prstGeom prst="rect">
              <a:avLst/>
            </a:prstGeom>
            <a:solidFill>
              <a:srgbClr val="CC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a:off x="1069364" y="2115022"/>
              <a:ext cx="2022231" cy="707886"/>
            </a:xfrm>
            <a:prstGeom prst="rect">
              <a:avLst/>
            </a:prstGeom>
            <a:noFill/>
          </p:spPr>
          <p:txBody>
            <a:bodyPr wrap="square" rtlCol="0">
              <a:spAutoFit/>
            </a:bodyPr>
            <a:lstStyle/>
            <a:p>
              <a:pPr algn="ctr"/>
              <a:r>
                <a:rPr kumimoji="1" lang="ja-JP" altLang="en-US" sz="2000" b="1" dirty="0" smtClean="0">
                  <a:latin typeface="メイリオ" panose="020B0604030504040204" pitchFamily="50" charset="-128"/>
                  <a:ea typeface="メイリオ" panose="020B0604030504040204" pitchFamily="50" charset="-128"/>
                </a:rPr>
                <a:t>十字ボタン</a:t>
              </a:r>
              <a:endParaRPr kumimoji="1" lang="en-US" altLang="ja-JP" sz="2000" b="1" dirty="0" smtClean="0">
                <a:latin typeface="メイリオ" panose="020B0604030504040204" pitchFamily="50" charset="-128"/>
                <a:ea typeface="メイリオ" panose="020B0604030504040204" pitchFamily="50" charset="-128"/>
              </a:endParaRPr>
            </a:p>
            <a:p>
              <a:pPr algn="ctr"/>
              <a:r>
                <a:rPr kumimoji="1" lang="ja-JP" altLang="en-US" sz="2000" b="1" dirty="0" smtClean="0">
                  <a:latin typeface="メイリオ" panose="020B0604030504040204" pitchFamily="50" charset="-128"/>
                  <a:ea typeface="メイリオ" panose="020B0604030504040204" pitchFamily="50" charset="-128"/>
                </a:rPr>
                <a:t>左右移動</a:t>
              </a:r>
              <a:endParaRPr kumimoji="1" lang="ja-JP" altLang="en-US" sz="2000" b="1" dirty="0">
                <a:latin typeface="メイリオ" panose="020B0604030504040204" pitchFamily="50" charset="-128"/>
                <a:ea typeface="メイリオ" panose="020B0604030504040204" pitchFamily="50" charset="-128"/>
              </a:endParaRPr>
            </a:p>
          </p:txBody>
        </p:sp>
      </p:grpSp>
      <p:grpSp>
        <p:nvGrpSpPr>
          <p:cNvPr id="31" name="グループ化 30"/>
          <p:cNvGrpSpPr/>
          <p:nvPr/>
        </p:nvGrpSpPr>
        <p:grpSpPr>
          <a:xfrm>
            <a:off x="8715190" y="3197956"/>
            <a:ext cx="2242038" cy="856208"/>
            <a:chOff x="3692586" y="2010084"/>
            <a:chExt cx="2242038" cy="856208"/>
          </a:xfrm>
          <a:solidFill>
            <a:srgbClr val="FFFF99"/>
          </a:solidFill>
        </p:grpSpPr>
        <p:sp>
          <p:nvSpPr>
            <p:cNvPr id="32" name="正方形/長方形 31"/>
            <p:cNvSpPr/>
            <p:nvPr/>
          </p:nvSpPr>
          <p:spPr>
            <a:xfrm>
              <a:off x="3692586" y="2010084"/>
              <a:ext cx="2242038" cy="856208"/>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3802489" y="2115022"/>
              <a:ext cx="2022231" cy="707886"/>
            </a:xfrm>
            <a:prstGeom prst="rect">
              <a:avLst/>
            </a:prstGeom>
            <a:grpFill/>
          </p:spPr>
          <p:txBody>
            <a:bodyPr wrap="square" rtlCol="0">
              <a:spAutoFit/>
            </a:bodyPr>
            <a:lstStyle/>
            <a:p>
              <a:pPr algn="ctr"/>
              <a:r>
                <a:rPr lang="en-US" altLang="ja-JP" sz="2000" b="1" dirty="0" smtClean="0">
                  <a:latin typeface="メイリオ" panose="020B0604030504040204" pitchFamily="50" charset="-128"/>
                  <a:ea typeface="メイリオ" panose="020B0604030504040204" pitchFamily="50" charset="-128"/>
                </a:rPr>
                <a:t>B</a:t>
              </a:r>
              <a:r>
                <a:rPr kumimoji="1" lang="ja-JP" altLang="en-US" sz="2000" b="1" dirty="0" smtClean="0">
                  <a:latin typeface="メイリオ" panose="020B0604030504040204" pitchFamily="50" charset="-128"/>
                  <a:ea typeface="メイリオ" panose="020B0604030504040204" pitchFamily="50" charset="-128"/>
                </a:rPr>
                <a:t>キー</a:t>
              </a:r>
              <a:endParaRPr kumimoji="1" lang="en-US" altLang="ja-JP" sz="2000" b="1" dirty="0" smtClean="0">
                <a:latin typeface="メイリオ" panose="020B0604030504040204" pitchFamily="50" charset="-128"/>
                <a:ea typeface="メイリオ" panose="020B0604030504040204" pitchFamily="50" charset="-128"/>
              </a:endParaRPr>
            </a:p>
            <a:p>
              <a:pPr algn="ctr"/>
              <a:r>
                <a:rPr kumimoji="1" lang="ja-JP" altLang="en-US" sz="2000" b="1" dirty="0" smtClean="0">
                  <a:latin typeface="メイリオ" panose="020B0604030504040204" pitchFamily="50" charset="-128"/>
                  <a:ea typeface="メイリオ" panose="020B0604030504040204" pitchFamily="50" charset="-128"/>
                </a:rPr>
                <a:t>攻撃</a:t>
              </a:r>
              <a:endParaRPr kumimoji="1" lang="en-US" altLang="ja-JP" sz="2000" b="1" dirty="0" smtClean="0">
                <a:latin typeface="メイリオ" panose="020B0604030504040204" pitchFamily="50" charset="-128"/>
                <a:ea typeface="メイリオ" panose="020B0604030504040204" pitchFamily="50" charset="-128"/>
              </a:endParaRPr>
            </a:p>
          </p:txBody>
        </p:sp>
      </p:grpSp>
      <p:grpSp>
        <p:nvGrpSpPr>
          <p:cNvPr id="35" name="グループ化 34"/>
          <p:cNvGrpSpPr/>
          <p:nvPr/>
        </p:nvGrpSpPr>
        <p:grpSpPr>
          <a:xfrm>
            <a:off x="8715191" y="4292143"/>
            <a:ext cx="2242038" cy="856208"/>
            <a:chOff x="6374240" y="2010084"/>
            <a:chExt cx="2242038" cy="856208"/>
          </a:xfrm>
          <a:solidFill>
            <a:srgbClr val="FF33CC"/>
          </a:solidFill>
        </p:grpSpPr>
        <p:sp>
          <p:nvSpPr>
            <p:cNvPr id="36" name="正方形/長方形 35"/>
            <p:cNvSpPr/>
            <p:nvPr/>
          </p:nvSpPr>
          <p:spPr>
            <a:xfrm>
              <a:off x="6374240" y="2010084"/>
              <a:ext cx="2242038" cy="856208"/>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テキスト ボックス 36"/>
            <p:cNvSpPr txBox="1"/>
            <p:nvPr/>
          </p:nvSpPr>
          <p:spPr>
            <a:xfrm>
              <a:off x="6484143" y="2110506"/>
              <a:ext cx="2022231" cy="707886"/>
            </a:xfrm>
            <a:prstGeom prst="rect">
              <a:avLst/>
            </a:prstGeom>
            <a:grpFill/>
          </p:spPr>
          <p:txBody>
            <a:bodyPr wrap="square" rtlCol="0">
              <a:spAutoFit/>
            </a:bodyPr>
            <a:lstStyle/>
            <a:p>
              <a:pPr algn="ctr"/>
              <a:r>
                <a:rPr lang="en-US" altLang="ja-JP" sz="2000" b="1" dirty="0" smtClean="0">
                  <a:latin typeface="メイリオ" panose="020B0604030504040204" pitchFamily="50" charset="-128"/>
                  <a:ea typeface="メイリオ" panose="020B0604030504040204" pitchFamily="50" charset="-128"/>
                </a:rPr>
                <a:t>A</a:t>
              </a:r>
              <a:r>
                <a:rPr lang="ja-JP" altLang="en-US" sz="2000" b="1" dirty="0" smtClean="0">
                  <a:latin typeface="メイリオ" panose="020B0604030504040204" pitchFamily="50" charset="-128"/>
                  <a:ea typeface="メイリオ" panose="020B0604030504040204" pitchFamily="50" charset="-128"/>
                </a:rPr>
                <a:t>ボタン</a:t>
              </a:r>
              <a:endParaRPr lang="en-US" altLang="ja-JP" sz="2000" b="1" dirty="0" smtClean="0">
                <a:latin typeface="メイリオ" panose="020B0604030504040204" pitchFamily="50" charset="-128"/>
                <a:ea typeface="メイリオ" panose="020B0604030504040204" pitchFamily="50" charset="-128"/>
              </a:endParaRPr>
            </a:p>
            <a:p>
              <a:pPr algn="ctr"/>
              <a:r>
                <a:rPr lang="ja-JP" altLang="en-US" sz="2000" b="1" dirty="0" smtClean="0">
                  <a:latin typeface="メイリオ" panose="020B0604030504040204" pitchFamily="50" charset="-128"/>
                  <a:ea typeface="メイリオ" panose="020B0604030504040204" pitchFamily="50" charset="-128"/>
                </a:rPr>
                <a:t>ジャンプ</a:t>
              </a:r>
              <a:endParaRPr lang="en-US" altLang="ja-JP" sz="2000" b="1" dirty="0" smtClean="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681887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キーボード操作</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8" name="角丸四角形 7"/>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8" name="グループ化 17"/>
          <p:cNvGrpSpPr/>
          <p:nvPr/>
        </p:nvGrpSpPr>
        <p:grpSpPr>
          <a:xfrm>
            <a:off x="8719405" y="2090116"/>
            <a:ext cx="2242038" cy="856208"/>
            <a:chOff x="959461" y="2010084"/>
            <a:chExt cx="2242038" cy="856208"/>
          </a:xfrm>
        </p:grpSpPr>
        <p:sp>
          <p:nvSpPr>
            <p:cNvPr id="4" name="正方形/長方形 3"/>
            <p:cNvSpPr/>
            <p:nvPr/>
          </p:nvSpPr>
          <p:spPr>
            <a:xfrm>
              <a:off x="959461" y="2010084"/>
              <a:ext cx="2242038" cy="856208"/>
            </a:xfrm>
            <a:prstGeom prst="rect">
              <a:avLst/>
            </a:prstGeom>
            <a:solidFill>
              <a:srgbClr val="CC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1069364" y="2115022"/>
              <a:ext cx="2022231" cy="707886"/>
            </a:xfrm>
            <a:prstGeom prst="rect">
              <a:avLst/>
            </a:prstGeom>
            <a:noFill/>
          </p:spPr>
          <p:txBody>
            <a:bodyPr wrap="square" rtlCol="0">
              <a:spAutoFit/>
            </a:bodyPr>
            <a:lstStyle/>
            <a:p>
              <a:pPr algn="ctr"/>
              <a:r>
                <a:rPr kumimoji="1" lang="ja-JP" altLang="en-US" sz="2000" b="1" dirty="0" smtClean="0">
                  <a:latin typeface="メイリオ" panose="020B0604030504040204" pitchFamily="50" charset="-128"/>
                  <a:ea typeface="メイリオ" panose="020B0604030504040204" pitchFamily="50" charset="-128"/>
                </a:rPr>
                <a:t>左右矢印キー</a:t>
              </a:r>
              <a:endParaRPr lang="en-US" altLang="ja-JP" sz="2000" b="1" dirty="0">
                <a:latin typeface="メイリオ" panose="020B0604030504040204" pitchFamily="50" charset="-128"/>
                <a:ea typeface="メイリオ" panose="020B0604030504040204" pitchFamily="50" charset="-128"/>
              </a:endParaRPr>
            </a:p>
            <a:p>
              <a:pPr algn="ctr"/>
              <a:r>
                <a:rPr kumimoji="1" lang="ja-JP" altLang="en-US" sz="2000" b="1" dirty="0" smtClean="0">
                  <a:latin typeface="メイリオ" panose="020B0604030504040204" pitchFamily="50" charset="-128"/>
                  <a:ea typeface="メイリオ" panose="020B0604030504040204" pitchFamily="50" charset="-128"/>
                </a:rPr>
                <a:t>左右移動</a:t>
              </a:r>
              <a:endParaRPr kumimoji="1" lang="ja-JP" altLang="en-US" sz="2000" b="1" dirty="0">
                <a:latin typeface="メイリオ" panose="020B0604030504040204" pitchFamily="50" charset="-128"/>
                <a:ea typeface="メイリオ" panose="020B0604030504040204" pitchFamily="50" charset="-128"/>
              </a:endParaRPr>
            </a:p>
          </p:txBody>
        </p:sp>
      </p:grpSp>
      <p:grpSp>
        <p:nvGrpSpPr>
          <p:cNvPr id="19" name="グループ化 18"/>
          <p:cNvGrpSpPr/>
          <p:nvPr/>
        </p:nvGrpSpPr>
        <p:grpSpPr>
          <a:xfrm>
            <a:off x="8715190" y="3197956"/>
            <a:ext cx="2242038" cy="856208"/>
            <a:chOff x="3692586" y="2010084"/>
            <a:chExt cx="2242038" cy="856208"/>
          </a:xfrm>
          <a:solidFill>
            <a:srgbClr val="FFFF99"/>
          </a:solidFill>
        </p:grpSpPr>
        <p:sp>
          <p:nvSpPr>
            <p:cNvPr id="6" name="正方形/長方形 5"/>
            <p:cNvSpPr/>
            <p:nvPr/>
          </p:nvSpPr>
          <p:spPr>
            <a:xfrm>
              <a:off x="3692586" y="2010084"/>
              <a:ext cx="2242038" cy="856208"/>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3802489" y="2115022"/>
              <a:ext cx="2022231" cy="707886"/>
            </a:xfrm>
            <a:prstGeom prst="rect">
              <a:avLst/>
            </a:prstGeom>
            <a:grpFill/>
          </p:spPr>
          <p:txBody>
            <a:bodyPr wrap="square" rtlCol="0">
              <a:spAutoFit/>
            </a:bodyPr>
            <a:lstStyle/>
            <a:p>
              <a:pPr algn="ctr"/>
              <a:r>
                <a:rPr lang="en-US" altLang="ja-JP" sz="2000" b="1" dirty="0">
                  <a:latin typeface="メイリオ" panose="020B0604030504040204" pitchFamily="50" charset="-128"/>
                  <a:ea typeface="メイリオ" panose="020B0604030504040204" pitchFamily="50" charset="-128"/>
                </a:rPr>
                <a:t>V</a:t>
              </a:r>
              <a:r>
                <a:rPr kumimoji="1" lang="ja-JP" altLang="en-US" sz="2000" b="1" dirty="0" smtClean="0">
                  <a:latin typeface="メイリオ" panose="020B0604030504040204" pitchFamily="50" charset="-128"/>
                  <a:ea typeface="メイリオ" panose="020B0604030504040204" pitchFamily="50" charset="-128"/>
                </a:rPr>
                <a:t>キー</a:t>
              </a:r>
              <a:endParaRPr kumimoji="1" lang="en-US" altLang="ja-JP" sz="2000" b="1" dirty="0" smtClean="0">
                <a:latin typeface="メイリオ" panose="020B0604030504040204" pitchFamily="50" charset="-128"/>
                <a:ea typeface="メイリオ" panose="020B0604030504040204" pitchFamily="50" charset="-128"/>
              </a:endParaRPr>
            </a:p>
            <a:p>
              <a:pPr algn="ctr"/>
              <a:r>
                <a:rPr kumimoji="1" lang="ja-JP" altLang="en-US" sz="2000" b="1" dirty="0" smtClean="0">
                  <a:latin typeface="メイリオ" panose="020B0604030504040204" pitchFamily="50" charset="-128"/>
                  <a:ea typeface="メイリオ" panose="020B0604030504040204" pitchFamily="50" charset="-128"/>
                </a:rPr>
                <a:t>攻撃</a:t>
              </a:r>
              <a:endParaRPr kumimoji="1" lang="en-US" altLang="ja-JP" sz="2000" b="1" dirty="0" smtClean="0">
                <a:latin typeface="メイリオ" panose="020B0604030504040204" pitchFamily="50" charset="-128"/>
                <a:ea typeface="メイリオ" panose="020B0604030504040204" pitchFamily="50" charset="-128"/>
              </a:endParaRPr>
            </a:p>
          </p:txBody>
        </p:sp>
      </p:grpSp>
      <p:grpSp>
        <p:nvGrpSpPr>
          <p:cNvPr id="23" name="グループ化 22"/>
          <p:cNvGrpSpPr/>
          <p:nvPr/>
        </p:nvGrpSpPr>
        <p:grpSpPr>
          <a:xfrm>
            <a:off x="8715191" y="4292143"/>
            <a:ext cx="2242038" cy="856208"/>
            <a:chOff x="6374240" y="2010084"/>
            <a:chExt cx="2242038" cy="856208"/>
          </a:xfrm>
          <a:solidFill>
            <a:srgbClr val="FF33CC"/>
          </a:solidFill>
        </p:grpSpPr>
        <p:sp>
          <p:nvSpPr>
            <p:cNvPr id="7" name="正方形/長方形 6"/>
            <p:cNvSpPr/>
            <p:nvPr/>
          </p:nvSpPr>
          <p:spPr>
            <a:xfrm>
              <a:off x="6374240" y="2010084"/>
              <a:ext cx="2242038" cy="856208"/>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6484143" y="2110506"/>
              <a:ext cx="2022231" cy="707886"/>
            </a:xfrm>
            <a:prstGeom prst="rect">
              <a:avLst/>
            </a:prstGeom>
            <a:grpFill/>
          </p:spPr>
          <p:txBody>
            <a:bodyPr wrap="square" rtlCol="0">
              <a:spAutoFit/>
            </a:bodyPr>
            <a:lstStyle/>
            <a:p>
              <a:pPr algn="ctr"/>
              <a:r>
                <a:rPr lang="ja-JP" altLang="en-US" sz="2000" b="1" dirty="0" smtClean="0">
                  <a:latin typeface="メイリオ" panose="020B0604030504040204" pitchFamily="50" charset="-128"/>
                  <a:ea typeface="メイリオ" panose="020B0604030504040204" pitchFamily="50" charset="-128"/>
                </a:rPr>
                <a:t>上矢印キー</a:t>
              </a:r>
              <a:endParaRPr lang="en-US" altLang="ja-JP" sz="2000" b="1" dirty="0" smtClean="0">
                <a:latin typeface="メイリオ" panose="020B0604030504040204" pitchFamily="50" charset="-128"/>
                <a:ea typeface="メイリオ" panose="020B0604030504040204" pitchFamily="50" charset="-128"/>
              </a:endParaRPr>
            </a:p>
            <a:p>
              <a:pPr algn="ctr"/>
              <a:r>
                <a:rPr lang="ja-JP" altLang="en-US" sz="2000" b="1" dirty="0" smtClean="0">
                  <a:latin typeface="メイリオ" panose="020B0604030504040204" pitchFamily="50" charset="-128"/>
                  <a:ea typeface="メイリオ" panose="020B0604030504040204" pitchFamily="50" charset="-128"/>
                </a:rPr>
                <a:t>ジャンプ</a:t>
              </a:r>
              <a:endParaRPr lang="en-US" altLang="ja-JP" sz="2000" b="1" dirty="0" smtClean="0">
                <a:latin typeface="メイリオ" panose="020B0604030504040204" pitchFamily="50" charset="-128"/>
                <a:ea typeface="メイリオ" panose="020B0604030504040204" pitchFamily="50" charset="-128"/>
              </a:endParaRPr>
            </a:p>
          </p:txBody>
        </p:sp>
      </p:grpSp>
      <p:grpSp>
        <p:nvGrpSpPr>
          <p:cNvPr id="24" name="グループ化 23"/>
          <p:cNvGrpSpPr/>
          <p:nvPr/>
        </p:nvGrpSpPr>
        <p:grpSpPr>
          <a:xfrm>
            <a:off x="8719403" y="5368159"/>
            <a:ext cx="2242038" cy="856208"/>
            <a:chOff x="9107365" y="2010084"/>
            <a:chExt cx="2242038" cy="856208"/>
          </a:xfrm>
        </p:grpSpPr>
        <p:sp>
          <p:nvSpPr>
            <p:cNvPr id="9" name="正方形/長方形 8"/>
            <p:cNvSpPr/>
            <p:nvPr/>
          </p:nvSpPr>
          <p:spPr>
            <a:xfrm>
              <a:off x="9107365" y="2010084"/>
              <a:ext cx="2242038" cy="856208"/>
            </a:xfrm>
            <a:prstGeom prst="rect">
              <a:avLst/>
            </a:prstGeom>
            <a:solidFill>
              <a:srgbClr val="CC99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9213054" y="2247218"/>
              <a:ext cx="2022231" cy="400110"/>
            </a:xfrm>
            <a:prstGeom prst="rect">
              <a:avLst/>
            </a:prstGeom>
            <a:noFill/>
          </p:spPr>
          <p:txBody>
            <a:bodyPr wrap="square" rtlCol="0">
              <a:spAutoFit/>
            </a:bodyPr>
            <a:lstStyle/>
            <a:p>
              <a:pPr algn="ctr"/>
              <a:r>
                <a:rPr lang="en-US" altLang="ja-JP" sz="2000" b="1" dirty="0" smtClean="0">
                  <a:latin typeface="メイリオ" panose="020B0604030504040204" pitchFamily="50" charset="-128"/>
                  <a:ea typeface="メイリオ" panose="020B0604030504040204" pitchFamily="50" charset="-128"/>
                </a:rPr>
                <a:t>(</a:t>
              </a:r>
              <a:r>
                <a:rPr lang="ja-JP" altLang="en-US" sz="2000" b="1" dirty="0" smtClean="0">
                  <a:latin typeface="メイリオ" panose="020B0604030504040204" pitchFamily="50" charset="-128"/>
                  <a:ea typeface="メイリオ" panose="020B0604030504040204" pitchFamily="50" charset="-128"/>
                </a:rPr>
                <a:t>未定</a:t>
              </a:r>
              <a:r>
                <a:rPr lang="en-US" altLang="ja-JP" sz="2000" b="1" dirty="0" smtClean="0">
                  <a:latin typeface="メイリオ" panose="020B0604030504040204" pitchFamily="50" charset="-128"/>
                  <a:ea typeface="メイリオ" panose="020B0604030504040204" pitchFamily="50" charset="-128"/>
                </a:rPr>
                <a:t>)</a:t>
              </a:r>
            </a:p>
          </p:txBody>
        </p:sp>
      </p:grpSp>
      <p:grpSp>
        <p:nvGrpSpPr>
          <p:cNvPr id="17" name="グループ化 16"/>
          <p:cNvGrpSpPr/>
          <p:nvPr/>
        </p:nvGrpSpPr>
        <p:grpSpPr>
          <a:xfrm>
            <a:off x="966786" y="2902940"/>
            <a:ext cx="7180385" cy="2834249"/>
            <a:chOff x="2505807" y="3016012"/>
            <a:chExt cx="7180385" cy="2834249"/>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807" y="3016012"/>
              <a:ext cx="7180385" cy="2834249"/>
            </a:xfrm>
            <a:prstGeom prst="rect">
              <a:avLst/>
            </a:prstGeom>
          </p:spPr>
        </p:pic>
        <p:sp>
          <p:nvSpPr>
            <p:cNvPr id="13" name="正方形/長方形 12"/>
            <p:cNvSpPr/>
            <p:nvPr/>
          </p:nvSpPr>
          <p:spPr>
            <a:xfrm>
              <a:off x="5029200" y="4800599"/>
              <a:ext cx="438150" cy="439617"/>
            </a:xfrm>
            <a:prstGeom prst="rect">
              <a:avLst/>
            </a:prstGeom>
            <a:solidFill>
              <a:srgbClr val="FFFF99">
                <a:alpha val="7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8230880" y="5249008"/>
              <a:ext cx="438150" cy="439617"/>
            </a:xfrm>
            <a:prstGeom prst="rect">
              <a:avLst/>
            </a:prstGeom>
            <a:solidFill>
              <a:srgbClr val="CCFFFF">
                <a:alpha val="7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9071828" y="5249008"/>
              <a:ext cx="438150" cy="439617"/>
            </a:xfrm>
            <a:prstGeom prst="rect">
              <a:avLst/>
            </a:prstGeom>
            <a:solidFill>
              <a:srgbClr val="CCFFFF">
                <a:alpha val="7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8669030" y="4809391"/>
              <a:ext cx="405510" cy="438445"/>
            </a:xfrm>
            <a:prstGeom prst="rect">
              <a:avLst/>
            </a:prstGeom>
            <a:solidFill>
              <a:srgbClr val="FF33CC">
                <a:alpha val="7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609405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a:latin typeface="HGS創英角ｺﾞｼｯｸUB" panose="020B0900000000000000" pitchFamily="50" charset="-128"/>
                <a:ea typeface="HGS創英角ｺﾞｼｯｸUB" panose="020B0900000000000000" pitchFamily="50" charset="-128"/>
              </a:rPr>
              <a:t>プレイヤ</a:t>
            </a:r>
            <a:r>
              <a:rPr lang="ja-JP" altLang="en-US" sz="8000" dirty="0" smtClean="0">
                <a:latin typeface="HGS創英角ｺﾞｼｯｸUB" panose="020B0900000000000000" pitchFamily="50" charset="-128"/>
                <a:ea typeface="HGS創英角ｺﾞｼｯｸUB" panose="020B0900000000000000" pitchFamily="50" charset="-128"/>
              </a:rPr>
              <a:t>ー</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3" name="角丸四角形 2"/>
          <p:cNvSpPr/>
          <p:nvPr/>
        </p:nvSpPr>
        <p:spPr>
          <a:xfrm>
            <a:off x="402981" y="1742709"/>
            <a:ext cx="6687494"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21744" t="12290" r="50004" b="11648"/>
          <a:stretch/>
        </p:blipFill>
        <p:spPr>
          <a:xfrm flipH="1">
            <a:off x="10306369" y="2500347"/>
            <a:ext cx="1208869" cy="2440983"/>
          </a:xfrm>
          <a:prstGeom prst="rect">
            <a:avLst/>
          </a:prstGeom>
        </p:spPr>
      </p:pic>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8287" t="11462" r="25752" b="10786"/>
          <a:stretch/>
        </p:blipFill>
        <p:spPr>
          <a:xfrm flipH="1">
            <a:off x="8159854" y="3967119"/>
            <a:ext cx="2394489" cy="2495227"/>
          </a:xfrm>
          <a:prstGeom prst="rect">
            <a:avLst/>
          </a:prstGeom>
        </p:spPr>
      </p:pic>
      <p:pic>
        <p:nvPicPr>
          <p:cNvPr id="6" name="図 5"/>
          <p:cNvPicPr>
            <a:picLocks noChangeAspect="1"/>
          </p:cNvPicPr>
          <p:nvPr/>
        </p:nvPicPr>
        <p:blipFill rotWithShape="1">
          <a:blip r:embed="rId4">
            <a:extLst>
              <a:ext uri="{28A0092B-C50C-407E-A947-70E740481C1C}">
                <a14:useLocalDpi xmlns:a14="http://schemas.microsoft.com/office/drawing/2010/main" val="0"/>
              </a:ext>
            </a:extLst>
          </a:blip>
          <a:srcRect l="21744" t="15018" r="46563" b="13508"/>
          <a:stretch/>
        </p:blipFill>
        <p:spPr>
          <a:xfrm flipH="1">
            <a:off x="7725905" y="1769181"/>
            <a:ext cx="1356102" cy="2293749"/>
          </a:xfrm>
          <a:prstGeom prst="rect">
            <a:avLst/>
          </a:prstGeom>
        </p:spPr>
      </p:pic>
      <p:sp>
        <p:nvSpPr>
          <p:cNvPr id="7" name="テキスト ボックス 6"/>
          <p:cNvSpPr txBox="1"/>
          <p:nvPr/>
        </p:nvSpPr>
        <p:spPr>
          <a:xfrm>
            <a:off x="824720" y="2311534"/>
            <a:ext cx="5844016" cy="3785652"/>
          </a:xfrm>
          <a:prstGeom prst="rect">
            <a:avLst/>
          </a:prstGeom>
          <a:noFill/>
        </p:spPr>
        <p:txBody>
          <a:bodyPr wrap="square" rtlCol="0">
            <a:spAutoFit/>
          </a:bodyPr>
          <a:lstStyle/>
          <a:p>
            <a:pPr marL="571500" indent="-571500">
              <a:buFont typeface="Arial" panose="020B0604020202020204" pitchFamily="34" charset="0"/>
              <a:buChar char="•"/>
            </a:pPr>
            <a:r>
              <a:rPr lang="ja-JP" altLang="en-US" sz="4000" b="1" dirty="0">
                <a:latin typeface="メイリオ" panose="020B0604030504040204" pitchFamily="50" charset="-128"/>
                <a:ea typeface="メイリオ" panose="020B0604030504040204" pitchFamily="50" charset="-128"/>
              </a:rPr>
              <a:t>プレイヤーの操作が複雑にならないように使用するキーを少なく</a:t>
            </a:r>
            <a:r>
              <a:rPr lang="ja-JP" altLang="en-US" sz="4000" b="1" dirty="0" smtClean="0">
                <a:latin typeface="メイリオ" panose="020B0604030504040204" pitchFamily="50" charset="-128"/>
                <a:ea typeface="メイリオ" panose="020B0604030504040204" pitchFamily="50" charset="-128"/>
              </a:rPr>
              <a:t>する</a:t>
            </a:r>
            <a:endParaRPr lang="en-US" altLang="ja-JP" sz="4000" b="1" dirty="0" smtClean="0">
              <a:latin typeface="メイリオ" panose="020B0604030504040204" pitchFamily="50" charset="-128"/>
              <a:ea typeface="メイリオ" panose="020B0604030504040204" pitchFamily="50" charset="-128"/>
            </a:endParaRPr>
          </a:p>
          <a:p>
            <a:pPr marL="571500" indent="-571500">
              <a:buFont typeface="Arial" panose="020B0604020202020204" pitchFamily="34" charset="0"/>
              <a:buChar char="•"/>
            </a:pPr>
            <a:r>
              <a:rPr lang="ja-JP" altLang="en-US" sz="4000" b="1" dirty="0" smtClean="0">
                <a:latin typeface="メイリオ" panose="020B0604030504040204" pitchFamily="50" charset="-128"/>
                <a:ea typeface="メイリオ" panose="020B0604030504040204" pitchFamily="50" charset="-128"/>
              </a:rPr>
              <a:t>複数の</a:t>
            </a:r>
            <a:r>
              <a:rPr lang="ja-JP" altLang="en-US" sz="4000" b="1" dirty="0">
                <a:latin typeface="メイリオ" panose="020B0604030504040204" pitchFamily="50" charset="-128"/>
                <a:ea typeface="メイリオ" panose="020B0604030504040204" pitchFamily="50" charset="-128"/>
              </a:rPr>
              <a:t>コンボ</a:t>
            </a:r>
            <a:r>
              <a:rPr lang="ja-JP" altLang="en-US" sz="4000" b="1" dirty="0" smtClean="0">
                <a:latin typeface="メイリオ" panose="020B0604030504040204" pitchFamily="50" charset="-128"/>
                <a:ea typeface="メイリオ" panose="020B0604030504040204" pitchFamily="50" charset="-128"/>
              </a:rPr>
              <a:t>を用意する予定</a:t>
            </a:r>
            <a:endParaRPr lang="en-US" altLang="ja-JP" sz="4000" b="1"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23646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エネミー①</a:t>
            </a:r>
            <a:endParaRPr lang="ja-JP" altLang="en-US" sz="8000" dirty="0">
              <a:latin typeface="HGS創英角ｺﾞｼｯｸUB" panose="020B0900000000000000" pitchFamily="50" charset="-128"/>
              <a:ea typeface="HGS創英角ｺﾞｼｯｸUB" panose="020B0900000000000000" pitchFamily="50" charset="-128"/>
            </a:endParaRPr>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27299" t="36765" r="27061" b="294"/>
          <a:stretch/>
        </p:blipFill>
        <p:spPr>
          <a:xfrm flipH="1">
            <a:off x="9620250" y="3082876"/>
            <a:ext cx="2242250" cy="2039302"/>
          </a:xfrm>
          <a:prstGeom prst="rect">
            <a:avLst/>
          </a:prstGeom>
        </p:spPr>
      </p:pic>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25182" t="14953" r="11978"/>
          <a:stretch/>
        </p:blipFill>
        <p:spPr>
          <a:xfrm flipH="1">
            <a:off x="7479062" y="925131"/>
            <a:ext cx="2790825" cy="2755516"/>
          </a:xfrm>
          <a:prstGeom prst="rect">
            <a:avLst/>
          </a:prstGeom>
        </p:spPr>
      </p:pic>
      <p:sp>
        <p:nvSpPr>
          <p:cNvPr id="6" name="角丸四角形 5"/>
          <p:cNvSpPr/>
          <p:nvPr/>
        </p:nvSpPr>
        <p:spPr>
          <a:xfrm>
            <a:off x="402981" y="1742709"/>
            <a:ext cx="6687494"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7" name="図 6"/>
          <p:cNvPicPr>
            <a:picLocks noChangeAspect="1"/>
          </p:cNvPicPr>
          <p:nvPr/>
        </p:nvPicPr>
        <p:blipFill rotWithShape="1">
          <a:blip r:embed="rId4">
            <a:extLst>
              <a:ext uri="{28A0092B-C50C-407E-A947-70E740481C1C}">
                <a14:useLocalDpi xmlns:a14="http://schemas.microsoft.com/office/drawing/2010/main" val="0"/>
              </a:ext>
            </a:extLst>
          </a:blip>
          <a:srcRect l="22931" t="39966" r="2325" b="-543"/>
          <a:stretch/>
        </p:blipFill>
        <p:spPr>
          <a:xfrm flipH="1">
            <a:off x="7305675" y="4766639"/>
            <a:ext cx="3137600" cy="1902728"/>
          </a:xfrm>
          <a:prstGeom prst="rect">
            <a:avLst/>
          </a:prstGeom>
        </p:spPr>
      </p:pic>
      <p:sp>
        <p:nvSpPr>
          <p:cNvPr id="8" name="テキスト ボックス 7"/>
          <p:cNvSpPr txBox="1"/>
          <p:nvPr/>
        </p:nvSpPr>
        <p:spPr>
          <a:xfrm>
            <a:off x="824720" y="2311534"/>
            <a:ext cx="5844016" cy="3785652"/>
          </a:xfrm>
          <a:prstGeom prst="rect">
            <a:avLst/>
          </a:prstGeom>
          <a:noFill/>
        </p:spPr>
        <p:txBody>
          <a:bodyPr wrap="square" rtlCol="0">
            <a:spAutoFit/>
          </a:bodyPr>
          <a:lstStyle/>
          <a:p>
            <a:pPr marL="571500" indent="-571500">
              <a:buFont typeface="Arial" panose="020B0604020202020204" pitchFamily="34" charset="0"/>
              <a:buChar char="•"/>
            </a:pPr>
            <a:r>
              <a:rPr lang="ja-JP" altLang="en-US" sz="4000" b="1" dirty="0" smtClean="0">
                <a:latin typeface="メイリオ" panose="020B0604030504040204" pitchFamily="50" charset="-128"/>
                <a:ea typeface="メイリオ" panose="020B0604030504040204" pitchFamily="50" charset="-128"/>
              </a:rPr>
              <a:t>エネミーによって武器のリーチが違うのでそれに応じた行動をとらせる</a:t>
            </a:r>
            <a:endParaRPr lang="en-US" altLang="ja-JP" sz="4000" b="1" dirty="0" smtClean="0">
              <a:latin typeface="メイリオ" panose="020B0604030504040204" pitchFamily="50" charset="-128"/>
              <a:ea typeface="メイリオ" panose="020B0604030504040204" pitchFamily="50" charset="-128"/>
            </a:endParaRPr>
          </a:p>
          <a:p>
            <a:pPr marL="571500" indent="-571500">
              <a:buFont typeface="Arial" panose="020B0604020202020204" pitchFamily="34" charset="0"/>
              <a:buChar char="•"/>
            </a:pPr>
            <a:r>
              <a:rPr lang="ja-JP" altLang="en-US" sz="4000" b="1" dirty="0" smtClean="0">
                <a:latin typeface="メイリオ" panose="020B0604030504040204" pitchFamily="50" charset="-128"/>
                <a:ea typeface="メイリオ" panose="020B0604030504040204" pitchFamily="50" charset="-128"/>
              </a:rPr>
              <a:t>例 </a:t>
            </a:r>
            <a:r>
              <a:rPr lang="en-US" altLang="ja-JP" sz="4000" b="1" dirty="0" smtClean="0">
                <a:latin typeface="メイリオ" panose="020B0604030504040204" pitchFamily="50" charset="-128"/>
                <a:ea typeface="メイリオ" panose="020B0604030504040204" pitchFamily="50" charset="-128"/>
              </a:rPr>
              <a:t>: </a:t>
            </a:r>
            <a:r>
              <a:rPr lang="ja-JP" altLang="en-US" sz="4000" b="1" dirty="0" smtClean="0">
                <a:latin typeface="メイリオ" panose="020B0604030504040204" pitchFamily="50" charset="-128"/>
                <a:ea typeface="メイリオ" panose="020B0604030504040204" pitchFamily="50" charset="-128"/>
              </a:rPr>
              <a:t>槍はリーチが長いので移動が遅い</a:t>
            </a:r>
            <a:endParaRPr lang="en-US" altLang="ja-JP" sz="4000" b="1"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79158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エネミー②</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4" name="角丸四角形 3"/>
          <p:cNvSpPr/>
          <p:nvPr/>
        </p:nvSpPr>
        <p:spPr>
          <a:xfrm>
            <a:off x="402981" y="1742709"/>
            <a:ext cx="6687494"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39876" r="23740"/>
          <a:stretch/>
        </p:blipFill>
        <p:spPr>
          <a:xfrm>
            <a:off x="8505825" y="1959439"/>
            <a:ext cx="2886075" cy="1706549"/>
          </a:xfrm>
          <a:prstGeom prst="rect">
            <a:avLst/>
          </a:prstGeom>
        </p:spPr>
      </p:pic>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25399" t="27251" r="35032"/>
          <a:stretch/>
        </p:blipFill>
        <p:spPr>
          <a:xfrm flipH="1">
            <a:off x="8153399" y="4102527"/>
            <a:ext cx="1495426" cy="2357071"/>
          </a:xfrm>
          <a:prstGeom prst="rect">
            <a:avLst/>
          </a:prstGeom>
        </p:spPr>
      </p:pic>
      <p:sp>
        <p:nvSpPr>
          <p:cNvPr id="7" name="テキスト ボックス 6"/>
          <p:cNvSpPr txBox="1"/>
          <p:nvPr/>
        </p:nvSpPr>
        <p:spPr>
          <a:xfrm>
            <a:off x="824720" y="2047774"/>
            <a:ext cx="5844016" cy="4401205"/>
          </a:xfrm>
          <a:prstGeom prst="rect">
            <a:avLst/>
          </a:prstGeom>
          <a:noFill/>
        </p:spPr>
        <p:txBody>
          <a:bodyPr wrap="square" rtlCol="0">
            <a:spAutoFit/>
          </a:bodyPr>
          <a:lstStyle/>
          <a:p>
            <a:pPr marL="571500" indent="-571500">
              <a:buFont typeface="Arial" panose="020B0604020202020204" pitchFamily="34" charset="0"/>
              <a:buChar char="•"/>
            </a:pPr>
            <a:r>
              <a:rPr lang="ja-JP" altLang="en-US" sz="4000" b="1" dirty="0" smtClean="0">
                <a:latin typeface="メイリオ" panose="020B0604030504040204" pitchFamily="50" charset="-128"/>
                <a:ea typeface="メイリオ" panose="020B0604030504040204" pitchFamily="50" charset="-128"/>
              </a:rPr>
              <a:t>特殊な行動をする敵や遠距離で攻撃する敵は難易度を考えて後半に配置する予定</a:t>
            </a:r>
            <a:endParaRPr lang="en-US" altLang="ja-JP" sz="4000" b="1" dirty="0" smtClean="0">
              <a:latin typeface="メイリオ" panose="020B0604030504040204" pitchFamily="50" charset="-128"/>
              <a:ea typeface="メイリオ" panose="020B0604030504040204" pitchFamily="50" charset="-128"/>
            </a:endParaRPr>
          </a:p>
          <a:p>
            <a:pPr marL="571500" indent="-571500">
              <a:buFont typeface="Arial" panose="020B0604020202020204" pitchFamily="34" charset="0"/>
              <a:buChar char="•"/>
            </a:pPr>
            <a:r>
              <a:rPr lang="ja-JP" altLang="en-US" sz="4000" b="1" dirty="0">
                <a:latin typeface="メイリオ" panose="020B0604030504040204" pitchFamily="50" charset="-128"/>
                <a:ea typeface="メイリオ" panose="020B0604030504040204" pitchFamily="50" charset="-128"/>
              </a:rPr>
              <a:t>配置</a:t>
            </a:r>
            <a:r>
              <a:rPr lang="ja-JP" altLang="en-US" sz="4000" b="1" dirty="0" smtClean="0">
                <a:latin typeface="メイリオ" panose="020B0604030504040204" pitchFamily="50" charset="-128"/>
                <a:ea typeface="メイリオ" panose="020B0604030504040204" pitchFamily="50" charset="-128"/>
              </a:rPr>
              <a:t>する</a:t>
            </a:r>
            <a:r>
              <a:rPr lang="ja-JP" altLang="en-US" sz="4000" b="1" dirty="0">
                <a:latin typeface="メイリオ" panose="020B0604030504040204" pitchFamily="50" charset="-128"/>
                <a:ea typeface="メイリオ" panose="020B0604030504040204" pitchFamily="50" charset="-128"/>
              </a:rPr>
              <a:t>際</a:t>
            </a:r>
            <a:r>
              <a:rPr lang="ja-JP" altLang="en-US" sz="4000" b="1" dirty="0" smtClean="0">
                <a:latin typeface="メイリオ" panose="020B0604030504040204" pitchFamily="50" charset="-128"/>
                <a:ea typeface="メイリオ" panose="020B0604030504040204" pitchFamily="50" charset="-128"/>
              </a:rPr>
              <a:t>は遊ぶ人が理不尽にやられる状況を作らないようにする</a:t>
            </a:r>
            <a:endParaRPr lang="en-US" altLang="ja-JP" sz="4000" b="1"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08174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ボス</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4" name="角丸四角形 3"/>
          <p:cNvSpPr/>
          <p:nvPr/>
        </p:nvSpPr>
        <p:spPr>
          <a:xfrm>
            <a:off x="402981" y="1742709"/>
            <a:ext cx="6687494"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568612" y="1742709"/>
            <a:ext cx="2275121" cy="2275121"/>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472592" y="4187225"/>
            <a:ext cx="2275121" cy="2275121"/>
          </a:xfrm>
          <a:prstGeom prst="rect">
            <a:avLst/>
          </a:prstGeom>
        </p:spPr>
      </p:pic>
      <p:pic>
        <p:nvPicPr>
          <p:cNvPr id="6" name="図 5"/>
          <p:cNvPicPr>
            <a:picLocks noChangeAspect="1"/>
          </p:cNvPicPr>
          <p:nvPr/>
        </p:nvPicPr>
        <p:blipFill rotWithShape="1">
          <a:blip r:embed="rId4">
            <a:extLst>
              <a:ext uri="{28A0092B-C50C-407E-A947-70E740481C1C}">
                <a14:useLocalDpi xmlns:a14="http://schemas.microsoft.com/office/drawing/2010/main" val="0"/>
              </a:ext>
            </a:extLst>
          </a:blip>
          <a:srcRect l="55440" t="28430" b="50171"/>
          <a:stretch/>
        </p:blipFill>
        <p:spPr>
          <a:xfrm flipH="1">
            <a:off x="7506619" y="4699154"/>
            <a:ext cx="1549828" cy="764000"/>
          </a:xfrm>
          <a:prstGeom prst="rect">
            <a:avLst/>
          </a:prstGeom>
        </p:spPr>
      </p:pic>
      <p:sp>
        <p:nvSpPr>
          <p:cNvPr id="7" name="テキスト ボックス 6"/>
          <p:cNvSpPr txBox="1"/>
          <p:nvPr/>
        </p:nvSpPr>
        <p:spPr>
          <a:xfrm>
            <a:off x="824720" y="2311534"/>
            <a:ext cx="5844016" cy="3785652"/>
          </a:xfrm>
          <a:prstGeom prst="rect">
            <a:avLst/>
          </a:prstGeom>
          <a:noFill/>
        </p:spPr>
        <p:txBody>
          <a:bodyPr wrap="square" rtlCol="0">
            <a:spAutoFit/>
          </a:bodyPr>
          <a:lstStyle/>
          <a:p>
            <a:pPr marL="571500" indent="-571500">
              <a:buFont typeface="Arial" panose="020B0604020202020204" pitchFamily="34" charset="0"/>
              <a:buChar char="•"/>
            </a:pPr>
            <a:r>
              <a:rPr lang="ja-JP" altLang="en-US" sz="4000" b="1" dirty="0">
                <a:latin typeface="メイリオ" panose="020B0604030504040204" pitchFamily="50" charset="-128"/>
                <a:ea typeface="メイリオ" panose="020B0604030504040204" pitchFamily="50" charset="-128"/>
              </a:rPr>
              <a:t>ボス</a:t>
            </a:r>
            <a:r>
              <a:rPr lang="ja-JP" altLang="en-US" sz="4000" b="1" dirty="0" smtClean="0">
                <a:latin typeface="メイリオ" panose="020B0604030504040204" pitchFamily="50" charset="-128"/>
                <a:ea typeface="メイリオ" panose="020B0604030504040204" pitchFamily="50" charset="-128"/>
              </a:rPr>
              <a:t>は第一段階と第二段階がある想定で制作する</a:t>
            </a:r>
            <a:endParaRPr lang="en-US" altLang="ja-JP" sz="4000" b="1" dirty="0" smtClean="0">
              <a:latin typeface="メイリオ" panose="020B0604030504040204" pitchFamily="50" charset="-128"/>
              <a:ea typeface="メイリオ" panose="020B0604030504040204" pitchFamily="50" charset="-128"/>
            </a:endParaRPr>
          </a:p>
          <a:p>
            <a:pPr marL="571500" indent="-571500">
              <a:buFont typeface="Arial" panose="020B0604020202020204" pitchFamily="34" charset="0"/>
              <a:buChar char="•"/>
            </a:pPr>
            <a:r>
              <a:rPr lang="en-US" altLang="ja-JP" sz="4000" b="1" dirty="0" smtClean="0">
                <a:latin typeface="メイリオ" panose="020B0604030504040204" pitchFamily="50" charset="-128"/>
                <a:ea typeface="メイリオ" panose="020B0604030504040204" pitchFamily="50" charset="-128"/>
              </a:rPr>
              <a:t>HP</a:t>
            </a:r>
            <a:r>
              <a:rPr lang="ja-JP" altLang="en-US" sz="4000" b="1" dirty="0" smtClean="0">
                <a:latin typeface="メイリオ" panose="020B0604030504040204" pitchFamily="50" charset="-128"/>
                <a:ea typeface="メイリオ" panose="020B0604030504040204" pitchFamily="50" charset="-128"/>
              </a:rPr>
              <a:t>が減った際に第二段階に移行し行動パターンが変化する</a:t>
            </a:r>
            <a:endParaRPr lang="en-US" altLang="ja-JP" sz="4000" b="1"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06371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ステージ</a:t>
            </a:r>
            <a:r>
              <a:rPr lang="en-US" altLang="ja-JP" sz="8000" dirty="0" smtClean="0">
                <a:latin typeface="HGS創英角ｺﾞｼｯｸUB" panose="020B0900000000000000" pitchFamily="50" charset="-128"/>
                <a:ea typeface="HGS創英角ｺﾞｼｯｸUB" panose="020B0900000000000000" pitchFamily="50" charset="-128"/>
              </a:rPr>
              <a:t>(</a:t>
            </a:r>
            <a:r>
              <a:rPr lang="ja-JP" altLang="en-US" sz="8000" dirty="0" smtClean="0">
                <a:latin typeface="HGS創英角ｺﾞｼｯｸUB" panose="020B0900000000000000" pitchFamily="50" charset="-128"/>
                <a:ea typeface="HGS創英角ｺﾞｼｯｸUB" panose="020B0900000000000000" pitchFamily="50" charset="-128"/>
              </a:rPr>
              <a:t>例</a:t>
            </a:r>
            <a:r>
              <a:rPr lang="en-US" altLang="ja-JP" sz="8000" dirty="0" smtClean="0">
                <a:latin typeface="HGS創英角ｺﾞｼｯｸUB" panose="020B0900000000000000" pitchFamily="50" charset="-128"/>
                <a:ea typeface="HGS創英角ｺﾞｼｯｸUB" panose="020B0900000000000000" pitchFamily="50" charset="-128"/>
              </a:rPr>
              <a:t>)</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3" name="角丸四角形 2"/>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7" name="グループ化 6"/>
          <p:cNvGrpSpPr/>
          <p:nvPr/>
        </p:nvGrpSpPr>
        <p:grpSpPr>
          <a:xfrm>
            <a:off x="4171889" y="2158123"/>
            <a:ext cx="3848221" cy="2169674"/>
            <a:chOff x="4171889" y="2158123"/>
            <a:chExt cx="3848221" cy="2169674"/>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889" y="2158123"/>
              <a:ext cx="3848221" cy="1659123"/>
            </a:xfrm>
            <a:prstGeom prst="rect">
              <a:avLst/>
            </a:prstGeom>
          </p:spPr>
        </p:pic>
        <p:sp>
          <p:nvSpPr>
            <p:cNvPr id="20" name="正方形/長方形 19"/>
            <p:cNvSpPr/>
            <p:nvPr/>
          </p:nvSpPr>
          <p:spPr>
            <a:xfrm>
              <a:off x="5234224" y="3866132"/>
              <a:ext cx="1723549"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rPr>
                <a:t>森ステージ</a:t>
              </a:r>
              <a:endParaRPr lang="ja-JP" altLang="en-US" sz="2400" b="1" dirty="0">
                <a:latin typeface="メイリオ" panose="020B0604030504040204" pitchFamily="50" charset="-128"/>
                <a:ea typeface="メイリオ" panose="020B0604030504040204" pitchFamily="50" charset="-128"/>
              </a:endParaRPr>
            </a:p>
          </p:txBody>
        </p:sp>
      </p:grpSp>
      <p:grpSp>
        <p:nvGrpSpPr>
          <p:cNvPr id="10" name="グループ化 9"/>
          <p:cNvGrpSpPr/>
          <p:nvPr/>
        </p:nvGrpSpPr>
        <p:grpSpPr>
          <a:xfrm>
            <a:off x="7088190" y="4327797"/>
            <a:ext cx="3870206" cy="2169673"/>
            <a:chOff x="7088190" y="4327797"/>
            <a:chExt cx="3870206" cy="2169673"/>
          </a:xfrm>
        </p:grpSpPr>
        <p:sp>
          <p:nvSpPr>
            <p:cNvPr id="8" name="正方形/長方形 7"/>
            <p:cNvSpPr/>
            <p:nvPr/>
          </p:nvSpPr>
          <p:spPr>
            <a:xfrm>
              <a:off x="8172510" y="6035805"/>
              <a:ext cx="2031325"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rPr>
                <a:t>洞窟ステージ</a:t>
              </a:r>
              <a:endParaRPr lang="ja-JP" altLang="en-US" sz="2400" b="1" dirty="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190" y="4327797"/>
              <a:ext cx="3870206" cy="1623998"/>
            </a:xfrm>
            <a:prstGeom prst="rect">
              <a:avLst/>
            </a:prstGeom>
          </p:spPr>
        </p:pic>
      </p:grpSp>
      <p:grpSp>
        <p:nvGrpSpPr>
          <p:cNvPr id="17" name="グループ化 16"/>
          <p:cNvGrpSpPr/>
          <p:nvPr/>
        </p:nvGrpSpPr>
        <p:grpSpPr>
          <a:xfrm>
            <a:off x="1281070" y="4327798"/>
            <a:ext cx="3844712" cy="2169672"/>
            <a:chOff x="1310884" y="4327798"/>
            <a:chExt cx="3844712" cy="2169672"/>
          </a:xfrm>
        </p:grpSpPr>
        <p:sp>
          <p:nvSpPr>
            <p:cNvPr id="15" name="正方形/長方形 14"/>
            <p:cNvSpPr/>
            <p:nvPr/>
          </p:nvSpPr>
          <p:spPr>
            <a:xfrm>
              <a:off x="2363635" y="6035805"/>
              <a:ext cx="1723549"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rPr>
                <a:t>街ステージ</a:t>
              </a:r>
              <a:endParaRPr lang="ja-JP" altLang="en-US" sz="2400" b="1" dirty="0">
                <a:latin typeface="メイリオ" panose="020B0604030504040204" pitchFamily="50" charset="-128"/>
                <a:ea typeface="メイリオ" panose="020B0604030504040204" pitchFamily="50" charset="-128"/>
              </a:endParaRPr>
            </a:p>
          </p:txBody>
        </p:sp>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0884" y="4327798"/>
              <a:ext cx="3844712" cy="1623998"/>
            </a:xfrm>
            <a:prstGeom prst="rect">
              <a:avLst/>
            </a:prstGeom>
          </p:spPr>
        </p:pic>
      </p:grpSp>
    </p:spTree>
    <p:extLst>
      <p:ext uri="{BB962C8B-B14F-4D97-AF65-F5344CB8AC3E}">
        <p14:creationId xmlns:p14="http://schemas.microsoft.com/office/powerpoint/2010/main" val="3798039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アイテム</a:t>
            </a:r>
            <a:r>
              <a:rPr lang="en-US" altLang="ja-JP" sz="8000" dirty="0" smtClean="0">
                <a:latin typeface="HGS創英角ｺﾞｼｯｸUB" panose="020B0900000000000000" pitchFamily="50" charset="-128"/>
                <a:ea typeface="HGS創英角ｺﾞｼｯｸUB" panose="020B0900000000000000" pitchFamily="50" charset="-128"/>
              </a:rPr>
              <a:t>(</a:t>
            </a:r>
            <a:r>
              <a:rPr lang="ja-JP" altLang="en-US" sz="8000" dirty="0" smtClean="0">
                <a:latin typeface="HGS創英角ｺﾞｼｯｸUB" panose="020B0900000000000000" pitchFamily="50" charset="-128"/>
                <a:ea typeface="HGS創英角ｺﾞｼｯｸUB" panose="020B0900000000000000" pitchFamily="50" charset="-128"/>
              </a:rPr>
              <a:t>例</a:t>
            </a:r>
            <a:r>
              <a:rPr lang="en-US" altLang="ja-JP" sz="8000" dirty="0" smtClean="0">
                <a:latin typeface="HGS創英角ｺﾞｼｯｸUB" panose="020B0900000000000000" pitchFamily="50" charset="-128"/>
                <a:ea typeface="HGS創英角ｺﾞｼｯｸUB" panose="020B0900000000000000" pitchFamily="50" charset="-128"/>
              </a:rPr>
              <a:t>)</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3" name="角丸四角形 2"/>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315" y="4113672"/>
            <a:ext cx="2160000" cy="21600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477" y="1953672"/>
            <a:ext cx="2160000" cy="216000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5973" y="1953672"/>
            <a:ext cx="2160000" cy="21600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6811" y="4113672"/>
            <a:ext cx="2160000" cy="2160000"/>
          </a:xfrm>
          <a:prstGeom prst="rect">
            <a:avLst/>
          </a:prstGeom>
        </p:spPr>
      </p:pic>
      <p:grpSp>
        <p:nvGrpSpPr>
          <p:cNvPr id="8" name="グループ化 7"/>
          <p:cNvGrpSpPr/>
          <p:nvPr/>
        </p:nvGrpSpPr>
        <p:grpSpPr>
          <a:xfrm>
            <a:off x="3580974" y="2672141"/>
            <a:ext cx="2242038" cy="856208"/>
            <a:chOff x="959461" y="2010084"/>
            <a:chExt cx="2242038" cy="856208"/>
          </a:xfrm>
        </p:grpSpPr>
        <p:sp>
          <p:nvSpPr>
            <p:cNvPr id="9" name="正方形/長方形 8"/>
            <p:cNvSpPr/>
            <p:nvPr/>
          </p:nvSpPr>
          <p:spPr>
            <a:xfrm>
              <a:off x="959461" y="2010084"/>
              <a:ext cx="2242038" cy="856208"/>
            </a:xfrm>
            <a:prstGeom prst="rect">
              <a:avLst/>
            </a:prstGeom>
            <a:solidFill>
              <a:srgbClr val="CC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1069364" y="2115022"/>
              <a:ext cx="2022231" cy="707886"/>
            </a:xfrm>
            <a:prstGeom prst="rect">
              <a:avLst/>
            </a:prstGeom>
            <a:noFill/>
          </p:spPr>
          <p:txBody>
            <a:bodyPr wrap="square" rtlCol="0">
              <a:spAutoFit/>
            </a:bodyPr>
            <a:lstStyle/>
            <a:p>
              <a:pPr algn="ctr"/>
              <a:r>
                <a:rPr lang="ja-JP" altLang="en-US" sz="2000" b="1" dirty="0">
                  <a:latin typeface="メイリオ" panose="020B0604030504040204" pitchFamily="50" charset="-128"/>
                  <a:ea typeface="メイリオ" panose="020B0604030504040204" pitchFamily="50" charset="-128"/>
                </a:rPr>
                <a:t>回復薬</a:t>
              </a:r>
              <a:endParaRPr lang="en-US" altLang="ja-JP" sz="2000" b="1" dirty="0" smtClean="0">
                <a:latin typeface="メイリオ" panose="020B0604030504040204" pitchFamily="50" charset="-128"/>
                <a:ea typeface="メイリオ" panose="020B0604030504040204" pitchFamily="50" charset="-128"/>
              </a:endParaRPr>
            </a:p>
            <a:p>
              <a:pPr algn="ctr"/>
              <a:r>
                <a:rPr lang="en-US" altLang="ja-JP" sz="2000" b="1" dirty="0" smtClean="0">
                  <a:solidFill>
                    <a:srgbClr val="FF0000"/>
                  </a:solidFill>
                  <a:latin typeface="メイリオ" panose="020B0604030504040204" pitchFamily="50" charset="-128"/>
                  <a:ea typeface="メイリオ" panose="020B0604030504040204" pitchFamily="50" charset="-128"/>
                </a:rPr>
                <a:t>HP</a:t>
              </a:r>
              <a:r>
                <a:rPr lang="ja-JP" altLang="en-US" sz="2000" b="1" dirty="0" smtClean="0">
                  <a:solidFill>
                    <a:srgbClr val="FF0000"/>
                  </a:solidFill>
                  <a:latin typeface="メイリオ" panose="020B0604030504040204" pitchFamily="50" charset="-128"/>
                  <a:ea typeface="メイリオ" panose="020B0604030504040204" pitchFamily="50" charset="-128"/>
                </a:rPr>
                <a:t>回復</a:t>
              </a:r>
              <a:endParaRPr kumimoji="1" lang="en-US" altLang="ja-JP" sz="2000" b="1" dirty="0" smtClean="0">
                <a:solidFill>
                  <a:srgbClr val="FF0000"/>
                </a:solidFill>
                <a:latin typeface="メイリオ" panose="020B0604030504040204" pitchFamily="50" charset="-128"/>
                <a:ea typeface="メイリオ" panose="020B0604030504040204" pitchFamily="50" charset="-128"/>
              </a:endParaRPr>
            </a:p>
          </p:txBody>
        </p:sp>
      </p:grpSp>
      <p:grpSp>
        <p:nvGrpSpPr>
          <p:cNvPr id="11" name="グループ化 10"/>
          <p:cNvGrpSpPr/>
          <p:nvPr/>
        </p:nvGrpSpPr>
        <p:grpSpPr>
          <a:xfrm>
            <a:off x="3580974" y="4796345"/>
            <a:ext cx="2242038" cy="856208"/>
            <a:chOff x="959461" y="2010084"/>
            <a:chExt cx="2242038" cy="856208"/>
          </a:xfrm>
        </p:grpSpPr>
        <p:sp>
          <p:nvSpPr>
            <p:cNvPr id="12" name="正方形/長方形 11"/>
            <p:cNvSpPr/>
            <p:nvPr/>
          </p:nvSpPr>
          <p:spPr>
            <a:xfrm>
              <a:off x="959461" y="2010084"/>
              <a:ext cx="2242038" cy="856208"/>
            </a:xfrm>
            <a:prstGeom prst="rect">
              <a:avLst/>
            </a:prstGeom>
            <a:solidFill>
              <a:srgbClr val="CC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p:cNvSpPr txBox="1"/>
            <p:nvPr/>
          </p:nvSpPr>
          <p:spPr>
            <a:xfrm>
              <a:off x="1069364" y="2115022"/>
              <a:ext cx="2022231" cy="707886"/>
            </a:xfrm>
            <a:prstGeom prst="rect">
              <a:avLst/>
            </a:prstGeom>
            <a:noFill/>
          </p:spPr>
          <p:txBody>
            <a:bodyPr wrap="square" rtlCol="0">
              <a:spAutoFit/>
            </a:bodyPr>
            <a:lstStyle/>
            <a:p>
              <a:pPr algn="ctr"/>
              <a:r>
                <a:rPr lang="ja-JP" altLang="en-US" sz="2000" b="1" dirty="0" smtClean="0">
                  <a:latin typeface="メイリオ" panose="020B0604030504040204" pitchFamily="50" charset="-128"/>
                  <a:ea typeface="メイリオ" panose="020B0604030504040204" pitchFamily="50" charset="-128"/>
                </a:rPr>
                <a:t>万能薬</a:t>
              </a:r>
              <a:endParaRPr lang="en-US" altLang="ja-JP" sz="2000" b="1" dirty="0" smtClean="0">
                <a:latin typeface="メイリオ" panose="020B0604030504040204" pitchFamily="50" charset="-128"/>
                <a:ea typeface="メイリオ" panose="020B0604030504040204" pitchFamily="50" charset="-128"/>
              </a:endParaRPr>
            </a:p>
            <a:p>
              <a:pPr algn="ctr"/>
              <a:r>
                <a:rPr lang="ja-JP" altLang="en-US" sz="2000" b="1" dirty="0" smtClean="0">
                  <a:solidFill>
                    <a:srgbClr val="FF0000"/>
                  </a:solidFill>
                  <a:latin typeface="メイリオ" panose="020B0604030504040204" pitchFamily="50" charset="-128"/>
                  <a:ea typeface="メイリオ" panose="020B0604030504040204" pitchFamily="50" charset="-128"/>
                </a:rPr>
                <a:t>状態異常</a:t>
              </a:r>
              <a:r>
                <a:rPr lang="ja-JP" altLang="en-US" sz="2000" b="1" dirty="0">
                  <a:solidFill>
                    <a:srgbClr val="FF0000"/>
                  </a:solidFill>
                  <a:latin typeface="メイリオ" panose="020B0604030504040204" pitchFamily="50" charset="-128"/>
                  <a:ea typeface="メイリオ" panose="020B0604030504040204" pitchFamily="50" charset="-128"/>
                </a:rPr>
                <a:t>回復</a:t>
              </a:r>
            </a:p>
          </p:txBody>
        </p:sp>
      </p:grpSp>
      <p:grpSp>
        <p:nvGrpSpPr>
          <p:cNvPr id="14" name="グループ化 13"/>
          <p:cNvGrpSpPr/>
          <p:nvPr/>
        </p:nvGrpSpPr>
        <p:grpSpPr>
          <a:xfrm>
            <a:off x="8234852" y="2682773"/>
            <a:ext cx="2242038" cy="856208"/>
            <a:chOff x="959461" y="2010084"/>
            <a:chExt cx="2242038" cy="856208"/>
          </a:xfrm>
        </p:grpSpPr>
        <p:sp>
          <p:nvSpPr>
            <p:cNvPr id="15" name="正方形/長方形 14"/>
            <p:cNvSpPr/>
            <p:nvPr/>
          </p:nvSpPr>
          <p:spPr>
            <a:xfrm>
              <a:off x="959461" y="2010084"/>
              <a:ext cx="2242038" cy="856208"/>
            </a:xfrm>
            <a:prstGeom prst="rect">
              <a:avLst/>
            </a:prstGeom>
            <a:solidFill>
              <a:srgbClr val="CC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p:cNvSpPr txBox="1"/>
            <p:nvPr/>
          </p:nvSpPr>
          <p:spPr>
            <a:xfrm>
              <a:off x="1069364" y="2115022"/>
              <a:ext cx="2022231" cy="707886"/>
            </a:xfrm>
            <a:prstGeom prst="rect">
              <a:avLst/>
            </a:prstGeom>
            <a:noFill/>
          </p:spPr>
          <p:txBody>
            <a:bodyPr wrap="square" rtlCol="0">
              <a:spAutoFit/>
            </a:bodyPr>
            <a:lstStyle/>
            <a:p>
              <a:pPr algn="ctr"/>
              <a:r>
                <a:rPr lang="ja-JP" altLang="en-US" sz="2000" b="1" dirty="0" smtClean="0">
                  <a:latin typeface="メイリオ" panose="020B0604030504040204" pitchFamily="50" charset="-128"/>
                  <a:ea typeface="メイリオ" panose="020B0604030504040204" pitchFamily="50" charset="-128"/>
                </a:rPr>
                <a:t>魔法薬</a:t>
              </a:r>
              <a:endParaRPr lang="en-US" altLang="ja-JP" sz="2000" b="1" dirty="0" smtClean="0">
                <a:latin typeface="メイリオ" panose="020B0604030504040204" pitchFamily="50" charset="-128"/>
                <a:ea typeface="メイリオ" panose="020B0604030504040204" pitchFamily="50" charset="-128"/>
              </a:endParaRPr>
            </a:p>
            <a:p>
              <a:pPr algn="ctr"/>
              <a:r>
                <a:rPr lang="en-US" altLang="ja-JP" sz="2000" b="1" dirty="0" smtClean="0">
                  <a:solidFill>
                    <a:srgbClr val="FF0000"/>
                  </a:solidFill>
                  <a:latin typeface="メイリオ" panose="020B0604030504040204" pitchFamily="50" charset="-128"/>
                  <a:ea typeface="メイリオ" panose="020B0604030504040204" pitchFamily="50" charset="-128"/>
                </a:rPr>
                <a:t>MP</a:t>
              </a:r>
              <a:r>
                <a:rPr lang="ja-JP" altLang="en-US" sz="2000" b="1" dirty="0" smtClean="0">
                  <a:solidFill>
                    <a:srgbClr val="FF0000"/>
                  </a:solidFill>
                  <a:latin typeface="メイリオ" panose="020B0604030504040204" pitchFamily="50" charset="-128"/>
                  <a:ea typeface="メイリオ" panose="020B0604030504040204" pitchFamily="50" charset="-128"/>
                </a:rPr>
                <a:t>回復</a:t>
              </a:r>
              <a:endParaRPr lang="ja-JP" altLang="en-US" sz="2000" b="1" dirty="0">
                <a:solidFill>
                  <a:srgbClr val="FF0000"/>
                </a:solidFill>
                <a:latin typeface="メイリオ" panose="020B0604030504040204" pitchFamily="50" charset="-128"/>
                <a:ea typeface="メイリオ" panose="020B0604030504040204" pitchFamily="50" charset="-128"/>
              </a:endParaRPr>
            </a:p>
          </p:txBody>
        </p:sp>
      </p:grpSp>
      <p:grpSp>
        <p:nvGrpSpPr>
          <p:cNvPr id="17" name="グループ化 16"/>
          <p:cNvGrpSpPr/>
          <p:nvPr/>
        </p:nvGrpSpPr>
        <p:grpSpPr>
          <a:xfrm>
            <a:off x="8234852" y="4796345"/>
            <a:ext cx="2242038" cy="856208"/>
            <a:chOff x="959461" y="2010084"/>
            <a:chExt cx="2242038" cy="856208"/>
          </a:xfrm>
        </p:grpSpPr>
        <p:sp>
          <p:nvSpPr>
            <p:cNvPr id="18" name="正方形/長方形 17"/>
            <p:cNvSpPr/>
            <p:nvPr/>
          </p:nvSpPr>
          <p:spPr>
            <a:xfrm>
              <a:off x="959461" y="2010084"/>
              <a:ext cx="2242038" cy="856208"/>
            </a:xfrm>
            <a:prstGeom prst="rect">
              <a:avLst/>
            </a:prstGeom>
            <a:solidFill>
              <a:srgbClr val="CC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テキスト ボックス 18"/>
            <p:cNvSpPr txBox="1"/>
            <p:nvPr/>
          </p:nvSpPr>
          <p:spPr>
            <a:xfrm>
              <a:off x="1069364" y="2115022"/>
              <a:ext cx="2022231" cy="707886"/>
            </a:xfrm>
            <a:prstGeom prst="rect">
              <a:avLst/>
            </a:prstGeom>
            <a:noFill/>
          </p:spPr>
          <p:txBody>
            <a:bodyPr wrap="square" rtlCol="0">
              <a:spAutoFit/>
            </a:bodyPr>
            <a:lstStyle/>
            <a:p>
              <a:pPr algn="ctr"/>
              <a:r>
                <a:rPr lang="ja-JP" altLang="en-US" sz="2000" b="1" dirty="0" smtClean="0">
                  <a:latin typeface="メイリオ" panose="020B0604030504040204" pitchFamily="50" charset="-128"/>
                  <a:ea typeface="メイリオ" panose="020B0604030504040204" pitchFamily="50" charset="-128"/>
                </a:rPr>
                <a:t>麻痺薬</a:t>
              </a:r>
              <a:endParaRPr lang="en-US" altLang="ja-JP" sz="2000" b="1" dirty="0" smtClean="0">
                <a:latin typeface="メイリオ" panose="020B0604030504040204" pitchFamily="50" charset="-128"/>
                <a:ea typeface="メイリオ" panose="020B0604030504040204" pitchFamily="50" charset="-128"/>
              </a:endParaRPr>
            </a:p>
            <a:p>
              <a:pPr algn="ctr"/>
              <a:r>
                <a:rPr lang="ja-JP" altLang="en-US" sz="2000" b="1" dirty="0">
                  <a:solidFill>
                    <a:srgbClr val="FF0000"/>
                  </a:solidFill>
                  <a:latin typeface="メイリオ" panose="020B0604030504040204" pitchFamily="50" charset="-128"/>
                  <a:ea typeface="メイリオ" panose="020B0604030504040204" pitchFamily="50" charset="-128"/>
                </a:rPr>
                <a:t>敵</a:t>
              </a:r>
              <a:r>
                <a:rPr lang="ja-JP" altLang="en-US" sz="2000" b="1" dirty="0" smtClean="0">
                  <a:solidFill>
                    <a:srgbClr val="FF0000"/>
                  </a:solidFill>
                  <a:latin typeface="メイリオ" panose="020B0604030504040204" pitchFamily="50" charset="-128"/>
                  <a:ea typeface="メイリオ" panose="020B0604030504040204" pitchFamily="50" charset="-128"/>
                </a:rPr>
                <a:t>を麻痺させる</a:t>
              </a:r>
              <a:endParaRPr lang="en-US" altLang="ja-JP" sz="2000" b="1" dirty="0" smtClean="0">
                <a:solidFill>
                  <a:srgbClr val="FF0000"/>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5571684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素材提供</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3" name="角丸四角形 2"/>
          <p:cNvSpPr/>
          <p:nvPr/>
        </p:nvSpPr>
        <p:spPr>
          <a:xfrm>
            <a:off x="402981" y="1769086"/>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 name="グループ化 3"/>
          <p:cNvGrpSpPr/>
          <p:nvPr/>
        </p:nvGrpSpPr>
        <p:grpSpPr>
          <a:xfrm>
            <a:off x="982538" y="1889826"/>
            <a:ext cx="9627944" cy="2677656"/>
            <a:chOff x="1643061" y="2390067"/>
            <a:chExt cx="9627944" cy="2677656"/>
          </a:xfrm>
        </p:grpSpPr>
        <p:sp>
          <p:nvSpPr>
            <p:cNvPr id="5" name="テキスト ボックス 4"/>
            <p:cNvSpPr txBox="1"/>
            <p:nvPr/>
          </p:nvSpPr>
          <p:spPr>
            <a:xfrm>
              <a:off x="4652231" y="2390067"/>
              <a:ext cx="6618774" cy="2677656"/>
            </a:xfrm>
            <a:prstGeom prst="rect">
              <a:avLst/>
            </a:prstGeom>
            <a:noFill/>
          </p:spPr>
          <p:txBody>
            <a:bodyPr wrap="square" rtlCol="0">
              <a:spAutoFit/>
            </a:bodyPr>
            <a:lstStyle/>
            <a:p>
              <a:r>
                <a:rPr kumimoji="1" lang="en-US" altLang="ja-JP" sz="3600" b="1" dirty="0" smtClean="0">
                  <a:latin typeface="メイリオ" panose="020B0604030504040204" pitchFamily="50" charset="-128"/>
                  <a:ea typeface="メイリオ" panose="020B0604030504040204" pitchFamily="50" charset="-128"/>
                </a:rPr>
                <a:t>: itch.io </a:t>
              </a:r>
            </a:p>
            <a:p>
              <a:r>
                <a:rPr lang="en-US" altLang="ja-JP" sz="3600" b="1" dirty="0" smtClean="0">
                  <a:latin typeface="メイリオ" panose="020B0604030504040204" pitchFamily="50" charset="-128"/>
                  <a:ea typeface="メイリオ" panose="020B0604030504040204" pitchFamily="50" charset="-128"/>
                </a:rPr>
                <a:t>: </a:t>
              </a:r>
              <a:r>
                <a:rPr lang="en-US" altLang="ja-JP" sz="2400" b="1" dirty="0">
                  <a:latin typeface="メイリオ" panose="020B0604030504040204" pitchFamily="50" charset="-128"/>
                  <a:ea typeface="メイリオ" panose="020B0604030504040204" pitchFamily="50" charset="-128"/>
                  <a:hlinkClick r:id="rId2"/>
                </a:rPr>
                <a:t>https://itch.io</a:t>
              </a:r>
              <a:r>
                <a:rPr lang="en-US" altLang="ja-JP" sz="2400" b="1" dirty="0" smtClean="0">
                  <a:latin typeface="メイリオ" panose="020B0604030504040204" pitchFamily="50" charset="-128"/>
                  <a:ea typeface="メイリオ" panose="020B0604030504040204" pitchFamily="50" charset="-128"/>
                  <a:hlinkClick r:id="rId2"/>
                </a:rPr>
                <a:t>/</a:t>
              </a:r>
              <a:endParaRPr lang="en-US" altLang="ja-JP" sz="2400" b="1" dirty="0" smtClean="0">
                <a:latin typeface="メイリオ" panose="020B0604030504040204" pitchFamily="50" charset="-128"/>
                <a:ea typeface="メイリオ" panose="020B0604030504040204" pitchFamily="50" charset="-128"/>
              </a:endParaRPr>
            </a:p>
            <a:p>
              <a:r>
                <a:rPr kumimoji="1" lang="en-US" altLang="ja-JP" sz="3600" b="1" dirty="0" smtClean="0">
                  <a:latin typeface="メイリオ" panose="020B0604030504040204" pitchFamily="50" charset="-128"/>
                  <a:ea typeface="メイリオ" panose="020B0604030504040204" pitchFamily="50" charset="-128"/>
                </a:rPr>
                <a:t>: Asset Store</a:t>
              </a:r>
            </a:p>
            <a:p>
              <a:r>
                <a:rPr lang="en-US" altLang="ja-JP" sz="3600" b="1" dirty="0" smtClean="0">
                  <a:latin typeface="メイリオ" panose="020B0604030504040204" pitchFamily="50" charset="-128"/>
                  <a:ea typeface="メイリオ" panose="020B0604030504040204" pitchFamily="50" charset="-128"/>
                </a:rPr>
                <a:t>: </a:t>
              </a:r>
              <a:r>
                <a:rPr lang="en-US" altLang="ja-JP" sz="2400" b="1" dirty="0" smtClean="0">
                  <a:latin typeface="メイリオ" panose="020B0604030504040204" pitchFamily="50" charset="-128"/>
                  <a:ea typeface="メイリオ" panose="020B0604030504040204" pitchFamily="50" charset="-128"/>
                  <a:hlinkClick r:id="rId3"/>
                </a:rPr>
                <a:t>https</a:t>
              </a:r>
              <a:r>
                <a:rPr lang="en-US" altLang="ja-JP" sz="2400" b="1" dirty="0">
                  <a:latin typeface="メイリオ" panose="020B0604030504040204" pitchFamily="50" charset="-128"/>
                  <a:ea typeface="メイリオ" panose="020B0604030504040204" pitchFamily="50" charset="-128"/>
                  <a:hlinkClick r:id="rId3"/>
                </a:rPr>
                <a:t>://assetstore.unity.com</a:t>
              </a:r>
              <a:r>
                <a:rPr lang="en-US" altLang="ja-JP" sz="2400" b="1" dirty="0" smtClean="0">
                  <a:latin typeface="メイリオ" panose="020B0604030504040204" pitchFamily="50" charset="-128"/>
                  <a:ea typeface="メイリオ" panose="020B0604030504040204" pitchFamily="50" charset="-128"/>
                  <a:hlinkClick r:id="rId3"/>
                </a:rPr>
                <a:t>/</a:t>
              </a:r>
              <a:endParaRPr lang="en-US" altLang="ja-JP" sz="2400" b="1" dirty="0" smtClean="0">
                <a:latin typeface="メイリオ" panose="020B0604030504040204" pitchFamily="50" charset="-128"/>
                <a:ea typeface="メイリオ" panose="020B0604030504040204" pitchFamily="50" charset="-128"/>
              </a:endParaRPr>
            </a:p>
            <a:p>
              <a:endParaRPr kumimoji="1" lang="en-US" altLang="ja-JP" sz="2400" b="1" dirty="0" smtClean="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643061" y="3346199"/>
              <a:ext cx="3009169"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キャラクター</a:t>
              </a:r>
              <a:endParaRPr kumimoji="1" lang="ja-JP" altLang="en-US" sz="3600" b="1" dirty="0">
                <a:latin typeface="メイリオ" panose="020B0604030504040204" pitchFamily="50" charset="-128"/>
                <a:ea typeface="メイリオ" panose="020B0604030504040204" pitchFamily="50" charset="-128"/>
              </a:endParaRPr>
            </a:p>
          </p:txBody>
        </p:sp>
      </p:grpSp>
      <p:grpSp>
        <p:nvGrpSpPr>
          <p:cNvPr id="7" name="グループ化 6"/>
          <p:cNvGrpSpPr/>
          <p:nvPr/>
        </p:nvGrpSpPr>
        <p:grpSpPr>
          <a:xfrm>
            <a:off x="982539" y="4244369"/>
            <a:ext cx="9627943" cy="2739211"/>
            <a:chOff x="1643062" y="2390067"/>
            <a:chExt cx="9627943" cy="2871866"/>
          </a:xfrm>
        </p:grpSpPr>
        <p:sp>
          <p:nvSpPr>
            <p:cNvPr id="8" name="テキスト ボックス 7"/>
            <p:cNvSpPr txBox="1"/>
            <p:nvPr/>
          </p:nvSpPr>
          <p:spPr>
            <a:xfrm>
              <a:off x="4652231" y="2390067"/>
              <a:ext cx="6618774" cy="2871866"/>
            </a:xfrm>
            <a:prstGeom prst="rect">
              <a:avLst/>
            </a:prstGeom>
            <a:noFill/>
          </p:spPr>
          <p:txBody>
            <a:bodyPr wrap="square" rtlCol="0">
              <a:spAutoFit/>
            </a:bodyPr>
            <a:lstStyle/>
            <a:p>
              <a:r>
                <a:rPr kumimoji="1" lang="en-US" altLang="ja-JP" sz="3600" b="1" dirty="0" smtClean="0">
                  <a:latin typeface="メイリオ" panose="020B0604030504040204" pitchFamily="50" charset="-128"/>
                  <a:ea typeface="メイリオ" panose="020B0604030504040204" pitchFamily="50" charset="-128"/>
                </a:rPr>
                <a:t>: DOVA</a:t>
              </a:r>
              <a:r>
                <a:rPr lang="en-US" altLang="ja-JP" sz="3600" b="1" dirty="0" smtClean="0">
                  <a:latin typeface="メイリオ" panose="020B0604030504040204" pitchFamily="50" charset="-128"/>
                  <a:ea typeface="メイリオ" panose="020B0604030504040204" pitchFamily="50" charset="-128"/>
                </a:rPr>
                <a:t>-SYNDROME</a:t>
              </a:r>
              <a:r>
                <a:rPr kumimoji="1" lang="en-US" altLang="ja-JP" sz="3600" b="1" dirty="0" smtClean="0">
                  <a:latin typeface="メイリオ" panose="020B0604030504040204" pitchFamily="50" charset="-128"/>
                  <a:ea typeface="メイリオ" panose="020B0604030504040204" pitchFamily="50" charset="-128"/>
                </a:rPr>
                <a:t> </a:t>
              </a:r>
            </a:p>
            <a:p>
              <a:r>
                <a:rPr lang="en-US" altLang="ja-JP" sz="3600" b="1" dirty="0" smtClean="0">
                  <a:latin typeface="メイリオ" panose="020B0604030504040204" pitchFamily="50" charset="-128"/>
                  <a:ea typeface="メイリオ" panose="020B0604030504040204" pitchFamily="50" charset="-128"/>
                </a:rPr>
                <a:t>: </a:t>
              </a:r>
              <a:r>
                <a:rPr lang="en-US" altLang="ja-JP" sz="2400" b="1" dirty="0" smtClean="0">
                  <a:latin typeface="メイリオ" panose="020B0604030504040204" pitchFamily="50" charset="-128"/>
                  <a:ea typeface="メイリオ" panose="020B0604030504040204" pitchFamily="50" charset="-128"/>
                  <a:hlinkClick r:id="rId4"/>
                </a:rPr>
                <a:t>https://dova-s.jp/</a:t>
              </a:r>
              <a:endParaRPr lang="en-US" altLang="ja-JP" sz="2400" b="1" dirty="0" smtClean="0">
                <a:latin typeface="メイリオ" panose="020B0604030504040204" pitchFamily="50" charset="-128"/>
                <a:ea typeface="メイリオ" panose="020B0604030504040204" pitchFamily="50" charset="-128"/>
              </a:endParaRPr>
            </a:p>
            <a:p>
              <a:r>
                <a:rPr lang="en-US" altLang="ja-JP" sz="3600" b="1" dirty="0" smtClean="0">
                  <a:latin typeface="メイリオ" panose="020B0604030504040204" pitchFamily="50" charset="-128"/>
                  <a:ea typeface="メイリオ" panose="020B0604030504040204" pitchFamily="50" charset="-128"/>
                </a:rPr>
                <a:t>: </a:t>
              </a:r>
              <a:r>
                <a:rPr lang="ja-JP" altLang="en-US" sz="3600" b="1" dirty="0" smtClean="0">
                  <a:latin typeface="メイリオ" panose="020B0604030504040204" pitchFamily="50" charset="-128"/>
                  <a:ea typeface="メイリオ" panose="020B0604030504040204" pitchFamily="50" charset="-128"/>
                </a:rPr>
                <a:t>音人</a:t>
              </a:r>
              <a:endParaRPr lang="en-US" altLang="ja-JP" sz="3600" b="1" dirty="0" smtClean="0">
                <a:latin typeface="メイリオ" panose="020B0604030504040204" pitchFamily="50" charset="-128"/>
                <a:ea typeface="メイリオ" panose="020B0604030504040204" pitchFamily="50" charset="-128"/>
              </a:endParaRPr>
            </a:p>
            <a:p>
              <a:r>
                <a:rPr lang="en-US" altLang="ja-JP" sz="3600" b="1" dirty="0" smtClean="0">
                  <a:latin typeface="メイリオ" panose="020B0604030504040204" pitchFamily="50" charset="-128"/>
                  <a:ea typeface="メイリオ" panose="020B0604030504040204" pitchFamily="50" charset="-128"/>
                </a:rPr>
                <a:t>:</a:t>
              </a:r>
              <a:r>
                <a:rPr lang="en-US" altLang="ja-JP" sz="2800" b="1" dirty="0" smtClean="0">
                  <a:latin typeface="メイリオ" panose="020B0604030504040204" pitchFamily="50" charset="-128"/>
                  <a:ea typeface="メイリオ" panose="020B0604030504040204" pitchFamily="50" charset="-128"/>
                </a:rPr>
                <a:t> </a:t>
              </a:r>
              <a:r>
                <a:rPr lang="en-US" altLang="ja-JP" sz="2400" b="1" dirty="0" smtClean="0">
                  <a:latin typeface="メイリオ" panose="020B0604030504040204" pitchFamily="50" charset="-128"/>
                  <a:ea typeface="メイリオ" panose="020B0604030504040204" pitchFamily="50" charset="-128"/>
                  <a:hlinkClick r:id="rId5"/>
                </a:rPr>
                <a:t>https://on-jin.com/</a:t>
              </a:r>
              <a:endParaRPr lang="en-US" altLang="ja-JP" sz="2400" b="1" dirty="0">
                <a:latin typeface="メイリオ" panose="020B0604030504040204" pitchFamily="50" charset="-128"/>
                <a:ea typeface="メイリオ" panose="020B0604030504040204" pitchFamily="50" charset="-128"/>
              </a:endParaRPr>
            </a:p>
            <a:p>
              <a:endParaRPr lang="en-US" altLang="ja-JP" sz="2800" b="1"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1643062" y="3220656"/>
              <a:ext cx="3009169" cy="646331"/>
            </a:xfrm>
            <a:prstGeom prst="rect">
              <a:avLst/>
            </a:prstGeom>
            <a:noFill/>
          </p:spPr>
          <p:txBody>
            <a:bodyPr wrap="square" rtlCol="0">
              <a:spAutoFit/>
            </a:bodyPr>
            <a:lstStyle/>
            <a:p>
              <a:r>
                <a:rPr kumimoji="1" lang="en-US" altLang="ja-JP" sz="3600" b="1" dirty="0" smtClean="0">
                  <a:latin typeface="メイリオ" panose="020B0604030504040204" pitchFamily="50" charset="-128"/>
                  <a:ea typeface="メイリオ" panose="020B0604030504040204" pitchFamily="50" charset="-128"/>
                </a:rPr>
                <a:t>BGM/SE</a:t>
              </a:r>
              <a:endParaRPr kumimoji="1" lang="ja-JP" altLang="en-US" sz="3600" b="1"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40587394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開発</a:t>
            </a:r>
            <a:r>
              <a:rPr lang="ja-JP" altLang="en-US" sz="8000" dirty="0">
                <a:latin typeface="HGS創英角ｺﾞｼｯｸUB" panose="020B0900000000000000" pitchFamily="50" charset="-128"/>
                <a:ea typeface="HGS創英角ｺﾞｼｯｸUB" panose="020B0900000000000000" pitchFamily="50" charset="-128"/>
              </a:rPr>
              <a:t>環境</a:t>
            </a:r>
          </a:p>
        </p:txBody>
      </p:sp>
      <p:sp>
        <p:nvSpPr>
          <p:cNvPr id="4" name="角丸四角形 3"/>
          <p:cNvSpPr/>
          <p:nvPr/>
        </p:nvSpPr>
        <p:spPr>
          <a:xfrm>
            <a:off x="402981" y="1742708"/>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8" name="グループ化 7"/>
          <p:cNvGrpSpPr/>
          <p:nvPr/>
        </p:nvGrpSpPr>
        <p:grpSpPr>
          <a:xfrm>
            <a:off x="1071563" y="2726315"/>
            <a:ext cx="10048873" cy="1446550"/>
            <a:chOff x="1222132" y="2390067"/>
            <a:chExt cx="10048873" cy="1446550"/>
          </a:xfrm>
        </p:grpSpPr>
        <p:sp>
          <p:nvSpPr>
            <p:cNvPr id="6" name="テキスト ボックス 5"/>
            <p:cNvSpPr txBox="1"/>
            <p:nvPr/>
          </p:nvSpPr>
          <p:spPr>
            <a:xfrm>
              <a:off x="3789485" y="2390067"/>
              <a:ext cx="7481520" cy="1446550"/>
            </a:xfrm>
            <a:prstGeom prst="rect">
              <a:avLst/>
            </a:prstGeom>
            <a:noFill/>
          </p:spPr>
          <p:txBody>
            <a:bodyPr wrap="square" rtlCol="0">
              <a:spAutoFit/>
            </a:bodyPr>
            <a:lstStyle/>
            <a:p>
              <a:r>
                <a:rPr kumimoji="1" lang="en-US" altLang="ja-JP" sz="4400" b="1" dirty="0" smtClean="0">
                  <a:latin typeface="メイリオ" panose="020B0604030504040204" pitchFamily="50" charset="-128"/>
                  <a:ea typeface="メイリオ" panose="020B0604030504040204" pitchFamily="50" charset="-128"/>
                </a:rPr>
                <a:t>: Unity</a:t>
              </a:r>
              <a:endParaRPr lang="en-US" altLang="ja-JP" sz="4400" b="1" dirty="0" smtClean="0">
                <a:latin typeface="メイリオ" panose="020B0604030504040204" pitchFamily="50" charset="-128"/>
                <a:ea typeface="メイリオ" panose="020B0604030504040204" pitchFamily="50" charset="-128"/>
              </a:endParaRPr>
            </a:p>
            <a:p>
              <a:r>
                <a:rPr lang="en-US" altLang="ja-JP" sz="4400" b="1" dirty="0" smtClean="0">
                  <a:latin typeface="メイリオ" panose="020B0604030504040204" pitchFamily="50" charset="-128"/>
                  <a:ea typeface="メイリオ" panose="020B0604030504040204" pitchFamily="50" charset="-128"/>
                </a:rPr>
                <a:t>: Visual Studio 2019</a:t>
              </a:r>
              <a:endParaRPr kumimoji="1" lang="en-US" altLang="ja-JP" sz="4400" b="1" dirty="0" smtClean="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1222132" y="2728621"/>
              <a:ext cx="2567353" cy="769441"/>
            </a:xfrm>
            <a:prstGeom prst="rect">
              <a:avLst/>
            </a:prstGeom>
            <a:noFill/>
          </p:spPr>
          <p:txBody>
            <a:bodyPr wrap="square" rtlCol="0">
              <a:spAutoFit/>
            </a:bodyPr>
            <a:lstStyle/>
            <a:p>
              <a:r>
                <a:rPr kumimoji="1" lang="ja-JP" altLang="en-US" sz="4400" b="1" dirty="0" smtClean="0">
                  <a:latin typeface="メイリオ" panose="020B0604030504040204" pitchFamily="50" charset="-128"/>
                  <a:ea typeface="メイリオ" panose="020B0604030504040204" pitchFamily="50" charset="-128"/>
                </a:rPr>
                <a:t>開発環境</a:t>
              </a:r>
              <a:endParaRPr kumimoji="1" lang="ja-JP" altLang="en-US" sz="4400" b="1" dirty="0">
                <a:latin typeface="メイリオ" panose="020B0604030504040204" pitchFamily="50" charset="-128"/>
                <a:ea typeface="メイリオ" panose="020B0604030504040204" pitchFamily="50" charset="-128"/>
              </a:endParaRPr>
            </a:p>
          </p:txBody>
        </p:sp>
      </p:grpSp>
      <p:pic>
        <p:nvPicPr>
          <p:cNvPr id="5" name="図 4"/>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5694" b="85000" l="1250" r="38672"/>
                    </a14:imgEffect>
                  </a14:imgLayer>
                </a14:imgProps>
              </a:ext>
              <a:ext uri="{28A0092B-C50C-407E-A947-70E740481C1C}">
                <a14:useLocalDpi xmlns:a14="http://schemas.microsoft.com/office/drawing/2010/main" val="0"/>
              </a:ext>
            </a:extLst>
          </a:blip>
          <a:srcRect t="15293" r="58905" b="14933"/>
          <a:stretch/>
        </p:blipFill>
        <p:spPr>
          <a:xfrm>
            <a:off x="7551677" y="4422748"/>
            <a:ext cx="1783005" cy="1702886"/>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10408" y="4422749"/>
            <a:ext cx="1702886" cy="1702886"/>
          </a:xfrm>
          <a:prstGeom prst="rect">
            <a:avLst/>
          </a:prstGeom>
        </p:spPr>
      </p:pic>
      <p:grpSp>
        <p:nvGrpSpPr>
          <p:cNvPr id="11" name="グループ化 10"/>
          <p:cNvGrpSpPr/>
          <p:nvPr/>
        </p:nvGrpSpPr>
        <p:grpSpPr>
          <a:xfrm>
            <a:off x="1071563" y="4725585"/>
            <a:ext cx="4089873" cy="772293"/>
            <a:chOff x="1071563" y="4725585"/>
            <a:chExt cx="4089873" cy="772293"/>
          </a:xfrm>
        </p:grpSpPr>
        <p:sp>
          <p:nvSpPr>
            <p:cNvPr id="12" name="テキスト ボックス 11"/>
            <p:cNvSpPr txBox="1"/>
            <p:nvPr/>
          </p:nvSpPr>
          <p:spPr>
            <a:xfrm>
              <a:off x="1071563" y="4728437"/>
              <a:ext cx="2567353" cy="769441"/>
            </a:xfrm>
            <a:prstGeom prst="rect">
              <a:avLst/>
            </a:prstGeom>
            <a:noFill/>
          </p:spPr>
          <p:txBody>
            <a:bodyPr wrap="square" rtlCol="0">
              <a:spAutoFit/>
            </a:bodyPr>
            <a:lstStyle/>
            <a:p>
              <a:r>
                <a:rPr kumimoji="1" lang="ja-JP" altLang="en-US" sz="4400" b="1" dirty="0" smtClean="0">
                  <a:latin typeface="メイリオ" panose="020B0604030504040204" pitchFamily="50" charset="-128"/>
                  <a:ea typeface="メイリオ" panose="020B0604030504040204" pitchFamily="50" charset="-128"/>
                </a:rPr>
                <a:t>開発言語</a:t>
              </a:r>
              <a:endParaRPr lang="en-US" altLang="ja-JP" sz="4400" b="1" dirty="0" smtClean="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3638916" y="4725585"/>
              <a:ext cx="1522520" cy="769441"/>
            </a:xfrm>
            <a:prstGeom prst="rect">
              <a:avLst/>
            </a:prstGeom>
            <a:noFill/>
          </p:spPr>
          <p:txBody>
            <a:bodyPr wrap="square" rtlCol="0">
              <a:spAutoFit/>
            </a:bodyPr>
            <a:lstStyle/>
            <a:p>
              <a:r>
                <a:rPr kumimoji="1" lang="en-US" altLang="ja-JP" sz="4400" b="1" dirty="0" smtClean="0">
                  <a:latin typeface="メイリオ" panose="020B0604030504040204" pitchFamily="50" charset="-128"/>
                  <a:ea typeface="メイリオ" panose="020B0604030504040204" pitchFamily="50" charset="-128"/>
                </a:rPr>
                <a:t>: C#</a:t>
              </a:r>
              <a:endParaRPr lang="en-US" altLang="ja-JP" sz="4400" b="1" dirty="0" smtClean="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842218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企画概要</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2" name="角丸四角形 1"/>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 name="グループ化 4">
            <a:extLst>
              <a:ext uri="{FF2B5EF4-FFF2-40B4-BE49-F238E27FC236}">
                <a16:creationId xmlns:a16="http://schemas.microsoft.com/office/drawing/2014/main" id="{E1C1F7DA-F04F-44FC-8DA6-35A563AA6706}"/>
              </a:ext>
            </a:extLst>
          </p:cNvPr>
          <p:cNvGrpSpPr/>
          <p:nvPr/>
        </p:nvGrpSpPr>
        <p:grpSpPr>
          <a:xfrm>
            <a:off x="911468" y="2359193"/>
            <a:ext cx="9665679" cy="3486667"/>
            <a:chOff x="838756" y="1052428"/>
            <a:chExt cx="9665679" cy="3486667"/>
          </a:xfrm>
        </p:grpSpPr>
        <p:sp>
          <p:nvSpPr>
            <p:cNvPr id="6" name="テキスト ボックス 5">
              <a:extLst>
                <a:ext uri="{FF2B5EF4-FFF2-40B4-BE49-F238E27FC236}">
                  <a16:creationId xmlns:a16="http://schemas.microsoft.com/office/drawing/2014/main" id="{F55AE983-F18C-4ED0-A46D-BBCFA5B40728}"/>
                </a:ext>
              </a:extLst>
            </p:cNvPr>
            <p:cNvSpPr txBox="1"/>
            <p:nvPr/>
          </p:nvSpPr>
          <p:spPr>
            <a:xfrm>
              <a:off x="838756" y="1061220"/>
              <a:ext cx="3141786" cy="3477875"/>
            </a:xfrm>
            <a:prstGeom prst="rect">
              <a:avLst/>
            </a:prstGeom>
            <a:noFill/>
          </p:spPr>
          <p:txBody>
            <a:bodyPr wrap="square" rtlCol="0">
              <a:spAutoFit/>
            </a:bodyPr>
            <a:lstStyle/>
            <a:p>
              <a:r>
                <a:rPr kumimoji="1" lang="ja-JP" altLang="en-US" sz="2800" b="1" dirty="0">
                  <a:latin typeface="メイリオ" panose="020B0604030504040204" pitchFamily="50" charset="-128"/>
                  <a:ea typeface="メイリオ" panose="020B0604030504040204" pitchFamily="50" charset="-128"/>
                </a:rPr>
                <a:t>タイトル</a:t>
              </a:r>
              <a:endParaRPr kumimoji="1" lang="en-US" altLang="ja-JP" sz="2800" b="1" dirty="0">
                <a:latin typeface="メイリオ" panose="020B0604030504040204" pitchFamily="50" charset="-128"/>
                <a:ea typeface="メイリオ" panose="020B0604030504040204" pitchFamily="50" charset="-128"/>
              </a:endParaRPr>
            </a:p>
            <a:p>
              <a:endParaRPr lang="en-US" altLang="ja-JP" sz="2000" b="1" dirty="0">
                <a:latin typeface="メイリオ" panose="020B0604030504040204" pitchFamily="50" charset="-128"/>
                <a:ea typeface="メイリオ" panose="020B0604030504040204" pitchFamily="50" charset="-128"/>
              </a:endParaRPr>
            </a:p>
            <a:p>
              <a:r>
                <a:rPr kumimoji="1" lang="ja-JP" altLang="en-US" sz="2800" b="1" dirty="0">
                  <a:latin typeface="メイリオ" panose="020B0604030504040204" pitchFamily="50" charset="-128"/>
                  <a:ea typeface="メイリオ" panose="020B0604030504040204" pitchFamily="50" charset="-128"/>
                </a:rPr>
                <a:t>ジャンル</a:t>
              </a:r>
              <a:endParaRPr kumimoji="1" lang="en-US" altLang="ja-JP" sz="2800" b="1" dirty="0">
                <a:latin typeface="メイリオ" panose="020B0604030504040204" pitchFamily="50" charset="-128"/>
                <a:ea typeface="メイリオ" panose="020B0604030504040204" pitchFamily="50" charset="-128"/>
              </a:endParaRPr>
            </a:p>
            <a:p>
              <a:endParaRPr lang="en-US" altLang="ja-JP" sz="2000" b="1" dirty="0">
                <a:latin typeface="メイリオ" panose="020B0604030504040204" pitchFamily="50" charset="-128"/>
                <a:ea typeface="メイリオ" panose="020B0604030504040204" pitchFamily="50" charset="-128"/>
              </a:endParaRPr>
            </a:p>
            <a:p>
              <a:r>
                <a:rPr kumimoji="1" lang="ja-JP" altLang="en-US" sz="2800" b="1" dirty="0">
                  <a:latin typeface="メイリオ" panose="020B0604030504040204" pitchFamily="50" charset="-128"/>
                  <a:ea typeface="メイリオ" panose="020B0604030504040204" pitchFamily="50" charset="-128"/>
                </a:rPr>
                <a:t>プラットフォーム</a:t>
              </a:r>
              <a:endParaRPr kumimoji="1" lang="en-US" altLang="ja-JP" sz="2800" b="1" dirty="0">
                <a:latin typeface="メイリオ" panose="020B0604030504040204" pitchFamily="50" charset="-128"/>
                <a:ea typeface="メイリオ" panose="020B0604030504040204" pitchFamily="50" charset="-128"/>
              </a:endParaRPr>
            </a:p>
            <a:p>
              <a:endParaRPr lang="en-US" altLang="ja-JP" sz="2000" b="1" dirty="0">
                <a:latin typeface="メイリオ" panose="020B0604030504040204" pitchFamily="50" charset="-128"/>
                <a:ea typeface="メイリオ" panose="020B0604030504040204" pitchFamily="50" charset="-128"/>
              </a:endParaRPr>
            </a:p>
            <a:p>
              <a:r>
                <a:rPr kumimoji="1" lang="ja-JP" altLang="en-US" sz="2800" b="1" dirty="0">
                  <a:latin typeface="メイリオ" panose="020B0604030504040204" pitchFamily="50" charset="-128"/>
                  <a:ea typeface="メイリオ" panose="020B0604030504040204" pitchFamily="50" charset="-128"/>
                </a:rPr>
                <a:t>プレイ人数</a:t>
              </a:r>
              <a:endParaRPr kumimoji="1" lang="en-US" altLang="ja-JP" sz="2800" b="1" dirty="0">
                <a:latin typeface="メイリオ" panose="020B0604030504040204" pitchFamily="50" charset="-128"/>
                <a:ea typeface="メイリオ" panose="020B0604030504040204" pitchFamily="50" charset="-128"/>
              </a:endParaRPr>
            </a:p>
            <a:p>
              <a:endParaRPr lang="en-US" altLang="ja-JP" sz="2000" b="1" dirty="0">
                <a:latin typeface="メイリオ" panose="020B0604030504040204" pitchFamily="50" charset="-128"/>
                <a:ea typeface="メイリオ" panose="020B0604030504040204" pitchFamily="50" charset="-128"/>
              </a:endParaRPr>
            </a:p>
            <a:p>
              <a:r>
                <a:rPr kumimoji="1" lang="ja-JP" altLang="en-US" sz="2800" b="1" dirty="0">
                  <a:latin typeface="メイリオ" panose="020B0604030504040204" pitchFamily="50" charset="-128"/>
                  <a:ea typeface="メイリオ" panose="020B0604030504040204" pitchFamily="50" charset="-128"/>
                </a:rPr>
                <a:t>ターゲット</a:t>
              </a:r>
            </a:p>
          </p:txBody>
        </p:sp>
        <p:sp>
          <p:nvSpPr>
            <p:cNvPr id="7" name="テキスト ボックス 6">
              <a:extLst>
                <a:ext uri="{FF2B5EF4-FFF2-40B4-BE49-F238E27FC236}">
                  <a16:creationId xmlns:a16="http://schemas.microsoft.com/office/drawing/2014/main" id="{46AAC135-8114-405F-BF42-B72509C4DA74}"/>
                </a:ext>
              </a:extLst>
            </p:cNvPr>
            <p:cNvSpPr txBox="1"/>
            <p:nvPr/>
          </p:nvSpPr>
          <p:spPr>
            <a:xfrm>
              <a:off x="3753869" y="1052428"/>
              <a:ext cx="509285" cy="3477875"/>
            </a:xfrm>
            <a:prstGeom prst="rect">
              <a:avLst/>
            </a:prstGeom>
            <a:noFill/>
          </p:spPr>
          <p:txBody>
            <a:bodyPr wrap="square" rtlCol="0">
              <a:spAutoFit/>
            </a:bodyPr>
            <a:lstStyle/>
            <a:p>
              <a:r>
                <a:rPr kumimoji="1" lang="ja-JP" altLang="en-US" sz="2800" b="1" dirty="0">
                  <a:latin typeface="メイリオ" panose="020B0604030504040204" pitchFamily="50" charset="-128"/>
                  <a:ea typeface="メイリオ" panose="020B0604030504040204" pitchFamily="50" charset="-128"/>
                </a:rPr>
                <a:t>：</a:t>
              </a:r>
              <a:endParaRPr kumimoji="1" lang="en-US" altLang="ja-JP" sz="2000" b="1" dirty="0">
                <a:latin typeface="メイリオ" panose="020B0604030504040204" pitchFamily="50" charset="-128"/>
                <a:ea typeface="メイリオ" panose="020B0604030504040204" pitchFamily="50" charset="-128"/>
              </a:endParaRPr>
            </a:p>
            <a:p>
              <a:endParaRPr lang="en-US" altLang="ja-JP" sz="2000" b="1" dirty="0">
                <a:latin typeface="メイリオ" panose="020B0604030504040204" pitchFamily="50" charset="-128"/>
                <a:ea typeface="メイリオ" panose="020B0604030504040204" pitchFamily="50" charset="-128"/>
              </a:endParaRPr>
            </a:p>
            <a:p>
              <a:r>
                <a:rPr kumimoji="1" lang="ja-JP" altLang="en-US" sz="2800" b="1" dirty="0">
                  <a:latin typeface="メイリオ" panose="020B0604030504040204" pitchFamily="50" charset="-128"/>
                  <a:ea typeface="メイリオ" panose="020B0604030504040204" pitchFamily="50" charset="-128"/>
                </a:rPr>
                <a:t>：</a:t>
              </a:r>
              <a:endParaRPr kumimoji="1" lang="en-US" altLang="ja-JP" sz="2800" b="1" dirty="0">
                <a:latin typeface="メイリオ" panose="020B0604030504040204" pitchFamily="50" charset="-128"/>
                <a:ea typeface="メイリオ" panose="020B0604030504040204" pitchFamily="50" charset="-128"/>
              </a:endParaRPr>
            </a:p>
            <a:p>
              <a:endParaRPr lang="en-US" altLang="ja-JP" sz="2000" b="1" dirty="0">
                <a:latin typeface="メイリオ" panose="020B0604030504040204" pitchFamily="50" charset="-128"/>
                <a:ea typeface="メイリオ" panose="020B0604030504040204" pitchFamily="50" charset="-128"/>
              </a:endParaRPr>
            </a:p>
            <a:p>
              <a:r>
                <a:rPr kumimoji="1" lang="ja-JP" altLang="en-US" sz="2800" b="1" dirty="0">
                  <a:latin typeface="メイリオ" panose="020B0604030504040204" pitchFamily="50" charset="-128"/>
                  <a:ea typeface="メイリオ" panose="020B0604030504040204" pitchFamily="50" charset="-128"/>
                </a:rPr>
                <a:t>：</a:t>
              </a:r>
              <a:endParaRPr kumimoji="1" lang="en-US" altLang="ja-JP" sz="2800" b="1" dirty="0">
                <a:latin typeface="メイリオ" panose="020B0604030504040204" pitchFamily="50" charset="-128"/>
                <a:ea typeface="メイリオ" panose="020B0604030504040204" pitchFamily="50" charset="-128"/>
              </a:endParaRPr>
            </a:p>
            <a:p>
              <a:endParaRPr lang="en-US" altLang="ja-JP" sz="2000" b="1" dirty="0">
                <a:latin typeface="メイリオ" panose="020B0604030504040204" pitchFamily="50" charset="-128"/>
                <a:ea typeface="メイリオ" panose="020B0604030504040204" pitchFamily="50" charset="-128"/>
              </a:endParaRPr>
            </a:p>
            <a:p>
              <a:r>
                <a:rPr kumimoji="1" lang="ja-JP" altLang="en-US" sz="2800" b="1" dirty="0">
                  <a:latin typeface="メイリオ" panose="020B0604030504040204" pitchFamily="50" charset="-128"/>
                  <a:ea typeface="メイリオ" panose="020B0604030504040204" pitchFamily="50" charset="-128"/>
                </a:rPr>
                <a:t>：</a:t>
              </a:r>
              <a:endParaRPr kumimoji="1" lang="en-US" altLang="ja-JP" sz="2800" b="1" dirty="0">
                <a:latin typeface="メイリオ" panose="020B0604030504040204" pitchFamily="50" charset="-128"/>
                <a:ea typeface="メイリオ" panose="020B0604030504040204" pitchFamily="50" charset="-128"/>
              </a:endParaRPr>
            </a:p>
            <a:p>
              <a:endParaRPr lang="en-US" altLang="ja-JP" sz="2000" b="1" dirty="0">
                <a:latin typeface="メイリオ" panose="020B0604030504040204" pitchFamily="50" charset="-128"/>
                <a:ea typeface="メイリオ" panose="020B0604030504040204" pitchFamily="50" charset="-128"/>
              </a:endParaRPr>
            </a:p>
            <a:p>
              <a:r>
                <a:rPr kumimoji="1" lang="ja-JP" altLang="en-US" sz="2800" b="1" dirty="0">
                  <a:latin typeface="メイリオ" panose="020B0604030504040204" pitchFamily="50" charset="-128"/>
                  <a:ea typeface="メイリオ" panose="020B0604030504040204" pitchFamily="50" charset="-128"/>
                </a:rPr>
                <a:t>：</a:t>
              </a:r>
              <a:endParaRPr kumimoji="1" lang="en-US" altLang="ja-JP" sz="2800" b="1"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5925C795-D61D-4B9D-80FF-4B407D1C3034}"/>
                </a:ext>
              </a:extLst>
            </p:cNvPr>
            <p:cNvSpPr txBox="1"/>
            <p:nvPr/>
          </p:nvSpPr>
          <p:spPr>
            <a:xfrm>
              <a:off x="4369852" y="1061220"/>
              <a:ext cx="6134583" cy="3477875"/>
            </a:xfrm>
            <a:prstGeom prst="rect">
              <a:avLst/>
            </a:prstGeom>
            <a:noFill/>
            <a:ln>
              <a:noFill/>
            </a:ln>
          </p:spPr>
          <p:txBody>
            <a:bodyPr wrap="square" rtlCol="0">
              <a:spAutoFit/>
            </a:bodyPr>
            <a:lstStyle/>
            <a:p>
              <a:r>
                <a:rPr lang="en-US" altLang="ja-JP" sz="2800" b="1" dirty="0" smtClean="0">
                  <a:ln w="6350">
                    <a:noFill/>
                  </a:ln>
                  <a:latin typeface="メイリオ" panose="020B0604030504040204" pitchFamily="50" charset="-128"/>
                  <a:ea typeface="メイリオ" panose="020B0604030504040204" pitchFamily="50" charset="-128"/>
                </a:rPr>
                <a:t>MDO(most </a:t>
              </a:r>
              <a:r>
                <a:rPr lang="en-US" altLang="ja-JP" sz="2800" b="1" dirty="0">
                  <a:ln w="6350">
                    <a:noFill/>
                  </a:ln>
                  <a:latin typeface="メイリオ" panose="020B0604030504040204" pitchFamily="50" charset="-128"/>
                  <a:ea typeface="メイリオ" panose="020B0604030504040204" pitchFamily="50" charset="-128"/>
                </a:rPr>
                <a:t>desired outcome)</a:t>
              </a:r>
              <a:endParaRPr kumimoji="1" lang="en-US" altLang="ja-JP" sz="2800" b="1" dirty="0" smtClean="0">
                <a:ln w="6350">
                  <a:noFill/>
                </a:ln>
                <a:effectLst/>
                <a:latin typeface="メイリオ" panose="020B0604030504040204" pitchFamily="50" charset="-128"/>
                <a:ea typeface="メイリオ" panose="020B0604030504040204" pitchFamily="50" charset="-128"/>
              </a:endParaRPr>
            </a:p>
            <a:p>
              <a:endParaRPr lang="en-US" altLang="ja-JP" sz="2000" b="1" dirty="0">
                <a:ln w="6350">
                  <a:noFill/>
                </a:ln>
                <a:effectLst>
                  <a:glow rad="101600">
                    <a:schemeClr val="bg1">
                      <a:alpha val="60000"/>
                    </a:schemeClr>
                  </a:glow>
                </a:effectLst>
                <a:latin typeface="メイリオ" panose="020B0604030504040204" pitchFamily="50" charset="-128"/>
                <a:ea typeface="メイリオ" panose="020B0604030504040204" pitchFamily="50" charset="-128"/>
              </a:endParaRPr>
            </a:p>
            <a:p>
              <a:r>
                <a:rPr kumimoji="1" lang="en-US" altLang="ja-JP" sz="2800" b="1" dirty="0" smtClean="0">
                  <a:ln w="6350">
                    <a:noFill/>
                  </a:ln>
                  <a:effectLst/>
                  <a:latin typeface="メイリオ" panose="020B0604030504040204" pitchFamily="50" charset="-128"/>
                  <a:ea typeface="メイリオ" panose="020B0604030504040204" pitchFamily="50" charset="-128"/>
                </a:rPr>
                <a:t>2D</a:t>
              </a:r>
              <a:r>
                <a:rPr kumimoji="1" lang="ja-JP" altLang="en-US" sz="2800" b="1" dirty="0" smtClean="0">
                  <a:ln w="6350">
                    <a:noFill/>
                  </a:ln>
                  <a:effectLst/>
                  <a:latin typeface="メイリオ" panose="020B0604030504040204" pitchFamily="50" charset="-128"/>
                  <a:ea typeface="メイリオ" panose="020B0604030504040204" pitchFamily="50" charset="-128"/>
                </a:rPr>
                <a:t>アクションゲーム</a:t>
              </a:r>
              <a:endParaRPr kumimoji="1" lang="en-US" altLang="ja-JP" sz="2800" b="1" dirty="0" smtClean="0">
                <a:ln w="6350">
                  <a:noFill/>
                </a:ln>
                <a:effectLst/>
                <a:latin typeface="メイリオ" panose="020B0604030504040204" pitchFamily="50" charset="-128"/>
                <a:ea typeface="メイリオ" panose="020B0604030504040204" pitchFamily="50" charset="-128"/>
              </a:endParaRPr>
            </a:p>
            <a:p>
              <a:endParaRPr lang="en-US" altLang="ja-JP" sz="2000" b="1" dirty="0">
                <a:ln w="6350">
                  <a:noFill/>
                </a:ln>
                <a:effectLst/>
                <a:latin typeface="メイリオ" panose="020B0604030504040204" pitchFamily="50" charset="-128"/>
                <a:ea typeface="メイリオ" panose="020B0604030504040204" pitchFamily="50" charset="-128"/>
              </a:endParaRPr>
            </a:p>
            <a:p>
              <a:r>
                <a:rPr kumimoji="1" lang="en-US" altLang="ja-JP" sz="2800" b="1" dirty="0" smtClean="0">
                  <a:ln w="6350">
                    <a:noFill/>
                  </a:ln>
                  <a:effectLst/>
                  <a:latin typeface="メイリオ" panose="020B0604030504040204" pitchFamily="50" charset="-128"/>
                  <a:ea typeface="メイリオ" panose="020B0604030504040204" pitchFamily="50" charset="-128"/>
                </a:rPr>
                <a:t>PC</a:t>
              </a:r>
              <a:endParaRPr kumimoji="1" lang="en-US" altLang="ja-JP" sz="2800" b="1" dirty="0">
                <a:ln w="6350">
                  <a:noFill/>
                </a:ln>
                <a:effectLst/>
                <a:latin typeface="メイリオ" panose="020B0604030504040204" pitchFamily="50" charset="-128"/>
                <a:ea typeface="メイリオ" panose="020B0604030504040204" pitchFamily="50" charset="-128"/>
              </a:endParaRPr>
            </a:p>
            <a:p>
              <a:endParaRPr lang="en-US" altLang="ja-JP" sz="2000" b="1" dirty="0">
                <a:ln w="6350">
                  <a:noFill/>
                </a:ln>
                <a:effectLst/>
                <a:latin typeface="メイリオ" panose="020B0604030504040204" pitchFamily="50" charset="-128"/>
                <a:ea typeface="メイリオ" panose="020B0604030504040204" pitchFamily="50" charset="-128"/>
              </a:endParaRPr>
            </a:p>
            <a:p>
              <a:r>
                <a:rPr kumimoji="1" lang="en-US" altLang="ja-JP" sz="2800" b="1" dirty="0">
                  <a:ln w="6350">
                    <a:noFill/>
                  </a:ln>
                  <a:effectLst/>
                  <a:latin typeface="メイリオ" panose="020B0604030504040204" pitchFamily="50" charset="-128"/>
                  <a:ea typeface="メイリオ" panose="020B0604030504040204" pitchFamily="50" charset="-128"/>
                </a:rPr>
                <a:t>1</a:t>
              </a:r>
              <a:r>
                <a:rPr kumimoji="1" lang="ja-JP" altLang="en-US" sz="2800" b="1" dirty="0">
                  <a:ln w="6350">
                    <a:noFill/>
                  </a:ln>
                  <a:effectLst/>
                  <a:latin typeface="メイリオ" panose="020B0604030504040204" pitchFamily="50" charset="-128"/>
                  <a:ea typeface="メイリオ" panose="020B0604030504040204" pitchFamily="50" charset="-128"/>
                </a:rPr>
                <a:t>人</a:t>
              </a:r>
              <a:endParaRPr kumimoji="1" lang="en-US" altLang="ja-JP" sz="2800" b="1" dirty="0">
                <a:ln w="6350">
                  <a:noFill/>
                </a:ln>
                <a:effectLst/>
                <a:latin typeface="メイリオ" panose="020B0604030504040204" pitchFamily="50" charset="-128"/>
                <a:ea typeface="メイリオ" panose="020B0604030504040204" pitchFamily="50" charset="-128"/>
              </a:endParaRPr>
            </a:p>
            <a:p>
              <a:endParaRPr lang="en-US" altLang="ja-JP" sz="2000" b="1" dirty="0" smtClean="0">
                <a:ln w="6350">
                  <a:noFill/>
                </a:ln>
                <a:effectLst/>
                <a:latin typeface="メイリオ" panose="020B0604030504040204" pitchFamily="50" charset="-128"/>
                <a:ea typeface="メイリオ" panose="020B0604030504040204" pitchFamily="50" charset="-128"/>
              </a:endParaRPr>
            </a:p>
            <a:p>
              <a:r>
                <a:rPr lang="ja-JP" altLang="en-US" sz="2800" b="1" dirty="0" smtClean="0">
                  <a:ln w="6350">
                    <a:noFill/>
                  </a:ln>
                  <a:effectLst/>
                  <a:latin typeface="メイリオ" panose="020B0604030504040204" pitchFamily="50" charset="-128"/>
                  <a:ea typeface="メイリオ" panose="020B0604030504040204" pitchFamily="50" charset="-128"/>
                </a:rPr>
                <a:t>アクションが好きな方</a:t>
              </a:r>
              <a:endParaRPr lang="en-US" altLang="ja-JP" sz="2800" b="1" dirty="0">
                <a:ln w="6350">
                  <a:noFill/>
                </a:ln>
                <a:effectLst/>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43066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635387"/>
            <a:ext cx="12192000" cy="1569660"/>
          </a:xfrm>
          <a:prstGeom prst="rect">
            <a:avLst/>
          </a:prstGeom>
          <a:noFill/>
        </p:spPr>
        <p:txBody>
          <a:bodyPr wrap="square" rtlCol="0">
            <a:spAutoFit/>
          </a:bodyPr>
          <a:lstStyle/>
          <a:p>
            <a:pPr algn="ctr"/>
            <a:r>
              <a:rPr kumimoji="1" lang="en-US" altLang="ja-JP" sz="9600" dirty="0" smtClean="0">
                <a:latin typeface="HGS創英角ｺﾞｼｯｸUB" panose="020B0900000000000000" pitchFamily="50" charset="-128"/>
                <a:ea typeface="HGS創英角ｺﾞｼｯｸUB" panose="020B0900000000000000" pitchFamily="50" charset="-128"/>
              </a:rPr>
              <a:t>Thank</a:t>
            </a:r>
            <a:r>
              <a:rPr kumimoji="1" lang="ja-JP" altLang="en-US" sz="9600" dirty="0" smtClean="0">
                <a:latin typeface="HGS創英角ｺﾞｼｯｸUB" panose="020B0900000000000000" pitchFamily="50" charset="-128"/>
                <a:ea typeface="HGS創英角ｺﾞｼｯｸUB" panose="020B0900000000000000" pitchFamily="50" charset="-128"/>
              </a:rPr>
              <a:t> </a:t>
            </a:r>
            <a:r>
              <a:rPr kumimoji="1" lang="en-US" altLang="ja-JP" sz="9600" dirty="0" smtClean="0">
                <a:latin typeface="HGS創英角ｺﾞｼｯｸUB" panose="020B0900000000000000" pitchFamily="50" charset="-128"/>
                <a:ea typeface="HGS創英角ｺﾞｼｯｸUB" panose="020B0900000000000000" pitchFamily="50" charset="-128"/>
              </a:rPr>
              <a:t>for</a:t>
            </a:r>
            <a:r>
              <a:rPr kumimoji="1" lang="ja-JP" altLang="en-US" sz="9600" dirty="0" smtClean="0">
                <a:latin typeface="HGS創英角ｺﾞｼｯｸUB" panose="020B0900000000000000" pitchFamily="50" charset="-128"/>
                <a:ea typeface="HGS創英角ｺﾞｼｯｸUB" panose="020B0900000000000000" pitchFamily="50" charset="-128"/>
              </a:rPr>
              <a:t> </a:t>
            </a:r>
            <a:r>
              <a:rPr kumimoji="1" lang="en-US" altLang="ja-JP" sz="9600" dirty="0" smtClean="0">
                <a:latin typeface="HGS創英角ｺﾞｼｯｸUB" panose="020B0900000000000000" pitchFamily="50" charset="-128"/>
                <a:ea typeface="HGS創英角ｺﾞｼｯｸUB" panose="020B0900000000000000" pitchFamily="50" charset="-128"/>
              </a:rPr>
              <a:t>watchin</a:t>
            </a:r>
            <a:r>
              <a:rPr kumimoji="1" lang="en-US" altLang="ja-JP" sz="8800" dirty="0" smtClean="0">
                <a:latin typeface="HGS創英角ｺﾞｼｯｸUB" panose="020B0900000000000000" pitchFamily="50" charset="-128"/>
                <a:ea typeface="HGS創英角ｺﾞｼｯｸUB" panose="020B0900000000000000" pitchFamily="50" charset="-128"/>
              </a:rPr>
              <a:t>g</a:t>
            </a:r>
            <a:endParaRPr kumimoji="1" lang="ja-JP" altLang="en-US" sz="88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048334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ゲーム概要</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11" name="角丸四角形 10"/>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p:cNvSpPr txBox="1"/>
          <p:nvPr/>
        </p:nvSpPr>
        <p:spPr>
          <a:xfrm>
            <a:off x="920994" y="3304469"/>
            <a:ext cx="10350011" cy="2123658"/>
          </a:xfrm>
          <a:prstGeom prst="rect">
            <a:avLst/>
          </a:prstGeom>
          <a:noFill/>
        </p:spPr>
        <p:txBody>
          <a:bodyPr wrap="square" rtlCol="0">
            <a:spAutoFit/>
          </a:bodyPr>
          <a:lstStyle/>
          <a:p>
            <a:r>
              <a:rPr kumimoji="1" lang="ja-JP" altLang="en-US" sz="4400" b="1" dirty="0" smtClean="0">
                <a:latin typeface="メイリオ" panose="020B0604030504040204" pitchFamily="50" charset="-128"/>
                <a:ea typeface="メイリオ" panose="020B0604030504040204" pitchFamily="50" charset="-128"/>
              </a:rPr>
              <a:t>敵を倒しながらステージを進んでいき最終的にボスを</a:t>
            </a:r>
            <a:r>
              <a:rPr lang="ja-JP" altLang="en-US" sz="4400" b="1" dirty="0" smtClean="0">
                <a:latin typeface="メイリオ" panose="020B0604030504040204" pitchFamily="50" charset="-128"/>
                <a:ea typeface="メイリオ" panose="020B0604030504040204" pitchFamily="50" charset="-128"/>
              </a:rPr>
              <a:t>倒すことが目的となっています。</a:t>
            </a:r>
            <a:endParaRPr kumimoji="1" lang="en-US" altLang="ja-JP" sz="4400" b="1"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18397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11" name="角丸四角形 10"/>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タイトル 1"/>
          <p:cNvSpPr txBox="1">
            <a:spLocks/>
          </p:cNvSpPr>
          <p:nvPr/>
        </p:nvSpPr>
        <p:spPr>
          <a:xfrm>
            <a:off x="0" y="83530"/>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作るきっかけ</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17" name="テキスト ボックス 16"/>
          <p:cNvSpPr txBox="1"/>
          <p:nvPr/>
        </p:nvSpPr>
        <p:spPr>
          <a:xfrm>
            <a:off x="920994" y="3278093"/>
            <a:ext cx="10350011" cy="2123658"/>
          </a:xfrm>
          <a:prstGeom prst="rect">
            <a:avLst/>
          </a:prstGeom>
          <a:noFill/>
        </p:spPr>
        <p:txBody>
          <a:bodyPr wrap="square" rtlCol="0">
            <a:spAutoFit/>
          </a:bodyPr>
          <a:lstStyle/>
          <a:p>
            <a:r>
              <a:rPr kumimoji="1" lang="ja-JP" altLang="en-US" sz="4400" b="1" dirty="0" smtClean="0">
                <a:latin typeface="メイリオ" panose="020B0604030504040204" pitchFamily="50" charset="-128"/>
                <a:ea typeface="メイリオ" panose="020B0604030504040204" pitchFamily="50" charset="-128"/>
              </a:rPr>
              <a:t>オーディンスフィアのような中毒性のあるアクションを作りたいと思いアクションゲームを作ることにしました。</a:t>
            </a:r>
            <a:endParaRPr kumimoji="1" lang="en-US" altLang="ja-JP" sz="4400" b="1"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97691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参考にしたゲーム</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6" name="角丸四角形 5"/>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82" y="2678134"/>
            <a:ext cx="5053311" cy="2842487"/>
          </a:xfrm>
          <a:prstGeom prst="rect">
            <a:avLst/>
          </a:prstGeom>
        </p:spPr>
      </p:pic>
      <p:sp>
        <p:nvSpPr>
          <p:cNvPr id="7" name="正方形/長方形 6"/>
          <p:cNvSpPr/>
          <p:nvPr/>
        </p:nvSpPr>
        <p:spPr>
          <a:xfrm>
            <a:off x="2017109" y="5730987"/>
            <a:ext cx="2954655"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rPr>
              <a:t>オーディンスフィア</a:t>
            </a:r>
            <a:endParaRPr lang="ja-JP" altLang="en-US" sz="2400" b="1" dirty="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8400" y="2678134"/>
            <a:ext cx="5053311" cy="2842488"/>
          </a:xfrm>
          <a:prstGeom prst="rect">
            <a:avLst/>
          </a:prstGeom>
        </p:spPr>
      </p:pic>
      <p:sp>
        <p:nvSpPr>
          <p:cNvPr id="10" name="正方形/長方形 9"/>
          <p:cNvSpPr/>
          <p:nvPr/>
        </p:nvSpPr>
        <p:spPr>
          <a:xfrm>
            <a:off x="7802958" y="5703678"/>
            <a:ext cx="2204193" cy="523220"/>
          </a:xfrm>
          <a:prstGeom prst="rect">
            <a:avLst/>
          </a:prstGeom>
        </p:spPr>
        <p:txBody>
          <a:bodyPr wrap="none">
            <a:spAutoFit/>
          </a:bodyPr>
          <a:lstStyle/>
          <a:p>
            <a:r>
              <a:rPr lang="en-US" altLang="ja-JP" sz="2800" b="1" dirty="0" err="1" smtClean="0">
                <a:latin typeface="メイリオ" panose="020B0604030504040204" pitchFamily="50" charset="-128"/>
                <a:ea typeface="メイリオ" panose="020B0604030504040204" pitchFamily="50" charset="-128"/>
              </a:rPr>
              <a:t>Momodora</a:t>
            </a:r>
            <a:endParaRPr lang="ja-JP" altLang="en-US" sz="28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48527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ストーリー</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11" name="角丸四角形 10"/>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920994" y="3278093"/>
            <a:ext cx="10350011" cy="2123658"/>
          </a:xfrm>
          <a:prstGeom prst="rect">
            <a:avLst/>
          </a:prstGeom>
          <a:noFill/>
        </p:spPr>
        <p:txBody>
          <a:bodyPr wrap="square" rtlCol="0">
            <a:spAutoFit/>
          </a:bodyPr>
          <a:lstStyle/>
          <a:p>
            <a:r>
              <a:rPr kumimoji="1" lang="ja-JP" altLang="en-US" sz="4400" b="1" dirty="0" smtClean="0">
                <a:latin typeface="メイリオ" panose="020B0604030504040204" pitchFamily="50" charset="-128"/>
                <a:ea typeface="メイリオ" panose="020B0604030504040204" pitchFamily="50" charset="-128"/>
              </a:rPr>
              <a:t>子供のころに村をモンスターに滅ぼされてしまった主人公が魔物を滅ぼすために旅をする。</a:t>
            </a:r>
            <a:endParaRPr kumimoji="1" lang="en-US" altLang="ja-JP" sz="4400" b="1"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21953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コンセプト</a:t>
            </a:r>
            <a:endParaRPr lang="ja-JP" altLang="en-US" sz="8000" dirty="0">
              <a:latin typeface="HGS創英角ｺﾞｼｯｸUB" panose="020B0900000000000000" pitchFamily="50" charset="-128"/>
              <a:ea typeface="HGS創英角ｺﾞｼｯｸUB" panose="020B0900000000000000" pitchFamily="50" charset="-128"/>
            </a:endParaRPr>
          </a:p>
        </p:txBody>
      </p:sp>
      <p:sp>
        <p:nvSpPr>
          <p:cNvPr id="9" name="角丸四角形 8"/>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920994" y="3278093"/>
            <a:ext cx="10350011" cy="2123658"/>
          </a:xfrm>
          <a:prstGeom prst="rect">
            <a:avLst/>
          </a:prstGeom>
          <a:noFill/>
        </p:spPr>
        <p:txBody>
          <a:bodyPr wrap="square" rtlCol="0">
            <a:spAutoFit/>
          </a:bodyPr>
          <a:lstStyle/>
          <a:p>
            <a:r>
              <a:rPr lang="ja-JP" altLang="en-US" sz="4400" b="1" dirty="0" smtClean="0">
                <a:latin typeface="メイリオ" panose="020B0604030504040204" pitchFamily="50" charset="-128"/>
                <a:ea typeface="メイリオ" panose="020B0604030504040204" pitchFamily="50" charset="-128"/>
              </a:rPr>
              <a:t>簡単な操作で</a:t>
            </a:r>
            <a:r>
              <a:rPr lang="ja-JP" altLang="en-US" sz="4400" b="1" dirty="0" smtClean="0">
                <a:solidFill>
                  <a:srgbClr val="FF0000"/>
                </a:solidFill>
                <a:latin typeface="メイリオ" panose="020B0604030504040204" pitchFamily="50" charset="-128"/>
                <a:ea typeface="メイリオ" panose="020B0604030504040204" pitchFamily="50" charset="-128"/>
              </a:rPr>
              <a:t>爽快</a:t>
            </a:r>
            <a:r>
              <a:rPr lang="ja-JP" altLang="en-US" sz="4400" b="1" dirty="0">
                <a:solidFill>
                  <a:srgbClr val="FF0000"/>
                </a:solidFill>
                <a:latin typeface="メイリオ" panose="020B0604030504040204" pitchFamily="50" charset="-128"/>
                <a:ea typeface="メイリオ" panose="020B0604030504040204" pitchFamily="50" charset="-128"/>
              </a:rPr>
              <a:t>な</a:t>
            </a:r>
            <a:r>
              <a:rPr lang="ja-JP" altLang="en-US" sz="4400" b="1" dirty="0" smtClean="0">
                <a:solidFill>
                  <a:srgbClr val="FF0000"/>
                </a:solidFill>
                <a:latin typeface="メイリオ" panose="020B0604030504040204" pitchFamily="50" charset="-128"/>
                <a:ea typeface="メイリオ" panose="020B0604030504040204" pitchFamily="50" charset="-128"/>
              </a:rPr>
              <a:t>アクション</a:t>
            </a:r>
            <a:endParaRPr lang="en-US" altLang="ja-JP" sz="4400" b="1" dirty="0" smtClean="0">
              <a:solidFill>
                <a:srgbClr val="FF0000"/>
              </a:solidFill>
              <a:latin typeface="メイリオ" panose="020B0604030504040204" pitchFamily="50" charset="-128"/>
              <a:ea typeface="メイリオ" panose="020B0604030504040204" pitchFamily="50" charset="-128"/>
            </a:endParaRPr>
          </a:p>
          <a:p>
            <a:r>
              <a:rPr lang="ja-JP" altLang="en-US" sz="4400" b="1" dirty="0" smtClean="0">
                <a:solidFill>
                  <a:srgbClr val="FFC000"/>
                </a:solidFill>
                <a:latin typeface="メイリオ" panose="020B0604030504040204" pitchFamily="50" charset="-128"/>
                <a:ea typeface="メイリオ" panose="020B0604030504040204" pitchFamily="50" charset="-128"/>
              </a:rPr>
              <a:t>派手</a:t>
            </a:r>
            <a:r>
              <a:rPr lang="ja-JP" altLang="en-US" sz="4400" b="1" dirty="0">
                <a:solidFill>
                  <a:srgbClr val="FFC000"/>
                </a:solidFill>
                <a:latin typeface="メイリオ" panose="020B0604030504040204" pitchFamily="50" charset="-128"/>
                <a:ea typeface="メイリオ" panose="020B0604030504040204" pitchFamily="50" charset="-128"/>
              </a:rPr>
              <a:t>なエフェクト</a:t>
            </a:r>
            <a:r>
              <a:rPr lang="ja-JP" altLang="en-US" sz="4400" b="1" dirty="0">
                <a:latin typeface="メイリオ" panose="020B0604030504040204" pitchFamily="50" charset="-128"/>
                <a:ea typeface="メイリオ" panose="020B0604030504040204" pitchFamily="50" charset="-128"/>
              </a:rPr>
              <a:t>で視覚的に</a:t>
            </a:r>
            <a:r>
              <a:rPr lang="ja-JP" altLang="en-US" sz="4400" b="1" dirty="0" smtClean="0">
                <a:latin typeface="メイリオ" panose="020B0604030504040204" pitchFamily="50" charset="-128"/>
                <a:ea typeface="メイリオ" panose="020B0604030504040204" pitchFamily="50" charset="-128"/>
              </a:rPr>
              <a:t>楽しめる</a:t>
            </a:r>
            <a:endParaRPr lang="en-US" altLang="ja-JP" sz="4400" b="1" dirty="0" smtClean="0">
              <a:latin typeface="メイリオ" panose="020B0604030504040204" pitchFamily="50" charset="-128"/>
              <a:ea typeface="メイリオ" panose="020B0604030504040204" pitchFamily="50" charset="-128"/>
            </a:endParaRPr>
          </a:p>
          <a:p>
            <a:r>
              <a:rPr lang="ja-JP" altLang="en-US" sz="4400" b="1" dirty="0" smtClean="0">
                <a:latin typeface="メイリオ" panose="020B0604030504040204" pitchFamily="50" charset="-128"/>
                <a:ea typeface="メイリオ" panose="020B0604030504040204" pitchFamily="50" charset="-128"/>
              </a:rPr>
              <a:t>手ごたえが感じられる</a:t>
            </a:r>
            <a:r>
              <a:rPr lang="ja-JP" altLang="en-US" sz="4400" b="1" dirty="0" smtClean="0">
                <a:solidFill>
                  <a:srgbClr val="FF33CC"/>
                </a:solidFill>
                <a:latin typeface="メイリオ" panose="020B0604030504040204" pitchFamily="50" charset="-128"/>
                <a:ea typeface="メイリオ" panose="020B0604030504040204" pitchFamily="50" charset="-128"/>
              </a:rPr>
              <a:t>効果音</a:t>
            </a:r>
            <a:endParaRPr lang="en-US" altLang="ja-JP" sz="4400" b="1" dirty="0">
              <a:solidFill>
                <a:srgbClr val="FF33CC"/>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91579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a:latin typeface="HGS創英角ｺﾞｼｯｸUB" panose="020B0900000000000000" pitchFamily="50" charset="-128"/>
                <a:ea typeface="HGS創英角ｺﾞｼｯｸUB" panose="020B0900000000000000" pitchFamily="50" charset="-128"/>
              </a:rPr>
              <a:t>演出</a:t>
            </a:r>
          </a:p>
        </p:txBody>
      </p:sp>
      <p:sp>
        <p:nvSpPr>
          <p:cNvPr id="3" name="角丸四角形 2"/>
          <p:cNvSpPr/>
          <p:nvPr/>
        </p:nvSpPr>
        <p:spPr>
          <a:xfrm>
            <a:off x="402981" y="1742709"/>
            <a:ext cx="11386038" cy="4719637"/>
          </a:xfrm>
          <a:prstGeom prst="roundRect">
            <a:avLst/>
          </a:prstGeom>
          <a:solidFill>
            <a:srgbClr val="CCFFCC">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920994" y="2913883"/>
            <a:ext cx="10350011" cy="2800767"/>
          </a:xfrm>
          <a:prstGeom prst="rect">
            <a:avLst/>
          </a:prstGeom>
          <a:noFill/>
        </p:spPr>
        <p:txBody>
          <a:bodyPr wrap="square" rtlCol="0">
            <a:spAutoFit/>
          </a:bodyPr>
          <a:lstStyle/>
          <a:p>
            <a:pPr marL="571500" indent="-571500">
              <a:buFont typeface="Arial" panose="020B0604020202020204" pitchFamily="34" charset="0"/>
              <a:buChar char="•"/>
            </a:pPr>
            <a:r>
              <a:rPr lang="ja-JP" altLang="en-US" sz="4400" b="1" dirty="0" smtClean="0">
                <a:latin typeface="メイリオ" panose="020B0604030504040204" pitchFamily="50" charset="-128"/>
                <a:ea typeface="メイリオ" panose="020B0604030504040204" pitchFamily="50" charset="-128"/>
              </a:rPr>
              <a:t>ヒットストップ</a:t>
            </a:r>
            <a:endParaRPr lang="en-US" altLang="ja-JP" sz="4400" b="1" dirty="0" smtClean="0">
              <a:latin typeface="メイリオ" panose="020B0604030504040204" pitchFamily="50" charset="-128"/>
              <a:ea typeface="メイリオ" panose="020B0604030504040204" pitchFamily="50" charset="-128"/>
            </a:endParaRPr>
          </a:p>
          <a:p>
            <a:pPr marL="571500" indent="-571500">
              <a:buFont typeface="Arial" panose="020B0604020202020204" pitchFamily="34" charset="0"/>
              <a:buChar char="•"/>
            </a:pPr>
            <a:r>
              <a:rPr lang="ja-JP" altLang="en-US" sz="4400" b="1" dirty="0" smtClean="0">
                <a:latin typeface="メイリオ" panose="020B0604030504040204" pitchFamily="50" charset="-128"/>
                <a:ea typeface="メイリオ" panose="020B0604030504040204" pitchFamily="50" charset="-128"/>
              </a:rPr>
              <a:t>エフェクトの強弱</a:t>
            </a:r>
            <a:endParaRPr lang="en-US" altLang="ja-JP" sz="4400" b="1" dirty="0" smtClean="0">
              <a:latin typeface="メイリオ" panose="020B0604030504040204" pitchFamily="50" charset="-128"/>
              <a:ea typeface="メイリオ" panose="020B0604030504040204" pitchFamily="50" charset="-128"/>
            </a:endParaRPr>
          </a:p>
          <a:p>
            <a:pPr marL="571500" indent="-571500">
              <a:buFont typeface="Arial" panose="020B0604020202020204" pitchFamily="34" charset="0"/>
              <a:buChar char="•"/>
            </a:pPr>
            <a:r>
              <a:rPr lang="ja-JP" altLang="en-US" sz="4400" b="1" dirty="0" smtClean="0">
                <a:latin typeface="メイリオ" panose="020B0604030504040204" pitchFamily="50" charset="-128"/>
                <a:ea typeface="メイリオ" panose="020B0604030504040204" pitchFamily="50" charset="-128"/>
              </a:rPr>
              <a:t>サウンドエフェクト</a:t>
            </a:r>
            <a:endParaRPr lang="en-US" altLang="ja-JP" sz="4400" b="1" dirty="0" smtClean="0">
              <a:latin typeface="メイリオ" panose="020B0604030504040204" pitchFamily="50" charset="-128"/>
              <a:ea typeface="メイリオ" panose="020B0604030504040204" pitchFamily="50" charset="-128"/>
            </a:endParaRPr>
          </a:p>
          <a:p>
            <a:pPr marL="571500" indent="-571500">
              <a:buFont typeface="Arial" panose="020B0604020202020204" pitchFamily="34" charset="0"/>
              <a:buChar char="•"/>
            </a:pPr>
            <a:r>
              <a:rPr lang="ja-JP" altLang="en-US" sz="4400" b="1" dirty="0" smtClean="0">
                <a:latin typeface="メイリオ" panose="020B0604030504040204" pitchFamily="50" charset="-128"/>
                <a:ea typeface="メイリオ" panose="020B0604030504040204" pitchFamily="50" charset="-128"/>
              </a:rPr>
              <a:t>画面揺れ</a:t>
            </a:r>
            <a:endParaRPr lang="en-US" altLang="ja-JP" sz="4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14656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61546"/>
            <a:ext cx="12192000" cy="146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8000" dirty="0" smtClean="0">
                <a:latin typeface="HGS創英角ｺﾞｼｯｸUB" panose="020B0900000000000000" pitchFamily="50" charset="-128"/>
                <a:ea typeface="HGS創英角ｺﾞｼｯｸUB" panose="020B0900000000000000" pitchFamily="50" charset="-128"/>
              </a:rPr>
              <a:t>ゲーム</a:t>
            </a:r>
            <a:r>
              <a:rPr lang="ja-JP" altLang="en-US" sz="8000" dirty="0">
                <a:latin typeface="HGS創英角ｺﾞｼｯｸUB" panose="020B0900000000000000" pitchFamily="50" charset="-128"/>
                <a:ea typeface="HGS創英角ｺﾞｼｯｸUB" panose="020B0900000000000000" pitchFamily="50" charset="-128"/>
              </a:rPr>
              <a:t>フロ</a:t>
            </a:r>
            <a:r>
              <a:rPr lang="ja-JP" altLang="en-US" sz="8000" dirty="0" smtClean="0">
                <a:latin typeface="HGS創英角ｺﾞｼｯｸUB" panose="020B0900000000000000" pitchFamily="50" charset="-128"/>
                <a:ea typeface="HGS創英角ｺﾞｼｯｸUB" panose="020B0900000000000000" pitchFamily="50" charset="-128"/>
              </a:rPr>
              <a:t>ー</a:t>
            </a:r>
            <a:endParaRPr lang="ja-JP" altLang="en-US" sz="8000" dirty="0">
              <a:latin typeface="HGS創英角ｺﾞｼｯｸUB" panose="020B0900000000000000" pitchFamily="50" charset="-128"/>
              <a:ea typeface="HGS創英角ｺﾞｼｯｸUB" panose="020B0900000000000000" pitchFamily="50" charset="-128"/>
            </a:endParaRPr>
          </a:p>
        </p:txBody>
      </p:sp>
      <p:grpSp>
        <p:nvGrpSpPr>
          <p:cNvPr id="5" name="グループ化 4"/>
          <p:cNvGrpSpPr/>
          <p:nvPr/>
        </p:nvGrpSpPr>
        <p:grpSpPr>
          <a:xfrm>
            <a:off x="474786" y="1661257"/>
            <a:ext cx="2259623" cy="1026868"/>
            <a:chOff x="641838" y="1749666"/>
            <a:chExt cx="3683977" cy="1600200"/>
          </a:xfrm>
        </p:grpSpPr>
        <p:sp>
          <p:nvSpPr>
            <p:cNvPr id="3" name="角丸四角形 2"/>
            <p:cNvSpPr/>
            <p:nvPr/>
          </p:nvSpPr>
          <p:spPr>
            <a:xfrm>
              <a:off x="641838" y="1749666"/>
              <a:ext cx="3683977" cy="1600200"/>
            </a:xfrm>
            <a:prstGeom prst="roundRect">
              <a:avLst/>
            </a:pr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p:cNvSpPr txBox="1"/>
            <p:nvPr/>
          </p:nvSpPr>
          <p:spPr>
            <a:xfrm>
              <a:off x="641838" y="2257380"/>
              <a:ext cx="3683977" cy="584775"/>
            </a:xfrm>
            <a:prstGeom prst="rect">
              <a:avLst/>
            </a:prstGeom>
            <a:noFill/>
          </p:spPr>
          <p:txBody>
            <a:bodyPr wrap="square" rtlCol="0">
              <a:spAutoFit/>
            </a:bodyPr>
            <a:lstStyle/>
            <a:p>
              <a:pPr algn="ctr"/>
              <a:r>
                <a:rPr kumimoji="1" lang="ja-JP" altLang="en-US" sz="3200" b="1" dirty="0" smtClean="0">
                  <a:latin typeface="メイリオ" panose="020B0604030504040204" pitchFamily="50" charset="-128"/>
                  <a:ea typeface="メイリオ" panose="020B0604030504040204" pitchFamily="50" charset="-128"/>
                </a:rPr>
                <a:t>タイトル</a:t>
              </a:r>
              <a:endParaRPr kumimoji="1" lang="ja-JP" altLang="en-US" sz="3200" b="1" dirty="0">
                <a:latin typeface="メイリオ" panose="020B0604030504040204" pitchFamily="50" charset="-128"/>
                <a:ea typeface="メイリオ" panose="020B0604030504040204" pitchFamily="50" charset="-128"/>
              </a:endParaRPr>
            </a:p>
          </p:txBody>
        </p:sp>
      </p:grpSp>
      <p:sp>
        <p:nvSpPr>
          <p:cNvPr id="7" name="曲折矢印 6"/>
          <p:cNvSpPr/>
          <p:nvPr/>
        </p:nvSpPr>
        <p:spPr>
          <a:xfrm rot="10800000" flipH="1">
            <a:off x="1380391" y="3013931"/>
            <a:ext cx="1397978" cy="1362807"/>
          </a:xfrm>
          <a:prstGeom prst="bentArrow">
            <a:avLst>
              <a:gd name="adj1" fmla="val 25000"/>
              <a:gd name="adj2" fmla="val 23855"/>
              <a:gd name="adj3" fmla="val 25000"/>
              <a:gd name="adj4" fmla="val 3993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9" name="グループ化 8"/>
          <p:cNvGrpSpPr/>
          <p:nvPr/>
        </p:nvGrpSpPr>
        <p:grpSpPr>
          <a:xfrm>
            <a:off x="9422424" y="5260748"/>
            <a:ext cx="2716824" cy="1026868"/>
            <a:chOff x="641838" y="1749666"/>
            <a:chExt cx="4429375" cy="1600200"/>
          </a:xfrm>
        </p:grpSpPr>
        <p:sp>
          <p:nvSpPr>
            <p:cNvPr id="10" name="角丸四角形 9"/>
            <p:cNvSpPr/>
            <p:nvPr/>
          </p:nvSpPr>
          <p:spPr>
            <a:xfrm>
              <a:off x="641838" y="1749666"/>
              <a:ext cx="4429375" cy="1600200"/>
            </a:xfrm>
            <a:prstGeom prst="roundRect">
              <a:avLst/>
            </a:pr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641838" y="2257380"/>
              <a:ext cx="4429375" cy="911273"/>
            </a:xfrm>
            <a:prstGeom prst="rect">
              <a:avLst/>
            </a:prstGeom>
            <a:noFill/>
          </p:spPr>
          <p:txBody>
            <a:bodyPr wrap="square" rtlCol="0">
              <a:spAutoFit/>
            </a:bodyPr>
            <a:lstStyle/>
            <a:p>
              <a:pPr algn="ctr"/>
              <a:r>
                <a:rPr lang="ja-JP" altLang="en-US" sz="3200" b="1" dirty="0">
                  <a:latin typeface="メイリオ" panose="020B0604030504040204" pitchFamily="50" charset="-128"/>
                  <a:ea typeface="メイリオ" panose="020B0604030504040204" pitchFamily="50" charset="-128"/>
                </a:rPr>
                <a:t>エンディング</a:t>
              </a:r>
              <a:endParaRPr kumimoji="1" lang="ja-JP" altLang="en-US" sz="3200" b="1" dirty="0">
                <a:latin typeface="メイリオ" panose="020B0604030504040204" pitchFamily="50" charset="-128"/>
                <a:ea typeface="メイリオ" panose="020B0604030504040204" pitchFamily="50" charset="-128"/>
              </a:endParaRPr>
            </a:p>
          </p:txBody>
        </p:sp>
      </p:grpSp>
      <p:sp>
        <p:nvSpPr>
          <p:cNvPr id="12" name="曲折矢印 11"/>
          <p:cNvSpPr/>
          <p:nvPr/>
        </p:nvSpPr>
        <p:spPr>
          <a:xfrm rot="16200000" flipH="1" flipV="1">
            <a:off x="9730002" y="3634889"/>
            <a:ext cx="1397978" cy="1330568"/>
          </a:xfrm>
          <a:prstGeom prst="bentArrow">
            <a:avLst>
              <a:gd name="adj1" fmla="val 25000"/>
              <a:gd name="adj2" fmla="val 23855"/>
              <a:gd name="adj3" fmla="val 25000"/>
              <a:gd name="adj4" fmla="val 3993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 name="角丸四角形 13"/>
          <p:cNvSpPr/>
          <p:nvPr/>
        </p:nvSpPr>
        <p:spPr>
          <a:xfrm>
            <a:off x="3124203" y="1661257"/>
            <a:ext cx="6183925" cy="4707854"/>
          </a:xfrm>
          <a:prstGeom prst="round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p:cNvSpPr txBox="1"/>
          <p:nvPr/>
        </p:nvSpPr>
        <p:spPr>
          <a:xfrm>
            <a:off x="3332281" y="1798553"/>
            <a:ext cx="5855677" cy="461665"/>
          </a:xfrm>
          <a:prstGeom prst="rect">
            <a:avLst/>
          </a:prstGeom>
          <a:noFill/>
        </p:spPr>
        <p:txBody>
          <a:bodyPr wrap="square" rtlCol="0">
            <a:spAutoFit/>
          </a:bodyPr>
          <a:lstStyle/>
          <a:p>
            <a:pPr algn="ctr"/>
            <a:r>
              <a:rPr kumimoji="1" lang="ja-JP" altLang="en-US" sz="2400" b="1" dirty="0" smtClean="0">
                <a:latin typeface="メイリオ" panose="020B0604030504040204" pitchFamily="50" charset="-128"/>
                <a:ea typeface="メイリオ" panose="020B0604030504040204" pitchFamily="50" charset="-128"/>
              </a:rPr>
              <a:t>ゲームループ</a:t>
            </a:r>
            <a:endParaRPr kumimoji="1" lang="ja-JP" altLang="en-US" sz="2400" b="1" dirty="0">
              <a:latin typeface="メイリオ" panose="020B0604030504040204" pitchFamily="50" charset="-128"/>
              <a:ea typeface="メイリオ" panose="020B0604030504040204" pitchFamily="50" charset="-128"/>
            </a:endParaRPr>
          </a:p>
        </p:txBody>
      </p:sp>
      <p:grpSp>
        <p:nvGrpSpPr>
          <p:cNvPr id="16" name="グループ化 15"/>
          <p:cNvGrpSpPr/>
          <p:nvPr/>
        </p:nvGrpSpPr>
        <p:grpSpPr>
          <a:xfrm>
            <a:off x="3405555" y="2406771"/>
            <a:ext cx="1904999" cy="1560634"/>
            <a:chOff x="641838" y="1749666"/>
            <a:chExt cx="3683977" cy="2186376"/>
          </a:xfrm>
        </p:grpSpPr>
        <p:sp>
          <p:nvSpPr>
            <p:cNvPr id="17" name="角丸四角形 16"/>
            <p:cNvSpPr/>
            <p:nvPr/>
          </p:nvSpPr>
          <p:spPr>
            <a:xfrm>
              <a:off x="641838" y="1749666"/>
              <a:ext cx="3683977" cy="2186376"/>
            </a:xfrm>
            <a:prstGeom prst="roundRect">
              <a:avLst/>
            </a:pr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p:cNvSpPr txBox="1"/>
            <p:nvPr/>
          </p:nvSpPr>
          <p:spPr>
            <a:xfrm>
              <a:off x="641838" y="2257380"/>
              <a:ext cx="3683977" cy="1678662"/>
            </a:xfrm>
            <a:prstGeom prst="rect">
              <a:avLst/>
            </a:prstGeom>
            <a:noFill/>
          </p:spPr>
          <p:txBody>
            <a:bodyPr wrap="square" rtlCol="0">
              <a:spAutoFit/>
            </a:bodyPr>
            <a:lstStyle/>
            <a:p>
              <a:pPr algn="ctr"/>
              <a:r>
                <a:rPr kumimoji="1" lang="ja-JP" altLang="en-US" sz="3200" b="1" dirty="0" smtClean="0">
                  <a:latin typeface="メイリオ" panose="020B0604030504040204" pitchFamily="50" charset="-128"/>
                  <a:ea typeface="メイリオ" panose="020B0604030504040204" pitchFamily="50" charset="-128"/>
                </a:rPr>
                <a:t>ステージセレクト</a:t>
              </a:r>
              <a:endParaRPr kumimoji="1" lang="ja-JP" altLang="en-US" sz="3200" b="1" dirty="0">
                <a:latin typeface="メイリオ" panose="020B0604030504040204" pitchFamily="50" charset="-128"/>
                <a:ea typeface="メイリオ" panose="020B0604030504040204" pitchFamily="50" charset="-128"/>
              </a:endParaRPr>
            </a:p>
          </p:txBody>
        </p:sp>
      </p:grpSp>
      <p:grpSp>
        <p:nvGrpSpPr>
          <p:cNvPr id="19" name="グループ化 18"/>
          <p:cNvGrpSpPr/>
          <p:nvPr/>
        </p:nvGrpSpPr>
        <p:grpSpPr>
          <a:xfrm>
            <a:off x="7013334" y="2392347"/>
            <a:ext cx="1904999" cy="1560634"/>
            <a:chOff x="641838" y="1749666"/>
            <a:chExt cx="3683977" cy="2186376"/>
          </a:xfrm>
        </p:grpSpPr>
        <p:sp>
          <p:nvSpPr>
            <p:cNvPr id="20" name="角丸四角形 19"/>
            <p:cNvSpPr/>
            <p:nvPr/>
          </p:nvSpPr>
          <p:spPr>
            <a:xfrm>
              <a:off x="641838" y="1749666"/>
              <a:ext cx="3683977" cy="2186376"/>
            </a:xfrm>
            <a:prstGeom prst="roundRect">
              <a:avLst/>
            </a:pr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テキスト ボックス 20"/>
            <p:cNvSpPr txBox="1"/>
            <p:nvPr/>
          </p:nvSpPr>
          <p:spPr>
            <a:xfrm>
              <a:off x="641838" y="2257380"/>
              <a:ext cx="3683977" cy="1509133"/>
            </a:xfrm>
            <a:prstGeom prst="rect">
              <a:avLst/>
            </a:prstGeom>
            <a:noFill/>
          </p:spPr>
          <p:txBody>
            <a:bodyPr wrap="square" rtlCol="0">
              <a:spAutoFit/>
            </a:bodyPr>
            <a:lstStyle/>
            <a:p>
              <a:pPr algn="ctr"/>
              <a:r>
                <a:rPr kumimoji="1" lang="ja-JP" altLang="en-US" sz="3200" b="1" dirty="0" smtClean="0">
                  <a:latin typeface="メイリオ" panose="020B0604030504040204" pitchFamily="50" charset="-128"/>
                  <a:ea typeface="メイリオ" panose="020B0604030504040204" pitchFamily="50" charset="-128"/>
                </a:rPr>
                <a:t>ゲーム</a:t>
              </a:r>
              <a:endParaRPr kumimoji="1" lang="en-US" altLang="ja-JP" sz="3200" b="1" dirty="0" smtClean="0">
                <a:latin typeface="メイリオ" panose="020B0604030504040204" pitchFamily="50" charset="-128"/>
                <a:ea typeface="メイリオ" panose="020B0604030504040204" pitchFamily="50" charset="-128"/>
              </a:endParaRPr>
            </a:p>
            <a:p>
              <a:pPr algn="ctr"/>
              <a:r>
                <a:rPr lang="ja-JP" altLang="en-US" sz="3200" b="1" dirty="0">
                  <a:latin typeface="メイリオ" panose="020B0604030504040204" pitchFamily="50" charset="-128"/>
                  <a:ea typeface="メイリオ" panose="020B0604030504040204" pitchFamily="50" charset="-128"/>
                </a:rPr>
                <a:t>メイン</a:t>
              </a:r>
              <a:endParaRPr kumimoji="1" lang="ja-JP" altLang="en-US" sz="3200" b="1" dirty="0">
                <a:latin typeface="メイリオ" panose="020B0604030504040204" pitchFamily="50" charset="-128"/>
                <a:ea typeface="メイリオ" panose="020B0604030504040204" pitchFamily="50" charset="-128"/>
              </a:endParaRPr>
            </a:p>
          </p:txBody>
        </p:sp>
      </p:grpSp>
      <p:grpSp>
        <p:nvGrpSpPr>
          <p:cNvPr id="22" name="グループ化 21"/>
          <p:cNvGrpSpPr/>
          <p:nvPr/>
        </p:nvGrpSpPr>
        <p:grpSpPr>
          <a:xfrm>
            <a:off x="5283371" y="4271742"/>
            <a:ext cx="1921773" cy="2736443"/>
            <a:chOff x="641838" y="1749666"/>
            <a:chExt cx="3716415" cy="2967890"/>
          </a:xfrm>
        </p:grpSpPr>
        <p:sp>
          <p:nvSpPr>
            <p:cNvPr id="23" name="角丸四角形 22"/>
            <p:cNvSpPr/>
            <p:nvPr/>
          </p:nvSpPr>
          <p:spPr>
            <a:xfrm>
              <a:off x="641838" y="1749666"/>
              <a:ext cx="3683977" cy="2186376"/>
            </a:xfrm>
            <a:prstGeom prst="roundRect">
              <a:avLst/>
            </a:pr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テキスト ボックス 23"/>
            <p:cNvSpPr txBox="1"/>
            <p:nvPr/>
          </p:nvSpPr>
          <p:spPr>
            <a:xfrm>
              <a:off x="674276" y="1828645"/>
              <a:ext cx="3683977" cy="2888911"/>
            </a:xfrm>
            <a:prstGeom prst="rect">
              <a:avLst/>
            </a:prstGeom>
            <a:noFill/>
          </p:spPr>
          <p:txBody>
            <a:bodyPr wrap="square" rtlCol="0">
              <a:spAutoFit/>
            </a:bodyPr>
            <a:lstStyle/>
            <a:p>
              <a:pPr algn="ctr"/>
              <a:r>
                <a:rPr kumimoji="1" lang="ja-JP" altLang="en-US" sz="3200" b="1" dirty="0" smtClean="0">
                  <a:latin typeface="メイリオ" panose="020B0604030504040204" pitchFamily="50" charset="-128"/>
                  <a:ea typeface="メイリオ" panose="020B0604030504040204" pitchFamily="50" charset="-128"/>
                </a:rPr>
                <a:t>リザルト</a:t>
              </a:r>
              <a:endParaRPr kumimoji="1" lang="en-US" altLang="ja-JP" sz="3200" b="1" dirty="0" smtClean="0">
                <a:latin typeface="メイリオ" panose="020B0604030504040204" pitchFamily="50" charset="-128"/>
                <a:ea typeface="メイリオ" panose="020B0604030504040204" pitchFamily="50" charset="-128"/>
              </a:endParaRPr>
            </a:p>
            <a:p>
              <a:pPr algn="ctr"/>
              <a:r>
                <a:rPr lang="en-US" altLang="ja-JP" sz="3200" b="1" dirty="0" smtClean="0">
                  <a:latin typeface="メイリオ" panose="020B0604030504040204" pitchFamily="50" charset="-128"/>
                  <a:ea typeface="メイリオ" panose="020B0604030504040204" pitchFamily="50" charset="-128"/>
                </a:rPr>
                <a:t>or</a:t>
              </a:r>
            </a:p>
            <a:p>
              <a:pPr algn="ctr"/>
              <a:r>
                <a:rPr lang="ja-JP" altLang="en-US" sz="3200" b="1" dirty="0" smtClean="0">
                  <a:latin typeface="メイリオ" panose="020B0604030504040204" pitchFamily="50" charset="-128"/>
                  <a:ea typeface="メイリオ" panose="020B0604030504040204" pitchFamily="50" charset="-128"/>
                </a:rPr>
                <a:t>ゲーム</a:t>
              </a:r>
              <a:r>
                <a:rPr lang="ja-JP" altLang="en-US" sz="3200" b="1" dirty="0">
                  <a:latin typeface="メイリオ" panose="020B0604030504040204" pitchFamily="50" charset="-128"/>
                  <a:ea typeface="メイリオ" panose="020B0604030504040204" pitchFamily="50" charset="-128"/>
                </a:rPr>
                <a:t>オーバ</a:t>
              </a:r>
              <a:r>
                <a:rPr lang="ja-JP" altLang="en-US" sz="3200" b="1" dirty="0" smtClean="0">
                  <a:latin typeface="メイリオ" panose="020B0604030504040204" pitchFamily="50" charset="-128"/>
                  <a:ea typeface="メイリオ" panose="020B0604030504040204" pitchFamily="50" charset="-128"/>
                </a:rPr>
                <a:t>ー</a:t>
              </a:r>
              <a:endParaRPr lang="en-US" altLang="ja-JP" sz="3200" b="1" dirty="0" smtClean="0">
                <a:latin typeface="メイリオ" panose="020B0604030504040204" pitchFamily="50" charset="-128"/>
                <a:ea typeface="メイリオ" panose="020B0604030504040204" pitchFamily="50" charset="-128"/>
              </a:endParaRPr>
            </a:p>
          </p:txBody>
        </p:sp>
      </p:grpSp>
      <p:sp>
        <p:nvSpPr>
          <p:cNvPr id="25" name="右矢印 24"/>
          <p:cNvSpPr/>
          <p:nvPr/>
        </p:nvSpPr>
        <p:spPr>
          <a:xfrm>
            <a:off x="5626637" y="2978760"/>
            <a:ext cx="1099039" cy="69898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右矢印 25"/>
          <p:cNvSpPr/>
          <p:nvPr/>
        </p:nvSpPr>
        <p:spPr>
          <a:xfrm rot="13937260">
            <a:off x="4111291" y="4228250"/>
            <a:ext cx="1099039" cy="69898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右矢印 26"/>
          <p:cNvSpPr/>
          <p:nvPr/>
        </p:nvSpPr>
        <p:spPr>
          <a:xfrm rot="7502545">
            <a:off x="7257290" y="4236528"/>
            <a:ext cx="1099039" cy="69898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688445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1311</TotalTime>
  <Words>428</Words>
  <Application>Microsoft Office PowerPoint</Application>
  <PresentationFormat>ワイド画面</PresentationFormat>
  <Paragraphs>124</Paragraphs>
  <Slides>20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HGS創英角ｺﾞｼｯｸUB</vt:lpstr>
      <vt:lpstr>メイリオ</vt:lpstr>
      <vt:lpstr>游ゴシック</vt:lpstr>
      <vt:lpstr>游ゴシック Light</vt:lpstr>
      <vt:lpstr>Arial</vt:lpstr>
      <vt:lpstr>Office テーマ</vt:lpstr>
      <vt:lpstr>MDO</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北嶋　直斗</dc:creator>
  <cp:lastModifiedBy>北嶋　直斗</cp:lastModifiedBy>
  <cp:revision>137</cp:revision>
  <dcterms:created xsi:type="dcterms:W3CDTF">2021-04-13T04:31:24Z</dcterms:created>
  <dcterms:modified xsi:type="dcterms:W3CDTF">2021-04-26T03:02:23Z</dcterms:modified>
</cp:coreProperties>
</file>