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1pPr>
    <a:lvl2pPr indent="2286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2pPr>
    <a:lvl3pPr indent="4572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3pPr>
    <a:lvl4pPr indent="6858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4pPr>
    <a:lvl5pPr indent="9144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5pPr>
    <a:lvl6pPr indent="11430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6pPr>
    <a:lvl7pPr indent="13716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7pPr>
    <a:lvl8pPr indent="16002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8pPr>
    <a:lvl9pPr indent="1828800" defTabSz="825500">
      <a:defRPr sz="2200">
        <a:solidFill>
          <a:srgbClr val="58B0DC"/>
        </a:solidFill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C2F00470-F547-4835-9DE7-2EDCBC2429C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8EFEC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solidFill>
                <a:srgbClr val="E8EFEC"/>
              </a:solidFill>
              <a:prstDash val="solid"/>
              <a:miter lim="400000"/>
            </a:ln>
          </a:top>
          <a:bottom>
            <a:ln w="12700" cap="flat">
              <a:solidFill>
                <a:srgbClr val="E8EFEC"/>
              </a:solidFill>
              <a:prstDash val="solid"/>
              <a:miter lim="400000"/>
            </a:ln>
          </a:bottom>
          <a:insideH>
            <a:ln w="12700" cap="flat">
              <a:solidFill>
                <a:srgbClr val="E8EFE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DCFF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58B0D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FE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E8EFEC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solidFill>
            <a:srgbClr val="58B0DC"/>
          </a:solidFill>
        </a:fill>
      </a:tcStyle>
    </a:firstRow>
  </a:tblStyle>
  <a:tblStyle styleId="{77522A47-02FC-435E-BBF7-A5C84535AD67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0EBE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solidFill>
                <a:srgbClr val="E8EFEC"/>
              </a:solidFill>
              <a:prstDash val="solid"/>
              <a:miter lim="400000"/>
            </a:ln>
          </a:top>
          <a:bottom>
            <a:ln w="12700" cap="flat">
              <a:solidFill>
                <a:srgbClr val="E8EFEC"/>
              </a:solidFill>
              <a:prstDash val="solid"/>
              <a:miter lim="400000"/>
            </a:ln>
          </a:bottom>
          <a:insideH>
            <a:ln w="12700" cap="flat">
              <a:solidFill>
                <a:srgbClr val="E8EFE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D9DD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58B0D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D9DD">
              <a:alpha val="4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E8EFEC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solidFill>
            <a:srgbClr val="A5C2C7"/>
          </a:solidFill>
        </a:fill>
      </a:tcStyle>
    </a:firstRow>
  </a:tblStyle>
  <a:tblStyle styleId="{F259349D-C3D4-4DE0-8A55-E060B89FF2C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0EBE9">
              <a:alpha val="40000"/>
            </a:srgbClr>
          </a:solidFill>
        </a:fill>
      </a:tcStyle>
    </a:band2H>
    <a:firstCol>
      <a:tcTxStyle b="off" i="off">
        <a:fontRef idx="minor">
          <a:srgbClr val="5C5D5D"/>
        </a:fontRef>
        <a:srgbClr val="5C5D5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solidFill>
                <a:srgbClr val="CEDDD6"/>
              </a:solidFill>
              <a:prstDash val="solid"/>
              <a:miter lim="400000"/>
            </a:ln>
          </a:top>
          <a:bottom>
            <a:ln w="12700" cap="flat">
              <a:solidFill>
                <a:srgbClr val="CEDDD6"/>
              </a:solidFill>
              <a:prstDash val="solid"/>
              <a:miter lim="400000"/>
            </a:ln>
          </a:bottom>
          <a:insideH>
            <a:ln w="12700" cap="flat">
              <a:solidFill>
                <a:srgbClr val="CEDD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D9DD">
              <a:alpha val="40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58B0D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D9DD">
              <a:alpha val="20000"/>
            </a:srgbClr>
          </a:solidFill>
        </a:fill>
      </a:tcStyle>
    </a:lastRow>
    <a:firstRow>
      <a:tcTxStyle b="off" i="off">
        <a:fontRef idx="minor">
          <a:srgbClr val="3E7FA1"/>
        </a:fontRef>
        <a:srgbClr val="3E7FA1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E8EFEC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solidFill>
            <a:srgbClr val="95DCFF"/>
          </a:solidFill>
        </a:fill>
      </a:tcStyle>
    </a:firstRow>
  </a:tblStyle>
  <a:tblStyle styleId="{79C8FFE1-2292-4F7F-85F5-0891354C076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solidFill>
                <a:srgbClr val="E8EFEC"/>
              </a:solidFill>
              <a:prstDash val="solid"/>
              <a:miter lim="400000"/>
            </a:ln>
          </a:top>
          <a:bottom>
            <a:ln w="12700" cap="flat">
              <a:solidFill>
                <a:srgbClr val="E8EFEC"/>
              </a:solidFill>
              <a:prstDash val="solid"/>
              <a:miter lim="400000"/>
            </a:ln>
          </a:bottom>
          <a:insideH>
            <a:ln w="12700" cap="flat">
              <a:solidFill>
                <a:srgbClr val="E8EFEC"/>
              </a:solidFill>
              <a:prstDash val="solid"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0EBE9">
              <a:alpha val="40000"/>
            </a:srgbClr>
          </a:solidFill>
        </a:fill>
      </a:tcStyle>
    </a:band2H>
    <a:firstCol>
      <a:tcTxStyle b="off" i="off">
        <a:fontRef idx="minor">
          <a:srgbClr val="95DCFF"/>
        </a:fontRef>
        <a:srgbClr val="95D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solidFill>
                <a:srgbClr val="CEDDD6"/>
              </a:solidFill>
              <a:prstDash val="solid"/>
              <a:miter lim="400000"/>
            </a:ln>
          </a:top>
          <a:bottom>
            <a:ln w="12700" cap="flat">
              <a:solidFill>
                <a:srgbClr val="CEDDD6"/>
              </a:solidFill>
              <a:prstDash val="solid"/>
              <a:miter lim="400000"/>
            </a:ln>
          </a:bottom>
          <a:insideH>
            <a:ln w="12700" cap="flat">
              <a:solidFill>
                <a:srgbClr val="CEDD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58B0D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D9DD">
              <a:alpha val="20000"/>
            </a:srgbClr>
          </a:solidFill>
        </a:fill>
      </a:tcStyle>
    </a:lastRow>
    <a:firstRow>
      <a:tcTxStyle b="off" i="off">
        <a:fontRef idx="minor">
          <a:srgbClr val="58B0DC"/>
        </a:fontRef>
        <a:srgbClr val="58B0DC"/>
      </a:tcTxStyle>
      <a:tcStyle>
        <a:tcBdr>
          <a:left>
            <a:ln w="12700" cap="flat">
              <a:solidFill>
                <a:srgbClr val="E8EFEC"/>
              </a:solidFill>
              <a:prstDash val="solid"/>
              <a:miter lim="400000"/>
            </a:ln>
          </a:left>
          <a:right>
            <a:ln w="12700" cap="flat">
              <a:solidFill>
                <a:srgbClr val="E8EFEC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58B0DC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E8EFEC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1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9352192" y="651272"/>
            <a:ext cx="2997169" cy="8446890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650510" y="651271"/>
            <a:ext cx="8461940" cy="8446890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1287463" y="3129289"/>
            <a:ext cx="7188034" cy="3490855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87462" y="6620143"/>
            <a:ext cx="7188036" cy="18546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655273" y="654875"/>
            <a:ext cx="10804245" cy="8443716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610041" y="651271"/>
            <a:ext cx="6739320" cy="8446890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6246993" y="2181012"/>
            <a:ext cx="5465417" cy="269748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6248610" y="4878496"/>
            <a:ext cx="5462182" cy="2697484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228600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457200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685800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914400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650510" y="6994491"/>
            <a:ext cx="11698851" cy="210735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>
            <p:ph type="title"/>
          </p:nvPr>
        </p:nvSpPr>
        <p:spPr>
          <a:xfrm>
            <a:off x="971450" y="7310503"/>
            <a:ext cx="9951860" cy="6999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71450" y="8010488"/>
            <a:ext cx="9951860" cy="775343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228600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457200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685800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914400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66522" y="967283"/>
            <a:ext cx="8708589" cy="14792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50510" y="6994491"/>
            <a:ext cx="11698851" cy="210735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971450" y="7310503"/>
            <a:ext cx="9951860" cy="7013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971450" y="8011838"/>
            <a:ext cx="9951860" cy="773993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228600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457200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685800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914400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655273" y="656034"/>
            <a:ext cx="11689326" cy="6093952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650510" y="648097"/>
            <a:ext cx="3721481" cy="8455256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4616496" y="654875"/>
            <a:ext cx="6843022" cy="8443716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966522" y="2762511"/>
            <a:ext cx="3079601" cy="21875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967805" y="4950046"/>
            <a:ext cx="3077034" cy="38387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7741205" y="648097"/>
            <a:ext cx="3721480" cy="8455256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665393" y="654875"/>
            <a:ext cx="6843021" cy="8443716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8068931" y="2762511"/>
            <a:ext cx="3079582" cy="21875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8068931" y="4950046"/>
            <a:ext cx="3079337" cy="38387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0510" y="648097"/>
            <a:ext cx="3721481" cy="8455256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966522" y="2990375"/>
            <a:ext cx="3089457" cy="195967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966522" y="4950046"/>
            <a:ext cx="3089457" cy="383729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 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50510" y="648097"/>
            <a:ext cx="5390011" cy="8455256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>
            <p:ph type="title"/>
          </p:nvPr>
        </p:nvSpPr>
        <p:spPr>
          <a:xfrm>
            <a:off x="966575" y="2990375"/>
            <a:ext cx="4761191" cy="195967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971450" y="4950046"/>
            <a:ext cx="4748077" cy="383783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50510" y="651271"/>
            <a:ext cx="6739321" cy="8446890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1287462" y="3129289"/>
            <a:ext cx="5465417" cy="3490855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289080" y="6620143"/>
            <a:ext cx="5462181" cy="184599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50510" y="6994491"/>
            <a:ext cx="11698851" cy="2107352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650510" y="651271"/>
            <a:ext cx="11698851" cy="610347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1305949" y="1821570"/>
            <a:ext cx="9617360" cy="427774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1305949" y="7654388"/>
            <a:ext cx="9617360" cy="8061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One</a:t>
            </a:r>
            <a:endParaRPr sz="2200">
              <a:solidFill>
                <a:srgbClr val="58B0D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Two</a:t>
            </a:r>
            <a:endParaRPr sz="2200">
              <a:solidFill>
                <a:srgbClr val="58B0D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Three</a:t>
            </a:r>
            <a:endParaRPr sz="2200">
              <a:solidFill>
                <a:srgbClr val="58B0D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Four</a:t>
            </a:r>
            <a:endParaRPr sz="2200">
              <a:solidFill>
                <a:srgbClr val="58B0D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50510" y="6994491"/>
            <a:ext cx="11698851" cy="2107352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650510" y="651271"/>
            <a:ext cx="11698851" cy="610347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>
            <p:ph type="title"/>
          </p:nvPr>
        </p:nvSpPr>
        <p:spPr>
          <a:xfrm>
            <a:off x="1305949" y="1821570"/>
            <a:ext cx="9617361" cy="427774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1305950" y="8046326"/>
            <a:ext cx="9617359" cy="65544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000"/>
            </a:lvl1pPr>
            <a:lvl2pPr marL="0" indent="228600">
              <a:buClrTx/>
              <a:buSzTx/>
              <a:buNone/>
              <a:defRPr sz="2000"/>
            </a:lvl2pPr>
            <a:lvl3pPr marL="0" indent="457200">
              <a:buClrTx/>
              <a:buSzTx/>
              <a:buNone/>
              <a:defRPr sz="2000"/>
            </a:lvl3pPr>
            <a:lvl4pPr marL="0" indent="685800">
              <a:buClrTx/>
              <a:buSzTx/>
              <a:buNone/>
              <a:defRPr sz="2000"/>
            </a:lvl4pPr>
            <a:lvl5pPr marL="0" indent="914400">
              <a:buClrTx/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50510" y="652859"/>
            <a:ext cx="10809008" cy="844573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650510" y="6994491"/>
            <a:ext cx="11698851" cy="2107352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650510" y="651271"/>
            <a:ext cx="11698851" cy="610347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1305949" y="7488597"/>
            <a:ext cx="9617361" cy="557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>
                <a:solidFill>
                  <a:srgbClr val="58B0D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8B0DC"/>
                </a:solidFill>
              </a:rPr>
              <a:t>Title Text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1305949" y="8046326"/>
            <a:ext cx="9617361" cy="65544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200">
                <a:solidFill>
                  <a:srgbClr val="58B0DC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One</a:t>
            </a:r>
            <a:endParaRPr sz="2200">
              <a:solidFill>
                <a:srgbClr val="58B0D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Two</a:t>
            </a:r>
            <a:endParaRPr sz="2200">
              <a:solidFill>
                <a:srgbClr val="58B0D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Three</a:t>
            </a:r>
            <a:endParaRPr sz="2200">
              <a:solidFill>
                <a:srgbClr val="58B0D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Four</a:t>
            </a:r>
            <a:endParaRPr sz="2200">
              <a:solidFill>
                <a:srgbClr val="58B0D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8B0DC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50510" y="6994491"/>
            <a:ext cx="11698851" cy="2107352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50510" y="651271"/>
            <a:ext cx="11698851" cy="610347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>
            <p:ph type="title"/>
          </p:nvPr>
        </p:nvSpPr>
        <p:spPr>
          <a:xfrm>
            <a:off x="1305949" y="2902828"/>
            <a:ext cx="9617360" cy="319648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1305949" y="7638222"/>
            <a:ext cx="9617360" cy="816208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228600">
              <a:buClrTx/>
              <a:buSzTx/>
              <a:buNone/>
            </a:lvl2pPr>
            <a:lvl3pPr marL="0" indent="457200">
              <a:buClrTx/>
              <a:buSzTx/>
              <a:buNone/>
            </a:lvl3pPr>
            <a:lvl4pPr marL="0" indent="685800">
              <a:buClrTx/>
              <a:buSzTx/>
              <a:buNone/>
            </a:lvl4pPr>
            <a:lvl5pPr marL="0" indent="914400">
              <a:buClrTx/>
              <a:buSzTx/>
              <a:buNone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50510" y="6994491"/>
            <a:ext cx="6739322" cy="2107352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650510" y="651271"/>
            <a:ext cx="6739321" cy="610347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xfrm>
            <a:off x="1310878" y="2666582"/>
            <a:ext cx="5418586" cy="34327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1310878" y="7638222"/>
            <a:ext cx="5418587" cy="816208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228600">
              <a:buClrTx/>
              <a:buSzTx/>
              <a:buNone/>
            </a:lvl2pPr>
            <a:lvl3pPr marL="0" indent="457200">
              <a:buClrTx/>
              <a:buSzTx/>
              <a:buNone/>
            </a:lvl3pPr>
            <a:lvl4pPr marL="0" indent="685800">
              <a:buClrTx/>
              <a:buSzTx/>
              <a:buNone/>
            </a:lvl4pPr>
            <a:lvl5pPr marL="0" indent="914400">
              <a:buClrTx/>
              <a:buSzTx/>
              <a:buNone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e &amp;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70951" y="967283"/>
            <a:ext cx="8710940" cy="14792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. Compare &amp;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70458" y="967283"/>
            <a:ext cx="8711433" cy="14792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ercentage Comp. &amp;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50510" y="652859"/>
            <a:ext cx="10809008" cy="844573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650510" y="652430"/>
            <a:ext cx="5732019" cy="844573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6628896" y="3548574"/>
            <a:ext cx="2730501" cy="265430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9618860" y="6443860"/>
            <a:ext cx="2730501" cy="265430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1282534" y="3131306"/>
            <a:ext cx="4467971" cy="3488838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282534" y="6620143"/>
            <a:ext cx="4467971" cy="184599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ercentage Comp. &amp;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50510" y="652859"/>
            <a:ext cx="10809008" cy="844573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hot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655439" y="3567450"/>
            <a:ext cx="3733801" cy="553071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4633883" y="3565181"/>
            <a:ext cx="3733801" cy="5535249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615560" y="3564920"/>
            <a:ext cx="3733801" cy="553577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Tall Phot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655439" y="6417062"/>
            <a:ext cx="3733801" cy="2681099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4633883" y="6419457"/>
            <a:ext cx="3733801" cy="2680973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8615560" y="6419196"/>
            <a:ext cx="3733801" cy="2681496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622744" y="6443860"/>
            <a:ext cx="2730501" cy="265430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660630" y="3547332"/>
            <a:ext cx="5719319" cy="5550830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660630" y="653288"/>
            <a:ext cx="2730501" cy="265430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>
            <p:ph type="title"/>
          </p:nvPr>
        </p:nvSpPr>
        <p:spPr>
          <a:xfrm>
            <a:off x="1316069" y="4202771"/>
            <a:ext cx="4388201" cy="4239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60630" y="653288"/>
            <a:ext cx="2730501" cy="265430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9618860" y="6443860"/>
            <a:ext cx="2730501" cy="265430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6622744" y="653288"/>
            <a:ext cx="5726617" cy="5550830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>
            <p:ph type="title"/>
          </p:nvPr>
        </p:nvSpPr>
        <p:spPr>
          <a:xfrm>
            <a:off x="7265010" y="1308727"/>
            <a:ext cx="4428912" cy="19904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7265010" y="3307589"/>
            <a:ext cx="4428912" cy="224108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6622744" y="6443860"/>
            <a:ext cx="2730501" cy="265430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650510" y="6443860"/>
            <a:ext cx="2730501" cy="265430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3649448" y="653288"/>
            <a:ext cx="2730501" cy="265430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Mosaic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9618860" y="653288"/>
            <a:ext cx="2730501" cy="265430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650510" y="6443860"/>
            <a:ext cx="2730501" cy="265430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660630" y="653288"/>
            <a:ext cx="2730501" cy="265430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upplemental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650510" y="648097"/>
            <a:ext cx="7154409" cy="8455256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8036114" y="654875"/>
            <a:ext cx="3423404" cy="8443716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6" name="Shape 176"/>
          <p:cNvSpPr/>
          <p:nvPr>
            <p:ph type="title"/>
          </p:nvPr>
        </p:nvSpPr>
        <p:spPr>
          <a:xfrm>
            <a:off x="966522" y="2762511"/>
            <a:ext cx="6522386" cy="21875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67805" y="4950046"/>
            <a:ext cx="6519819" cy="38387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>
              <a:spcBef>
                <a:spcPts val="20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50510" y="652859"/>
            <a:ext cx="10809008" cy="844573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1287462" y="3288302"/>
            <a:ext cx="8746003" cy="317186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Sectio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650510" y="652430"/>
            <a:ext cx="5732019" cy="844573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11143505" y="653288"/>
            <a:ext cx="316012" cy="316013"/>
          </a:xfrm>
          <a:prstGeom prst="rect">
            <a:avLst/>
          </a:prstGeom>
          <a:solidFill>
            <a:srgbClr val="FF8216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287462" y="3131306"/>
            <a:ext cx="4458115" cy="34888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88104" y="6620143"/>
            <a:ext cx="4456831" cy="184599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228600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457200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685800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914400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mbered Sectio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650510" y="652859"/>
            <a:ext cx="10809008" cy="8445732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1287462" y="5399574"/>
            <a:ext cx="6847933" cy="18091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287462" y="7208688"/>
            <a:ext cx="6846650" cy="125745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228600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457200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685800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914400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8" name="Shape 38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977159" y="1177889"/>
            <a:ext cx="773820" cy="897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57200">
              <a:defRPr sz="5600"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95DCFF"/>
                </a:solidFill>
              </a:rPr>
              <a:t>№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52098" y="3003843"/>
            <a:ext cx="6736145" cy="6092731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650510" y="651271"/>
            <a:ext cx="6739321" cy="211124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971450" y="967283"/>
            <a:ext cx="6097440" cy="14792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71450" y="3318267"/>
            <a:ext cx="6097441" cy="546388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36115" tIns="36115" rIns="36115" bIns="36115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655273" y="654875"/>
            <a:ext cx="10804245" cy="8443716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71206" y="969300"/>
            <a:ext cx="9087849" cy="782468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52098" y="3003843"/>
            <a:ext cx="11695676" cy="6092731"/>
          </a:xfrm>
          <a:prstGeom prst="rect">
            <a:avLst/>
          </a:prstGeom>
          <a:ln>
            <a:solidFill>
              <a:srgbClr val="58B0DC"/>
            </a:solidFill>
          </a:ln>
        </p:spPr>
        <p:txBody>
          <a:bodyPr lIns="27093" tIns="27093" rIns="27093" bIns="27093" anchor="ctr"/>
          <a:lstStyle/>
          <a:p>
            <a:pPr lvl="0">
              <a:spcBef>
                <a:spcPts val="2400"/>
              </a:spcBef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0237645" y="651271"/>
            <a:ext cx="2111716" cy="2111241"/>
          </a:xfrm>
          <a:prstGeom prst="rect">
            <a:avLst/>
          </a:prstGeom>
          <a:solidFill>
            <a:srgbClr val="95DCFF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650510" y="651271"/>
            <a:ext cx="9347392" cy="2111241"/>
          </a:xfrm>
          <a:prstGeom prst="rect">
            <a:avLst/>
          </a:prstGeom>
          <a:solidFill>
            <a:srgbClr val="58B0DC"/>
          </a:solidFill>
          <a:ln w="3175">
            <a:miter lim="400000"/>
          </a:ln>
        </p:spPr>
        <p:txBody>
          <a:bodyPr lIns="27093" tIns="27093" rIns="27093" bIns="27093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966522" y="967283"/>
            <a:ext cx="8715369" cy="14792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966522" y="3318267"/>
            <a:ext cx="8715368" cy="54638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transition spd="med" advClick="1"/>
  <p:txStyles>
    <p:titleStyle>
      <a:lvl1pPr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1pPr>
      <a:lvl2pPr indent="2286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2pPr>
      <a:lvl3pPr indent="4572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3pPr>
      <a:lvl4pPr indent="6858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4pPr>
      <a:lvl5pPr indent="9144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5pPr>
      <a:lvl6pPr indent="11430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6pPr>
      <a:lvl7pPr indent="13716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7pPr>
      <a:lvl8pPr indent="16002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8pPr>
      <a:lvl9pPr indent="1828800" defTabSz="825500">
        <a:lnSpc>
          <a:spcPct val="90000"/>
        </a:lnSpc>
        <a:defRPr sz="5600">
          <a:solidFill>
            <a:srgbClr val="FFFFFF"/>
          </a:solidFill>
          <a:latin typeface="+mn-lt"/>
          <a:ea typeface="+mn-ea"/>
          <a:cs typeface="+mn-cs"/>
          <a:sym typeface="Helvetica Neue Light"/>
        </a:defRPr>
      </a:lvl9pPr>
    </p:titleStyle>
    <p:bodyStyle>
      <a:lvl1pPr marL="293115" indent="-293115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1pPr>
      <a:lvl2pPr marL="928076" indent="-293076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2pPr>
      <a:lvl3pPr marL="1563076" indent="-293076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3pPr>
      <a:lvl4pPr marL="2198076" indent="-293076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4pPr>
      <a:lvl5pPr marL="2833076" indent="-293076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5pPr>
      <a:lvl6pPr marL="3468077" indent="-293077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6pPr>
      <a:lvl7pPr marL="4103077" indent="-293077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7pPr>
      <a:lvl8pPr marL="4738077" indent="-293077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8pPr>
      <a:lvl9pPr marL="5373077" indent="-293077" defTabSz="825500">
        <a:spcBef>
          <a:spcPts val="2400"/>
        </a:spcBef>
        <a:buClr>
          <a:srgbClr val="58B0DC"/>
        </a:buClr>
        <a:buSzPct val="75000"/>
        <a:buChar char="•"/>
        <a:defRPr sz="2400"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1pPr>
      <a:lvl2pPr indent="2286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2pPr>
      <a:lvl3pPr indent="4572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3pPr>
      <a:lvl4pPr indent="6858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4pPr>
      <a:lvl5pPr indent="9144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5pPr>
      <a:lvl6pPr indent="11430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6pPr>
      <a:lvl7pPr indent="13716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7pPr>
      <a:lvl8pPr indent="16002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8pPr>
      <a:lvl9pPr indent="1828800" algn="r" defTabSz="825500">
        <a:defRPr sz="56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3" Type="http://schemas.openxmlformats.org/officeDocument/2006/relationships/hyperlink" Target="http://worldwide.espacenet.com/publicationDetails/claims?CC=WO&amp;NR=2008024129A2&amp;KC=A2&amp;FT=D&amp;ND=5&amp;date=20080228&amp;DB=EPODOC&amp;locale=en_EP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3" Type="http://schemas.openxmlformats.org/officeDocument/2006/relationships/hyperlink" Target="http://worldwide.espacenet.com/publicationDetails/inpadocPatentFamily?CC=WO&amp;NR=2008024129A2&amp;KC=A2&amp;FT=D&amp;ND=5&amp;date=20080228&amp;DB=EPODOC&amp;locale=en_EP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3" Type="http://schemas.openxmlformats.org/officeDocument/2006/relationships/hyperlink" Target="http://worldwide.espacenet.com/publicationDetails/citedDocuments?CC=WO&amp;NR=2008024129A2&amp;KC=A2&amp;FT=D&amp;ND=5&amp;date=20080228&amp;DB=EPODOC&amp;locale=en_EP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3" Type="http://schemas.openxmlformats.org/officeDocument/2006/relationships/hyperlink" Target="http://worldwide.espacenet.com/publicationDetails/citingDocuments?CC=WO&amp;NR=2008024129A2&amp;KC=A2&amp;FT=D&amp;ND=5&amp;date=20080228&amp;DB=EPODOC&amp;locale=en_EP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Relationship Id="rId3" Type="http://schemas.openxmlformats.org/officeDocument/2006/relationships/hyperlink" Target="http://worldwide.espacenet.com/publicationDetails/inpadoc?CC=WO&amp;NR=2008024129A2&amp;KC=A2&amp;FT=D&amp;ND=5&amp;date=20080228&amp;DB=EPODOC&amp;locale=en_EP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oldham.github.io/opensource-patent-analytics/" TargetMode="External"/><Relationship Id="rId3" Type="http://schemas.openxmlformats.org/officeDocument/2006/relationships/hyperlink" Target="https://github.com/poldham/opensource-patent-analytics" TargetMode="External"/><Relationship Id="rId4" Type="http://schemas.openxmlformats.org/officeDocument/2006/relationships/hyperlink" Target="http://poldham@mac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Relationship Id="rId3" Type="http://schemas.openxmlformats.org/officeDocument/2006/relationships/hyperlink" Target="http://www.nature.com/nature/journal/v473/n7347/full/473403a.html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Relationship Id="rId3" Type="http://schemas.openxmlformats.org/officeDocument/2006/relationships/hyperlink" Target="http://worldwide.espacenet.com/publicationDetails/originalDocument?CC=WO&amp;NR=2008024129A2&amp;KC=A2&amp;FT=D&amp;ND=5&amp;date=20080228&amp;DB=EPODOC&amp;locale=en_EP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openxmlformats.org/officeDocument/2006/relationships/hyperlink" Target="http://worldwide.espacenet.com/publicationDetails/biblio?CC=WO&amp;NR=2008024129A2&amp;KC=A2&amp;FT=D&amp;ND=5&amp;date=20080228&amp;DB=EPODOC&amp;locale=en_EP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3" Type="http://schemas.openxmlformats.org/officeDocument/2006/relationships/hyperlink" Target="http://worldwide.espacenet.com/publicationDetails/description;jsessionid=2kCKJqOvMF0Te-kUiu5GaPA9.espacenet_levelx_prod_2?CC=WO&amp;NR=2008024129A2&amp;KC=A2&amp;FT=D&amp;ND=5&amp;date=20080228&amp;DB=EPODOC&amp;locale=en_EP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95DCFF"/>
                </a:solidFill>
              </a:rPr>
              <a:t>Understanding Patent Documents and Data Fields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Paul Oldham (Ph.D.)</a:t>
            </a:r>
            <a:endParaRPr sz="2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WIPO Open Source Patent Analytics Project</a:t>
            </a:r>
          </a:p>
        </p:txBody>
      </p:sp>
      <p:grpSp>
        <p:nvGrpSpPr>
          <p:cNvPr id="185" name="Group 185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8" name="Group 188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6" name="Group 196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195" name="Group 195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ynthetic_genomes_claims.png"/>
          <p:cNvPicPr/>
          <p:nvPr/>
        </p:nvPicPr>
        <p:blipFill>
          <a:blip r:embed="rId2">
            <a:extLst/>
          </a:blip>
          <a:srcRect l="0" t="232" r="0" b="26790"/>
          <a:stretch>
            <a:fillRect/>
          </a:stretch>
        </p:blipFill>
        <p:spPr>
          <a:xfrm>
            <a:off x="650510" y="653288"/>
            <a:ext cx="10813767" cy="844505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37" name="Group 337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0" name="Group 340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8" name="Group 348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347" name="Group 347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49" name="Shape 349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52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Patent Claims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ynthetic_genomes_WO_family.png"/>
          <p:cNvPicPr/>
          <p:nvPr/>
        </p:nvPicPr>
        <p:blipFill>
          <a:blip r:embed="rId2">
            <a:extLst/>
          </a:blip>
          <a:srcRect l="0" t="0" r="0" b="27636"/>
          <a:stretch>
            <a:fillRect/>
          </a:stretch>
        </p:blipFill>
        <p:spPr>
          <a:xfrm>
            <a:off x="650510" y="654259"/>
            <a:ext cx="10813767" cy="8444080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54" name="Group 354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352" name="Shape 352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57" name="Group 357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65" name="Group 365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364" name="Group 364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66" name="Shape 366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52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Patent Family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synthetic_genomes_WO_cited.png"/>
          <p:cNvPicPr/>
          <p:nvPr/>
        </p:nvPicPr>
        <p:blipFill>
          <a:blip r:embed="rId2">
            <a:extLst/>
          </a:blip>
          <a:srcRect l="0" t="237" r="0" b="15879"/>
          <a:stretch>
            <a:fillRect/>
          </a:stretch>
        </p:blipFill>
        <p:spPr>
          <a:xfrm>
            <a:off x="644425" y="652809"/>
            <a:ext cx="10813767" cy="844505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71" name="Group 371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74" name="Group 374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372" name="Shape 372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82" name="Group 382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375" name="Shape 375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381" name="Group 381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83" name="Shape 383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52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Cited Documents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ynthetic_genomes_WO_citing.png"/>
          <p:cNvPicPr/>
          <p:nvPr/>
        </p:nvPicPr>
        <p:blipFill>
          <a:blip r:embed="rId2">
            <a:extLst/>
          </a:blip>
          <a:srcRect l="0" t="0" r="0" b="13501"/>
          <a:stretch>
            <a:fillRect/>
          </a:stretch>
        </p:blipFill>
        <p:spPr>
          <a:xfrm>
            <a:off x="650510" y="656433"/>
            <a:ext cx="10813767" cy="8441906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88" name="Group 388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91" name="Group 391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389" name="Shape 389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90" name="Shape 390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99" name="Group 399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392" name="Shape 392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398" name="Group 398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393" name="Shape 393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400" name="Shape 400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9382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Citing Documents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synthetic_genomes_WO_legalstatus.png"/>
          <p:cNvPicPr/>
          <p:nvPr/>
        </p:nvPicPr>
        <p:blipFill>
          <a:blip r:embed="rId2">
            <a:extLst/>
          </a:blip>
          <a:srcRect l="0" t="59" r="0" b="32509"/>
          <a:stretch>
            <a:fillRect/>
          </a:stretch>
        </p:blipFill>
        <p:spPr>
          <a:xfrm>
            <a:off x="650510" y="653288"/>
            <a:ext cx="10813767" cy="844505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405" name="Group 405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08" name="Group 408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406" name="Shape 406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16" name="Group 416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415" name="Group 415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417" name="Shape 417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52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Legal Status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95DCFF"/>
                </a:solidFill>
              </a:rPr>
              <a:t>Round Up</a:t>
            </a:r>
          </a:p>
        </p:txBody>
      </p:sp>
      <p:sp>
        <p:nvSpPr>
          <p:cNvPr id="420" name="Shape 420"/>
          <p:cNvSpPr/>
          <p:nvPr>
            <p:ph type="body" idx="1"/>
          </p:nvPr>
        </p:nvSpPr>
        <p:spPr>
          <a:xfrm>
            <a:off x="966522" y="3318267"/>
            <a:ext cx="10912369" cy="5463882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r>
              <a:rPr sz="2800"/>
              <a:t>In this session we have walked through some of the most important patent data fields. </a:t>
            </a: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r>
              <a:rPr sz="2800"/>
              <a:t>These fields are the building blocks for sophisticated patent analysis. In future sessions we will focus on:</a:t>
            </a: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r>
              <a:rPr sz="2800"/>
              <a:t>- Retrieving data with these fields</a:t>
            </a: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r>
              <a:rPr sz="2800"/>
              <a:t>- Cleaning up the data in these fields</a:t>
            </a: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r>
              <a:rPr sz="2800"/>
              <a:t>- Mapping trends</a:t>
            </a: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r>
              <a:rPr sz="2800"/>
              <a:t>- Network Mapping</a:t>
            </a:r>
            <a:endParaRPr sz="2800"/>
          </a:p>
          <a:p>
            <a:pPr lvl="0" marL="0" indent="0">
              <a:spcBef>
                <a:spcPts val="0"/>
              </a:spcBef>
              <a:buClrTx/>
              <a:buSzTx/>
              <a:buNone/>
              <a:defRPr sz="1800"/>
            </a:pPr>
            <a:r>
              <a:rPr sz="2800"/>
              <a:t>- Geographic Mapping</a:t>
            </a:r>
          </a:p>
        </p:txBody>
      </p:sp>
      <p:sp>
        <p:nvSpPr>
          <p:cNvPr id="421" name="Shape 421"/>
          <p:cNvSpPr/>
          <p:nvPr/>
        </p:nvSpPr>
        <p:spPr>
          <a:xfrm>
            <a:off x="6502400" y="5209358"/>
            <a:ext cx="127000" cy="1074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8B0D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8B0DC"/>
              </a:solidFill>
            </a:endParaRPr>
          </a:p>
        </p:txBody>
      </p:sp>
      <p:grpSp>
        <p:nvGrpSpPr>
          <p:cNvPr id="424" name="Group 424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422" name="Shape 422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27" name="Group 427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425" name="Shape 425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35" name="Group 435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428" name="Shape 428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434" name="Group 434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95DCFF"/>
                </a:solidFill>
              </a:rPr>
              <a:t>Learn More</a:t>
            </a:r>
          </a:p>
        </p:txBody>
      </p:sp>
      <p:sp>
        <p:nvSpPr>
          <p:cNvPr id="438" name="Shape 4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Visit the Git hub project </a:t>
            </a:r>
            <a:r>
              <a:rPr sz="2800" u="sng">
                <a:hlinkClick r:id="rId2" invalidUrl="" action="" tgtFrame="" tooltip="" history="1" highlightClick="0" endSnd="0"/>
              </a:rPr>
              <a:t>home page</a:t>
            </a:r>
            <a:r>
              <a:rPr sz="2800"/>
              <a:t>.</a:t>
            </a:r>
            <a:endParaRPr sz="2800"/>
          </a:p>
          <a:p>
            <a:pPr lvl="0" marL="341968" indent="-341968">
              <a:defRPr sz="1800"/>
            </a:pPr>
            <a:r>
              <a:rPr sz="2800"/>
              <a:t>Access the materials direct on Github </a:t>
            </a:r>
            <a:r>
              <a:rPr sz="2800" u="sng">
                <a:hlinkClick r:id="rId3" invalidUrl="" action="" tgtFrame="" tooltip="" history="1" highlightClick="0" endSnd="0"/>
              </a:rPr>
              <a:t>here</a:t>
            </a:r>
            <a:r>
              <a:rPr sz="2800"/>
              <a:t> and add your own. </a:t>
            </a:r>
            <a:endParaRPr sz="2800"/>
          </a:p>
          <a:p>
            <a:pPr lvl="0" marL="341968" indent="-341968">
              <a:defRPr sz="1800"/>
            </a:pPr>
            <a:r>
              <a:rPr sz="2800"/>
              <a:t>Email </a:t>
            </a:r>
            <a:r>
              <a:rPr sz="2800" u="sng">
                <a:hlinkClick r:id="rId4" invalidUrl="" action="" tgtFrame="" tooltip="" history="1" highlightClick="0" endSnd="0"/>
              </a:rPr>
              <a:t>me</a:t>
            </a:r>
            <a:r>
              <a:rPr sz="2800"/>
              <a:t> with comments, corrections or suggestions.</a:t>
            </a:r>
          </a:p>
        </p:txBody>
      </p:sp>
      <p:grpSp>
        <p:nvGrpSpPr>
          <p:cNvPr id="441" name="Group 441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439" name="Shape 439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44" name="Group 444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52" name="Group 452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445" name="Shape 445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451" name="Group 451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95DCFF"/>
                </a:solidFill>
              </a:rPr>
              <a:t>What is a Patent?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4181" indent="-354181">
              <a:defRPr sz="1800"/>
            </a:pPr>
            <a:r>
              <a:rPr sz="2900"/>
              <a:t>A patent can be described in two main ways:</a:t>
            </a:r>
            <a:endParaRPr sz="2900"/>
          </a:p>
          <a:p>
            <a:pPr lvl="0" marL="0" indent="0">
              <a:buSzTx/>
              <a:buNone/>
              <a:defRPr sz="1800"/>
            </a:pPr>
            <a:r>
              <a:rPr sz="2900"/>
              <a:t>1. As a particular form of intellectual property right.</a:t>
            </a:r>
            <a:endParaRPr sz="2900"/>
          </a:p>
          <a:p>
            <a:pPr lvl="0" marL="0" indent="0">
              <a:buSzTx/>
              <a:buNone/>
              <a:defRPr sz="1800"/>
            </a:pPr>
            <a:r>
              <a:rPr sz="2900"/>
              <a:t>2. As a type of document.</a:t>
            </a:r>
          </a:p>
        </p:txBody>
      </p:sp>
      <p:grpSp>
        <p:nvGrpSpPr>
          <p:cNvPr id="202" name="Group 202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5" name="Group 205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3" name="Group 213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212" name="Group 212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4928"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28">
                <a:solidFill>
                  <a:srgbClr val="95DCFF"/>
                </a:solidFill>
              </a:rPr>
              <a:t>As a form of intellectual property right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ClrTx/>
              <a:buSzTx/>
              <a:buNone/>
              <a:defRPr sz="1800"/>
            </a:pPr>
            <a:r>
              <a:rPr sz="2400"/>
              <a:t>1. A patent is a temporary grant of an exclusive right to a patentee to prevent others from making, using, offering for sale, or importing, a patented invention without their consent, in a country where a patent is in force.</a:t>
            </a:r>
            <a:endParaRPr sz="2400"/>
          </a:p>
          <a:p>
            <a:pPr lvl="0" marL="0" indent="0">
              <a:buClrTx/>
              <a:buSzTx/>
              <a:buNone/>
              <a:defRPr sz="1800"/>
            </a:pPr>
            <a:r>
              <a:rPr sz="2400"/>
              <a:t>2. Patent rights are territorial rights - they are only valid in the territory of the country where granted. </a:t>
            </a:r>
            <a:endParaRPr sz="2400"/>
          </a:p>
          <a:p>
            <a:pPr lvl="0" marL="0" indent="0">
              <a:buClrTx/>
              <a:buSzTx/>
              <a:buNone/>
              <a:defRPr sz="1800"/>
            </a:pPr>
            <a:r>
              <a:rPr sz="2400"/>
              <a:t>3. Patents are typically granted for a period of 20 years from the filing data of an application but may be opposed or revoked.</a:t>
            </a:r>
            <a:endParaRPr sz="2400"/>
          </a:p>
          <a:p>
            <a:pPr lvl="0" marL="0" indent="0">
              <a:buClrTx/>
              <a:buSzTx/>
              <a:buNone/>
              <a:defRPr sz="1800"/>
            </a:pPr>
            <a:r>
              <a:rPr sz="2400"/>
              <a:t>4. To be eligible a claimed invention must: a) Involve patentable subject matter; b) Be new or novel; c) Involve an inventive step; d) Be susceptible to industrial application or useful.</a:t>
            </a:r>
          </a:p>
        </p:txBody>
      </p:sp>
      <p:grpSp>
        <p:nvGrpSpPr>
          <p:cNvPr id="219" name="Group 219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2" name="Group 222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0" name="Group 230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229" name="Group 229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459">
              <a:defRPr sz="5152"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52">
                <a:solidFill>
                  <a:srgbClr val="95DCFF"/>
                </a:solidFill>
              </a:rPr>
              <a:t>Patents as a type of document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1968" indent="-341968">
              <a:defRPr sz="1800"/>
            </a:pPr>
            <a:r>
              <a:rPr sz="2800"/>
              <a:t>For patent analytics we need to concentrate on patents as documents and to understand: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/>
              <a:t>1. The structure of patent documents and their data fields.</a:t>
            </a:r>
            <a:endParaRPr sz="2800"/>
          </a:p>
          <a:p>
            <a:pPr lvl="0" marL="0" indent="0">
              <a:buSzTx/>
              <a:buNone/>
              <a:defRPr sz="1800"/>
            </a:pPr>
            <a:r>
              <a:rPr sz="2800"/>
              <a:t>2. The strengths and weaknesses of patent databases as a means for obtaining patent data. </a:t>
            </a:r>
            <a:endParaRPr sz="2800"/>
          </a:p>
          <a:p>
            <a:pPr lvl="0" marL="341968" indent="-341968">
              <a:defRPr sz="1800"/>
            </a:pPr>
            <a:r>
              <a:rPr sz="2800"/>
              <a:t>In this session we deal with the basics of patent documents and their data fields. </a:t>
            </a:r>
          </a:p>
        </p:txBody>
      </p:sp>
      <p:grpSp>
        <p:nvGrpSpPr>
          <p:cNvPr id="236" name="Group 236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9" name="Group 239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7" name="Group 247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246" name="Group 246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5DC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95DCFF"/>
                </a:solidFill>
              </a:rPr>
              <a:t>Basic Data Types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966522" y="3318267"/>
            <a:ext cx="11071756" cy="5463882"/>
          </a:xfrm>
          <a:prstGeom prst="rect">
            <a:avLst/>
          </a:prstGeom>
        </p:spPr>
        <p:txBody>
          <a:bodyPr/>
          <a:lstStyle/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When performing patent analysis we are dealing with data of seven different types:</a:t>
            </a:r>
            <a:endParaRPr sz="2296"/>
          </a:p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1. </a:t>
            </a:r>
            <a:r>
              <a:rPr b="1" sz="2296">
                <a:latin typeface="Helvetica Neue"/>
                <a:ea typeface="Helvetica Neue"/>
                <a:cs typeface="Helvetica Neue"/>
                <a:sym typeface="Helvetica Neue"/>
              </a:rPr>
              <a:t>Dates</a:t>
            </a:r>
            <a:r>
              <a:rPr sz="2296"/>
              <a:t> (priority, application and publication dates)</a:t>
            </a:r>
            <a:endParaRPr sz="2296"/>
          </a:p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2. </a:t>
            </a:r>
            <a:r>
              <a:rPr b="1" sz="2296">
                <a:latin typeface="Helvetica Neue"/>
                <a:ea typeface="Helvetica Neue"/>
                <a:cs typeface="Helvetica Neue"/>
                <a:sym typeface="Helvetica Neue"/>
              </a:rPr>
              <a:t>Numbers</a:t>
            </a:r>
            <a:r>
              <a:rPr sz="2296"/>
              <a:t> (priority number, application number, publication number, family members, citations)</a:t>
            </a:r>
            <a:endParaRPr sz="2296"/>
          </a:p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3. </a:t>
            </a:r>
            <a:r>
              <a:rPr b="1" sz="2296">
                <a:latin typeface="Helvetica Neue"/>
                <a:ea typeface="Helvetica Neue"/>
                <a:cs typeface="Helvetica Neue"/>
                <a:sym typeface="Helvetica Neue"/>
              </a:rPr>
              <a:t>Names</a:t>
            </a:r>
            <a:r>
              <a:rPr sz="2296"/>
              <a:t> (Applicants - also known as Assignees - and Inventors)</a:t>
            </a:r>
            <a:endParaRPr sz="2296"/>
          </a:p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4. </a:t>
            </a:r>
            <a:r>
              <a:rPr b="1" sz="2296">
                <a:latin typeface="Helvetica Neue"/>
                <a:ea typeface="Helvetica Neue"/>
                <a:cs typeface="Helvetica Neue"/>
                <a:sym typeface="Helvetica Neue"/>
              </a:rPr>
              <a:t>Classification codes</a:t>
            </a:r>
            <a:r>
              <a:rPr sz="2296"/>
              <a:t> (e.g. International Patent Classification/Cooperative Patent Classification)</a:t>
            </a:r>
            <a:endParaRPr sz="2296"/>
          </a:p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5. </a:t>
            </a:r>
            <a:r>
              <a:rPr b="1" sz="2296">
                <a:latin typeface="Helvetica Neue"/>
                <a:ea typeface="Helvetica Neue"/>
                <a:cs typeface="Helvetica Neue"/>
                <a:sym typeface="Helvetica Neue"/>
              </a:rPr>
              <a:t>Text fields</a:t>
            </a:r>
            <a:r>
              <a:rPr sz="2296"/>
              <a:t> (Title, Abstract, Description, Claims, Sequence data)</a:t>
            </a:r>
            <a:endParaRPr sz="2296"/>
          </a:p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6.</a:t>
            </a:r>
            <a:r>
              <a:rPr b="1" sz="2296">
                <a:latin typeface="Helvetica Neue"/>
                <a:ea typeface="Helvetica Neue"/>
                <a:cs typeface="Helvetica Neue"/>
                <a:sym typeface="Helvetica Neue"/>
              </a:rPr>
              <a:t> Images</a:t>
            </a:r>
            <a:r>
              <a:rPr sz="2296"/>
              <a:t> (Diagrams)</a:t>
            </a:r>
            <a:endParaRPr sz="2296"/>
          </a:p>
          <a:p>
            <a:pPr lvl="0" marL="0" indent="0" defTabSz="676909">
              <a:spcBef>
                <a:spcPts val="1900"/>
              </a:spcBef>
              <a:buClrTx/>
              <a:buSzTx/>
              <a:buNone/>
              <a:defRPr sz="1800"/>
            </a:pPr>
            <a:r>
              <a:rPr sz="2296"/>
              <a:t>7.  </a:t>
            </a:r>
            <a:r>
              <a:rPr b="1" sz="2296">
                <a:latin typeface="Helvetica Neue"/>
                <a:ea typeface="Helvetica Neue"/>
                <a:cs typeface="Helvetica Neue"/>
                <a:sym typeface="Helvetica Neue"/>
              </a:rPr>
              <a:t>Additional Information</a:t>
            </a:r>
            <a:r>
              <a:rPr sz="2296"/>
              <a:t> (Legal Status, Public Registry etc)</a:t>
            </a:r>
          </a:p>
        </p:txBody>
      </p:sp>
      <p:grpSp>
        <p:nvGrpSpPr>
          <p:cNvPr id="253" name="Group 253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6" name="Group 256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254" name="Shape 25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4" name="Group 264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257" name="Shape 25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263" name="Group 263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258" name="Shape 258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ynthetic_genomes_nature_news.png"/>
          <p:cNvPicPr/>
          <p:nvPr/>
        </p:nvPicPr>
        <p:blipFill>
          <a:blip r:embed="rId2">
            <a:extLst/>
          </a:blip>
          <a:srcRect l="1143" t="15840" r="1143" b="7544"/>
          <a:stretch>
            <a:fillRect/>
          </a:stretch>
        </p:blipFill>
        <p:spPr>
          <a:xfrm>
            <a:off x="644425" y="654248"/>
            <a:ext cx="10813767" cy="8445051"/>
          </a:xfrm>
          <a:prstGeom prst="rect">
            <a:avLst/>
          </a:prstGeom>
          <a:ln w="3175">
            <a:miter lim="400000"/>
          </a:ln>
        </p:spPr>
      </p:pic>
      <p:sp>
        <p:nvSpPr>
          <p:cNvPr id="267" name="Shape 267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52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Nature News</a:t>
            </a:r>
          </a:p>
        </p:txBody>
      </p:sp>
      <p:grpSp>
        <p:nvGrpSpPr>
          <p:cNvPr id="270" name="Group 270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73" name="Group 273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271" name="Shape 271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81" name="Group 281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280" name="Group 280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ynthetic genomes frontpage WO.tiff"/>
          <p:cNvPicPr/>
          <p:nvPr/>
        </p:nvPicPr>
        <p:blipFill>
          <a:blip r:embed="rId2">
            <a:extLst/>
          </a:blip>
          <a:srcRect l="0" t="7055" r="0" b="33880"/>
          <a:stretch>
            <a:fillRect/>
          </a:stretch>
        </p:blipFill>
        <p:spPr>
          <a:xfrm>
            <a:off x="650510" y="653288"/>
            <a:ext cx="10813767" cy="844505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286" name="Group 286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284" name="Shape 28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89" name="Group 289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97" name="Group 297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296" name="Group 296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298" name="Shape 298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52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Original Front Page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ynthetic_genomes_WO.png"/>
          <p:cNvPicPr/>
          <p:nvPr/>
        </p:nvPicPr>
        <p:blipFill>
          <a:blip r:embed="rId2">
            <a:extLst/>
          </a:blip>
          <a:srcRect l="0" t="14807" r="0" b="14807"/>
          <a:stretch>
            <a:fillRect/>
          </a:stretch>
        </p:blipFill>
        <p:spPr>
          <a:xfrm>
            <a:off x="650510" y="653288"/>
            <a:ext cx="10813767" cy="844505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03" name="Group 303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06" name="Group 306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304" name="Shape 30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14" name="Group 314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313" name="Group 313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15" name="Shape 315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952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Espacenet Front Page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ynthetic_genomes_description.png"/>
          <p:cNvPicPr/>
          <p:nvPr/>
        </p:nvPicPr>
        <p:blipFill>
          <a:blip r:embed="rId2">
            <a:extLst/>
          </a:blip>
          <a:srcRect l="0" t="0" r="0" b="27753"/>
          <a:stretch>
            <a:fillRect/>
          </a:stretch>
        </p:blipFill>
        <p:spPr>
          <a:xfrm>
            <a:off x="644425" y="671274"/>
            <a:ext cx="10813767" cy="843353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20" name="Group 320">
            <a:hlinkClick r:id="" invalidUrl="" action="ppaction://hlinkshowjump?jump=previousslide" tgtFrame="" tooltip="" history="1" highlightClick="0" endSnd="0"/>
          </p:cNvPr>
          <p:cNvGrpSpPr/>
          <p:nvPr/>
        </p:nvGrpSpPr>
        <p:grpSpPr>
          <a:xfrm>
            <a:off x="5568950" y="9169400"/>
            <a:ext cx="546101" cy="546101"/>
            <a:chOff x="0" y="0"/>
            <a:chExt cx="546100" cy="546100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 flipH="1" rot="16199996">
              <a:off x="114300" y="152400"/>
              <a:ext cx="248609" cy="2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23" name="Group 323">
            <a:hlinkClick r:id="" invalidUrl="" action="ppaction://hlinkshowjump?jump=nextslide" tgtFrame="" tooltip="" history="1" highlightClick="0" endSnd="0"/>
          </p:cNvPr>
          <p:cNvGrpSpPr/>
          <p:nvPr/>
        </p:nvGrpSpPr>
        <p:grpSpPr>
          <a:xfrm>
            <a:off x="6889750" y="9169400"/>
            <a:ext cx="546101" cy="546101"/>
            <a:chOff x="0" y="0"/>
            <a:chExt cx="546100" cy="546100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 flipH="1" rot="5400000">
              <a:off x="177799" y="152399"/>
              <a:ext cx="248610" cy="24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5DCFF"/>
            </a:solidFill>
            <a:ln w="254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31" name="Group 331">
            <a:hlinkClick r:id="" invalidUrl="" action="ppaction://hlinkshowjump?jump=firstslide" tgtFrame="" tooltip="" history="1" highlightClick="0" endSnd="0"/>
          </p:cNvPr>
          <p:cNvGrpSpPr/>
          <p:nvPr/>
        </p:nvGrpSpPr>
        <p:grpSpPr>
          <a:xfrm>
            <a:off x="6229350" y="9169400"/>
            <a:ext cx="546101" cy="546101"/>
            <a:chOff x="0" y="0"/>
            <a:chExt cx="546100" cy="546100"/>
          </a:xfrm>
        </p:grpSpPr>
        <p:sp>
          <p:nvSpPr>
            <p:cNvPr id="324" name="Shape 32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7977C">
                <a:alpha val="0"/>
              </a:srgbClr>
            </a:solidFill>
            <a:ln w="12700" cap="flat">
              <a:solidFill>
                <a:srgbClr val="95DC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19100">
                <a:defRPr sz="1800">
                  <a:solidFill>
                    <a:srgbClr val="333333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  <p:grpSp>
          <p:nvGrpSpPr>
            <p:cNvPr id="330" name="Group 330"/>
            <p:cNvGrpSpPr/>
            <p:nvPr/>
          </p:nvGrpSpPr>
          <p:grpSpPr>
            <a:xfrm>
              <a:off x="114300" y="139700"/>
              <a:ext cx="304801" cy="254000"/>
              <a:chOff x="0" y="0"/>
              <a:chExt cx="304800" cy="25400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35169" y="111281"/>
                <a:ext cx="93785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0"/>
                <a:ext cx="304801" cy="118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175845" y="111281"/>
                <a:ext cx="93786" cy="142719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105507" y="68688"/>
                <a:ext cx="117232" cy="95147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199292" y="0"/>
                <a:ext cx="46893" cy="95146"/>
              </a:xfrm>
              <a:prstGeom prst="rect">
                <a:avLst/>
              </a:prstGeom>
              <a:solidFill>
                <a:srgbClr val="95DCF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32" name="Shape 332">
            <a:hlinkClick r:id="rId3" invalidUrl="" action="" tgtFrame="" tooltip="" history="1" highlightClick="0" endSnd="0"/>
          </p:cNvPr>
          <p:cNvSpPr/>
          <p:nvPr/>
        </p:nvSpPr>
        <p:spPr>
          <a:xfrm>
            <a:off x="5314280" y="120650"/>
            <a:ext cx="2376240" cy="479723"/>
          </a:xfrm>
          <a:prstGeom prst="roundRect">
            <a:avLst>
              <a:gd name="adj" fmla="val 50000"/>
            </a:avLst>
          </a:prstGeom>
          <a:solidFill>
            <a:srgbClr val="47977C">
              <a:alpha val="0"/>
            </a:srgbClr>
          </a:solidFill>
          <a:ln w="12700">
            <a:solidFill>
              <a:srgbClr val="95DC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8B0DC"/>
                </a:solidFill>
              </a:rPr>
              <a:t>Patent Description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58B0D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8B0DC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58B0D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58B0DC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8B0DC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58B0D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58B0DC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