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539" r:id="rId5"/>
    <p:sldId id="543" r:id="rId6"/>
    <p:sldId id="540" r:id="rId7"/>
    <p:sldId id="541" r:id="rId8"/>
    <p:sldId id="542" r:id="rId9"/>
    <p:sldId id="546" r:id="rId10"/>
    <p:sldId id="544" r:id="rId11"/>
    <p:sldId id="545" r:id="rId12"/>
    <p:sldId id="551" r:id="rId13"/>
    <p:sldId id="552" r:id="rId14"/>
    <p:sldId id="547" r:id="rId15"/>
    <p:sldId id="549" r:id="rId16"/>
    <p:sldId id="548" r:id="rId17"/>
    <p:sldId id="550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8"/>
    <p:restoredTop sz="81317"/>
  </p:normalViewPr>
  <p:slideViewPr>
    <p:cSldViewPr snapToGrid="0" snapToObjects="1">
      <p:cViewPr varScale="1">
        <p:scale>
          <a:sx n="45" d="100"/>
          <a:sy n="45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7" y="12820700"/>
            <a:ext cx="622708" cy="634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lIns="45699" tIns="45699" rIns="45699" bIns="45699" anchor="ctr"/>
          <a:lstStyle>
            <a:lvl1pPr defTabSz="2438337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95093" y="12765476"/>
            <a:ext cx="612507" cy="624699"/>
          </a:xfrm>
          <a:prstGeom prst="rect">
            <a:avLst/>
          </a:prstGeom>
        </p:spPr>
        <p:txBody>
          <a:bodyPr lIns="45699" tIns="45699" rIns="45699" bIns="45699" anchor="ctr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/>
          <a:lstStyle>
            <a:lvl1pPr defTabSz="2438338">
              <a:defRPr sz="8400" spc="-168"/>
            </a:lvl1pPr>
          </a:lstStyle>
          <a:p>
            <a:r>
              <a:t>Slide Title</a:t>
            </a:r>
          </a:p>
        </p:txBody>
      </p:sp>
      <p:sp>
        <p:nvSpPr>
          <p:cNvPr id="17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ln w="3175"/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1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defTabSz="2438338"/>
            <a:lvl2pPr defTabSz="2438338"/>
            <a:lvl3pPr defTabSz="2438338"/>
            <a:lvl4pPr defTabSz="2438338"/>
            <a:lvl5pPr defTabSz="2438338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64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 defTabSz="1828800">
              <a:spcBef>
                <a:spcPts val="2000"/>
              </a:spcBef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lIns="91437" tIns="91437" rIns="91437" bIns="91437" anchor="b"/>
          <a:lstStyle>
            <a:lvl1pPr defTabSz="1828800">
              <a:lnSpc>
                <a:spcPct val="90000"/>
              </a:lnSpc>
              <a:defRPr sz="12000" b="0" spc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4"/>
            <a:ext cx="21031200" cy="3000377"/>
          </a:xfrm>
          <a:prstGeom prst="rect">
            <a:avLst/>
          </a:prstGeom>
        </p:spPr>
        <p:txBody>
          <a:bodyPr lIns="91437" tIns="91437" rIns="91437" bIns="91437"/>
          <a:lstStyle>
            <a:lvl1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6" y="12835872"/>
            <a:ext cx="504544" cy="483906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438337"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/>
          <a:lstStyle>
            <a:lvl1pPr defTabSz="2438337"/>
            <a:lvl2pPr defTabSz="2438337"/>
            <a:lvl3pPr defTabSz="2438337"/>
            <a:lvl4pPr defTabSz="2438337"/>
            <a:lvl5pPr defTabSz="2438337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t-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Close-up of the top of a hot-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Hot-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Hot-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4398" y="12820700"/>
            <a:ext cx="622707" cy="634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3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5" r:id="rId16"/>
  </p:sldLayoutIdLst>
  <p:transition spd="med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en-us/windows/wsl/install#install-wsl-command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free/miniconda/index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ngong0519@gmail.com" TargetMode="External"/><Relationship Id="rId2" Type="http://schemas.openxmlformats.org/officeDocument/2006/relationships/hyperlink" Target="mailto:yngong@mail.cgu.edu.t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ngong/2024-UWARN-TW-Worksho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2023-04-07 EMM006…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1905002"/>
          </a:xfrm>
          <a:prstGeom prst="rect">
            <a:avLst/>
          </a:prstGeom>
        </p:spPr>
        <p:txBody>
          <a:bodyPr/>
          <a:lstStyle/>
          <a:p>
            <a:r>
              <a:rPr dirty="0"/>
              <a:t>2024-0</a:t>
            </a:r>
            <a:r>
              <a:rPr lang="en-US" dirty="0"/>
              <a:t>4</a:t>
            </a:r>
            <a:r>
              <a:rPr dirty="0"/>
              <a:t>-</a:t>
            </a:r>
            <a:r>
              <a:rPr lang="en-US" dirty="0"/>
              <a:t>25</a:t>
            </a:r>
            <a:endParaRPr dirty="0"/>
          </a:p>
        </p:txBody>
      </p:sp>
      <p:sp>
        <p:nvSpPr>
          <p:cNvPr id="327" name="From Emerging to Pandemic Viruses:…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spcBef>
                <a:spcPts val="600"/>
              </a:spcBef>
              <a:defRPr sz="8000" spc="-300"/>
            </a:pPr>
            <a:r>
              <a:rPr lang="en-US" sz="8000" b="1" dirty="0">
                <a:latin typeface="Arial" charset="0"/>
                <a:ea typeface="ＭＳ Ｐゴシック" charset="0"/>
                <a:cs typeface="Arial" charset="0"/>
              </a:rPr>
              <a:t>International Bioinformatics Workshop on Molecular Epidemiology and </a:t>
            </a:r>
            <a:r>
              <a:rPr lang="en-US" sz="8000" b="1" dirty="0" err="1">
                <a:latin typeface="Arial" charset="0"/>
                <a:ea typeface="ＭＳ Ｐゴシック" charset="0"/>
                <a:cs typeface="Arial" charset="0"/>
              </a:rPr>
              <a:t>Phylodynamics</a:t>
            </a:r>
            <a:endParaRPr dirty="0"/>
          </a:p>
        </p:txBody>
      </p:sp>
      <p:sp>
        <p:nvSpPr>
          <p:cNvPr id="328" name="Yu-Nong Gong (龔于農), Ph.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pPr defTabSz="2438337">
              <a:lnSpc>
                <a:spcPct val="80000"/>
              </a:lnSpc>
              <a:spcBef>
                <a:spcPts val="600"/>
              </a:spcBef>
              <a:defRPr sz="4800" spc="-10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Yu-Nong </a:t>
            </a:r>
            <a:r>
              <a:rPr dirty="0"/>
              <a:t>Gong, Ph.D</a:t>
            </a:r>
            <a:r>
              <a:rPr lang="en-US" dirty="0"/>
              <a:t>.</a:t>
            </a:r>
            <a:endParaRPr spc="-96" dirty="0"/>
          </a:p>
          <a:p>
            <a:pPr defTabSz="1828432">
              <a:spcBef>
                <a:spcPts val="600"/>
              </a:spcBef>
              <a:defRPr sz="4000" b="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Assistant Professor</a:t>
            </a:r>
          </a:p>
        </p:txBody>
      </p:sp>
      <p:pic>
        <p:nvPicPr>
          <p:cNvPr id="329" name="cgu.pdf" descr="cgu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814" y="9543237"/>
            <a:ext cx="2930528" cy="29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EV紅色.png" descr="EV紅色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613" y="9128190"/>
            <a:ext cx="8969113" cy="4484558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2820700"/>
            <a:ext cx="368504" cy="6348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1E99E-2C1A-0E4E-B054-34CE463014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TW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B209F3-DC2F-7147-BDF6-725C2B85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Environment setup</a:t>
            </a:r>
            <a:endParaRPr lang="en-TW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8E3C11-4B38-6D4C-AF0B-56D06CFA16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549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Step 1. Command line </a:t>
            </a:r>
            <a:r>
              <a:rPr lang="en-US" sz="8800" dirty="0"/>
              <a:t>environment</a:t>
            </a:r>
            <a:r>
              <a:rPr lang="en-TW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0985500" cy="82560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TW" dirty="0"/>
              <a:t>pen “Terminal” app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Mac user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PC user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B28EA0-6061-0A4A-BF1C-61A033A217EE}"/>
              </a:ext>
            </a:extLst>
          </p:cNvPr>
          <p:cNvSpPr txBox="1">
            <a:spLocks/>
          </p:cNvSpPr>
          <p:nvPr/>
        </p:nvSpPr>
        <p:spPr>
          <a:xfrm>
            <a:off x="12192000" y="4248503"/>
            <a:ext cx="109855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en-TW" dirty="0"/>
              <a:t>Install </a:t>
            </a:r>
            <a:r>
              <a:rPr lang="en-US" dirty="0"/>
              <a:t>Linux on Windows with WSL</a:t>
            </a:r>
            <a:endParaRPr lang="en-TW" dirty="0"/>
          </a:p>
          <a:p>
            <a:pPr hangingPunct="1"/>
            <a:r>
              <a:rPr lang="en-US" dirty="0">
                <a:hlinkClick r:id="rId2"/>
              </a:rPr>
              <a:t>https://learn.microsoft.com/en-us/windows/wsl/install#install-wsl-command</a:t>
            </a:r>
            <a:endParaRPr lang="en-US" dirty="0"/>
          </a:p>
          <a:p>
            <a:pPr hangingPunct="1"/>
            <a:r>
              <a:rPr lang="en-US" dirty="0"/>
              <a:t>Open </a:t>
            </a:r>
            <a:r>
              <a:rPr lang="en-US" dirty="0" err="1"/>
              <a:t>PowerShell.exe</a:t>
            </a:r>
            <a:r>
              <a:rPr lang="en-US" dirty="0"/>
              <a:t> and type …</a:t>
            </a:r>
            <a:endParaRPr lang="en-TW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5EB1A8-5746-4244-B10D-5052EC449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8862516"/>
            <a:ext cx="10557571" cy="47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84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6782-3540-9A47-B5CC-E5AB57EC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(PC user)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1C046-7157-8D45-9E10-0E45850EC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1071353"/>
            <a:ext cx="21971000" cy="14331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Open these two features before installing WSL</a:t>
            </a:r>
          </a:p>
          <a:p>
            <a:r>
              <a:rPr lang="en-US" dirty="0"/>
              <a:t>https://</a:t>
            </a:r>
            <a:r>
              <a:rPr lang="en-US" dirty="0" err="1"/>
              <a:t>gailloty.net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-server-windows/install-wsl-2-and-configure-it-on-windows-10.html</a:t>
            </a:r>
            <a:endParaRPr lang="en-TW" dirty="0"/>
          </a:p>
        </p:txBody>
      </p:sp>
      <p:pic>
        <p:nvPicPr>
          <p:cNvPr id="1026" name="Picture 2" descr="Enable Windows Features">
            <a:extLst>
              <a:ext uri="{FF2B5EF4-FFF2-40B4-BE49-F238E27FC236}">
                <a16:creationId xmlns:a16="http://schemas.microsoft.com/office/drawing/2014/main" id="{3A75BFE2-A468-C641-9587-588CBDF3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2443510"/>
            <a:ext cx="7680325" cy="827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72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E54-1F6D-7F47-B33F-0D262E1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W" dirty="0"/>
              <a:t>ore </a:t>
            </a:r>
            <a:r>
              <a:rPr lang="en-US" dirty="0" err="1"/>
              <a:t>troubleshootings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A09E-FFE0-FE4F-A688-D49E18F66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-us/windows/</a:t>
            </a:r>
            <a:r>
              <a:rPr lang="en-US" dirty="0" err="1"/>
              <a:t>wsl</a:t>
            </a:r>
            <a:r>
              <a:rPr lang="en-US" dirty="0"/>
              <a:t>/troubleshooting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829668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Install </a:t>
            </a:r>
            <a:r>
              <a:rPr lang="en-US" dirty="0" err="1"/>
              <a:t>Conda</a:t>
            </a:r>
            <a:endParaRPr lang="en-TW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 err="1"/>
              <a:t>Miniconda</a:t>
            </a:r>
            <a:r>
              <a:rPr lang="en-US" i="1" dirty="0"/>
              <a:t> is a free minimal installer for </a:t>
            </a:r>
            <a:r>
              <a:rPr lang="en-US" i="1" dirty="0" err="1"/>
              <a:t>conda</a:t>
            </a:r>
            <a:r>
              <a:rPr lang="en-US" i="1" dirty="0"/>
              <a:t>. It is a small bootstrap version of Anaconda that includes only </a:t>
            </a:r>
            <a:r>
              <a:rPr lang="en-US" i="1" dirty="0" err="1"/>
              <a:t>conda</a:t>
            </a:r>
            <a:r>
              <a:rPr lang="en-US" i="1" dirty="0"/>
              <a:t>, Python, the packages they both depend on, and a small number of other useful packages (like pip, </a:t>
            </a:r>
            <a:r>
              <a:rPr lang="en-US" i="1" dirty="0" err="1"/>
              <a:t>zlib</a:t>
            </a:r>
            <a:r>
              <a:rPr lang="en-US" i="1" dirty="0"/>
              <a:t>, and a few others).</a:t>
            </a:r>
            <a:r>
              <a:rPr lang="en-US" dirty="0"/>
              <a:t>” from </a:t>
            </a:r>
            <a:r>
              <a:rPr lang="en-US" dirty="0">
                <a:hlinkClick r:id="rId2"/>
              </a:rPr>
              <a:t>https://docs.anaconda.com/free/miniconda/index.html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installer from “https://</a:t>
            </a:r>
            <a:r>
              <a:rPr lang="en-US" dirty="0" err="1"/>
              <a:t>docs.anaconda.com</a:t>
            </a:r>
            <a:r>
              <a:rPr lang="en-US" dirty="0"/>
              <a:t>/free/</a:t>
            </a:r>
            <a:r>
              <a:rPr lang="en-US" dirty="0" err="1"/>
              <a:t>miniconda</a:t>
            </a:r>
            <a:r>
              <a:rPr lang="en-US" dirty="0"/>
              <a:t>/</a:t>
            </a:r>
            <a:r>
              <a:rPr lang="en-US" dirty="0" err="1"/>
              <a:t>miniconda</a:t>
            </a:r>
            <a:r>
              <a:rPr lang="en-US" dirty="0"/>
              <a:t>-install/”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670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B7FE6E-4E55-A844-9ED1-1586136B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Step 3. Create a conda </a:t>
            </a:r>
            <a:r>
              <a:rPr lang="en-US" sz="8800" dirty="0"/>
              <a:t>environment</a:t>
            </a:r>
            <a:r>
              <a:rPr lang="en-TW" dirty="0"/>
              <a:t> and your (first) alignment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900474-6D7A-9C4B-8F86-5DD94F2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99" y="4248503"/>
            <a:ext cx="21970999" cy="8256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check the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list the </a:t>
            </a:r>
            <a:r>
              <a:rPr lang="en-US" dirty="0" err="1"/>
              <a:t>envs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env list</a:t>
            </a:r>
          </a:p>
          <a:p>
            <a:pPr marL="0" indent="0">
              <a:buNone/>
            </a:pPr>
            <a:r>
              <a:rPr lang="en-US" dirty="0"/>
              <a:t># create a new one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create --name 2024uwarn</a:t>
            </a:r>
          </a:p>
          <a:p>
            <a:pPr marL="0" indent="0">
              <a:buNone/>
            </a:pPr>
            <a:r>
              <a:rPr lang="en-US" dirty="0"/>
              <a:t># activate this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activate 2024uwarn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27F416-6C54-2644-AA85-74DF6D472181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088C0CB-EFF5-894C-BB3B-3D460ADCCD36}"/>
              </a:ext>
            </a:extLst>
          </p:cNvPr>
          <p:cNvSpPr txBox="1">
            <a:spLocks/>
          </p:cNvSpPr>
          <p:nvPr/>
        </p:nvSpPr>
        <p:spPr>
          <a:xfrm>
            <a:off x="12192000" y="2245962"/>
            <a:ext cx="109855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569B7-5749-194C-95CE-1C41E1D079EC}"/>
              </a:ext>
            </a:extLst>
          </p:cNvPr>
          <p:cNvSpPr txBox="1"/>
          <p:nvPr/>
        </p:nvSpPr>
        <p:spPr>
          <a:xfrm>
            <a:off x="19872960" y="4248503"/>
            <a:ext cx="359664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4800" dirty="0"/>
              <a:t># Comment</a:t>
            </a:r>
          </a:p>
          <a:p>
            <a:pPr marL="0" indent="0" algn="l">
              <a:buNone/>
            </a:pPr>
            <a:r>
              <a:rPr lang="en-US" sz="4800" dirty="0"/>
              <a:t>$ You code</a:t>
            </a:r>
          </a:p>
        </p:txBody>
      </p:sp>
    </p:spTree>
    <p:extLst>
      <p:ext uri="{BB962C8B-B14F-4D97-AF65-F5344CB8AC3E}">
        <p14:creationId xmlns:p14="http://schemas.microsoft.com/office/powerpoint/2010/main" val="24029349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90D-29BA-5B4B-86FD-F5C86A1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DF00-6D95-D544-A2F0-8CF91D07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install </a:t>
            </a:r>
            <a:r>
              <a:rPr lang="en-US" dirty="0" err="1"/>
              <a:t>mafft</a:t>
            </a:r>
            <a:r>
              <a:rPr lang="en-US" dirty="0"/>
              <a:t>, https://</a:t>
            </a:r>
            <a:r>
              <a:rPr lang="en-US" dirty="0" err="1"/>
              <a:t>anaconda.org</a:t>
            </a:r>
            <a:r>
              <a:rPr lang="en-US" dirty="0"/>
              <a:t>/</a:t>
            </a:r>
            <a:r>
              <a:rPr lang="en-US" dirty="0" err="1"/>
              <a:t>bioconda</a:t>
            </a:r>
            <a:r>
              <a:rPr lang="en-US" dirty="0"/>
              <a:t>/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bioconda</a:t>
            </a:r>
            <a:r>
              <a:rPr lang="en-US" dirty="0"/>
              <a:t> </a:t>
            </a:r>
            <a:r>
              <a:rPr lang="en-US" dirty="0" err="1"/>
              <a:t>mafft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check version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en-US" dirty="0"/>
              <a:t># create the first alignment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mafft</a:t>
            </a:r>
            <a:r>
              <a:rPr lang="en-US" dirty="0"/>
              <a:t> </a:t>
            </a:r>
            <a:r>
              <a:rPr lang="en-US" dirty="0" err="1"/>
              <a:t>demo.fas</a:t>
            </a:r>
            <a:r>
              <a:rPr lang="en-US" dirty="0"/>
              <a:t> &gt; </a:t>
            </a:r>
            <a:r>
              <a:rPr lang="en-US" dirty="0" err="1"/>
              <a:t>demo.fasta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deactivate the env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deactivate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Congratulations and you are all set!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93747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86F5-D922-3145-BE75-9D6BC4FA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for MAFFT (Mac M1 user)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2990-97DE-5646-8C07-784931447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A717ED-76FF-BD44-BE32-A4760F16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82900"/>
            <a:ext cx="12090400" cy="7950200"/>
          </a:xfrm>
          <a:prstGeom prst="rect">
            <a:avLst/>
          </a:prstGeom>
        </p:spPr>
      </p:pic>
      <p:pic>
        <p:nvPicPr>
          <p:cNvPr id="9" name="Picture 8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00C52DE4-D735-2241-96EF-5429363B4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137150"/>
            <a:ext cx="12103100" cy="835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CAE3F-B934-D749-9862-BC4B0FFE2AFD}"/>
              </a:ext>
            </a:extLst>
          </p:cNvPr>
          <p:cNvSpPr txBox="1"/>
          <p:nvPr/>
        </p:nvSpPr>
        <p:spPr>
          <a:xfrm>
            <a:off x="13303250" y="3449754"/>
            <a:ext cx="9880600" cy="1446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TW" sz="4400" dirty="0"/>
              <a:t>$ conda config --add subdirs osx-64</a:t>
            </a:r>
          </a:p>
          <a:p>
            <a:pPr algn="l"/>
            <a:r>
              <a:rPr lang="en-TW" sz="4400" dirty="0"/>
              <a:t>$ </a:t>
            </a:r>
            <a:r>
              <a:rPr lang="en-US" sz="4400" dirty="0" err="1"/>
              <a:t>conda</a:t>
            </a:r>
            <a:r>
              <a:rPr lang="en-US" sz="4400" dirty="0"/>
              <a:t> install -c </a:t>
            </a:r>
            <a:r>
              <a:rPr lang="en-US" sz="4400" dirty="0" err="1"/>
              <a:t>bioconda</a:t>
            </a:r>
            <a:r>
              <a:rPr lang="en-US" sz="4400" dirty="0"/>
              <a:t> </a:t>
            </a:r>
            <a:r>
              <a:rPr lang="en-US" sz="4400" dirty="0" err="1"/>
              <a:t>mafft</a:t>
            </a:r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801461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334" name="Rounded Rectangle"/>
          <p:cNvSpPr/>
          <p:nvPr/>
        </p:nvSpPr>
        <p:spPr>
          <a:xfrm>
            <a:off x="491107" y="5728900"/>
            <a:ext cx="7046337" cy="182656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Education"/>
          <p:cNvSpPr txBox="1"/>
          <p:nvPr/>
        </p:nvSpPr>
        <p:spPr>
          <a:xfrm>
            <a:off x="2525756" y="5866242"/>
            <a:ext cx="4193923" cy="1625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Education</a:t>
            </a:r>
          </a:p>
        </p:txBody>
      </p:sp>
      <p:sp>
        <p:nvSpPr>
          <p:cNvPr id="336" name="Circle"/>
          <p:cNvSpPr/>
          <p:nvPr/>
        </p:nvSpPr>
        <p:spPr>
          <a:xfrm>
            <a:off x="711911" y="5979768"/>
            <a:ext cx="1324823" cy="1324824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1"/>
          <p:cNvSpPr txBox="1"/>
          <p:nvPr/>
        </p:nvSpPr>
        <p:spPr>
          <a:xfrm>
            <a:off x="884012" y="6090013"/>
            <a:ext cx="964521" cy="10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8" name="Yu-Nong Gong (龔于農), Ph. D.…"/>
          <p:cNvSpPr txBox="1"/>
          <p:nvPr/>
        </p:nvSpPr>
        <p:spPr>
          <a:xfrm>
            <a:off x="660731" y="2306378"/>
            <a:ext cx="12462224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Yu-Nong Gong (龔于農), Ph. D.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Email: </a:t>
            </a:r>
            <a:r>
              <a:rPr>
                <a:hlinkClick r:id="rId2"/>
              </a:rPr>
              <a:t>yngong@mail.cgu.edu.tw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hlinkClick r:id="rId3"/>
              </a:rPr>
              <a:t>yngong0519@gmail.com</a:t>
            </a:r>
          </a:p>
          <a:p>
            <a:pPr algn="l" defTabSz="1828433">
              <a:defRPr sz="4400" b="1" spc="24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Tel: 03-2118800 ext. 3040</a:t>
            </a:r>
          </a:p>
        </p:txBody>
      </p:sp>
      <p:sp>
        <p:nvSpPr>
          <p:cNvPr id="339" name="Bioinformatics, Viral Evolution,  Next-Generation Sequencing, Deep Learning"/>
          <p:cNvSpPr/>
          <p:nvPr/>
        </p:nvSpPr>
        <p:spPr>
          <a:xfrm>
            <a:off x="491107" y="11684605"/>
            <a:ext cx="1244581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Bioinformatics, Viral Evolution, </a:t>
            </a:r>
            <a:br>
              <a:rPr dirty="0"/>
            </a:br>
            <a:r>
              <a:rPr dirty="0"/>
              <a:t>Next-Generation Sequencing, Deep Learning</a:t>
            </a:r>
          </a:p>
        </p:txBody>
      </p:sp>
      <p:sp>
        <p:nvSpPr>
          <p:cNvPr id="340" name="Ph.D. Department of Electrical Engineering, CGU, Taiwan"/>
          <p:cNvSpPr txBox="1"/>
          <p:nvPr/>
        </p:nvSpPr>
        <p:spPr>
          <a:xfrm>
            <a:off x="491107" y="7785791"/>
            <a:ext cx="1104187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1828433">
              <a:defRPr sz="4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Ph.D. Department of Electrical Engineering, CGU, Taiwan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592762" y="9387012"/>
            <a:ext cx="7232010" cy="1874691"/>
          </a:xfrm>
          <a:prstGeom prst="roundRect">
            <a:avLst>
              <a:gd name="adj" fmla="val 50000"/>
            </a:avLst>
          </a:prstGeom>
          <a:solidFill>
            <a:srgbClr val="004DD6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search Interests"/>
          <p:cNvSpPr txBox="1"/>
          <p:nvPr/>
        </p:nvSpPr>
        <p:spPr>
          <a:xfrm>
            <a:off x="2681025" y="9527973"/>
            <a:ext cx="4304434" cy="1667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4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Research Interests</a:t>
            </a:r>
          </a:p>
        </p:txBody>
      </p:sp>
      <p:sp>
        <p:nvSpPr>
          <p:cNvPr id="343" name="Circle"/>
          <p:cNvSpPr/>
          <p:nvPr/>
        </p:nvSpPr>
        <p:spPr>
          <a:xfrm>
            <a:off x="819384" y="9644491"/>
            <a:ext cx="1359733" cy="1359733"/>
          </a:xfrm>
          <a:prstGeom prst="ellipse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2"/>
          <p:cNvSpPr txBox="1"/>
          <p:nvPr/>
        </p:nvSpPr>
        <p:spPr>
          <a:xfrm>
            <a:off x="996019" y="9757640"/>
            <a:ext cx="989937" cy="103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2438338"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5" name="Assistant Professor, Chang Gung University (CGU), Taiwan (2021.02–)…"/>
          <p:cNvSpPr txBox="1"/>
          <p:nvPr/>
        </p:nvSpPr>
        <p:spPr>
          <a:xfrm>
            <a:off x="12336593" y="808037"/>
            <a:ext cx="11701178" cy="12099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828433"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Professor, Chang Gung University (CGU), Taiwan (2021.02–) 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Research Center for Emerging Viral Infections </a:t>
            </a:r>
            <a:br/>
            <a:r>
              <a:t>新興病毒感染研究中心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International Master Degree Program for Molecular Medicine in Emerging Viral Infections</a:t>
            </a:r>
            <a:br/>
            <a:r>
              <a:t>新興病毒分子醫學國際碩士學位學程</a:t>
            </a:r>
          </a:p>
          <a:p>
            <a:pPr algn="l" defTabSz="1828433"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algn="l" defTabSz="457200">
              <a:lnSpc>
                <a:spcPct val="115000"/>
              </a:lnSpc>
              <a:spcBef>
                <a:spcPts val="1000"/>
              </a:spcBef>
              <a:defRPr sz="46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Assistant Research Fellow, National Health Research Institutes, Taiwan (2023.04–)</a:t>
            </a:r>
          </a:p>
          <a:p>
            <a:pPr marL="508000" indent="-508000" algn="l" defTabSz="1828433">
              <a:buSzPct val="123000"/>
              <a:buChar char="•"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National Institute of Infectious Diseases and Vaccinology</a:t>
            </a:r>
            <a:br/>
            <a:r>
              <a:t>感染症與疫苗研究所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search 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Research directions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880913" y="2981472"/>
            <a:ext cx="5496243" cy="9729480"/>
            <a:chOff x="0" y="0"/>
            <a:chExt cx="5496242" cy="9729479"/>
          </a:xfrm>
        </p:grpSpPr>
        <p:sp>
          <p:nvSpPr>
            <p:cNvPr id="206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Shape"/>
            <p:cNvSpPr/>
            <p:nvPr/>
          </p:nvSpPr>
          <p:spPr>
            <a:xfrm>
              <a:off x="0" y="0"/>
              <a:ext cx="5496243" cy="507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7EBA41"/>
            </a:solidFill>
            <a:ln w="38100" cap="flat">
              <a:solidFill>
                <a:srgbClr val="7EBA4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Inferring epidemiological and evolutionary processes of emerging viruses"/>
            <p:cNvSpPr/>
            <p:nvPr/>
          </p:nvSpPr>
          <p:spPr>
            <a:xfrm>
              <a:off x="177800" y="637762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Inferring epidemiological and evolutionary processes of </a:t>
              </a:r>
              <a:r>
                <a:rPr b="1" dirty="0"/>
                <a:t>emerging viruses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6589557" y="2981472"/>
            <a:ext cx="5496243" cy="9729480"/>
            <a:chOff x="0" y="0"/>
            <a:chExt cx="5496242" cy="9729479"/>
          </a:xfrm>
        </p:grpSpPr>
        <p:sp>
          <p:nvSpPr>
            <p:cNvPr id="210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1" name="Shape"/>
            <p:cNvSpPr/>
            <p:nvPr/>
          </p:nvSpPr>
          <p:spPr>
            <a:xfrm>
              <a:off x="0" y="0"/>
              <a:ext cx="5496243" cy="507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2EA7E2"/>
            </a:solidFill>
            <a:ln w="38100" cap="flat">
              <a:solidFill>
                <a:srgbClr val="2EA7E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2" name="Centers of Excellence for Influenza Research and Surveillance/Response (CEIRS/CEIRR)"/>
            <p:cNvSpPr/>
            <p:nvPr/>
          </p:nvSpPr>
          <p:spPr>
            <a:xfrm>
              <a:off x="211772" y="346513"/>
              <a:ext cx="5072698" cy="414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Centers of Excellence for </a:t>
              </a:r>
              <a:r>
                <a:rPr b="1" dirty="0"/>
                <a:t>Influenza</a:t>
              </a:r>
              <a:r>
                <a:rPr dirty="0"/>
                <a:t> Research and </a:t>
              </a:r>
              <a:r>
                <a:rPr b="1" dirty="0"/>
                <a:t>Surveillance/Response (CEIRS/CEIRR)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2298200" y="2981472"/>
            <a:ext cx="5496243" cy="9729480"/>
            <a:chOff x="0" y="0"/>
            <a:chExt cx="5496242" cy="9729479"/>
          </a:xfrm>
        </p:grpSpPr>
        <p:sp>
          <p:nvSpPr>
            <p:cNvPr id="214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Shape"/>
            <p:cNvSpPr/>
            <p:nvPr/>
          </p:nvSpPr>
          <p:spPr>
            <a:xfrm>
              <a:off x="0" y="0"/>
              <a:ext cx="5496243" cy="505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C5622"/>
            </a:solidFill>
            <a:ln w="38100" cap="flat">
              <a:solidFill>
                <a:srgbClr val="EC562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Next-generation Sequencing Data analysis pipeline to Detect unknown pathogens"/>
            <p:cNvSpPr/>
            <p:nvPr/>
          </p:nvSpPr>
          <p:spPr>
            <a:xfrm>
              <a:off x="211772" y="1069126"/>
              <a:ext cx="5072698" cy="346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Next-generation </a:t>
              </a:r>
              <a:r>
                <a:rPr lang="en-US" dirty="0"/>
                <a:t>s</a:t>
              </a:r>
              <a:r>
                <a:rPr dirty="0"/>
                <a:t>equencing </a:t>
              </a:r>
              <a:r>
                <a:rPr lang="en-US" dirty="0"/>
                <a:t>d</a:t>
              </a:r>
              <a:r>
                <a:rPr dirty="0"/>
                <a:t>ata analysis pipeline to </a:t>
              </a:r>
              <a:r>
                <a:rPr b="1" dirty="0"/>
                <a:t>Detect unknown pathogens</a:t>
              </a: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8006843" y="2981472"/>
            <a:ext cx="5496243" cy="9729480"/>
            <a:chOff x="0" y="0"/>
            <a:chExt cx="5496242" cy="9729479"/>
          </a:xfrm>
        </p:grpSpPr>
        <p:sp>
          <p:nvSpPr>
            <p:cNvPr id="218" name="Rounded Rectangle"/>
            <p:cNvSpPr/>
            <p:nvPr/>
          </p:nvSpPr>
          <p:spPr>
            <a:xfrm>
              <a:off x="0" y="12337"/>
              <a:ext cx="5496243" cy="9717143"/>
            </a:xfrm>
            <a:prstGeom prst="roundRect">
              <a:avLst>
                <a:gd name="adj" fmla="val 2080"/>
              </a:avLst>
            </a:prstGeom>
            <a:noFill/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9" name="Shape"/>
            <p:cNvSpPr/>
            <p:nvPr/>
          </p:nvSpPr>
          <p:spPr>
            <a:xfrm>
              <a:off x="0" y="0"/>
              <a:ext cx="5496243" cy="508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9" y="0"/>
                  </a:moveTo>
                  <a:lnTo>
                    <a:pt x="20851" y="0"/>
                  </a:lnTo>
                  <a:cubicBezTo>
                    <a:pt x="20959" y="0"/>
                    <a:pt x="21039" y="0"/>
                    <a:pt x="21108" y="21"/>
                  </a:cubicBezTo>
                  <a:cubicBezTo>
                    <a:pt x="21177" y="42"/>
                    <a:pt x="21233" y="83"/>
                    <a:pt x="21291" y="167"/>
                  </a:cubicBezTo>
                  <a:cubicBezTo>
                    <a:pt x="21354" y="272"/>
                    <a:pt x="21411" y="438"/>
                    <a:pt x="21457" y="649"/>
                  </a:cubicBezTo>
                  <a:cubicBezTo>
                    <a:pt x="21504" y="861"/>
                    <a:pt x="21540" y="1118"/>
                    <a:pt x="21563" y="1406"/>
                  </a:cubicBezTo>
                  <a:cubicBezTo>
                    <a:pt x="21582" y="1670"/>
                    <a:pt x="21591" y="1925"/>
                    <a:pt x="21595" y="2239"/>
                  </a:cubicBezTo>
                  <a:cubicBezTo>
                    <a:pt x="21600" y="2552"/>
                    <a:pt x="21600" y="2924"/>
                    <a:pt x="21600" y="3420"/>
                  </a:cubicBezTo>
                  <a:lnTo>
                    <a:pt x="21600" y="21600"/>
                  </a:lnTo>
                  <a:lnTo>
                    <a:pt x="0" y="21585"/>
                  </a:lnTo>
                  <a:lnTo>
                    <a:pt x="0" y="3405"/>
                  </a:lnTo>
                  <a:cubicBezTo>
                    <a:pt x="0" y="2917"/>
                    <a:pt x="0" y="2549"/>
                    <a:pt x="5" y="2237"/>
                  </a:cubicBezTo>
                  <a:cubicBezTo>
                    <a:pt x="9" y="1925"/>
                    <a:pt x="18" y="1670"/>
                    <a:pt x="37" y="1406"/>
                  </a:cubicBezTo>
                  <a:cubicBezTo>
                    <a:pt x="60" y="1118"/>
                    <a:pt x="96" y="861"/>
                    <a:pt x="143" y="649"/>
                  </a:cubicBezTo>
                  <a:cubicBezTo>
                    <a:pt x="189" y="438"/>
                    <a:pt x="246" y="272"/>
                    <a:pt x="309" y="167"/>
                  </a:cubicBezTo>
                  <a:cubicBezTo>
                    <a:pt x="367" y="83"/>
                    <a:pt x="423" y="42"/>
                    <a:pt x="492" y="21"/>
                  </a:cubicBezTo>
                  <a:cubicBezTo>
                    <a:pt x="561" y="0"/>
                    <a:pt x="643" y="0"/>
                    <a:pt x="752" y="0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FCB617"/>
            </a:solidFill>
            <a:ln w="38100" cap="flat">
              <a:solidFill>
                <a:srgbClr val="FCB61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0" name="Using deep learning to probe novel genetic signatures"/>
            <p:cNvSpPr/>
            <p:nvPr/>
          </p:nvSpPr>
          <p:spPr>
            <a:xfrm>
              <a:off x="211772" y="1411044"/>
              <a:ext cx="5072698" cy="279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/>
                <a:t>Using </a:t>
              </a:r>
              <a:r>
                <a:rPr b="1" dirty="0"/>
                <a:t>deep learning </a:t>
              </a:r>
              <a:r>
                <a:rPr dirty="0"/>
                <a:t>to probe novel genetic signatures</a:t>
              </a:r>
            </a:p>
          </p:txBody>
        </p:sp>
      </p:grpSp>
      <p:sp>
        <p:nvSpPr>
          <p:cNvPr id="222" name="the application of sequence and phylogenetic tree analyses"/>
          <p:cNvSpPr txBox="1"/>
          <p:nvPr/>
        </p:nvSpPr>
        <p:spPr>
          <a:xfrm>
            <a:off x="1191848" y="9172004"/>
            <a:ext cx="4874373" cy="237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application of sequence and phylogenetic tree analyses</a:t>
            </a:r>
          </a:p>
        </p:txBody>
      </p:sp>
      <p:sp>
        <p:nvSpPr>
          <p:cNvPr id="223" name="international collaboration with John Hopkin University, USA"/>
          <p:cNvSpPr txBox="1"/>
          <p:nvPr/>
        </p:nvSpPr>
        <p:spPr>
          <a:xfrm>
            <a:off x="6900491" y="9182589"/>
            <a:ext cx="4874374" cy="244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</a:t>
            </a:r>
            <a:r>
              <a:rPr dirty="0"/>
              <a:t>nternational collaboration with John</a:t>
            </a:r>
            <a:r>
              <a:rPr lang="en-US" dirty="0"/>
              <a:t>s</a:t>
            </a:r>
            <a:r>
              <a:rPr dirty="0"/>
              <a:t> Hopkin</a:t>
            </a:r>
            <a:r>
              <a:rPr lang="en-US" dirty="0"/>
              <a:t>s</a:t>
            </a:r>
            <a:r>
              <a:rPr dirty="0"/>
              <a:t> University, USA</a:t>
            </a:r>
          </a:p>
        </p:txBody>
      </p:sp>
      <p:sp>
        <p:nvSpPr>
          <p:cNvPr id="224" name="the implementation of NGS data analysis pipeline"/>
          <p:cNvSpPr txBox="1"/>
          <p:nvPr/>
        </p:nvSpPr>
        <p:spPr>
          <a:xfrm>
            <a:off x="12609136" y="9502141"/>
            <a:ext cx="4874374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implementation of NGS data analysis pipeline</a:t>
            </a:r>
          </a:p>
        </p:txBody>
      </p:sp>
      <p:sp>
        <p:nvSpPr>
          <p:cNvPr id="225" name="the development and application of deep learning models"/>
          <p:cNvSpPr txBox="1"/>
          <p:nvPr/>
        </p:nvSpPr>
        <p:spPr>
          <a:xfrm>
            <a:off x="18317778" y="9457754"/>
            <a:ext cx="4874373" cy="180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the development and application of deep learning models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1B54-3CAE-CA44-8010-1719B2E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5910-F3E5-EF41-840A-96197C0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of this workshop </a:t>
            </a:r>
          </a:p>
          <a:p>
            <a:pPr lvl="1"/>
            <a:r>
              <a:rPr lang="en-US" dirty="0"/>
              <a:t>Introduce a lots of bioinformatics tools, and a little bit about…theories, commands, and Linux shell script</a:t>
            </a:r>
          </a:p>
          <a:p>
            <a:pPr lvl="1"/>
            <a:r>
              <a:rPr lang="en-US" dirty="0"/>
              <a:t>Analyze evolutionary data to answer (epidemiological) questions</a:t>
            </a:r>
          </a:p>
          <a:p>
            <a:pPr lvl="2"/>
            <a:r>
              <a:rPr lang="en-US" dirty="0"/>
              <a:t>How to interpret your tree!!!</a:t>
            </a:r>
          </a:p>
        </p:txBody>
      </p:sp>
    </p:spTree>
    <p:extLst>
      <p:ext uri="{BB962C8B-B14F-4D97-AF65-F5344CB8AC3E}">
        <p14:creationId xmlns:p14="http://schemas.microsoft.com/office/powerpoint/2010/main" val="26427210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DCE3-DA25-204A-A1BA-21E91F9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071D-419E-9F4C-B427-EFCF58F4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where you received your training</a:t>
            </a:r>
          </a:p>
          <a:p>
            <a:r>
              <a:rPr lang="en-US" dirty="0"/>
              <a:t>Have ever created a phylogenetic tree?</a:t>
            </a:r>
          </a:p>
          <a:p>
            <a:r>
              <a:rPr lang="en-US" dirty="0"/>
              <a:t>Research interest in which emerging viruses?</a:t>
            </a:r>
          </a:p>
          <a:p>
            <a:r>
              <a:rPr lang="en-US" dirty="0"/>
              <a:t>Is there a specific tool or method that you’d like to learn?</a:t>
            </a:r>
          </a:p>
          <a:p>
            <a:r>
              <a:rPr lang="en-US" dirty="0"/>
              <a:t>Mac or PC? Done any coding before this workshop?</a:t>
            </a:r>
          </a:p>
        </p:txBody>
      </p:sp>
    </p:spTree>
    <p:extLst>
      <p:ext uri="{BB962C8B-B14F-4D97-AF65-F5344CB8AC3E}">
        <p14:creationId xmlns:p14="http://schemas.microsoft.com/office/powerpoint/2010/main" val="776758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9CE-FA05-3B44-9CA0-F1475EDA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E116-8E2E-7042-B07A-37F6A16F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385664"/>
            <a:ext cx="21971000" cy="10118853"/>
          </a:xfrm>
        </p:spPr>
        <p:txBody>
          <a:bodyPr>
            <a:normAutofit/>
          </a:bodyPr>
          <a:lstStyle/>
          <a:p>
            <a:r>
              <a:rPr lang="en-US" sz="4400" b="1" dirty="0"/>
              <a:t>Lecturer: Dr. Yu-Nong Gong</a:t>
            </a:r>
          </a:p>
          <a:p>
            <a:r>
              <a:rPr lang="en-US" sz="4400" dirty="0"/>
              <a:t>Time: 1:30-2:30 PM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Course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Environment setup and study design</a:t>
            </a:r>
          </a:p>
          <a:p>
            <a:r>
              <a:rPr lang="en-US" sz="4400" b="1" dirty="0"/>
              <a:t>Lecturer: Dr. </a:t>
            </a:r>
            <a:r>
              <a:rPr lang="en-US" sz="4400" b="1" dirty="0" err="1"/>
              <a:t>Kuo</a:t>
            </a:r>
            <a:r>
              <a:rPr lang="en-US" sz="4400" b="1" dirty="0"/>
              <a:t>-Ming Lee</a:t>
            </a:r>
          </a:p>
          <a:p>
            <a:r>
              <a:rPr lang="en-US" sz="4400" dirty="0"/>
              <a:t>Time: 3:00-5:00 PM</a:t>
            </a:r>
          </a:p>
          <a:p>
            <a:r>
              <a:rPr lang="en-US" sz="4400" dirty="0"/>
              <a:t>Topic: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DNA technology and evolution of the Central Dogma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cDNA library preparation and next-/third-generation sequencing platform</a:t>
            </a:r>
          </a:p>
        </p:txBody>
      </p:sp>
    </p:spTree>
    <p:extLst>
      <p:ext uri="{BB962C8B-B14F-4D97-AF65-F5344CB8AC3E}">
        <p14:creationId xmlns:p14="http://schemas.microsoft.com/office/powerpoint/2010/main" val="4057375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18D3-77C9-7D47-AFBC-40E57C99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B03F-14B0-E646-ACD1-349FF31566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Time: 9:00-12:00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5381-A97F-1849-8802-210900BBF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Linux basics and shell script</a:t>
            </a:r>
          </a:p>
          <a:p>
            <a:pPr lvl="1"/>
            <a:r>
              <a:rPr lang="en-US" dirty="0"/>
              <a:t>commonly-used commands and useful tips in Linux</a:t>
            </a:r>
          </a:p>
          <a:p>
            <a:r>
              <a:rPr lang="en-US" b="1" dirty="0"/>
              <a:t>Sequence database</a:t>
            </a:r>
          </a:p>
          <a:p>
            <a:pPr lvl="1"/>
            <a:r>
              <a:rPr lang="en-US" dirty="0"/>
              <a:t>NCBI GenBank</a:t>
            </a:r>
          </a:p>
          <a:p>
            <a:pPr lvl="1"/>
            <a:r>
              <a:rPr lang="en-US" dirty="0"/>
              <a:t>A global initiative on sharing avian flu data (GIASID)</a:t>
            </a:r>
          </a:p>
          <a:p>
            <a:pPr lvl="1"/>
            <a:r>
              <a:rPr lang="en-US" dirty="0"/>
              <a:t>Bacterial and Viral Bioinformatics Resource Center (BV-BRC)</a:t>
            </a:r>
          </a:p>
          <a:p>
            <a:r>
              <a:rPr lang="en-US" b="1" dirty="0"/>
              <a:t>Multiple sequence alignments</a:t>
            </a:r>
          </a:p>
          <a:p>
            <a:pPr lvl="1"/>
            <a:r>
              <a:rPr lang="en-US" dirty="0"/>
              <a:t>Understand the algorithms behind multiple sequence alignment.</a:t>
            </a:r>
          </a:p>
          <a:p>
            <a:pPr lvl="1"/>
            <a:r>
              <a:rPr lang="en-US" dirty="0"/>
              <a:t>Tools of pairwise and multiple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82963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A88D-CA35-E54C-8655-72F31BF8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952500"/>
            <a:ext cx="21971000" cy="115520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Time: 01:30-5:00 PM</a:t>
            </a:r>
          </a:p>
          <a:p>
            <a:r>
              <a:rPr lang="en-US" b="1" dirty="0"/>
              <a:t>Topics:</a:t>
            </a:r>
          </a:p>
          <a:p>
            <a:pPr lvl="1"/>
            <a:r>
              <a:rPr lang="en-US" b="1" dirty="0"/>
              <a:t>Phylogenetic tree analysis and data analysis pipeline</a:t>
            </a:r>
          </a:p>
          <a:p>
            <a:pPr lvl="2"/>
            <a:r>
              <a:rPr lang="en-US" dirty="0"/>
              <a:t>Understand the principles of molecular evolution.</a:t>
            </a:r>
          </a:p>
          <a:p>
            <a:pPr lvl="2"/>
            <a:r>
              <a:rPr lang="en-US" dirty="0"/>
              <a:t>Online bioinformatic and phylogenetic tree tools</a:t>
            </a:r>
          </a:p>
          <a:p>
            <a:pPr lvl="2"/>
            <a:r>
              <a:rPr lang="en-US" dirty="0"/>
              <a:t>Construct and interpret phylogenetic trees.</a:t>
            </a:r>
          </a:p>
          <a:p>
            <a:pPr lvl="1"/>
            <a:r>
              <a:rPr lang="en-US" b="1" dirty="0"/>
              <a:t>Recap and discussion</a:t>
            </a:r>
          </a:p>
          <a:p>
            <a:pPr lvl="1"/>
            <a:r>
              <a:rPr lang="en-US" b="1" dirty="0"/>
              <a:t>Data visualization (if time allows)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Design study and bring your data tomorrow!</a:t>
            </a:r>
          </a:p>
        </p:txBody>
      </p:sp>
    </p:spTree>
    <p:extLst>
      <p:ext uri="{BB962C8B-B14F-4D97-AF65-F5344CB8AC3E}">
        <p14:creationId xmlns:p14="http://schemas.microsoft.com/office/powerpoint/2010/main" val="4003170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D83-4B03-BF45-A448-1DF45AED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All of materials @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68B1-E918-A342-843A-85DF67242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click the download button, or open your Terminal app and type</a:t>
            </a:r>
          </a:p>
          <a:p>
            <a:r>
              <a:rPr lang="en-US" dirty="0"/>
              <a:t>“git clone </a:t>
            </a:r>
            <a:r>
              <a:rPr lang="en-US" dirty="0">
                <a:hlinkClick r:id="rId2"/>
              </a:rPr>
              <a:t>https://github.com/yngong/2024-UWARN-TW-Workshop</a:t>
            </a:r>
            <a:r>
              <a:rPr lang="en-US" dirty="0"/>
              <a:t>”</a:t>
            </a:r>
          </a:p>
          <a:p>
            <a:r>
              <a:rPr lang="en-US" dirty="0"/>
              <a:t>Update this repo by typing “git pull”</a:t>
            </a:r>
            <a:endParaRPr lang="en-TW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3B11D-1DE9-B242-9164-E05F9F788ECE}"/>
              </a:ext>
            </a:extLst>
          </p:cNvPr>
          <p:cNvSpPr txBox="1">
            <a:spLocks/>
          </p:cNvSpPr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/>
          <a:lstStyle>
            <a:lvl1pPr marL="609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1219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828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2438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30480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36576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2672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48768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486400" marR="0" indent="-609600" algn="l" defTabSz="2438337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yngong</a:t>
            </a:r>
            <a:r>
              <a:rPr lang="en-US" dirty="0"/>
              <a:t>/2024-UWARN-TW-Workshop</a:t>
            </a:r>
          </a:p>
        </p:txBody>
      </p:sp>
    </p:spTree>
    <p:extLst>
      <p:ext uri="{BB962C8B-B14F-4D97-AF65-F5344CB8AC3E}">
        <p14:creationId xmlns:p14="http://schemas.microsoft.com/office/powerpoint/2010/main" val="767517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828</Words>
  <Application>Microsoft Macintosh PowerPoint</Application>
  <PresentationFormat>Custom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Medium</vt:lpstr>
      <vt:lpstr>30_BasicColor</vt:lpstr>
      <vt:lpstr>International Bioinformatics Workshop on Molecular Epidemiology and Phylodynamics</vt:lpstr>
      <vt:lpstr>About me</vt:lpstr>
      <vt:lpstr>Research directions</vt:lpstr>
      <vt:lpstr>Course Overview</vt:lpstr>
      <vt:lpstr>About you</vt:lpstr>
      <vt:lpstr>Schedule – Day 1</vt:lpstr>
      <vt:lpstr>Schedule – Day 2</vt:lpstr>
      <vt:lpstr>PowerPoint Presentation</vt:lpstr>
      <vt:lpstr>All of materials @ github</vt:lpstr>
      <vt:lpstr>Environment setup</vt:lpstr>
      <vt:lpstr>Step 1. Command line environment </vt:lpstr>
      <vt:lpstr>Troubleshooting (PC user)</vt:lpstr>
      <vt:lpstr>More troubleshootings</vt:lpstr>
      <vt:lpstr>Step 2. Install Conda</vt:lpstr>
      <vt:lpstr>Step 3. Create a conda environment and your (first) alignment</vt:lpstr>
      <vt:lpstr>PowerPoint Presentation</vt:lpstr>
      <vt:lpstr>Troubleshooting for MAFFT (Mac M1 user)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Bioinformatics Workshop on Molecular Epidemiology and Phylodynamics</dc:title>
  <cp:lastModifiedBy>龔于農</cp:lastModifiedBy>
  <cp:revision>27</cp:revision>
  <dcterms:modified xsi:type="dcterms:W3CDTF">2024-04-25T07:29:32Z</dcterms:modified>
</cp:coreProperties>
</file>