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5"/>
  </p:sldMasterIdLst>
  <p:notesMasterIdLst>
    <p:notesMasterId r:id="rId56"/>
  </p:notesMasterIdLst>
  <p:handoutMasterIdLst>
    <p:handoutMasterId r:id="rId57"/>
  </p:handoutMasterIdLst>
  <p:sldIdLst>
    <p:sldId id="297" r:id="rId6"/>
    <p:sldId id="327" r:id="rId7"/>
    <p:sldId id="346" r:id="rId8"/>
    <p:sldId id="343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5" r:id="rId17"/>
    <p:sldId id="354" r:id="rId18"/>
    <p:sldId id="356" r:id="rId19"/>
    <p:sldId id="357" r:id="rId20"/>
    <p:sldId id="363" r:id="rId21"/>
    <p:sldId id="362" r:id="rId22"/>
    <p:sldId id="364" r:id="rId23"/>
    <p:sldId id="361" r:id="rId24"/>
    <p:sldId id="359" r:id="rId25"/>
    <p:sldId id="358" r:id="rId26"/>
    <p:sldId id="360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77" r:id="rId40"/>
    <p:sldId id="378" r:id="rId41"/>
    <p:sldId id="379" r:id="rId42"/>
    <p:sldId id="380" r:id="rId43"/>
    <p:sldId id="381" r:id="rId44"/>
    <p:sldId id="382" r:id="rId45"/>
    <p:sldId id="383" r:id="rId46"/>
    <p:sldId id="384" r:id="rId47"/>
    <p:sldId id="385" r:id="rId48"/>
    <p:sldId id="386" r:id="rId49"/>
    <p:sldId id="387" r:id="rId50"/>
    <p:sldId id="388" r:id="rId51"/>
    <p:sldId id="390" r:id="rId52"/>
    <p:sldId id="391" r:id="rId53"/>
    <p:sldId id="392" r:id="rId54"/>
    <p:sldId id="393" r:id="rId55"/>
  </p:sldIdLst>
  <p:sldSz cx="9144000" cy="6858000" type="screen4x3"/>
  <p:notesSz cx="6858000" cy="9144000"/>
  <p:defaultTextStyle>
    <a:defPPr>
      <a:defRPr lang="nn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inimized">
    <p:restoredLeft sz="34556" autoAdjust="0"/>
    <p:restoredTop sz="86460" autoAdjust="0"/>
  </p:normalViewPr>
  <p:slideViewPr>
    <p:cSldViewPr snapToGrid="0" snapToObjects="1">
      <p:cViewPr>
        <p:scale>
          <a:sx n="118" d="100"/>
          <a:sy n="118" d="100"/>
        </p:scale>
        <p:origin x="1176" y="1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2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CD613-00B3-F141-B6FD-518AEC315CE3}" type="datetime1">
              <a:rPr lang="nb-NO"/>
              <a:pPr/>
              <a:t>10.09.2012</a:t>
            </a:fld>
            <a:endParaRPr lang="nn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EFAD4-2A6E-194B-905F-39EB28389F2D}" type="slidenum">
              <a:rPr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2700435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FFDA9-16CA-5545-BE57-6C81A5B4E44B}" type="datetime1">
              <a:rPr lang="nb-NO"/>
              <a:pPr/>
              <a:t>10.09.2012</a:t>
            </a:fld>
            <a:endParaRPr lang="nn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n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Klikk for å redigere tekststiler i malen</a:t>
            </a:r>
          </a:p>
          <a:p>
            <a:pPr lvl="1"/>
            <a:r>
              <a:rPr lang="en-US"/>
              <a:t>Andre nivå</a:t>
            </a:r>
          </a:p>
          <a:p>
            <a:pPr lvl="2"/>
            <a:r>
              <a:rPr lang="en-US"/>
              <a:t>Tredje nivå</a:t>
            </a:r>
          </a:p>
          <a:p>
            <a:pPr lvl="3"/>
            <a:r>
              <a:rPr lang="en-US"/>
              <a:t>Fjerde nivå</a:t>
            </a:r>
          </a:p>
          <a:p>
            <a:pPr lvl="4"/>
            <a:r>
              <a:rPr lang="en-US"/>
              <a:t>Femte nivå</a:t>
            </a:r>
            <a:endParaRPr lang="nn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E7876-5FAB-5445-B77E-737DA6EC0B43}" type="slidenum">
              <a:rPr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703926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Separations of concern/Lagdeling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6892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WebForms har en sterk binding mellom kontroller på siden og koden bak</a:t>
            </a:r>
          </a:p>
          <a:p>
            <a:r>
              <a:rPr lang="nb-NO" dirty="0" smtClean="0"/>
              <a:t>Utrolig vanskelig å skrive gode tester</a:t>
            </a:r>
          </a:p>
          <a:p>
            <a:r>
              <a:rPr lang="nb-NO" dirty="0" smtClean="0"/>
              <a:t>Veldig vanskelig å få en god struktur</a:t>
            </a:r>
          </a:p>
          <a:p>
            <a:r>
              <a:rPr lang="nb-NO" dirty="0" smtClean="0"/>
              <a:t>WebForms</a:t>
            </a:r>
            <a:r>
              <a:rPr lang="nb-NO" baseline="0" dirty="0" smtClean="0"/>
              <a:t> = Forsøk på å dytte WinForms ut på Web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...og det er BRA!</a:t>
            </a:r>
          </a:p>
          <a:p>
            <a:r>
              <a:rPr lang="nb-NO" dirty="0" smtClean="0"/>
              <a:t>Hvorfor</a:t>
            </a:r>
            <a:r>
              <a:rPr lang="nb-NO" baseline="0" dirty="0" smtClean="0"/>
              <a:t> skal man trenger Code Behind?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EventHandlers er fælt!</a:t>
            </a:r>
          </a:p>
          <a:p>
            <a:r>
              <a:rPr lang="nb-NO" dirty="0" smtClean="0"/>
              <a:t>MVC</a:t>
            </a:r>
            <a:r>
              <a:rPr lang="nb-NO" baseline="0" dirty="0" smtClean="0"/>
              <a:t> benytter seg av HTTP-protokollen istedet for rammeverk-spesifikke greier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- Model er en «dum» klasse som kun skal inneholde data som trengs for å vise Viewet riktig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09353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Umulig i WebForms</a:t>
            </a:r>
          </a:p>
          <a:p>
            <a:r>
              <a:rPr lang="nb-NO" dirty="0" smtClean="0"/>
              <a:t>Mulig i MVC</a:t>
            </a:r>
          </a:p>
          <a:p>
            <a:r>
              <a:rPr lang="nb-NO" dirty="0" smtClean="0"/>
              <a:t>Fordel i MVC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 smtClean="0"/>
              <a:t>Vis post av Login-informasjon</a:t>
            </a:r>
            <a:r>
              <a:rPr lang="nb-NO" baseline="0" dirty="0" smtClean="0"/>
              <a:t> til en action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Lag en enkel implementasjon av FormsAuthenticaiton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Lag Secret action på Home controller med [Authorize]</a:t>
            </a:r>
          </a:p>
          <a:p>
            <a:pPr marL="171450" indent="-171450">
              <a:buFontTx/>
              <a:buChar char="-"/>
            </a:pPr>
            <a:endParaRPr lang="nb-NO" baseline="0" dirty="0" smtClean="0"/>
          </a:p>
          <a:p>
            <a:pPr marL="171450" indent="-171450">
              <a:buFontTx/>
              <a:buChar char="-"/>
            </a:pPr>
            <a:endParaRPr lang="nb-NO" baseline="0" dirty="0" smtClean="0"/>
          </a:p>
          <a:p>
            <a:pPr marL="171450" indent="-171450">
              <a:buFontTx/>
              <a:buChar char="-"/>
            </a:pP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29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31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32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 som trenger det,</a:t>
            </a:r>
            <a:r>
              <a:rPr lang="nb-NO" baseline="0" dirty="0" smtClean="0"/>
              <a:t> ber om det de trenger og får implementasjonen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33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Dra</a:t>
            </a:r>
            <a:r>
              <a:rPr lang="nb-NO" baseline="0" dirty="0" smtClean="0"/>
              <a:t> ut IAuthenticationProvider</a:t>
            </a:r>
          </a:p>
          <a:p>
            <a:r>
              <a:rPr lang="nb-NO" baseline="0" dirty="0" smtClean="0"/>
              <a:t>Legg inn Ninject</a:t>
            </a:r>
          </a:p>
          <a:p>
            <a:r>
              <a:rPr lang="nb-NO" baseline="0" dirty="0" smtClean="0"/>
              <a:t>Inject AuthenticationProvider inn i UserController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34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35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36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HTML+Razor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03235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37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Lag noen enhetstester</a:t>
            </a:r>
            <a:r>
              <a:rPr lang="nb-NO" baseline="0" dirty="0" smtClean="0"/>
              <a:t> som mocker opp og tester AuthenticationProvider</a:t>
            </a:r>
          </a:p>
          <a:p>
            <a:r>
              <a:rPr lang="nb-NO" baseline="0" dirty="0" smtClean="0"/>
              <a:t>Test at Actions returnerer det vi forventer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38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39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40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Models kan ofte være litt misvisende.</a:t>
            </a:r>
            <a:r>
              <a:rPr lang="nb-NO" baseline="0" dirty="0" smtClean="0"/>
              <a:t> Den burde kanskje heller hete ViewModels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41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Holde oss unna masse @foreach osv i views</a:t>
            </a:r>
          </a:p>
          <a:p>
            <a:r>
              <a:rPr lang="nb-NO" dirty="0" smtClean="0"/>
              <a:t>Bruk heller @Html.DisplayFor, @Html.DisplayForModel</a:t>
            </a:r>
            <a:r>
              <a:rPr lang="nb-NO" baseline="0" dirty="0" smtClean="0"/>
              <a:t> etc.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42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Businesslogikk har somregel ikke noe i en controller-action å gjøre. </a:t>
            </a:r>
          </a:p>
          <a:p>
            <a:r>
              <a:rPr lang="nb-NO" dirty="0" smtClean="0"/>
              <a:t>Det fører bare til:</a:t>
            </a:r>
          </a:p>
          <a:p>
            <a:pPr marL="171450" indent="-171450">
              <a:buFontTx/>
              <a:buChar char="-"/>
            </a:pPr>
            <a:r>
              <a:rPr lang="nb-NO" dirty="0" smtClean="0"/>
              <a:t>dårligere testbarhet</a:t>
            </a:r>
          </a:p>
          <a:p>
            <a:pPr marL="171450" indent="-171450">
              <a:buFontTx/>
              <a:buChar char="-"/>
            </a:pPr>
            <a:r>
              <a:rPr lang="nb-NO" dirty="0" smtClean="0"/>
              <a:t>Vanskeligere</a:t>
            </a:r>
            <a:r>
              <a:rPr lang="nb-NO" baseline="0" dirty="0" smtClean="0"/>
              <a:t> å vedlikeholde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Mer fragil kode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Mer repetetiv kode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43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ViewModeller</a:t>
            </a:r>
            <a:r>
              <a:rPr lang="nb-NO" baseline="0" dirty="0" smtClean="0"/>
              <a:t> bør ha et navn som reflekterer viewet det hører til. Dette fører igjen til at Viewet ofte navngis i forhold til hvilke data det skal presentere. (URL kan uansett SEOifiseres vha routes)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44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Del opp Viewmodellene i logiske</a:t>
            </a:r>
            <a:r>
              <a:rPr lang="nb-NO" baseline="0" dirty="0" smtClean="0"/>
              <a:t> og fornuftige biter. Det er ingenting i veien for at en ViewModell kan inneholde referanser til andre ViewModeller som collections. Det fører til gjenbrukbare viewmodels og mer ryddig kode.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45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IKKE PUTT LOGIKK</a:t>
            </a:r>
            <a:r>
              <a:rPr lang="nb-NO" baseline="0" dirty="0" smtClean="0"/>
              <a:t> I GET/SET</a:t>
            </a:r>
          </a:p>
          <a:p>
            <a:r>
              <a:rPr lang="nb-NO" baseline="0" dirty="0" smtClean="0"/>
              <a:t>Viewmodeller skal ikke ha noe forhold til hvorfor dataene er som de er. De skal kun være et mellomlagringssted, slik at Viewet kan presentere/poste og controlleren kan agere på bakgrunn av dataene.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46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Controller</a:t>
            </a:r>
            <a:r>
              <a:rPr lang="nb-NO" baseline="0" dirty="0" smtClean="0"/>
              <a:t> har ansvar for å dytte et resultat ut til Responsen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baseline="0" dirty="0" smtClean="0"/>
              <a:t>ActionResult</a:t>
            </a:r>
            <a:endParaRPr lang="nb-NO" dirty="0" smtClean="0"/>
          </a:p>
          <a:p>
            <a:r>
              <a:rPr lang="nb-NO" baseline="0" dirty="0" smtClean="0"/>
              <a:t>JsonResult</a:t>
            </a:r>
          </a:p>
          <a:p>
            <a:r>
              <a:rPr lang="nb-NO" baseline="0" dirty="0" smtClean="0"/>
              <a:t>ViewResult</a:t>
            </a:r>
          </a:p>
          <a:p>
            <a:r>
              <a:rPr lang="nb-NO" baseline="0" dirty="0" smtClean="0"/>
              <a:t>FileResult</a:t>
            </a:r>
          </a:p>
          <a:p>
            <a:r>
              <a:rPr lang="nb-NO" baseline="0" dirty="0" smtClean="0"/>
              <a:t>Etc...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07403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mtClean="0"/>
              <a:t>Har vi tid til overs?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48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49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50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Vis en enkel demo-MVC</a:t>
            </a:r>
            <a:r>
              <a:rPr lang="nb-NO" baseline="0" dirty="0" smtClean="0"/>
              <a:t> site</a:t>
            </a:r>
          </a:p>
          <a:p>
            <a:r>
              <a:rPr lang="nb-NO" baseline="0" dirty="0" smtClean="0"/>
              <a:t>Vis en controller, en action og et view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Ryddig HTML</a:t>
            </a:r>
          </a:p>
          <a:p>
            <a:r>
              <a:rPr lang="nb-NO" dirty="0" smtClean="0"/>
              <a:t>Ikke merkelige ID-genereringer</a:t>
            </a:r>
          </a:p>
          <a:p>
            <a:r>
              <a:rPr lang="nb-NO" dirty="0" smtClean="0"/>
              <a:t>WYSIWYG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92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vanet_intr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 dirty="0"/>
          </a:p>
        </p:txBody>
      </p:sp>
      <p:sp>
        <p:nvSpPr>
          <p:cNvPr id="8" name="TekstSylinder 7"/>
          <p:cNvSpPr txBox="1"/>
          <p:nvPr/>
        </p:nvSpPr>
        <p:spPr>
          <a:xfrm>
            <a:off x="0" y="759563"/>
            <a:ext cx="9144000" cy="620169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,,,W*##*W@@WW@WWW@WW@WWW@@@@@WWWW@@WWWWWWWWWWWWWWWWWWWW, ,,,,,.+:., .WWW@WWWWW #WWW@WWWWW,WWWW.#WW@WWWWWW.WWWWW*,:,,,,,,,,,,,,,,,,,,,,,,,,,,,,,,,,,,,,,,,,,,,,,,,,,,,,,,,W@:.,,,,,,,,,,,,,,,,,,,,,,,,,,,,,,,,,,,,,,,,,,,,,,,,,,, 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 W*##*W@WWWWW@@@WW@@@WWW@@@WWWWWWWWWWWWWWWWWWW@ ,,,,,,.+:,,,:WW+WWWWW.,@WW,WWWWW@WWWWW,@WW.WWWWW*WWWWW,@,WWWW,,:,,,,,,,,,,,,,,,,,,,,,,,,,,,,,,,,,,,,,,,,,,,,,,,,,,,,,W@..,,,,,,,,,,,,,,,,,,,,,,,,,,,,,,,,,,,,,,,,,,,,,,,,,,, @*,,,,,,,,,,,,,,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 W*###WWWWWWW@@WWW@@@@WWWWWWWWWWWWWWWWWW# ,,,,,,:+:,  *W.WWWWWW,.WW@WWWWWW*WWWW@,@W#WWWWWW@WWWW@,*#WW@WW,WWWW ..,,,,,,,,,,,,,,,,,,,,,,,,,,,,,,,,,,,,,,,,,,,,,,,,,, @@..,,,,,,,,,,,,,,,,,,,,,,,,,,,,,,,,,,,,,,,,,,,,,,,,,,,,W+,,,,,,,,,,,,,,,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,,,,,,W*###W@@WWW@@@@@WWWWWWWWWWWWWWWWW* ,,,,,,:+.,, @,WWWWWW,*:WW*WWWWW:WWWWW,.WW#WWWWW.WWWWW,. WWWWW@WWWWWW,@,WW :,,,,,,,,,,,,,,,,,,,,,,,,,,,,,,,,,,,,,,,,,,,,,,,,,,W@..,,,,,,,,,,,,,,,,,,,,,,,,,,,,,,,,,,,,,,,,,,,,,,,,,,,#W 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,,,,,,,W*#@@#@@@@@WWWWWWWWWWWWWWWW: ,,,,,.++.,,,,WWWWWW,W:+W.WWWWWW@WWWWW +W,WWWWWWWWWWWW  @WWWWW:WWWWW+W+:WWWWWWW@,+,,,,,,,,,,,,,,,,,,,,,,,,,,,,,,,,,,,,,,,,,,,,,,,,:+..,,,,,,,,,,,,,,,,,,,,,,,,,,,,,,,,,,,,,,,,,,,,,,,,,, WW 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,,,,,,,,W##@@WWWWWW: ,,@WWWWW. ,,,,,.++.,, +WWWWW:WW.#@WWW@WW,WWWWW.,#@WWWWWW.WWWWW,, WWWWW*WWWWWW@W: WWWWWWWWWWWWW ,:,,,,,,,,,,,,,,,,,,,,,,,,,,,,,,,,,,,,,,,,,,,,,,@WWWW,,,,,,,,,,,,,,,,,,,,,,,,,,,,,,,,,,,,,,,,,,,,,,,,,.@:,,,,,,,,,,,,,,,,,,,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,,,,,,,,,@WWWW. ,,,,,,,,, ,,,,,.++.,,,WWWWW#WWW,@,WWWWW@WWWWWW .@,WWWWW#WWWWWW,,+WWWWW@WW@WW,WW,+WWWWWWWWWWWWWW. ,,  ,.,,,,,,,,,,,,,,,,,,,,,,,,,,,,,,,,,,,,,,,,,,,,,@@:.*W@,,,,,,,,,,,,,,,,,,,,,,,,,,,,,,,,,,,,,,,,,,,,,,@W,,,,,,,,,,,,,,,,,,,,,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,,,,,,,,,,,,,,,,,,,,,,,,,,:+:.,,+WWWW@WWW@.,WWWWWW#WW@WW,@.,WWWWWW@WWWWW,@,@WWWW,WWWWW@WWW @WWWW,WWWWW@WW@,@WW@,, ,@W .,,,,,,,,,,,,,,,,,,,,,,,,,,,,,,,,,,,,,,,,,,,,,,@@+,,@@@,,,,,,,,,,,,,,,,,,,,,,,,,,,,,,,,,,,,,,,,,,*@#..,,,,,,,,,,,,,,,,,,,,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,,,,,,,,,,.,,,,,,,,,,,,,,,,#WWWW@WWW#,.WWWWW.WWWWWW@@,.WWWWW,WWWWWW@@,WWWW@WWWWWW:WW@,WWWW@WWWWWW+WW@, ,,#WWWWW,WWWWW@ :,,,,,,,,,,,,,,,,,,,,,,,,,,,,,,,,,,,,,,,,,,,,,,:@@,, @@@,,,,,,,,,,,,,,,,,,,,,,,,,,,,,,,,,,,,,,,@W..,,,,,,,,,,,,,,,,,,,,,,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,,,,,,,,,,..,,,,,,,,,,,,.,#WWWW* WWWWWWWWWWWW,W* WWWWWWWWWWWW.W#:WWWW:WWWWW:WWW#.WWWW+WWWWW.WWW*.WW:,,  :#WWWWWW W      ,,,,,,,,,,,,,,,,,,,,,,,,,,,,,,,,,,,,,,,,,,,,,,,,###,, @@@,,,,,,,,,,,,,,,,,,,,,,,,,,,,,,,,,,,W@..,,,,,,,,,,,,,,,,,,,,,,,,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,,,,,,,,,..:,,,,,,,.....,,,,WWWWW:WWWWW#WW+,WWWWW:WWWWW*WW+*WWW+WWWWWWWWWW++WWW:WWW@WWWWWW:+WW@WWWWW WWWWW#@@   , ,    ,,,,,,,,,,,,,,,,,,,,,,,,,,,,,,,,,,,,,,,,,,,,,,,,,,,#@#.,,@@,,,,,,,,,,,,,,,,,,,,,,,,,,,,,,,,@W::,,,,,,,,,,,,,,,,,,,,,,,,,,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,,,,,,,,,...:,,,,,,,,,,..,, WWWWWW@WW:*WWWW+WWWWWW@WW.#WWWWWWWWW,WWWW.#WWW@WW@WW,WWWW: WWWWWWW#WWWW@W*W#  ,,,,,,,,,,,,,,,,,,,,,,,,,,,,,,,,,,,,,,,,,,,,,,,,,,,,,,,,,,,,,,,,,,.WW@.@#,,,,,,,,,,,,,,,,,,,,,,,,,,,,,@@+:.,,,,,,,,,,,,,,,,,,,,,,,,,,,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,,,,,,,,,...:.,,,,,,,,,,,,,,,WWW.@WWWW@WWWWW.WWW,@WW.WWWWW@WWWWW,@WW,WW@WW#WWWWW,@WWWWW.WWWWWWW.WW+    ,,,,,,,,,,,,,,,,,,,,,,,,,,,,,,,,,,,,,,,,,,,,,,,,,,,,,,,,,,,,,,,,,,,,,,,.:WWW:,,**,,,,,,,,,,,,,,,,,,,,,,#@*:..,,,,,,,,,,,,,,,,,,,,,,,,,,,,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,,,,,,,,,....:,,,,,,,,,,,,,,,+WWWWWWWWWWWW@,@W@WWWWWW*WWWW@,@W#WWWWWW#WWWW@,@WWWWWWWWWWW.WWWW: ,  ,,,,,,,,,,,,,,,,,,,,,,,,,,,,,,,,,,,,,,,,,,,,,,,,,,,,,,,,,,,,,,,,,,,,,,,,,,,,,,.::WW@.#WW@@ ,,,,,,,,,,,,,,,*@@:..,,,,,,,,,,,,,,,,,,,,,,,,,,,,,,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,,,,,,,,,,....:,,,,,,,,,,,,,, @WWWWWW@,WW#WWWWW.WWWWW,,WW#WWWWW.WWWWW,,WWWWWWWWWWWWWWWWW,  , ,,,,,,,,,,,,,,,,,,,,,,,,,,,,,,,,,,,,,,,,,,,,,,,,,,,,,,,,,,,,,,,,,,,,,,,,,,,,,,,,,,,,,.:.@@@,,,,W@@* ,,,,,,,,,#@@::..,,,,,,,,,,,,,,,,,,,,,,,,,,,,,,,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,,,,,,,,,,,,,..:,,,,,,,,,,,,,, W#:WWWWWWWWWWWWWW :W,WWWWWWWWWWWW .WWWWWWWWWWWWWWWW@,,,, ,,,,,,,,,,,,,,,,,,,,,,,,,,,,,,,,,,,,,,,,,,,,,,,,,,,,,,,,,,,,,,,,,,,,,,,,,,,,,,,,,,,,,,,,,,,..,.+W@*,,, *W@@# ,,,.@@.:..,,,,,,,,,,,,,,,,,,,,,,,,,,,,,,,,,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,,,,,,,,,,,,,,...,,,,,,,,,,,,, ,WWWWWWWWWW..+#WWWWWW.WWWWW.::WWWWWWWWWWWWWWWW@  ,,,,,,,, , ,,,, , ,,,,,,,,,,,,,,,,,,,,,,,,,,,,,,,,,,,,,,,,,,,,,,,,,,,,,,,,,,,,,,,,,,,,,,,,,,,,,,,,,,,,,,,,+@@#*.,, .W#+WW,:..,,,,,,,,,,,,,,,,,,,,,,,,,,,,,,,,,,,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,,,,,,,,,,,,,,,.:,,,,,,,,,,,,,,,:W@WWW:+,WWWWW*WWWWWW.:*WWW,WWWWWWWWWWWW#   , ,,,,,,, ,, ,,,:+++.,,,,,,,,,,,,,,,,,,,,,,,,,,,,,,,,,,,,,,,,,,,,,,,,,,,,,,,,,,,,,,,,,,,,,,,,,,,,,,,,,,,,,,,,,,,,,+@W@@WWW:.....,,,,,,,,,,,,,,,,,,,,,,,,,,,,,,,,,,,,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,,,,,,,,,,,,,,,,.:,,,,,,,,,,,,,,, @WWWWWW@WWWWW,W.#@+WWWWWWW+WWWWWW*   ,  ,,,,,,,,,,,,,:*++++++++,,,,,,,,,,,,,,,,,,,,,,,,,,,,,,,,,,,,,,,,,,,,,,,,,,,,,,,,,,,,,,,,,,,,,,,,,,,,,,,,,,,,,,,,,,,,,,,,,..,.....,,,,,,,,,,,,,,,,,,,,,,,,,,,,,,,,,,,,,,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,,,,,,,,,,,,,,,,..:,,,,,,,,,,,,,,,WWWWWWWWWW,@,WWWWWWWWWWWWWW:+ , ,,,,,,,,,,, ,, .++++++++++++++++,,,,,,,,,,,,,,,,,,,,,,,,,,,,,,,,,,,,,,,,,,,,,,,,,,,,,,,,,,,,,,,,,,,,,,,,,,,,,,,,,,,,,,,,,,,,,,,,,.....,,,,,,,,,,,,,,,,,,,,,,,,,,,,,,,,,,,,,,,,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,,,,,,,,,,,,,,,,,...,,,,,,,,,,,,,  WWW@.+@WWWWW,WWWWW@WWW. ,,,,,,,,,,,,,,,,,.++++++++++++++++++++++ ,,,,,,,,,,,,,,,,,,,,,,,,,,,,,,,,,,,,,,,,,,,,,,,,,,,,,,,,,,,,,,,,,,,,,,,,,,,,,,,,,,,,,,,,,,,,,,,,..,,,,,,,,,,,,,,,,,,,,,,,,,,,,,,,,,,,,,,,,,,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,,,,,,,,,,,,,,,,,,,:.,,,,,,,,,,,,,,,WWWWW@WWWWWW#WWW, ,,,,,,,,,,,,,,,,,:*++++++++++++++++++++++++++:,,,,,,,,,,,,,,,,,,,,,,,,,,,,,,,,,,,,,,,,,,,,,,,,,,,,,,,,,,,,,,,,,,,,,,,,,,,,,,,,,,,,,,,,,,,,,,,,,,,,,,,,,,,,,,,,,,,,,,,,,,,,,,,,,,,,,,,,,,,,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,,,,,,,,,,,,,,,,,,,.:,,,,,,,,,,,,,,,@WWWWW.WWW@,,, ,,,,,,,,,,,,,,,:+++++++++++++++++++++++++++++++++.,,,,,,,,,,,,,,,,,,,,,,,,,,,,,,,,,,,,,,, ,,,,,,,,,,,,,,,,,,,,,,,,,,,,,,,,,,,,,,,,,,,,,,,,,,,,,,,,,,,,,,,,,,,,,,,,,,,,,,,,,,,,,,,,,,,,,,,,,,,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,,,,,,,,,,,,,,,,,,,,.:,,,,,,,,,,,,,, WWWW@,,, ,,,,,,,,,,,,,,,,,,,.++++++++++++++++++++++++++++++++++*,,,,,,,,,,,,,,,,,,,,,,,,,,,,,,,,,,,,,,,,..,,,,,,,,,,,,,,,,,,,,,,,,,,,,,,,,,,,,,,,,,,,,,,,,,,,,,,,,,,,,,,,,,,,,,,,,,,,,,,,,,,,,,,,,,,,,,,,,,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,,,,,,,,,,,,,,,,,,,,,.:,,,,,,,,,,,,,,,,,,,,,,,,,,,,,,,,,,,,,,,,,,,++++++++++++++++++++++++++++++++++++ ,,,,,,,,,,,,,,,,,,,,,   ,,,,,,,,.:**++:.,,,,,,,,,,,,,,,,,,,,,,,,,,,,,,,,,,,,,,,,,,,,,,,,,,,,,,,,,,,,,,,,,,,,,,,,,,,,,,,,,,,,,,,,,,,,,,,,,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,,,,,,,,,,,,,,,,,,,,,,:.,,,,,,,,,,,,,,,,,,,,,,,,,,,,,,,,,,,,,,,,,,,++++++++++++++++++++++++++++++++++++,,,,,,,,,,,,,,,,,,,,,,,,,,,.:***+++++::.,,,,,,,,,,,,,,,,,,,,,,,,,,,,#,,,,,,,,,,,,,,,,,,,,,,,,,,,,,,,,,,,,,,,,,,,,,,,,,,,,,,,,,,,,,,,,,,,,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,,,,,,,,,,,,,,,,,,,,,,.:,,,,,,,,,,,,,,,,,,,,,,,,,,,,,,,,,,,,,,,,,,,,+++++++++++++++++++++++++++++++++++:,,,,,,,,,,,,,,,,,,,,,.+***++++++::::..,,,,,,,,,,,,,,,,,,,,,,,,,,,,,#,,,,,,,,,,,,,,,,,,,,,,,,,,,,,,,,,,,,,,,,,,,,,,,,,,,,,,,,,,,,,,,,,,,,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,,,,,,,,,,,,,,,,,,,,,,,.:,,,,,,,,,,,,,,,,,,,,,,,,,,,,,,,,,,,,,,,,,,,.*+++++++++++++++++++++++++++++++++*,,,,,,,,,,,,,,,,.+#*++++++++:::...,,,,,,,,,,,,,,,,,,,,,,,,,,,,,,, +*,,,,,,,,,,,,,,,,,,,,,,,,,,,,,,,,,,,,,,,,,,,,,,,,,,,,,,,,,,,,,,,,,,,,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,,,,,,,,,,,,,,,,,,,,,,,,.:,,,,,,,,,,,,,,,,,,,,,,,,,,,,,,,,,,,,,,,,,,,:*+++++++++++++++++++++++++*++++:,,,,,,,,,,,,..+#**++++++::::...,,,,,,,,,,,,,,,,,,,,,,,,,,,,,,,,,,,,#@@,,,,,,,,,,,,,,,,,,,,,,,,,,,,,,,,,,,,,,,,,,,,,,,,,,,,,,,,,,,,,,,,,,,,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,,,,,,,,,,,,,,,,,,,,,,,,,..,,,,,,,,,,,,,,,,,,,,,,,,,,,,,,,,,,,,,,,,,,,++++++++++++++++++++++++++:,,,,,,,,,,,,,.+#**+++++++::::..,,,,,,,,,,,,,,,,,,,,,,,,,,,,,,,,,,,,,,,,,@@#,,,,,,,,,,,,,,,,,,,,,,,,,,,,,,,,,,,,,,,,,,,,,,,,,,,,,,,,,,,,,,,,,,,,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,,,,,,,,,,,,,,,,,,,,,,,,,,:,,,,,,,,,,,,,,,,,,,,,,,,,,,,,,,,,,,,,,,,,,,,++*++++++*++++++*+++:,,,,,,,,,,,,.:*#*+++++++::::...,,,,,,,,,,,,,,,,,,,,,,,,,,,,,,,,,,,,,,,,,,,,,+@@,,,,,,,,,,,,,,,,,,,,,,,,,,,,,,,,,,,,,,,,,,,,,,,,,,,,,,,,,,,,,,,,,,,,,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,,,,,,,,,,,,,,,,,,,,,,,,,,.:,,,,,,,,,,,,,,,,,,,,,,,,,,,,,,,,,,,,,,,,,,,,*+++++++*+*+*+:,,,,,,,,,,,,,:*#*+++++++::::...,,,,,,,,,,,,,,,,,,,,,,,,,,,,,,,,,,,,,,,,,,,,,,,,,,@@@,,,,,,,,,,,,,,,,,,,,,,,,,,,,,,,,,,,,,,,,,,,,,,,,,,,,,,,,,,,,,,,,,,,,,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,,,,,,,,,,,,,,,,,,,,,,,,,,,.:,,,,,,,,,,,,,,,,,,,,,,,,,,,,,,,,,,,,,,,,,,,.+*++*+*+:,,,,,,,,,,,:#@#**+++++++::::...,,,,,,,,,,,,,,,,,,,,,,,,,,,,,,,,,,,,,,,,,,,,,,,,,,,,,,.WW:,,,,,,,,,,,+++:.,,  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,,,,,,,,,,,,,,,,,,,,,,,,,,,,..,,,,,,,,,,,,,,,,,,,,,,,,,,,,,,,,,,,,,,,,,,,:++:,,,,,,,,,,,+###**++++++++:::...,,,,,,,,,,,,,,,,,,,,,,,,,,,,,,,,,,,,,,,,,,,,,,,,,,,,,,,,,,,#@@,,,,,,,,,,,.+++++++++++:.,,  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,,,,,,,,,,,,,,,,,,,,,,,,,,,,...,,,,,,,,,,,,,,,,,,,,,,,,,,,,,,,,,,,,,,,,,,,,,,,,,,,,,###*++++++++::::...,,,,,,,,,,,,,,,,,,,,,,,,,,,,,,,,,,,,,,,,,,,,,,,,,,,,,,,,,,,,,,,,@@*,,,,,,,,,,,++++++++++++++++++++:.,,,,,,,,,,,,,,,,,,,,,,,,,,,,,,,,,,,,,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,,,,,,,,,,,,,,,,,,,,,,,,,,,,,.:,,,,,,,,,,,,,,,,,,,,,,,,,,,,,,,,,,,,,,,,,,,,,,,,.+#**+++++++:::....,,,,,,,,,,,,,,,,,,,,,,,,,,,,,,,,,,,,,,,,,,,,,,,,,,,,,,,,,,,,,,,,,,,,+@W,,,,,,,,,,,.++++++++++++++++++++++++++++:.,, 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,,,,,,,,,,,,,,,,,,,,,,,,,,,,,,.:,,,,,,,,,,,,,,,,,,,,,,,,,,,,,,,,,,,,,,,,,,.*##*+++++++:::...,,,,,,,,,,,,,,,,,,,,,,,,,,,,,,,,,,,,,,,,,,,,,,,,,,,,,,,,,,,,,,,,,,,,,,,,,,@@#,,,,,,,,,,,++++++#+*+*++++++++++++++++++++++++++:.,,,,,,,,,,,,,,,,,,,,,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,,,,,,,,,,,,,,,,,,,,,,,,,,,,,,,..,,,,,,,,,,,,,,,,,,,,,,,,,,,,,,,,,,,,.*#**++++++++:::...,,,,,,,,,,,,,,,,,,,,,,,,,,,,,,,,,,,,,,,,,,,,,,,,,,,,,,,,,,,,,,,,,,,,,,,,,,,,,,W@.,,,,,,,,,,.++++++*+*+++++#@**+++++++++++++++++++++++++++:.,,,,,,,,,,,,,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,,,,,,,,,,,,,,,,,,,,,,,,,,,,,,,,:.,,,,,,,,,,,,,,,,,,,,,,,,,,,,,,:##**++++++++:::...,,,,,,,,,,,,,,,,,,,,,,,,,,,,,,,,,,,,,,,,,,,,,,,,,,,,,,,,,,,,,,,,,,,,,,,,,,,,,,,,,,#@@,,,,,,,,,,,++++++*+++++++*#+#+++++#*+@**+++++++++++++++++++,,,,,,,,,,,,,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,,,,,,,,,,,,,,,,,,,,,,,,,,,,,,,,.:,,,,,,,,,,,,,,,,,,,,,,,,.:##**++++++++:::...,,,,,,,,,,,,,,,,,,,,,,,,,,,,,,,,,,,,,,,,,,,,,,,,,,,,,,,,,,,,,,,,,,,,,,,,,,,,,,,,,,,,,,,@W*,,,,,,,,,,.+++++*+++++*+#**+++++++*#+*++**#*++++++++++++++:,,,,,,,,,,,,,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,,,,,,,,,,,,,,,,,,,,,,,,,,,,,,,,,.:,,,,,,,,,,,,,,,,,,,:##**++++++++:::...,,,,,,,,,,,,,,,,,,,,,,,,,,,,,,,,,,,,,,,,,,,,,,,,,,,,,,,,,,,,,,,,,,,,,,,,,,,,,,,,,,,,,,,,,,,+WW,,,,,,,,,,,+++++++++++++**+*++*+++++++++++++***++*#*+++++++,,,,,,,,,,,,,,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,,,,,,,,,,,,,,,,,,,,,,,,,,,,,,,,,,.:,,,,,,,,,,,,,+##**++++++++:::...,,,,,,,,,,,,,,,,,,,,,,,,,,,,,,,,,,,,,,,,,,,,,,,,,,,,,,,,,,,,,,,,,,,,   ,,,,,,,,,,,,,,,,,,,,,,,,,@@@,,,,,,,,,,.+++++++++++++++++++++++++++++++++++++++*#++++++:,,,,,,,,,,,,,,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,,,,,,,,,,,,,,,,,,,,,,,,,,,,,,,,,,,.:,,,....+##******+++++::...,,,,,,,,,,,,,,,,,,,,,,,,,,,,,,,,,,,,,,,,,,,,,,,,,,,,,,,,,,,,,,,,,,,, @WWWWWWWWWW:,,,,,,,,,,,,,,,,,,,.WW.,,,,,,,,,,++++++++++++++++++++++++++++++++++++++++++++++++,,,,,,,,,,,,,,,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,,,,,,,,,,,,,,,,,,,,,,,,,,,,,,,,,,,,.:+*****++++++++++::..,,,,,,,,,,,,,,,,,,,,,,,,,,,,,,,,,,,,,,,,,,,,,,,,,,,,,,,,,,,,,,,,,,,,,, @WWWWWWWWWWWWWWWW.,,,,,,,,,,,,,,,,#W@,,,,,,,,,,.++++*++++*+++++++++++*#++++++++++++++++++++++++:,,,,,,,,,,,,,,,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,,,,,,,,,,,,,,,,,,,,,,,,,,,,,,,,,,,,..::+++++++++:::..,,,,,,,,,,,,,,,,,,,,,,,,,,,,,,,,,,,,,,,,,,,,,,,,,,,,,,,,,,,,,,,,,,,,,,,,,:WWWWWWWWWWWWWWWWWWWW ,,,,,,,,,,,,,,@W+,,,,,,,,,,++++*++#*++++++++++++++++****++#++**++++++++++++,,,,,,,,,,,,,,,,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,,,,,,,,,,,,,,,,,,,,,,,,,,,,,,,,,,,,,...::::::....,,,,,,,,,,,,,,,,,,,,,,,,,,,,,,,,,,,,,,,,,,,,,,,,,,,,,,,,,,,,,,,,,,,,,,,,,,,,@WWWWWWWWWWWWWWWWWWWWWW,,,,,,,,,,,,,+WW,,,,,,,,,,.+++++#+++++++**++****++++*+++*++++++++*++++++++:,,,,,,,,,,,,,,,,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,,,,,,,,,,,,,,,,,,,,,,,,,,,,,,,,,,,,,,,,,,,,,,,,,,,,,,,,,,,,,,,,,,,,,,,,,,,,,,,,,,,,,,,,,,,,,,,,,,,,,,,,,,,,,,,,,,,,,,,,,,,,,.WWWWWWWWWWWWWWWWWWWWWWW@,,,,,,,,,,,,@W@,,,,,,,,,,++++*++++*++@#*+*++*+#*+**++*#++*++++++#+*++++++,,,,,,,,,,,,,,,,,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,,,,,,,,,,,,,,,,,,,,,,,,,,,,,,,,,,,,,,,,,,,,,,,,,,,,,,,,,,,,,,,,,,,,,,,,,,,,,,,,,,,,,,,,,,,,,,,,,,,,,,,,,,,,,,,,,,,,,,,,,,.,,WWWWWWWWWWWWWWWWWWWWWWWW@,,,,,,,,,,,.WW.,,,,,,,,,.++++*++++*+++++*++**#++*+#++++++*++++++++#+++++:,,,,,,,,,,,,,,,,,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,,,,,,,,,,,,,,,,,,,,,,,,,,,,,,,,,,,,,,,,,,,,,,,,,,,,,,,,,,,,,,,,,,,,,,,,,,,,,,,,,,,,,,,,,,,,,,,,,,,,,,,,,,,,,,,,,,,,,,,,,...,WWWWWWWWWWWWWWWWWWWWWWWW@.,,,,,,,,,,#W@,,,,,,,,,,++++++++++**+**++++++++*+++++******+++++++++++++,,,,,,,,,,,,,,,,,,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,,,,,,,,,,,,,,,,,,,,,,,,,,,,,,,,,,,,,,,,,,,,,,,,,,,,,,,,,,,,,,,,,,,,,,,,,,,,,,,,,,,,,,,,,,,,,,,,,,,,,,,,,,,,,,,,,,,,,,,,,....+WWWWWWWWWWWWWWWWWWWWWWW#,,,,,,,,,,,WW+,,,,,,,,,.++++**++++++++++**+++++#+++++*++++++#+++*++++++.,,,,,,,,,,,,,,,,,,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,,,,,,,,,,,,,,,,,,,,,,,,,,,,,,,,,,,,,,,,,,,,,,,,,,,,,,,,,,,,,,,,,,,,,,,,,,,,,,,,,,,,,,,,,,,,,,,,,,,,,,,,,,,,,,,,,,,,,,,,,....,WWWWWWWWWWWWWWWWWWWWW@*.,,,,,,,,,,+WW,,,,,,,,,,+++++++++++++*#**+++++++++##**++#*#@+++++*++++++,,,,,,,,,,,,,,,,,,,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,,,,,,,,,,,,,,,,,,,,,,,,,,,,,,,,,,,,,,,,,,,,,,,,,,,,,,,,,,,,,,,,,,,,,,,,,,,,,,,,,,,,,,,,,,,,,,,,,,,,,,,,,,,,,,,,,,,,,,,,,,...:,#WWWWWWWWWWWWWWWWWW#+,,,,,,,,,,,,@W#,,,,,,,,,.++++*+++++*+***+++++*#**+++****++++++*+**++++++.,,,,,,,,,,,,,,,,,,,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,,,,,,,,,,,,,,,,,,,,,,,,,,,,,,,,,,,,,,,,,,,,,,,,,,,,,,,,,,,,,,,,,,,,,,,,,,,,,,,,,,,,,,,,,,,,,,,,,,,,,,,,,,,,,,,,,,,,,,,,,,,..:+:,@WWWWWWWWWWWWWW*+.,..,,,,,,,,,,...,,,,,,,,,++++++++++++++*+++++++++++++++++++*++*+*++++++++,,,,,,,,,,,,,,,,,,,,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,,,,,,,,,,,,,,,,,,,,,,,,,,,,,,,,,,,,,,,,,,,,,,,,,,,,,,,,,,,,,,,,,,,,,,,,,,,,,,,,,,,,,,,,,,,,,,,,,,,,,,,,,,,,,,,,,,,,,,,,,,,...:+*:,:#@@WWW@@+++.,,....,,,,,,,,,,,,,,,,,,,,,.+++*+++++++++++++++*+**++++++++++++++++++++++++.,,,,,,,,,,,,,,,,,,,,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,,,,,,,,,,,,,,,,,,,,,,,,,,,,,,,,,,,,,,,,,,,,,,,,,,,,,,,,,,,,,,,,,,,,,,,,,,,,,,,,,,,,,,,,,,,,,,,,,,,,,,,,,,,,,,,,,,,,,,,,,,,...::+++++.,,,,,,,,:++::...,,,,,,,,,,,,,,,,,,,,,+++++++++++**++++++++++++++*#**+++++++++++++++++,,,,,,,,,,,,,,,,,,,,,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 @WW,.,,,,,,,,,,,,,,,,,,,,,,,,,,,,,,,,,,,,,,,,,,,,,,,,,,,,,,,,,,,,,...::::++++******+++:::....,,,,,,,,,,,,,,,,,,,.++++++++++*++++++++**++++++++++++++++++++++++++.,,,,,,,,,,,,,,,,,,,,,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,,,,,,,,,,,,,,,,,,,,,,,,,,,,,,.:+*****+:.,,,,,,,,,,,,,,,@WWWWWW@,,,,,,,,,,,,,,,,,,,,,,,,,,,,,,,,,,,,,,,,,,,,,,,,,,,,,,,,,,,.....:::::::++++++++:::.....,,,,,,,,,,,,,,,,,,,+++**++++*+++++*+***++++++++++++++++++++++++++++,,,,,,,,,,,,,,,,,,,,,,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,,,,,,,,,,,,,,,,,,,,,,,,,,+*:,,,,,,,,,,,,,++,,,,,,,,,.,WWWWWWWWWWW,,,,,,,,,,,,,,,,,,,,,,,,,,,,,,,,,,,,,,,,,,,,,,,,,,,,,,,,,,.....:::::::::::::::::.....,,,,,,,,,,,,,,,,,,.++++++++*+*++++**++++**++++#+++++++++++++++++++.,,,,,,,,,,,,,,,,,,,,,,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,,,,,,,,,,,,,,,,,,,,,,.*.,,,,,,,,,,,,,,,,..,,++,,,,, WWWWWWWWWWWWWWW@,,,,,,,,,,,,,,,,,,,,,,,,,,,,,,,,,,,,,,,,,,,,,,,,,,,,,,,......:::::::::::::::......,,,,,,,,,,,,,,,,,,+++*+++*++*++++*+*+++*++++++++++++++++#*++++++++,,,,,,,,,,,,,,,,,,,,,,,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,,,,,,,,,,,,,,,,,,,,.*,,,,,,,,,,,,,,,,,,,,,,,.,*++,*WWWWWWWWWWWWWWWWWWW,.,,,,,,,,,,,,,,,,,,,,,,,,,,,,,,,,,,,,,,,,,,,,,,,,,,,,.............:::::::......,,,,,,,,,,,,,,,,,.+++**+++**++++++*++++**++++*++++*#*++++++++++++.,,,,,,,,,,,,,,,,,,,,,,,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,,,,,,,,,,,,,,,,,,,::.,,,,,,,,,,,,,,,,,,,,,,,,.:+#WWWWWWWWWWWWWWWWWWWWWWW@,,,,,,,,,,,,,,,,,,,,,,,,,,,,,,,,,,,,,,,,,,,,,,,,,,,...............::::.......,,,,,,,,,,,,,,,,,+++++++++++***++++#++++**+++*+++++++++++++++++++,,,,,,,,,,,,,,,,,,,,,,,,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,,,,,,,,,,,,,,,,,,.+,,,,,,,,,,,,,,,,,,,,,,,,,,,.,WWWWWWWWWWWWWWWWWWWWWWWWWWW,.,,,,,,,,,,,,,,,,,,,,,,,,,,,,,,,,,,,,,,,,,,,,,,,,..........................,,,,,,,,,,,,,,,.+++++++++++**@*+*+++**+***+++++++++++++++++++++.,,,,,,,,,,,,,,,,,,,,,,,,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,,,,,,,,,,,,,,,,,,*,,,,,,,,,,,,,,,,,,,,,,,,,,,,,.*WWWWWWWWWWWWWWWWWWWWWWWWWWWW#,,,,,,,,,,,,,,,,,,,,,,,,,,,,,,,,,,,,,,,,,,,,,,..........................,,,,,,,,,,,,,,,.++++++++++++++++++++++++++++++++++++++++++++++++,,,,,,,,,,,,,,,,,,,,,,,,,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,,,,,,,,,,,,,,,,,+.,,,,,,,,,,,,,,,,,,,,,,,,,,,,,,:*,WWWWWWWWWWWWWWWWWWWWWWWWWWWWW .,,,,,,,,,,,,,,,,,,,,,,,,,,,,,,,,,,,,,,,,,,..........................,,,,,,,,,,,,,,,:+++++++++++++++++++++++++++++++++++++++++++++++.,,,,,,,,,,,,,,,,,,,,,,,,,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,,,,,,,,,,,,,,,,,*,,,,,,,,,,,,,,,,,,,,,,,,,,,,,,,.::*+@WWWWWWWWWWWWWWWWWWWWWWWWWWWW*,,,,,,,,,,,,,,,,,,,,,,,,,,,,,,,,,,,,,,,,,.,........................,,,,,,,,,,,,,,,:+***++++++++++++++++++++++++++++++++++++++++++:,,,,,,,,,,,,,,,,,,,,,,,,,,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,,,,,,,,,,,,,,,,::,,,,,,,,,,,,,,,,,,,,,,,,,,,,,,,,,.::+@.WWWWWWWWWWWWWWWWWWWWWWWWWWWW..,,,,,,,,,,,,,,,,,,,,,,,...,,,,,,,,,,,,.++.......................,.,,,,,,,,,,,,,.:::::::++***++++++++++++++++++++++++++++++++++.,,,,,,,,,,,,,,,,,,,,,,,,,,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,,,,,,,,,,,,,,,,*,,,,,,,,,,,,,,,,,,,,,,,,,,,,,,,,,,,,,.:+#.@WWWWWWWWWWWWWWWWWWWWWWWWW,.,,,,,,,,,,,,,,,,,,,,++.,,,,,,:*#**+:..*W@@+....................,,,,,,,,,,,,,,,,,,,.....:::::::::+***+++++++++++++++++++++++++:,,,,,,,,,,,,,,,,,,,,,,,,,,,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,,,,,,,,,,,,,,,.:,,,,,,,,,,,,,,,,,,,,,,,,,,,,,,,,,,,,,,,.::+#,WWWWWWWWWWWWWWWWWWWWW@#+.,,,,,,,,,,,,,,,,,,*.,,,,,,,,,,,,.:+**##@@#:.....................,,,,,,,,,,,,,,,,,,,,,,,,,,,.....::::::::+***+++++++++++++++++.,,,,,,,,,,,,,,,,,,,,,,,,,,,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,,,,,,,,,,,,,,,:.,,,,,,,,,,,,,,,,,,,,,,,,,,,,,,,,,,,,,,,,,..:+#.WWWWWWWWWWWWWWWWWW,#+..,,,,,,,,,,,,,,,,::,,,,,,,,,,,,,,,,,,,...:::....................,,,,,,,,,,,,,,,,,,,,,,,,,,,,,,,,,,,,,.....:::::::+****+++++++:,,,,,,,,,,,,,,,,,,,,,,,,,,,,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,,,,,,,,,,,,,,,:.,,,,,,,,,,,,,,,,,,,,,,,,,,,,,,,,,,,,,,,,,,,,.::*#.WWWWWWWWWWWWW.#+:.,,,,,,,,,,,,,,,,,::,,,,,,,,,,,,,,,,,,,,,,.....................,,,,,,,,,,,,,,,,,,,,,,,,,,,,,,,,,,,,,,,,,,,,,,,,,,....::::::++++.,,,,,,,,,,,,,,,,,,,,,,,,,,,,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,,,,,,,,,,,,,,,.:,,,,,,,,,,,,,,,,,,,,,,,,,,,,,,,,,,,,,,,,,,,,,,,.:+#,WWWWWWWWWW:#:..,,,,,,,,,,,,,,,,,,+,,,,,,,,,,,,,,,,,,,,,,,,,,...+#*+:::....+@#+,,,,,,,,,,,,,,,,,,,,,,,,,,,,,,,,,,,,,,,,,,,,,,,,,,,,,,,,,,,.....,,,,,,,,,,,,,,,,,,,,,,,,,,,,,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,,,,,,,,,,,,,,,,+.,,,,,,,,,,,,,,,,,,,,,,,,,,,,,,,,,,,,,,,,,,,,,,,,,::+#:WWWWW,#+.,,,,,,,,,,,,,,,,,,,,+,,,,,,,,,,,,,,,,,,,,,,,,,,,++............,.:@@+:.*@*,,,,,,,,,,,,,,,,,,,,,,,,,,,,,,,,,,,,,,,,,,,,,,,,,,,,,,,,,,,,,,,,,,,,,,,,,,,,,,,,,,,,,,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,,,,,,,,,,,,,,,,.+,,,,,,,,,,,,,,,,,,,,,,,,,,,,,,,,,,,,,,,,,,,,,,,,,,,.::*:.:#+:.,,,,,,,,,,,,,,,,,,,,,+,,,,,,,,,,,,,,,,,,,,,,,,,,*.,,,,......,,,,,,,.:#*##*#.,,,,,,,,,,,,,,,,,,,,,,,,,,,,,,,,,,,,,,,,,,,,,,,,,,,,,,,,,,,,,,,,,,,,,,,,,,,,,,,,,,,,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,,,,,,,,,,,,,,,,,+.,,,,,,,,,,,,,,,,,,,,,,,,,,,,,,,,,,,,,,,,,,,,,,,,,,,,,..:::.,,,,,,,,,,,,,,,,,,,,,,,+,,,,,,,,,,,,,,,,,,,,,,,,,*,,,,,,,,,,,,,,,,,,,,,,.::::,,,,,,,,,,,,,,,,,,,,,,,,,,,,,,,,,,,,,,,,,,,,,,,,,,,,,,,,,,,,,,,,,,,,,,,,,,,,,,,,,,,,,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,,,,,,,,,,,,,,,,,.:,,,,,,,,,,,,,,,,,,,,,,,,,,,,,,,,,,,,,,,,,,,,,,,,,,,,,,,,,,,,,,,,,,,,,,,,,,,,,,,,,,*,,,,,,,,,,,,,,,,,,,,,,,,::,,,,,,,,,,,,,,,,,,,,,,,....,,,,,,,,,,,,,,,,,,,,,,,,,,,,,,,,,,,,,,,,,,,,,,,,,,,,,,,,,,,,,,,,,,,,,,,,,,,,,,,,,,,,,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,,,,,,,,,,,,,,,,,.+,,,,,,,,,,,,,,,,,,,,,,,,,,,,,,,,,,,,,,,,,,,,,,,,,,,,,,,,,,,,,,,,,,,,,,,,,,,,,,,,,,.*,,,,,,,,,,,,,,,,,,,,,,,+,,,,,,,,,,,,,,,,,,,,,,,,,,,,,,,,,,,,,,,,,,,,,,,,,,,,,,,,,,,,,,,,,,,,,,,,,,,,,,,,,,,,,,,,,,,,,,,,,,,,,,,,,,,,,,,,,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,,,,,,,,,,,,,,,,,.+,,,,,,,,,,,,,,,,,,,,,,,,,,,,,,,,,,,,,,,,,,,,,,,,,,,,,,,,,,,,,,,,,,,,,,,,,,,,,,,,,,,,:#+,,,,,,,,,,,,,,,,,,,+,,,,,,,,,,,,,,,,,,,,,,,,,,,,,,,,,,,,,,,,,,,,,,,,,,,,,,,,,,,,,,,,,,,,,,,,,,,,,,,,,,,,,,,,,,,,,,,,,,,,,,,,,,,,,,,,,,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,,,,,,,,,,,,,,,,,,:.,,,,,,,,,,,,,,,,,,,,,,,,,,,,,,,,,,,,,,,,,,,,,,,,,,,,,,,,,,,,,,,,,,,,,,,,,,,,,,,,,,,,,*@#.,,,,,,,,,,,,,,,..,,,,,,,,,,,,,,,,,,,,,,,,,,,,,,,,,,,,,,,,,,,,,,,,,,,,,,,,,,,,,,,,,,,,,,,,,,,,,,,,,,,,,,,,,,,,,,,,,,,,,,,,,,,,,,,,,,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,,,,,,,,,,,,,,,,,,,*,,,,,,,,,,,,,,,,,,,,,,,,,,,,,,,,,,,,,,,,,,,,,,,,,,,,,,,,,,,,,,,,,,,,,,,,,,,,,,,,,,,,,,,.*#:,,,,,,,,,,,,,+.,,,,,,,,,,,,,,,,,,,,,,,,,,,,,,,,,,,,,,,,,,,,,,,,,,,,,,,,,,,,,,,,,,,,,,,,,,,,,,,,,,,,,,,,,,,,,,,,,,,,,,,,,,,,,,,,,,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,,,,,,,,,,,,,,,,,,,.+,,,,,,,,,,,,,,,,,,,,,,,,,,,,,,,,,,,,,,,,,,,,,,,,,,,,,,,,,,,,,,,,,,,,,,,,,,,,,,,,,,,,,,,,,,*,,,,,,,,,,,,.:,,,,,,,,,,,,,,,,,,,,,,,,,,,,,,,,,,,,,,,,,,,,,,,,,,,,,,,,,,,,,,,,,,,,,,,,,,,,,,,,,,,,,,,,,,,,,,,,,,,,,,,,,,,,,,,,,</a:t>
            </a:r>
          </a:p>
        </p:txBody>
      </p:sp>
      <p:pic>
        <p:nvPicPr>
          <p:cNvPr id="6" name="Bilde 5" descr="novanet_sort_rgb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62" y="381000"/>
            <a:ext cx="731945" cy="378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tx2">
                <a:alpha val="43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n-NO" dirty="0"/>
          </a:p>
        </p:txBody>
      </p:sp>
      <p:pic>
        <p:nvPicPr>
          <p:cNvPr id="6" name="Bilde 5" descr="novanet_hvit_rgb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63" y="1981200"/>
            <a:ext cx="4594966" cy="2362200"/>
          </a:xfrm>
          <a:prstGeom prst="rect">
            <a:avLst/>
          </a:prstGeom>
        </p:spPr>
      </p:pic>
      <p:cxnSp>
        <p:nvCxnSpPr>
          <p:cNvPr id="8" name="Straight Connector 11"/>
          <p:cNvCxnSpPr/>
          <p:nvPr userDrawn="1"/>
        </p:nvCxnSpPr>
        <p:spPr>
          <a:xfrm>
            <a:off x="792163" y="836612"/>
            <a:ext cx="7559675" cy="1588"/>
          </a:xfrm>
          <a:prstGeom prst="line">
            <a:avLst/>
          </a:prstGeom>
          <a:ln w="6350" cmpd="sng">
            <a:solidFill>
              <a:schemeClr val="bg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2"/>
          <p:cNvCxnSpPr/>
          <p:nvPr/>
        </p:nvCxnSpPr>
        <p:spPr>
          <a:xfrm>
            <a:off x="792163" y="6399213"/>
            <a:ext cx="7559675" cy="1587"/>
          </a:xfrm>
          <a:prstGeom prst="line">
            <a:avLst/>
          </a:prstGeom>
          <a:ln w="6350">
            <a:solidFill>
              <a:schemeClr val="bg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kstSylinder 9"/>
          <p:cNvSpPr txBox="1"/>
          <p:nvPr/>
        </p:nvSpPr>
        <p:spPr>
          <a:xfrm>
            <a:off x="1219200" y="269557"/>
            <a:ext cx="23622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defRPr/>
            </a:pPr>
            <a:r>
              <a:rPr lang="nb-NO" sz="800" dirty="0" smtClean="0">
                <a:solidFill>
                  <a:schemeClr val="bg1"/>
                </a:solidFill>
                <a:latin typeface="+mn-lt"/>
              </a:rPr>
              <a:t>Novanet AS</a:t>
            </a:r>
          </a:p>
          <a:p>
            <a:pPr algn="l">
              <a:defRPr/>
            </a:pPr>
            <a:r>
              <a:rPr lang="nb-NO" sz="800" dirty="0" err="1" smtClean="0">
                <a:solidFill>
                  <a:schemeClr val="bg1"/>
                </a:solidFill>
                <a:latin typeface="+mn-lt"/>
              </a:rPr>
              <a:t>Youngstorget</a:t>
            </a:r>
            <a:r>
              <a:rPr lang="nb-NO" sz="800" dirty="0" smtClean="0">
                <a:solidFill>
                  <a:schemeClr val="bg1"/>
                </a:solidFill>
                <a:latin typeface="+mn-lt"/>
              </a:rPr>
              <a:t> 4, 0181 Oslo</a:t>
            </a:r>
          </a:p>
          <a:p>
            <a:pPr algn="l">
              <a:defRPr/>
            </a:pPr>
            <a:r>
              <a:rPr lang="nb-NO" sz="800" dirty="0" smtClean="0">
                <a:solidFill>
                  <a:schemeClr val="bg1"/>
                </a:solidFill>
                <a:latin typeface="+mn-lt"/>
              </a:rPr>
              <a:t>P.b. 8790, </a:t>
            </a:r>
            <a:r>
              <a:rPr lang="nb-NO" sz="800" dirty="0" err="1" smtClean="0">
                <a:solidFill>
                  <a:schemeClr val="bg1"/>
                </a:solidFill>
                <a:latin typeface="+mn-lt"/>
              </a:rPr>
              <a:t>Youngst</a:t>
            </a:r>
            <a:r>
              <a:rPr lang="nb-NO" sz="800" smtClean="0">
                <a:solidFill>
                  <a:schemeClr val="bg1"/>
                </a:solidFill>
                <a:latin typeface="+mn-lt"/>
              </a:rPr>
              <a:t>orget, 0028 Oslo</a:t>
            </a:r>
          </a:p>
          <a:p>
            <a:pPr algn="l">
              <a:defRPr/>
            </a:pPr>
            <a:r>
              <a:rPr lang="nb-NO" sz="800" smtClean="0">
                <a:solidFill>
                  <a:schemeClr val="bg1"/>
                </a:solidFill>
                <a:latin typeface="+mn-lt"/>
              </a:rPr>
              <a:t>www.novanet.no</a:t>
            </a:r>
            <a:endParaRPr lang="nn-NO" sz="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TekstSylinder 10"/>
          <p:cNvSpPr txBox="1"/>
          <p:nvPr/>
        </p:nvSpPr>
        <p:spPr>
          <a:xfrm>
            <a:off x="609600" y="269557"/>
            <a:ext cx="5334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nb-NO" sz="800" b="0" i="0" smtClean="0">
                <a:solidFill>
                  <a:schemeClr val="bg1">
                    <a:lumMod val="95000"/>
                  </a:schemeClr>
                </a:solidFill>
                <a:latin typeface="Courier New"/>
                <a:cs typeface="Courier New"/>
              </a:rPr>
              <a:t>&lt;f.n.=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bg1">
                    <a:lumMod val="95000"/>
                  </a:schemeClr>
                </a:solidFill>
                <a:latin typeface="Courier New"/>
                <a:cs typeface="Courier New"/>
              </a:rPr>
              <a:t>&lt;b.a.=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bg1">
                    <a:lumMod val="95000"/>
                  </a:schemeClr>
                </a:solidFill>
                <a:latin typeface="Courier New"/>
                <a:cs typeface="Courier New"/>
              </a:rPr>
              <a:t>&lt;p.b.=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bg1">
                    <a:lumMod val="95000"/>
                  </a:schemeClr>
                </a:solidFill>
                <a:latin typeface="Courier New"/>
                <a:cs typeface="Courier New"/>
              </a:rPr>
              <a:t>&lt;url.=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1219200" y="879157"/>
            <a:ext cx="23622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defRPr/>
            </a:pPr>
            <a:r>
              <a:rPr lang="nb-NO" sz="800" dirty="0" smtClean="0">
                <a:solidFill>
                  <a:schemeClr val="tx1"/>
                </a:solidFill>
                <a:latin typeface="+mn-lt"/>
              </a:rPr>
              <a:t>Novanet AS</a:t>
            </a:r>
          </a:p>
          <a:p>
            <a:pPr algn="l">
              <a:defRPr/>
            </a:pPr>
            <a:r>
              <a:rPr lang="nb-NO" sz="800" dirty="0" err="1" smtClean="0">
                <a:solidFill>
                  <a:schemeClr val="tx1"/>
                </a:solidFill>
                <a:latin typeface="+mn-lt"/>
              </a:rPr>
              <a:t>Youngst</a:t>
            </a:r>
            <a:r>
              <a:rPr lang="nb-NO" sz="800" dirty="0" smtClean="0">
                <a:solidFill>
                  <a:schemeClr val="tx1"/>
                </a:solidFill>
                <a:latin typeface="+mn-lt"/>
              </a:rPr>
              <a:t>orget 4, 0181 Oslo</a:t>
            </a:r>
          </a:p>
          <a:p>
            <a:pPr algn="l">
              <a:defRPr/>
            </a:pPr>
            <a:r>
              <a:rPr lang="nb-NO" sz="800" dirty="0" smtClean="0">
                <a:solidFill>
                  <a:schemeClr val="tx1"/>
                </a:solidFill>
                <a:latin typeface="+mn-lt"/>
              </a:rPr>
              <a:t>P.b. 8790, </a:t>
            </a:r>
            <a:r>
              <a:rPr lang="nb-NO" sz="800" dirty="0" err="1" smtClean="0">
                <a:solidFill>
                  <a:schemeClr val="tx1"/>
                </a:solidFill>
                <a:latin typeface="+mn-lt"/>
              </a:rPr>
              <a:t>Youngst</a:t>
            </a:r>
            <a:r>
              <a:rPr lang="nb-NO" sz="800" smtClean="0">
                <a:solidFill>
                  <a:schemeClr val="tx1"/>
                </a:solidFill>
                <a:latin typeface="+mn-lt"/>
              </a:rPr>
              <a:t>orget, 0028 Oslo</a:t>
            </a:r>
          </a:p>
          <a:p>
            <a:pPr algn="l">
              <a:defRPr/>
            </a:pPr>
            <a:r>
              <a:rPr lang="nb-NO" sz="800" smtClean="0">
                <a:solidFill>
                  <a:schemeClr val="tx1"/>
                </a:solidFill>
                <a:latin typeface="+mn-lt"/>
              </a:rPr>
              <a:t>www.novanet.no</a:t>
            </a:r>
            <a:endParaRPr lang="nn-NO" sz="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609600" y="879157"/>
            <a:ext cx="5334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&lt;f.n.=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&lt;b.a.=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&lt;p.b.=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&lt;url.=</a:t>
            </a:r>
          </a:p>
        </p:txBody>
      </p:sp>
      <p:pic>
        <p:nvPicPr>
          <p:cNvPr id="10" name="Bilde 9" descr="novanet_sort_rgb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162" y="381000"/>
            <a:ext cx="731945" cy="378000"/>
          </a:xfrm>
          <a:prstGeom prst="rect">
            <a:avLst/>
          </a:prstGeom>
        </p:spPr>
      </p:pic>
      <p:cxnSp>
        <p:nvCxnSpPr>
          <p:cNvPr id="12" name="Straight Connector 7"/>
          <p:cNvCxnSpPr/>
          <p:nvPr userDrawn="1"/>
        </p:nvCxnSpPr>
        <p:spPr>
          <a:xfrm>
            <a:off x="792163" y="836612"/>
            <a:ext cx="7559675" cy="1588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kstSylinder 7"/>
          <p:cNvSpPr txBox="1"/>
          <p:nvPr userDrawn="1"/>
        </p:nvSpPr>
        <p:spPr>
          <a:xfrm>
            <a:off x="0" y="759563"/>
            <a:ext cx="9144000" cy="620169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,.::::::.:++++++++:::.,,,,.,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,.+**@@WWW@@@#****++#@###@######*+:.,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,,:#WWWWWWWWWWWWWWWW@@@@@@@@@WWWWW@@@@@W@@:,,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,+@W@WWWWWWWWWWWWWWW@@@#**###@@WWWWWWWWW@@@@#*#+,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.*@@@@@@@WWWWWWWWW@@@@##@@###@#***######@@@WWWW@@W#:,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,*@@@@@@@@@WWWWWWWW@@@@@@@@@@@@@@@WWW@@@WWW@@@@@@@@@@@@+:,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,+@@@###@@@WWWWWWWWWWW@@@@@@WWW@@WWWWWWWWWWWWWW@W@@@W@@@##@#+::..,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,.+@@@@@###@@W@@@@WW@@@@@WW@WWWWWWWWWWWWW@WWWWWWWWWWW@@@@@W@@##@@*...:.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.##@@@##@@@@@W@@@WWWWWWWW@@@@WW@@WWWWWWWW@@@@@@WWWWWWWWW@@@@@@@@@@@@*:,.+,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.*WW@@@@W@@@@@WWWWW@###@@@#@@@@@@@@@@@@@@@@@@@@@@W@WWWWWWWWWW@@WW@@@@@@@#:.:,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,#WWWWWW@@WW@@@@@@@@*++***+*****##**#########*++**##@@@@@@@WWW@WW@WWWWWW@@##+:*,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.@WWWWWWWW@#@WW@W@@#++++::+++:::::::++++++*++++++:++++***#***#@WW@WWWWWWWW@W@@#+:,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.@WWWWWW@##@WW@@W@#+::::::::::.........:::::::::::......::++++++*#@@@WWWWWW@@W@@#*,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,+WWW@WW@@@@WW@@W@@*+::::::.:......,,,..............,,,,,....::+++:+*@W@WWWW@@@WW@@+,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+WW@@WWWW@@@@@@@@#*+:::....:......,,,,,,,,,,,,,,,,,,,,,,,,.....::++:+@W@@WWWW@@WWW@#+,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.#W@@WWW@@@#@@@##*+::::..::::.....,,,,,,,,,,,,,,,,,,,,,,,,,.......:++*@@@@@WWW@@@@@@@@.,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+WWWWWWWW##@@@@@#+::::::.::::.....,,,,,,,,,,,,,,,,,,,,,,,,,,,......:+#@@#*#@@@@@@###@#.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.@WWWWWWW@WWWWW@#*+:::::.::::......,,,,,,,,,,,,,,,,,,,,,,,,,........:*#@@*+*@@@@@@@##@W+,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:@WWWWWWWWWWWWWW@#++:::::.:...........,,,,,,,,,,,,,,,,,,,,,........:+#@@#*+::*@@@@@@@@@@W@.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.#WWWWWWWWWWWWWW@#*+:::::::............,,,,,,,,,,,,,,,,,,,,........+#@@###*++:+#@@@@@@WW@@@@.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,**@WWWWWWWWWWWW@@#*+:::::::..............,,,,,,,,,,,,,,,.......::*##******++:::*@W@@@WWWW@W@: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,##@WWWW@@WWWWWW@#**+::::::::................,...,,,,,,,,..........::::::::::::+*@@@@WWWWWW@@.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.@@@WWW@#@@WWWWW@#**++::::::::..............,,,,,,,,,,,,,.............:::::::::+*@@@@WWWWWWWW@: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,.:..,#@WW@*#@WW@@@@@@#*+++:::::::::............,,,,,,,,,,,,,...............::::::::+#@#@WWWWWWWWW#.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,#@@@*#@@@@WW@@@@#*+++::::::::..........,,,,,,,,,,,,,,,,,,,,,,..........::::::++*##@@WWWW@WWW@: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,@W@##@@@@@WW@@@@#*+++::::::::::........,,,,,,,,,,,,,,,,,,,,,,,,,.......:::::::++*#@WWWWW@@@@W*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:@W@###@@@@W@@@@@#*+++:::::::::.........,,,,,,,,,,,,,,,,,,,,,,,,..........:::::++**@WWWWWW@@@@: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,#W@###@@#@@@@@@@#*++++::::::::...........................,,,............:::::+++**@WWWW@@@@@:,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.@W@##@##@@@@@@#**+++++++:::::::::::::::::....................::::++++++::++++****@WWWWW@@##.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,,     ,#WW@#####@@@@@#*++++++++***++++***++****##*++::...........:::++**####**######****@WWWW@@@*.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,**,,,+@W@WW@####@@@@@#*++++++*#*######*************+++:::....::::++++**********###@@###*#W@*@@@+,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,:@W@W@WWWWW@@@@@@W@@#*+++++******++++*######@@@@#****++::::::++****##@#####@@#*++**###*#@@@@@#.,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.+###@@@WWW@@@@@W@@#*+++++**++++*###@@@WWW@@####@@##**+::..:+*######@@@@@@@@#@@#*******@@@@@#*,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,,*#@@@@@@@@@@@@@**+++++++++++*#@@@#@@@@@#:+#####@#*+....:+#@###*+#@@@@#*@W@@#**+**+*@W@#@#*.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,+**#@@@@@@@@@@@*+++++++++++++++++++++:::::::::::+::..,,.:++:::::::++++++******++++*@W@###*:,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,+**#@##@@@@@@@#*+++:::::::..::::..............::::...,,..::::.:..:::.:::::+::::++++@@@##*+.,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:+*#**+*#@@@@@#*++++:::.........................::...,,..:::......:::::::::::::::+*@@@***+.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,:+*+::*#@@@@@#**++++::..........................:..,,,,.:::..................:::+*@@*:+++,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.++::+*#######*+++++:................,,,,,.........,,,,.::::.................::++*##*+:+:,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,::::++++***##**++++::........,,,,,,,,,,,..........,,,,.:::::................::++*##*+:::,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.::::::+**+*#**++++:::.......,,,,,,,,,,,...........,,,.:::::..............:::++*#*+::::,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.::::.::++*****+*++:::........,,,,,,,....::::::...,,...:+++:.............::++*++:::::.,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.::::::::+******++::::...............:::....:....,,,..::::::...........:::+**+:::::.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,::...:::*******++::::::.........:::::::..::....,,,..:::::::::......::::++*++::::,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,.:::::+******+++:::::::...::::::..:++:.::::......:+++++:::::::..::::++**+:::.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,,,,.+******+++:::::::::::::....::+#####+::...:+####+::::::::::::+++**:,,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,+**++***++++::::::::::::::::::++**###++++#@@@#*+::::::::::::++***.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:***+**++++++::::::::::::::::::::++**#######*++::::::::::::+++**+.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.******+++++:::::::::::::::..::::::+**#***++++++:+++:::::::++***+,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,+****+++++++:::::::+++++::::::....::::+::::::::+++++::::::+****: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,+***+++++++++:::::::+*@WW@#*******++++++++****####*++:::+++***+,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+****++++++++::::.::::::*@#+*+::+:.:+::+**##@WW@#*+:::::++****.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,+****++++++++++:::::::.::::+++***++++:+*******++::.:::::+****:,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,:++*****++++++++++:::::....:::::::..:::::::::++::::.::::++****:,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,::::++*****++++++++++:::::....::::::........:::::+::..:::++****.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,......+++***++++++++*+++++:::::::::::++:::++:::++++:::::::++****.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,,........+++++***++*++++*++++:::::::.:::::::+++++:::::::::::+++*#*,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,,,,..........:++++++**++*++++**+++++::::::::::::::::::::::::::::++***+.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,,,,,,,,..,,.....,:++:+++++***++++**++++:::::::::.::::::::::.::::::+++****++,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,,,,,,,,,,,,,,,.....,.:+:::++++++***++**++++::::::::::::..::::::::::::++******::,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,,,,,,,,,,,,,,,,,,.....,,::::::+++++++******+++++::::::::..::::::::::::+++*******::::..,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,,,,,,,,,,,,,,,,,,,,,,,,,....,,,:+:::::++++++++*****++++++::::::...:::::::::+++******#*+:.:::::.,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,,,,  ,,,,,,,,,,,,,,,,,,,,,,,,....,,.+:::::::++++++++******++++::::::::::::::::++**********+:...:::::.,,,,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,,,,,,,,,,,,,,,,,,,,,,,,,,,,,,,,,....,,,:+:::::::++++++++++********++++++++++++++**********#***:....::.:.:.....,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,,,,,,,..,,,,,,,,,,,,,,,,,,,,,,,,,,,,,,.....,,.++::::::::+++++++++++++***************************@@**+:...::.:........,,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,,,,,,,,,,..,,,,,,,,,,,,,,,,,,,,,,.,,,,,,,,,,..,,,,.++:::::::::+++++++++++++++++++++++++++****+*****#@@**+:...:...........,.,,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,..,,,,....,,,..,,,,,,,,,,,,,,,,,,,,,,,,,,,,,,,,,,..,,,,:++::::::::::+++++++++++++++++++++++++*+++++++**##@***:..,.............,,,.,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,,.,,,,,...,,,,,,,..,,,,,,,,,,,,,,,,,,,,,,,,,,,,,,,,,,,,,,,,,,:+::::::::::::::+++++::::::++++++++++++++++++**##@***+..,.............,,,,,..,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,,,............,,,,,,,...,,,,,,,,,,,,,,,,,,,,,,,,,,,,,,,,,,,,,,,,,,.++:::::::::::::::::::::::::+++++++++++++++++**###++++:.,......,,.....,,,,,,....,,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,,................,,,,,,,,..,,,,,.,,,,,,,,,,,,,,,,,,,,,,,,,,,,,,,.,,,,,,.++:::::::::::::::::::::::::+++++++++++++++****#*::::..,,.....,,.....,,,,,,,,.....,,,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,..............,,,,,.....,,,,,,,,,,,,.,,,,,,,,,,,,,,,,,,,,,,,,,,,,,,,,,,,,,,:*++:::::::::::::::::::::::::::+++++:++++++***#+:::..,,,.....,,,....,,,,,,,,,.....,,..,,,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,....:..............,,,,,,,...,,,,,,,,,,..,,,,,,,,,,,,,,,,,,,,,,,,,,,,,,,,,,,,,,:**++:::::::::::::::::::::::::++::::+++++++**+::....,,,......,,....,,,,,,,,,,......,,....,,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,......:.................,,,,,,,,..,,,,,,,,,..,,,,,,,,,,,,,,,,,,,,,,,,,,,,,,,,,,,,,,.:*+++:::::::::::::::::::::::::::::++++++*+:::.....,,,.....,.....,,,,,,,,,,,,,....,,,,....,,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,::...:......................,,,,,,,..,,,,,,,,...,,,,,,,,,,,,,,,,,,,,,,,,,,,,,,,,,,,,,,.:*++++++::::::::::::::::::::::::++++**+::::.....,, ,......,....,,,,,,,,,,,,,,....,,,,,....,,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:.............................,,,,,,,,,,,,,,,,,,.,,,,,,,,,,,,,,,,,,,,,,,,,,,,,,,,,,,,,,,.:++++++++++++::::::::::::::::++++**+:..::....,.:+*####*:.......,,,,,,,,,,,,,,....,,.,,,....,,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1219200" y="879157"/>
            <a:ext cx="23622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defRPr/>
            </a:pPr>
            <a:r>
              <a:rPr lang="nb-NO" sz="800" dirty="0" smtClean="0">
                <a:solidFill>
                  <a:schemeClr val="tx1"/>
                </a:solidFill>
                <a:latin typeface="+mn-lt"/>
              </a:rPr>
              <a:t>Novanet AS</a:t>
            </a:r>
          </a:p>
          <a:p>
            <a:pPr algn="l">
              <a:defRPr/>
            </a:pPr>
            <a:r>
              <a:rPr lang="nb-NO" sz="800" dirty="0" err="1" smtClean="0">
                <a:solidFill>
                  <a:schemeClr val="tx1"/>
                </a:solidFill>
                <a:latin typeface="+mn-lt"/>
              </a:rPr>
              <a:t>Youngst</a:t>
            </a:r>
            <a:r>
              <a:rPr lang="nb-NO" sz="800" dirty="0" smtClean="0">
                <a:solidFill>
                  <a:schemeClr val="tx1"/>
                </a:solidFill>
                <a:latin typeface="+mn-lt"/>
              </a:rPr>
              <a:t>orget 4, 0181 Oslo</a:t>
            </a:r>
          </a:p>
          <a:p>
            <a:pPr algn="l">
              <a:defRPr/>
            </a:pPr>
            <a:r>
              <a:rPr lang="nb-NO" sz="800" dirty="0" smtClean="0">
                <a:solidFill>
                  <a:schemeClr val="tx1"/>
                </a:solidFill>
                <a:latin typeface="+mn-lt"/>
              </a:rPr>
              <a:t>P.b. 8790, </a:t>
            </a:r>
            <a:r>
              <a:rPr lang="nb-NO" sz="800" dirty="0" err="1" smtClean="0">
                <a:solidFill>
                  <a:schemeClr val="tx1"/>
                </a:solidFill>
                <a:latin typeface="+mn-lt"/>
              </a:rPr>
              <a:t>Youngst</a:t>
            </a:r>
            <a:r>
              <a:rPr lang="nb-NO" sz="800" smtClean="0">
                <a:solidFill>
                  <a:schemeClr val="tx1"/>
                </a:solidFill>
                <a:latin typeface="+mn-lt"/>
              </a:rPr>
              <a:t>orget, 0028 Oslo</a:t>
            </a:r>
          </a:p>
          <a:p>
            <a:pPr algn="l">
              <a:defRPr/>
            </a:pPr>
            <a:r>
              <a:rPr lang="nb-NO" sz="800" smtClean="0">
                <a:solidFill>
                  <a:schemeClr val="tx1"/>
                </a:solidFill>
                <a:latin typeface="+mn-lt"/>
              </a:rPr>
              <a:t>www.novanet.no</a:t>
            </a:r>
            <a:endParaRPr lang="nn-NO" sz="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609600" y="879157"/>
            <a:ext cx="5334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&lt;f.n.=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&lt;b.a.=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&lt;p.b.=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&lt;url.=</a:t>
            </a:r>
          </a:p>
        </p:txBody>
      </p:sp>
      <p:pic>
        <p:nvPicPr>
          <p:cNvPr id="10" name="Bilde 9" descr="novanet_sort_rgb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162" y="381000"/>
            <a:ext cx="731945" cy="378000"/>
          </a:xfrm>
          <a:prstGeom prst="rect">
            <a:avLst/>
          </a:prstGeom>
        </p:spPr>
      </p:pic>
      <p:cxnSp>
        <p:nvCxnSpPr>
          <p:cNvPr id="12" name="Straight Connector 7"/>
          <p:cNvCxnSpPr/>
          <p:nvPr userDrawn="1"/>
        </p:nvCxnSpPr>
        <p:spPr>
          <a:xfrm>
            <a:off x="792163" y="836612"/>
            <a:ext cx="7559675" cy="1588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kstSylinder 7"/>
          <p:cNvSpPr txBox="1"/>
          <p:nvPr userDrawn="1"/>
        </p:nvSpPr>
        <p:spPr>
          <a:xfrm>
            <a:off x="0" y="759563"/>
            <a:ext cx="9144000" cy="620169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,,,,..::....,,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,,,...:+*#@@@###@###@@##*#*+:.,,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,.+*##@@@#@@@@@@@#####@@@##**###****+.,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.***+*#*####@@@##@@@@@@###@@##@##@@##****++:,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.****#####*#@#@#####**#############@#####**#*+++:.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,.++++###*******+++++:++++*#######*****##*##*#####*+++:.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,:++++***+*#***+:.......:++++*######*+#******#####**##***++.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,:++:+**+*++**+:...........::::++*********++**++***####**#*+*+:,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,.+++:+:+::+**+:...............:::::+*+++++++++**+***#***+*#*+++++:,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,:+:::++++:+++:............,,,,,......:::+::::+++:+++**####******+*++.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.+++++++:*+++:.........,..,,.,,,,,,,,,,.......::::::::++*##***++++***++.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,:++++++::+++:..............,,,,,,,,,,,,,,,,,,,...::::.::+++++++::.::**+++:,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:++*+:++++++:.............,,,,,,..,,,,,,,,,,,,,,..........::+::......:+*+++.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,:******+++::..................,,,,,,,,,,,,,,,,,,,,,,,,,.................+*+++: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.*#***+**+::...................,,,,,,,,,,,,,,,,,,,,,,,,,,,...............::+*++.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,+##*****+:......................,,,,,,,,,,,,,,,,,,,,,,,,,,,..,............::+**+,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+###*++++:....................,,,,,,,,,,,,,,,,,,,,,,,,,,,,,,,............:.:::***+,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.*##****+:::...................,,..,,,,,,,,,,,,,,,,,,,,,,,,,..............::::::*##+,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,*@@##*++::::.....................,,,,,,,,,,,,,,,,,,,,,,,,,,,,,,...........::::::+*##.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.###@#*++::::....................,,,,,,,,,,,,,,,,,,,,,,,,,,,,,,...........::::::::+*#*,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+#@###**++::::...................,,,,,,,,,,,,,,,,,,,,,,,,,,,,.............:::::::::+**.,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,#@##@###**+:::.................,,,,,,,,,,,,,,,,,,,,,,.,,,,,,.............::::::::::+**.,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.##@######*:::..................,,..,,,,,,,,,,,,,,,,,,,,,,,,,,...........:::.::::::::**.,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.#@@#####*+::..................,,,,,,,,,,,,,,,,,,,,,,,,,,,,,,.................::::::+**.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.*#@#####+::::...............,,,,,,,,,,,,,,,,,,,,,,,,,,,,,,,,...............:..:::::+**,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.#@@##@#*:::::...................,,,,,,,,,,,,,,,,,,,,,,,,,,,,,..............::::::::+**,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:#@###@#+::::::.:..........:::::.....,,,,,,,,,,,,,,,,,,,,,,,,,................::::::*#+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,...+######*::::::::::.:::.:::::::::++++++::................,,....................:::::+*#:,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,+*:.:*####*+::::::::::::::.........::+**#***++:..................................::::::+*#.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,.+#*+::**##+:::::::::::::::.............::++***++::::.....................::::::::.:::::+*+,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,:++::++**#*+:::..::::++::::++***####***++:::++++++++::.......:::::+++++******++:::::::::+*,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,.::...:++***::::...:::::++*####*@WWWWW@***+++::++++:::.......:::++*****###**++++++++:+++:++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,..:....+***+:::.......:::+++++::+#####:..:++:::++::::.......::++**+++++:::......:::+++++:++.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,....::+***+::::...............................,........,,,..::***++++**##****++++:+++**++++.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,...::::+++:::::...............................,.......,,,..:+*+::**+:*WWWWW@####**+***+::+,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,..,....::::::::......................,......,,,.......,,,..:++....::.:+**##++*####*****+::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,..,,...:::::::......................,,..,,,,,,.........,,..:::.............:::+****+*+++:.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,.......::::::::.........,,,,,,,,,,,,,,,,,,,,...........,,..:::.............:::::::++++++.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,..:..:::::::::..........,,,,,,,,,,,,,,,,,.............,,..::::................:::::::::,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,.....:::::::::............,,,,,,,,,,,,,,,,............,,..::::...............::...::::.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,.....:::::::::...........,,,,,,,,,,,,,,,,.............,,..::::.....................:::.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,....::::::::::...........,,,,,,,,,...................,,..::+::......,,,..........::::,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,...:+::::::::::::...........,,,,.........................::+++:...,.............:::::,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,::+:::::::::::::..........,...........:...........,,...:::.::..,.............::::+:,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,+::::::::::::::.............::......:::::..::...,....::+:.:...............::::++: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,:+::::::::::::::.......::::::.......:*#**#@*+:::....:+*+++:...............:::+++.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:++::::::::::::::::::+*#*+::..........::+++*#*++++++*#####+:.............::::++:,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.+++++:::::::::::.::*##*+++:::::::.::::::+++******#@@@@@#*+:::::.....::::::++++:,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:#++++++:::::::::::.:+*****+++++++:++++++++++***##@@@@###**+::::+++::::::::+++++.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,@#+++++++:::::::::..:+*********+*++++++++****##*#######*****+::++**+::::::+++++:,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.#@#++++++++::::::::...::+++**####**+**++++*****+++#######******++****::::::+++*+,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,.##@@******+++::::::::..::::::::+++*##########*+::::+#############**##+..:::++++*.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,*##@@*+*****+++::::::::::::::::..:::::::.::....::+++*#@@@@@#######**##+..::++++*+,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,+####@*+*******++::::::::::::::::..::::::::::::::::::::::+***###****+++:::::+***+,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,:*####@#*********++:::::::::::::::::.::...:::::::::::::::::::++:::+++::::::+++****+:..,,,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,+*#######++****##**++::::::::::.::::::::.....:.:::::::::::::::::::+++:::::+++++**#@WWW@@@###+:::..,,,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,:***#######*+*****##**++:::::::::...:::..:..............::::::::::++*++:::++++*+**@W@@@@@@@@###*#******+:.,,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.++***#######@#+++****##**+++:::::::::..::....................::::::++*++:::++++***@WWWW@WW@@@W@#######******+++.,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.+**+***#########*+++****##***+++::::::........................:::::::++++++++++***#WWWWWWW@@WW@##@##*###***********+.,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,.:+***++*#**#########+++++***###***++++::::::..:................::::::::+++++++++***#@WWWWWWWWWW@@@@#@@#####**##*+****##***+.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,:+++*##+*#**##*#########*+:++++***####***+++:::::::::.................::::++++++*****#@WWWW@WW@WWWWWW@@@@@@@@@@##@######@######***++:,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,.:++++##***#############**###*::++++****##*******+++:::::::...........:::::::+++++*****#@WWWWWWW@WW@@@@@W@@@@@@@@@@@######***##########***#+,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,:****++##+###*****###**#########*+::++++++***##****###**+++::::::::.::::::::::++++**###*#@WWWWWWWWW@@@@@@@@@@@#################*****#*****######:.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,:*******#***#*******################*+:::+++++****##***######***+++++::::::+++++****####*#@WWWWWWWWWW@@@@@@@@@@@@@@@@@@##########**###***#*****+####*+.,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,+************+*******#*##**#######*###**+:::++++++**********###########*********##########@WWWWWWWWWWW@@@@@@@@@@@@@@@@##@@@##########*###***#*******###***:,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,.*********#*##**********#**#########****###*::::::+++++**********************##############@WWWWWWWWWWWW@@@@@@@@@@@@@@@@@@####################**#**************.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.****************++********#**##*##@###*****##*::::::::++++***********************##########@@WWWWWWWWWWWWW@@@@@@@#@@@@@@@@@#################*######****##******+*+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.**********#####@@W@#*####**##**#####@####*****##*:::::::::+++++***********************#####@@@@WWWWWWWWWWWWWW@@@@##@#@@@@@@@@@##############*#########****##**####***,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,+*******##*#@#@@@@@W@@######**#############**#***##*+::::::::::++++*********************###@##@@WWWWWWWWWWWWWWW@@@@######@@@@@@#@##########################**#**######**.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,.+*########**###@W@@@@###+#@######**######@###******###++:::::::::::+++++****************########@@WWWWWWWWWWWWWWWWWW@@######@@@@@@@################*##########*##*#@######*:,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,:**####***#*#@@**##@WW@@@@*+*@#@##**########@####*****##@@*++::::::::::::+++++************#########@WWWWWWWWWWWWWWW@WWWW@######@@@@@#@@################*#############*########*+,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,:***#@#+*#@##****##*#@@##@@##**W@@@###@#*#@##########****#####*+::::::::::::::+++++*********########@@WWWWWWWWWWWWWWWWW@@@W@@@#####@@@@@#################################*#####@@##*,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,:*##*****###*******####**###*##*#W@@@####***#@@###@@##*******#@@@@*++::::::::::::::+++++++**********##@WWWWWWWWWWWWWWWWWWW@@@@###*#@@#@@@@@########################################@@###:,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,:+*******#********#######*##@@@@##@@##@@@@#**##*#@#@#########****#@@@@*++:::::::::::::++++++++++*****##@@WWWWWWWWWWWWWWWWWWWW@@@@@WWW@@#**#@#@@#########################################@###+,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,.+******##@*********########@###*#@@@#@##@##########@##########******#@#@@#++++::::::::::::++++++++****#@@WWWWWWWWWWWWWWWWWWWWW@@@@#@WWWWWW@###@############################################@@##*:,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1219200" y="879157"/>
            <a:ext cx="23622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defRPr/>
            </a:pPr>
            <a:r>
              <a:rPr lang="nb-NO" sz="800" dirty="0" smtClean="0">
                <a:solidFill>
                  <a:schemeClr val="tx1"/>
                </a:solidFill>
                <a:latin typeface="+mn-lt"/>
              </a:rPr>
              <a:t>Novanet AS</a:t>
            </a:r>
          </a:p>
          <a:p>
            <a:pPr algn="l">
              <a:defRPr/>
            </a:pPr>
            <a:r>
              <a:rPr lang="nb-NO" sz="800" dirty="0" err="1" smtClean="0">
                <a:solidFill>
                  <a:schemeClr val="tx1"/>
                </a:solidFill>
                <a:latin typeface="+mn-lt"/>
              </a:rPr>
              <a:t>Youngst</a:t>
            </a:r>
            <a:r>
              <a:rPr lang="nb-NO" sz="800" dirty="0" smtClean="0">
                <a:solidFill>
                  <a:schemeClr val="tx1"/>
                </a:solidFill>
                <a:latin typeface="+mn-lt"/>
              </a:rPr>
              <a:t>orget 4, 0181 Oslo</a:t>
            </a:r>
          </a:p>
          <a:p>
            <a:pPr algn="l">
              <a:defRPr/>
            </a:pPr>
            <a:r>
              <a:rPr lang="nb-NO" sz="800" dirty="0" smtClean="0">
                <a:solidFill>
                  <a:schemeClr val="tx1"/>
                </a:solidFill>
                <a:latin typeface="+mn-lt"/>
              </a:rPr>
              <a:t>P.b. 8790, </a:t>
            </a:r>
            <a:r>
              <a:rPr lang="nb-NO" sz="800" dirty="0" err="1" smtClean="0">
                <a:solidFill>
                  <a:schemeClr val="tx1"/>
                </a:solidFill>
                <a:latin typeface="+mn-lt"/>
              </a:rPr>
              <a:t>Youngst</a:t>
            </a:r>
            <a:r>
              <a:rPr lang="nb-NO" sz="800" smtClean="0">
                <a:solidFill>
                  <a:schemeClr val="tx1"/>
                </a:solidFill>
                <a:latin typeface="+mn-lt"/>
              </a:rPr>
              <a:t>orget, 0028 Oslo</a:t>
            </a:r>
          </a:p>
          <a:p>
            <a:pPr algn="l">
              <a:defRPr/>
            </a:pPr>
            <a:r>
              <a:rPr lang="nb-NO" sz="800" smtClean="0">
                <a:solidFill>
                  <a:schemeClr val="tx1"/>
                </a:solidFill>
                <a:latin typeface="+mn-lt"/>
              </a:rPr>
              <a:t>www.novanet.no</a:t>
            </a:r>
            <a:endParaRPr lang="nn-NO" sz="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609600" y="879157"/>
            <a:ext cx="5334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&lt;f.n.=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&lt;b.a.=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&lt;p.b.=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&lt;url.=</a:t>
            </a:r>
          </a:p>
        </p:txBody>
      </p:sp>
      <p:pic>
        <p:nvPicPr>
          <p:cNvPr id="10" name="Bilde 9" descr="novanet_sort_rgb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162" y="381000"/>
            <a:ext cx="731945" cy="378000"/>
          </a:xfrm>
          <a:prstGeom prst="rect">
            <a:avLst/>
          </a:prstGeom>
        </p:spPr>
      </p:pic>
      <p:cxnSp>
        <p:nvCxnSpPr>
          <p:cNvPr id="12" name="Straight Connector 7"/>
          <p:cNvCxnSpPr/>
          <p:nvPr userDrawn="1"/>
        </p:nvCxnSpPr>
        <p:spPr>
          <a:xfrm>
            <a:off x="792163" y="836612"/>
            <a:ext cx="7559675" cy="1588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kstSylinder 7"/>
          <p:cNvSpPr txBox="1"/>
          <p:nvPr userDrawn="1"/>
        </p:nvSpPr>
        <p:spPr>
          <a:xfrm>
            <a:off x="0" y="759563"/>
            <a:ext cx="9144000" cy="620169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,,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,...,     ,,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.+:+:., ,.:+:.,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,,,*+:**:.::+##***:,    ,,,,,,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,..+#+****##########***+:::++:::,,,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,,    ,,.+++:+**##@@####*+*##@###########*:::,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..,,::+*@#####*##*++***###*+@@#@@##@@#####*+**.,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,.::+*@@###*##@@@@@@###*+:::+*+#@W@@@@@@#####****.,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,::***#@###@@#@######@@###*+++**#@@@@@@@@@##@@#*##*:,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,:::*###**#@@##@@@@@#*+***##@@*++++++*##@@@@#@@@####@@##@@#+,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.:.    ,:++*+++++++++**#****++**######*++:::++*#########@@*##@#@@@#*:,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,,:::+::++***+**#***++::+***########@@@###+:::+*##@@###@@@@@#***##@@@###: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,...:+***#######@##**+++:++***#####****#@@WW#*##**#@WW@@@@##*+##*#@@@#*+*+,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,,.:+******###***#*###********+++************@#+*@*++*##@W@##*++#@###@@###*:,,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,+*++##*+:++**##@####@###@####*+:++***##*+*#@WW*::+##***###@@#+:+#@@***#@@##.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,::+##+:*****############*+#@#**###**+***#####*#@W#+:+@W#+*#@@#@@#+*@@#*#@@@#@:,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,.*@@*+*+++:+****####@####@@#*+++:+****##@####@@@##@W#++*W@***#@@@@#####@###@W@*,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,:###++*+*****##@WWWW@##***++*#@@##*+++++*#@@@@@@@@@#@W@#*##@@@@#*@@@@####@@@@@@#*.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,.+#******+***#*#@@@WW@W@##***++++*#@@@@@#*+++*#@@@@@@@@@@###@##@@@@@@####@@@@#@@@#:,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,.+++***++***@@###@@#++#@@###**++*##**###@W@##***#####@@#@@###@#####@###@##@@@W@#@@*.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,:#@##@#+*##@#++***+.:*****************#########**###*********************#@@@@@@@#@@.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,+@###@@##@@@#+:++:::*++++++++::::::+++++++++++++++++*+::::::::::::::::::+*#@@@@@@@@#@*.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.#@@@@@@@###*#*++*++++::::::............,,.............................::.::*#@@@@#####+:,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.##@@@@@#####@@#*****++:::....,,,.,,,,,,,,,,,,,,,,,,,,,,,,,,,,,,,,,,,........:+*+*@@#@#++:.,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.*#@@@##@#########****++::...,,,,,,,,,,,,,,,,,,,,,,,,,,,,,,,,,,,,,,,,,,,.......::+*#@@##:,..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,:##@@#*#@#####*##*****+::....,,,,,,,,,,,,,,,,,,,,,,,,,,,,,,,,,,,,,,,,,,,.......::+*###@@#+,,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.####***##*#####*****+++::....,,,,,,,,,,,,,,,,,,,,,,,,,,,,,,,,,,,,,,,,,,,.......:++###***#*..,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:@###**+***++***##***++::......,,,,,,,,,,,,,,,,,,,,,,,,,,,,,,,,,,,,,,,,,,.......::+*##*+:+:, ,,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+#####+*++:++*###****+:::......,,,,,,,,,,,,,,,,,,,,,,,,,,,,,,,,,,,,,,,,.........::+#@#*:::.,  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,*@#*#*++****++***##*++::........,,,,,,,,,,,,,,,,,,,,,,,,,,,,,,,,,,,,,,,.........::+#@@*+++:,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:#@@######**+::+****++::..........,,,,,,,,,,,,,,,,,,,,,,,,,,,,,,,,,,,,,,,.......:::+#@@##***:,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,*#@@##@@@#*++++***++:::..........,,,,,,,,,,,,,,,,,,,,,,,,,,,,,,,,,,,,,,,.......:::+#@@#**#*:,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:@@##@@@@##***##**+:::............,,,,,,,,,,,,,,,,,,,,,,,,,,,,,,,,,,,,..,........:::#@###@#+.,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,+#@@@###@#####***+:::................,..,,,,,,,,,,,,,,,,,,,,,,,,,,,,,,............::*@####*+,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,+####@#@@@*#****+::............::.........:::....:...,,,,,,,,,,,,,,.,............:::+####*+.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,:*####@@@##*#**+::.........::::::::::::::::::::::::::..,,,,,..,,,....::::::+:::++++++*****: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:*#*##@###***++::.........:::::::::::::::::++*++++:+:::...........::+++***++++++++++++++**.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.#@*****#**++++:..........:::::.....:++*#*****++:::::::........:::++++++***++::::::+:++*#+,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.+::++***+*+++:.............::::++**#**+*+::+*++::::::..,,,..::++****#**#*+**#*+:::::++*: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,.++******+++:.............::::::::++++::..:++:::+::..,,,,,.:****+:+**#*+:.:+**+:::::*.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,+++**+**+*+::.....................::::.,..::::..:...,,,,,.:++++:..:::+:.:::+++:::.::,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,+**++++****+:......,,,,,,............................,,,,..::............::::::..:.,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,:*+:++*****+::......,,,,,,,,,...............,,,,,,...,,,,..................:::...:,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.++::++****+:::......,,,,,,,,,,,,,,,.,...,,,,,,,,.....,,,,.::..,.................:,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,::::++++*#*+:::.....,,,,,,,,,,,,,,,,,,,,,,,,,,,,.....,,,,..::..,,,..............:,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,.:::++*++##*:::......,,,,,,,,,,,,,,,,,,,,,,,..........,,,,.::...,,,,,,,,,,......:,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,.::::++:*##+:::......,,,,,,,,,,,,,,,,,,,,,,,..........,,,..::...,,,,,,,,,.....::,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,..::..:+*#*+:::.......,,,,,,,,,,,,,,,,,,,,...........,,,,.::....,,,,,,,,.....:.,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,....:::+**+:::........,,,,,,,,,,,,,,,,,,............,,,,..::....,,,,,,,.....:,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,:....+**++:::........,,,,,,,,,,,,,,,,,.....,,.....,,,,...................::,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....:+++++:::.........,,,,,,,,,,,,,,.....,,,.....,,,,,..::.............::.,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,::+++++:::............,,,,,,,,,,,..::::++::....,....:+:...........:::+,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,:++++++:::....................,,...::+++*+++::.::+*#*:..........:::+:,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.+++++++:::::::.......................::::++++*#@##*+::........::++*,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.*++++++++:+::::::..................:::::::+++********+:::::::.::+**: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.*#*:++++++:+:::::::......::::::::::.::::::++++++++++++++::::::::+***,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,..#@*:++++++::::::::::....::::::::::..:........:::.:::::++++++:::++**.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,.,,##+::+++++::::::::::...:::::+++::...:::::::::::+++++++**+::::::++*+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...,,##+:::++++:+::::++:::::::.::::++*#######*+*#####@@@@@#*::.:::::+**,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,...,,.**+:::+++++:+::::+::::............:::::..:::::::::::+:::..:::++**,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,...., .**:::::::++:+:::+++::::::::..............,.......::::::...::++**,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,....,, .**::::::::+++++:::::::::::::............:::::::::::::::.:::++**.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,,...,,,,,,,++:::..:::::++:+::::::::::::........::::::::::++:+++::.:::++**:,,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,,,,,,,,,,,,, :++::..:::::.:++::::::::::::::::......::::::+++:::::::::::+**:.........,,,,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,,,,,,,,,,,,,,, ,++::....:::::.:++:::::+::::::............:....:.....::::+**:.........,,,,,,,,,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,,,,,,,,,,,,,,,,,, ,:::............::++::::::::::.................::..::::+**:........,,,,,,,,,,,,,,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,,,,,,,,,,,,,,,,,,,,   ,.:...............::++++::+::::..::............:::::++*+:........,,,,,,,,,,,,,,,,,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,,,,,,,,,,,,,,,,,,,,,     ,.:.................::++++++::::........:::..:::::+**:..........,,,,,,,,,,,,,,,,,,,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,,,,,,,,,,,,,,,,,,,,        ,  ,....................:+++++::::::::::::::::::::+*+.............,,,,,,,,,,,,,,,,,,,,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,,,,,,,,      ,,,,,,,            ,,,................:.::.::+++++::::::::++++++**:............,,,,..,,,,,,,,,,,,,,,,,,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,,,,,,,,,,,,,,,,,,,,,              ,, ,,..............:::::::::::++*++++****+++++:.............,,,,,..,,,,,,,,,,,,,,,,,,,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,,,,,,,,,,,,,,,,,,,,,,,               ,,,,,,...............:::::::...::::::+++++++++..............,,,,,,,,,,,,,,,,,,,,,,,,,,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,,,,,,,,   ,   ,   ,,,,,,                ,,,,,,,...............::::::::::::::++:+++:::......,,......,,,,,,,,,,,,,,,,,,,,,,....,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,,..,,,,,             ,,                     ,,,,,,.:...........::.::::::::::::::::+++:::.,,,,,,,,,...,,,,,,,,,,,,,,,,,,.,,,.....,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,,...,,,,,,,,,          ,                      ,,,,,, ,.:...........:::::::::::::::::+*+.:...,,,,,,,,,..,,,,,,,,,,,,,,,,,..,,,.....,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,,..,,,,,,,,,,,,,,,     ,,,,                      ,,,,,,,,.:..........:::::::::::::::::*#+.:...,,,,,,,,,,,.,,,,,,,....,,,,,..,,,......,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,.,,,,,,,,,,,,,,,,,,,,,,,,,,                        ,,,,,,,,,::.........:::::::::::::::+##:.:..,,,,,,,.,,,,.+::::::..,,,,,,,..,,,.......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,..,,,,,,,,,,,,,,,,,,,,,,,,,,,,                        ,,,,,,,,,.::.......:::::::::::::::+##:.....,,,,,,,,,,,,:::..,,,,,,,,,,...,,,.......,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,..,,,,,,,,,,,,,,,,,,,,,,,,,,,,,,,                        ,,,,,,,,,,::......:::::::::::::::+#*......,,,,,,,,,,,,,.,,,,,,,,,,,,,...,,,......:.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000" y="1029600"/>
            <a:ext cx="7740650" cy="644400"/>
          </a:xfrm>
        </p:spPr>
        <p:txBody>
          <a:bodyPr/>
          <a:lstStyle>
            <a:lvl1pPr>
              <a:defRPr sz="3200">
                <a:solidFill>
                  <a:srgbClr val="38454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675" y="1674000"/>
            <a:ext cx="7740000" cy="4428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05A5D1-9685-014A-9EF8-71CC65F429DA}" type="datetime1">
              <a:rPr lang="nb-NO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n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000" y="3601170"/>
            <a:ext cx="7740000" cy="990600"/>
          </a:xfrm>
        </p:spPr>
        <p:txBody>
          <a:bodyPr anchor="t"/>
          <a:lstStyle>
            <a:lvl1pPr algn="l">
              <a:defRPr sz="2400" b="0" i="0" spc="0">
                <a:latin typeface="+mn-lt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pic>
        <p:nvPicPr>
          <p:cNvPr id="7" name="Bilde 6" descr="novanet_rgb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62" y="2048370"/>
            <a:ext cx="2668044" cy="1371600"/>
          </a:xfrm>
          <a:prstGeom prst="rect">
            <a:avLst/>
          </a:prstGeom>
        </p:spPr>
      </p:pic>
      <p:cxnSp>
        <p:nvCxnSpPr>
          <p:cNvPr id="13" name="Straight Connector 7"/>
          <p:cNvCxnSpPr/>
          <p:nvPr/>
        </p:nvCxnSpPr>
        <p:spPr>
          <a:xfrm>
            <a:off x="792163" y="3570782"/>
            <a:ext cx="7559675" cy="1588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 dirty="0"/>
          </a:p>
        </p:txBody>
      </p:sp>
      <p:cxnSp>
        <p:nvCxnSpPr>
          <p:cNvPr id="4" name="Straight Connector 11"/>
          <p:cNvCxnSpPr/>
          <p:nvPr/>
        </p:nvCxnSpPr>
        <p:spPr>
          <a:xfrm>
            <a:off x="792163" y="836612"/>
            <a:ext cx="7559675" cy="1588"/>
          </a:xfrm>
          <a:prstGeom prst="line">
            <a:avLst/>
          </a:prstGeom>
          <a:ln w="6350" cmpd="sng">
            <a:solidFill>
              <a:schemeClr val="bg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000" y="1994433"/>
            <a:ext cx="7740000" cy="1561905"/>
          </a:xfrm>
        </p:spPr>
        <p:txBody>
          <a:bodyPr/>
          <a:lstStyle>
            <a:lvl1pPr>
              <a:lnSpc>
                <a:spcPts val="4400"/>
              </a:lnSpc>
              <a:defRPr sz="4400" cap="none" spc="-15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2000" y="3601170"/>
            <a:ext cx="7740000" cy="1800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nb-NO" noProof="0" dirty="0"/>
          </a:p>
        </p:txBody>
      </p:sp>
      <p:pic>
        <p:nvPicPr>
          <p:cNvPr id="8" name="Bilde 7" descr="novanet_hvit_rgb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00" y="381600"/>
            <a:ext cx="735288" cy="378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000" y="1029600"/>
            <a:ext cx="7740650" cy="644400"/>
          </a:xfrm>
        </p:spPr>
        <p:txBody>
          <a:bodyPr/>
          <a:lstStyle>
            <a:lvl1pPr>
              <a:defRPr sz="3200">
                <a:solidFill>
                  <a:srgbClr val="38454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675" y="1674000"/>
            <a:ext cx="7740000" cy="4428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153C23-280C-6C4E-BD6E-2850A1F48140}" type="datetime1">
              <a:rPr lang="nb-NO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000" y="1029600"/>
            <a:ext cx="7740650" cy="6444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1676" y="1674000"/>
            <a:ext cx="3870324" cy="442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9" y="1674000"/>
            <a:ext cx="3870325" cy="442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B601EC-FACD-FC4F-9669-00AB4CF8778B}" type="datetime1">
              <a:rPr lang="nb-NO"/>
              <a:pPr/>
              <a:t>10.09.2012</a:t>
            </a:fld>
            <a:endParaRPr lang="nn-N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000" y="1029600"/>
            <a:ext cx="7740925" cy="644400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74000"/>
            <a:ext cx="3870325" cy="442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400" y="1674000"/>
            <a:ext cx="3870600" cy="44280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1627AB-7A7F-AD40-80AE-71016A4942D9}" type="datetime1">
              <a:rPr lang="nb-NO"/>
              <a:pPr/>
              <a:t>10.09.2012</a:t>
            </a:fld>
            <a:endParaRPr lang="nn-N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2000" y="1029600"/>
            <a:ext cx="3870000" cy="64440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676" y="1674000"/>
            <a:ext cx="3870000" cy="442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029600"/>
            <a:ext cx="3870325" cy="64440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674000"/>
            <a:ext cx="3870325" cy="442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7FA10D-157E-5D4C-A511-919445BACF49}" type="datetime1">
              <a:rPr lang="nb-NO"/>
              <a:pPr/>
              <a:t>10.09.2012</a:t>
            </a:fld>
            <a:endParaRPr lang="nn-NO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92000" y="990599"/>
            <a:ext cx="7560000" cy="5105401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b-NO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9809C3-0F8F-3340-B383-31BB0050389D}" type="datetime1">
              <a:rPr lang="nb-NO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00" y="4800600"/>
            <a:ext cx="77760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92000" y="990599"/>
            <a:ext cx="7560000" cy="37369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b-NO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000" y="5367338"/>
            <a:ext cx="77760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90C9FC-C727-6243-BD9D-4BAF5B3503CD}" type="datetime1">
              <a:rPr lang="nb-NO"/>
              <a:pPr/>
              <a:t>10.09.2012</a:t>
            </a:fld>
            <a:endParaRPr lang="nn-N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01675" y="1030288"/>
            <a:ext cx="77406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b-NO" noProof="0" dirty="0" smtClean="0"/>
              <a:t>Klikk for å redigere tittelstil</a:t>
            </a:r>
            <a:endParaRPr lang="nb-NO" noProof="0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1674000"/>
            <a:ext cx="7740000" cy="44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9000" y="452426"/>
            <a:ext cx="1196675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 smtClean="0">
                <a:solidFill>
                  <a:srgbClr val="38454F"/>
                </a:solidFill>
                <a:latin typeface="+mn-lt"/>
                <a:ea typeface="Century Gothic"/>
              </a:defRPr>
            </a:lvl1pPr>
          </a:lstStyle>
          <a:p>
            <a:fld id="{424710AA-3AA4-8A45-80E0-C3CD96381010}" type="datetime1">
              <a:rPr lang="nb-NO"/>
              <a:pPr/>
              <a:t>10.09.2012</a:t>
            </a:fld>
            <a:endParaRPr lang="nn-NO"/>
          </a:p>
        </p:txBody>
      </p:sp>
      <p:cxnSp>
        <p:nvCxnSpPr>
          <p:cNvPr id="8" name="Straight Connector 7"/>
          <p:cNvCxnSpPr/>
          <p:nvPr/>
        </p:nvCxnSpPr>
        <p:spPr>
          <a:xfrm>
            <a:off x="792163" y="836612"/>
            <a:ext cx="7559675" cy="1588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8"/>
          <p:cNvCxnSpPr/>
          <p:nvPr/>
        </p:nvCxnSpPr>
        <p:spPr>
          <a:xfrm>
            <a:off x="5562599" y="6248400"/>
            <a:ext cx="2789239" cy="1588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Bilde 13" descr="novanet_rgb.wmf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2162" y="381000"/>
            <a:ext cx="731837" cy="376226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>
              <a:defRPr sz="900" smtClean="0">
                <a:solidFill>
                  <a:srgbClr val="38454F"/>
                </a:solidFill>
                <a:latin typeface="+mn-lt"/>
                <a:ea typeface="Century Gothic"/>
                <a:cs typeface="Century Gothic"/>
              </a:defRPr>
            </a:lvl1pPr>
          </a:lstStyle>
          <a:p>
            <a:endParaRPr lang="nn-NO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1324" y="6172200"/>
            <a:ext cx="381001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1"/>
                </a:solidFill>
                <a:latin typeface="+mn-lt"/>
                <a:ea typeface="Century Gothic"/>
              </a:defRPr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5" r:id="rId13"/>
    <p:sldLayoutId id="2147483673" r:id="rId14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 spc="-100">
          <a:solidFill>
            <a:srgbClr val="38454F"/>
          </a:solidFill>
          <a:latin typeface="+mj-lt"/>
          <a:ea typeface="ＭＳ Ｐゴシック" pitchFamily="-65" charset="-128"/>
          <a:cs typeface="Century Gothic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8454F"/>
          </a:solidFill>
          <a:latin typeface="Century Gothic" charset="0"/>
          <a:ea typeface="ＭＳ Ｐゴシック" pitchFamily="-65" charset="-128"/>
          <a:cs typeface="Century Gothic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8454F"/>
          </a:solidFill>
          <a:latin typeface="Century Gothic" charset="0"/>
          <a:ea typeface="ＭＳ Ｐゴシック" pitchFamily="-65" charset="-128"/>
          <a:cs typeface="Century Gothic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8454F"/>
          </a:solidFill>
          <a:latin typeface="Century Gothic" charset="0"/>
          <a:ea typeface="ＭＳ Ｐゴシック" pitchFamily="-65" charset="-128"/>
          <a:cs typeface="Century Gothic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8454F"/>
          </a:solidFill>
          <a:latin typeface="Century Gothic" charset="0"/>
          <a:ea typeface="ＭＳ Ｐゴシック" pitchFamily="-65" charset="-128"/>
          <a:cs typeface="Century Gothic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-65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-65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-65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Lucida Grande"/>
        <a:buChar char="&gt;"/>
        <a:defRPr sz="2400" kern="1200">
          <a:solidFill>
            <a:srgbClr val="38454F"/>
          </a:solidFill>
          <a:latin typeface="+mn-lt"/>
          <a:ea typeface="ＭＳ Ｐゴシック" pitchFamily="-65" charset="-128"/>
          <a:cs typeface="Century Gothic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&gt;"/>
        <a:defRPr sz="2000" kern="1200">
          <a:solidFill>
            <a:srgbClr val="38454F"/>
          </a:solidFill>
          <a:latin typeface="+mn-lt"/>
          <a:ea typeface="ＭＳ Ｐゴシック" pitchFamily="-65" charset="-128"/>
          <a:cs typeface="Century Gothic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Lucida Grande"/>
        <a:buChar char="&gt;"/>
        <a:defRPr kern="1200">
          <a:solidFill>
            <a:srgbClr val="38454F"/>
          </a:solidFill>
          <a:latin typeface="+mn-lt"/>
          <a:ea typeface="ＭＳ Ｐゴシック" pitchFamily="-65" charset="-128"/>
          <a:cs typeface="Century Gothic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&gt;"/>
        <a:defRPr sz="1600" kern="1200">
          <a:solidFill>
            <a:srgbClr val="38454F"/>
          </a:solidFill>
          <a:latin typeface="+mn-lt"/>
          <a:ea typeface="ＭＳ Ｐゴシック" pitchFamily="-65" charset="-128"/>
          <a:cs typeface="Century Gothic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Lucida Grande"/>
        <a:buChar char="&gt;"/>
        <a:defRPr sz="1400" kern="1200">
          <a:solidFill>
            <a:srgbClr val="38454F"/>
          </a:solidFill>
          <a:latin typeface="+mn-lt"/>
          <a:ea typeface="ＭＳ Ｐゴシック" pitchFamily="-65" charset="-128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n-NO" dirty="0" smtClean="0"/>
              <a:t>ASP.NET MVC Kurs</a:t>
            </a:r>
            <a:endParaRPr lang="nn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n-NO" dirty="0" smtClean="0"/>
              <a:t>Yngve Bakken Nilsen</a:t>
            </a: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589898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Demo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10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624043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Razor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11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810894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1150981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Razor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12</a:t>
            </a:fld>
            <a:endParaRPr lang="nn-NO"/>
          </a:p>
        </p:txBody>
      </p:sp>
      <p:pic>
        <p:nvPicPr>
          <p:cNvPr id="1026" name="Picture 2" descr="http://weblogs.asp.net/blogs/shijuvarghese/razor_intellisens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126" y="1762124"/>
            <a:ext cx="6648450" cy="441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2366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Inline kode? WTF?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13</a:t>
            </a:fld>
            <a:endParaRPr lang="nn-NO"/>
          </a:p>
        </p:txBody>
      </p:sp>
      <p:sp>
        <p:nvSpPr>
          <p:cNvPr id="3" name="TextBox 2"/>
          <p:cNvSpPr txBox="1"/>
          <p:nvPr/>
        </p:nvSpPr>
        <p:spPr>
          <a:xfrm>
            <a:off x="3099250" y="4053059"/>
            <a:ext cx="301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ASP Classic all over again?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80425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114288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Not really...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14</a:t>
            </a:fld>
            <a:endParaRPr lang="nn-NO"/>
          </a:p>
        </p:txBody>
      </p:sp>
      <p:pic>
        <p:nvPicPr>
          <p:cNvPr id="2050" name="Picture 2" descr="http://blog.wekeroad.com/files/media/image/WindowsLiveWriter/ASP.NETMVCAvoidingTagSoup_92EA/typocode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750" y="1850234"/>
            <a:ext cx="3833800" cy="418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0108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Men jeg liker jo WebForms!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15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109943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16</a:t>
            </a:fld>
            <a:endParaRPr lang="nn-NO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098" name="Picture 2" descr="PageLifeCycle_PostB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00" y="1486911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621" y="2819343"/>
            <a:ext cx="134302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75336" y="3045260"/>
            <a:ext cx="10859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It looks like you’re going batshit crazy.</a:t>
            </a:r>
          </a:p>
        </p:txBody>
      </p:sp>
    </p:spTree>
    <p:extLst>
      <p:ext uri="{BB962C8B-B14F-4D97-AF65-F5344CB8AC3E}">
        <p14:creationId xmlns:p14="http://schemas.microsoft.com/office/powerpoint/2010/main" val="3880553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algn="ctr"/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17</a:t>
            </a:fld>
            <a:endParaRPr lang="nn-NO"/>
          </a:p>
        </p:txBody>
      </p:sp>
      <p:pic>
        <p:nvPicPr>
          <p:cNvPr id="5122" name="Picture 2" descr="http://blog.maartenballiauw.be/image.axd?picture=WindowsLiveWriter/CreatingacustomIViewEngi.NETMVCframework_1265A/image_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82" y="1719038"/>
            <a:ext cx="609600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380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Separation of concerns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18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313317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Sterkt typet modell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19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1298168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pPr lvl="0"/>
            <a:r>
              <a:rPr lang="nb-NO" dirty="0" smtClean="0"/>
              <a:t>Del 1 – Introduksjon til MVC</a:t>
            </a:r>
          </a:p>
          <a:p>
            <a:pPr lvl="0"/>
            <a:r>
              <a:rPr lang="nb-NO" dirty="0" smtClean="0"/>
              <a:t>Del 2 – Posting, autentisering og Autorisering</a:t>
            </a:r>
          </a:p>
          <a:p>
            <a:pPr lvl="0"/>
            <a:r>
              <a:rPr lang="nb-NO" dirty="0" smtClean="0"/>
              <a:t>Del 3 – Avanserte teknikker, testing og best practices</a:t>
            </a:r>
          </a:p>
          <a:p>
            <a:r>
              <a:rPr lang="nb-NO" i="1" dirty="0" smtClean="0"/>
              <a:t>Del 4 – Knockout.js, signalR, etc*</a:t>
            </a:r>
            <a:endParaRPr lang="nb-NO" i="1" dirty="0"/>
          </a:p>
          <a:p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683185" cy="365125"/>
          </a:xfrm>
        </p:spPr>
        <p:txBody>
          <a:bodyPr/>
          <a:lstStyle/>
          <a:p>
            <a:r>
              <a:rPr lang="nn-NO" dirty="0" smtClean="0"/>
              <a:t>*Hvis alt går veldig fort og vi har tid til overs/gidder</a:t>
            </a:r>
            <a:r>
              <a:rPr lang="nn-NO" dirty="0" smtClean="0">
                <a:sym typeface="Wingdings" pitchFamily="2" charset="2"/>
              </a:rPr>
              <a:t></a:t>
            </a:r>
            <a:endParaRPr lang="nn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946673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Partials og Editortemplates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20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3303726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Demo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21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799705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Lab!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Opprett en MVC Web site</a:t>
            </a:r>
          </a:p>
          <a:p>
            <a:r>
              <a:rPr lang="nb-NO" dirty="0" smtClean="0"/>
              <a:t>Legg til en HomeController</a:t>
            </a:r>
          </a:p>
          <a:p>
            <a:r>
              <a:rPr lang="nb-NO" dirty="0" smtClean="0"/>
              <a:t>Lag et Index View</a:t>
            </a:r>
          </a:p>
          <a:p>
            <a:r>
              <a:rPr lang="nb-NO" dirty="0" smtClean="0"/>
              <a:t>Send inn en modell med noen properties</a:t>
            </a:r>
          </a:p>
          <a:p>
            <a:r>
              <a:rPr lang="nb-NO" dirty="0" smtClean="0"/>
              <a:t>Bruk EditorTemplate og Partial for å vise verdiene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22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620641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dirty="0" smtClean="0"/>
              <a:t>Del 2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23</a:t>
            </a:fld>
            <a:endParaRPr lang="nn-NO"/>
          </a:p>
        </p:txBody>
      </p:sp>
      <p:sp>
        <p:nvSpPr>
          <p:cNvPr id="3" name="TextBox 2"/>
          <p:cNvSpPr txBox="1"/>
          <p:nvPr/>
        </p:nvSpPr>
        <p:spPr>
          <a:xfrm>
            <a:off x="2686556" y="3931678"/>
            <a:ext cx="400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Posting, autentisering og Autorisering</a:t>
            </a:r>
          </a:p>
        </p:txBody>
      </p:sp>
    </p:spTree>
    <p:extLst>
      <p:ext uri="{BB962C8B-B14F-4D97-AF65-F5344CB8AC3E}">
        <p14:creationId xmlns:p14="http://schemas.microsoft.com/office/powerpoint/2010/main" val="1869919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Vi har jo ikke Code behind?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24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1681927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Knytte opp knapper og events?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25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531084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>
                <a:latin typeface="Courier New" pitchFamily="49" charset="0"/>
                <a:cs typeface="Courier New" pitchFamily="49" charset="0"/>
              </a:rPr>
              <a:t>@Html.BeginForm</a:t>
            </a:r>
            <a:endParaRPr lang="nb-NO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26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6109516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dirty="0" smtClean="0"/>
              <a:t>Post</a:t>
            </a:r>
            <a:r>
              <a:rPr lang="nb-NO" b="0" dirty="0" smtClean="0"/>
              <a:t>, </a:t>
            </a:r>
            <a:r>
              <a:rPr lang="nb-NO" dirty="0" smtClean="0"/>
              <a:t>Get</a:t>
            </a:r>
            <a:r>
              <a:rPr lang="nb-NO" b="0" dirty="0" smtClean="0"/>
              <a:t>, Delete, Put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27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8339501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Flere forms på samme side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28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5488686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Demo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29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153360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Learn by doing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r>
              <a:rPr lang="nb-NO" dirty="0" smtClean="0"/>
              <a:t>Lab etter hver del</a:t>
            </a:r>
          </a:p>
          <a:p>
            <a:r>
              <a:rPr lang="nb-NO" dirty="0" smtClean="0"/>
              <a:t>Mye kode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3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838181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Lab!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Implementer login!</a:t>
            </a:r>
          </a:p>
          <a:p>
            <a:pPr lvl="1"/>
            <a:r>
              <a:rPr lang="nb-NO" dirty="0" smtClean="0"/>
              <a:t>Hint:</a:t>
            </a:r>
          </a:p>
          <a:p>
            <a:pPr lvl="2"/>
            <a:r>
              <a:rPr lang="nb-NO" dirty="0" smtClean="0"/>
              <a:t>Html.BeginForm</a:t>
            </a:r>
          </a:p>
          <a:p>
            <a:pPr lvl="2"/>
            <a:r>
              <a:rPr lang="nb-NO" dirty="0" smtClean="0"/>
              <a:t>Html.EditorForModel</a:t>
            </a:r>
          </a:p>
          <a:p>
            <a:pPr lvl="2"/>
            <a:r>
              <a:rPr lang="nb-NO" dirty="0" smtClean="0"/>
              <a:t>[HttpPost]</a:t>
            </a:r>
          </a:p>
          <a:p>
            <a:pPr lvl="2"/>
            <a:r>
              <a:rPr lang="nb-NO" dirty="0" smtClean="0"/>
              <a:t>[Authorize]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30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1932371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dirty="0" smtClean="0"/>
              <a:t>Del 3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31</a:t>
            </a:fld>
            <a:endParaRPr lang="nn-NO"/>
          </a:p>
        </p:txBody>
      </p:sp>
      <p:sp>
        <p:nvSpPr>
          <p:cNvPr id="3" name="TextBox 2"/>
          <p:cNvSpPr txBox="1"/>
          <p:nvPr/>
        </p:nvSpPr>
        <p:spPr>
          <a:xfrm>
            <a:off x="2219677" y="3952801"/>
            <a:ext cx="501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Dependency Injection, testing og best practices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606143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Dependency hvaforno?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32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4690887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Be om implementasjon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33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1759110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Demo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34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7585088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Enhetstesting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35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9989199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Separation of concerns!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36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5390386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Teste Controllere og Actions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37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8975952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Demo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38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163934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Best practices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39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179932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dirty="0" smtClean="0"/>
              <a:t>Hva er MVC?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4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911999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Bruk Dependency Injection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40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321595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Katalogstrukturen i et prosjekt er ikke låst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41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7675289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Minst mulig kode i View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42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111083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«Tynne» actions – inject dependencies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43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3207144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Konsekvent navngivning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44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2654579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Flere ViewModeller er bedre enn èn stor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45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861936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b="0" dirty="0" smtClean="0"/>
              <a:t>ViewModeller skal være «dumme»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46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161767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Lab!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Implementer dependency injection</a:t>
            </a:r>
          </a:p>
          <a:p>
            <a:r>
              <a:rPr lang="nb-NO" dirty="0" smtClean="0"/>
              <a:t>Implementer enhetstester</a:t>
            </a:r>
          </a:p>
          <a:p>
            <a:r>
              <a:rPr lang="nb-NO" dirty="0" smtClean="0"/>
              <a:t>Fiks testen som feiler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47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839651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dirty="0" smtClean="0"/>
              <a:t>Ekstra goodies?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48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691348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dirty="0" smtClean="0"/>
              <a:t>I såfall – Demo!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49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512675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Designpattern – </a:t>
            </a:r>
            <a:r>
              <a:rPr lang="nb-NO" b="0" i="1" dirty="0" smtClean="0"/>
              <a:t>Ikke et rammeverk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5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4456857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73" y="3287278"/>
            <a:ext cx="7740650" cy="644400"/>
          </a:xfrm>
        </p:spPr>
        <p:txBody>
          <a:bodyPr/>
          <a:lstStyle/>
          <a:p>
            <a:pPr lvl="0" algn="ctr"/>
            <a:r>
              <a:rPr lang="nb-NO" dirty="0" smtClean="0"/>
              <a:t>Hvis ikke – Takk for meg!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50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303235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Model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6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0292183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View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7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264776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44" y="3408659"/>
            <a:ext cx="7740650" cy="644400"/>
          </a:xfrm>
        </p:spPr>
        <p:txBody>
          <a:bodyPr/>
          <a:lstStyle/>
          <a:p>
            <a:pPr algn="ctr"/>
            <a:r>
              <a:rPr lang="nb-NO" b="0" dirty="0" smtClean="0"/>
              <a:t>Controller</a:t>
            </a:r>
            <a:endParaRPr lang="nb-NO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8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184091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10.09.2012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9</a:t>
            </a:fld>
            <a:endParaRPr lang="nn-NO"/>
          </a:p>
        </p:txBody>
      </p:sp>
      <p:sp>
        <p:nvSpPr>
          <p:cNvPr id="7" name="Rounded Rectangle 6"/>
          <p:cNvSpPr/>
          <p:nvPr/>
        </p:nvSpPr>
        <p:spPr>
          <a:xfrm>
            <a:off x="3960376" y="2969775"/>
            <a:ext cx="1359462" cy="140801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Model</a:t>
            </a:r>
            <a:endParaRPr lang="nb-NO" dirty="0"/>
          </a:p>
        </p:txBody>
      </p:sp>
      <p:sp>
        <p:nvSpPr>
          <p:cNvPr id="8" name="Rounded Rectangle 7"/>
          <p:cNvSpPr/>
          <p:nvPr/>
        </p:nvSpPr>
        <p:spPr>
          <a:xfrm>
            <a:off x="6201870" y="2969775"/>
            <a:ext cx="1359462" cy="140801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View</a:t>
            </a:r>
            <a:endParaRPr lang="nb-NO" dirty="0"/>
          </a:p>
        </p:txBody>
      </p:sp>
      <p:sp>
        <p:nvSpPr>
          <p:cNvPr id="9" name="Right Arrow 8"/>
          <p:cNvSpPr/>
          <p:nvPr/>
        </p:nvSpPr>
        <p:spPr>
          <a:xfrm>
            <a:off x="3244906" y="3095191"/>
            <a:ext cx="469338" cy="4936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ight Arrow 9"/>
          <p:cNvSpPr/>
          <p:nvPr/>
        </p:nvSpPr>
        <p:spPr>
          <a:xfrm flipH="1">
            <a:off x="3244906" y="3739856"/>
            <a:ext cx="469337" cy="4936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ight Arrow 10"/>
          <p:cNvSpPr/>
          <p:nvPr/>
        </p:nvSpPr>
        <p:spPr>
          <a:xfrm>
            <a:off x="5530231" y="3095191"/>
            <a:ext cx="469338" cy="4936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ight Arrow 11"/>
          <p:cNvSpPr/>
          <p:nvPr/>
        </p:nvSpPr>
        <p:spPr>
          <a:xfrm flipH="1">
            <a:off x="5530231" y="3739856"/>
            <a:ext cx="469337" cy="4936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Rounded Rectangle 12"/>
          <p:cNvSpPr/>
          <p:nvPr/>
        </p:nvSpPr>
        <p:spPr>
          <a:xfrm>
            <a:off x="1660890" y="2969774"/>
            <a:ext cx="1359462" cy="140801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Controller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93372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vanet_mal">
  <a:themeElements>
    <a:clrScheme name="novanet">
      <a:dk1>
        <a:srgbClr val="2D3237"/>
      </a:dk1>
      <a:lt1>
        <a:sysClr val="window" lastClr="FFFFFF"/>
      </a:lt1>
      <a:dk2>
        <a:srgbClr val="96989B"/>
      </a:dk2>
      <a:lt2>
        <a:srgbClr val="D5D6D7"/>
      </a:lt2>
      <a:accent1>
        <a:srgbClr val="00B57C"/>
      </a:accent1>
      <a:accent2>
        <a:srgbClr val="95A7B5"/>
      </a:accent2>
      <a:accent3>
        <a:srgbClr val="2D3237"/>
      </a:accent3>
      <a:accent4>
        <a:srgbClr val="7FDABE"/>
      </a:accent4>
      <a:accent5>
        <a:srgbClr val="CAD3DA"/>
      </a:accent5>
      <a:accent6>
        <a:srgbClr val="96989B"/>
      </a:accent6>
      <a:hlink>
        <a:srgbClr val="00B57C"/>
      </a:hlink>
      <a:folHlink>
        <a:srgbClr val="D5D6D7"/>
      </a:folHlink>
    </a:clrScheme>
    <a:fontScheme name="Livlig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7702b9b-d8e5-4822-bc1c-ce88b7f04401">CJ6WEC5DWFJ7-32-54</_dlc_DocId>
    <_dlc_DocIdUrl xmlns="d7702b9b-d8e5-4822-bc1c-ce88b7f04401">
      <Url>https://novanetas.sharepoint.com/fag/_layouts/DocIdRedir.aspx?ID=CJ6WEC5DWFJ7-32-54</Url>
      <Description>CJ6WEC5DWFJ7-32-54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67D3835F5DA049BA55889851FA8E19" ma:contentTypeVersion="0" ma:contentTypeDescription="Opprett et nytt dokument." ma:contentTypeScope="" ma:versionID="67d140b29519b0ab11c5049a0b5c17fe">
  <xsd:schema xmlns:xsd="http://www.w3.org/2001/XMLSchema" xmlns:xs="http://www.w3.org/2001/XMLSchema" xmlns:p="http://schemas.microsoft.com/office/2006/metadata/properties" xmlns:ns2="d7702b9b-d8e5-4822-bc1c-ce88b7f04401" targetNamespace="http://schemas.microsoft.com/office/2006/metadata/properties" ma:root="true" ma:fieldsID="01954eb5e7163845e96e307eb76d671a" ns2:_="">
    <xsd:import namespace="d7702b9b-d8e5-4822-bc1c-ce88b7f0440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702b9b-d8e5-4822-bc1c-ce88b7f0440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kument-ID-verdi" ma:description="Verdien for dokument-IDen som er tilordnet elementet." ma:internalName="_dlc_DocId" ma:readOnly="true">
      <xsd:simpleType>
        <xsd:restriction base="dms:Text"/>
      </xsd:simpleType>
    </xsd:element>
    <xsd:element name="_dlc_DocIdUrl" ma:index="9" nillable="true" ma:displayName="Dokument-ID" ma:description="Fast kobling til dokumente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7DC16B6-EF95-42DE-B557-77DEA4E6DB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0315EF-D2FF-48EA-9267-D555C1460D34}">
  <ds:schemaRefs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d7702b9b-d8e5-4822-bc1c-ce88b7f0440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67B1829-E484-4F29-9317-BD4DD5D0D9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702b9b-d8e5-4822-bc1c-ce88b7f044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D641015-60DF-420A-AE7E-6EC7C6282C0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novanet_mal</Template>
  <TotalTime>38859</TotalTime>
  <Words>801</Words>
  <Application>Microsoft Office PowerPoint</Application>
  <PresentationFormat>On-screen Show (4:3)</PresentationFormat>
  <Paragraphs>267</Paragraphs>
  <Slides>50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novanet_mal</vt:lpstr>
      <vt:lpstr>ASP.NET MVC Kurs</vt:lpstr>
      <vt:lpstr>Agenda</vt:lpstr>
      <vt:lpstr>Learn by doing</vt:lpstr>
      <vt:lpstr>Hva er MVC?</vt:lpstr>
      <vt:lpstr>Designpattern – Ikke et rammeverk</vt:lpstr>
      <vt:lpstr>Model</vt:lpstr>
      <vt:lpstr>View</vt:lpstr>
      <vt:lpstr>Controller</vt:lpstr>
      <vt:lpstr>PowerPoint Presentation</vt:lpstr>
      <vt:lpstr>Demo</vt:lpstr>
      <vt:lpstr>Razor</vt:lpstr>
      <vt:lpstr>Razor</vt:lpstr>
      <vt:lpstr>Inline kode? WTF?</vt:lpstr>
      <vt:lpstr>Not really...</vt:lpstr>
      <vt:lpstr>Men jeg liker jo WebForms!</vt:lpstr>
      <vt:lpstr>PowerPoint Presentation</vt:lpstr>
      <vt:lpstr>PowerPoint Presentation</vt:lpstr>
      <vt:lpstr>Separation of concerns</vt:lpstr>
      <vt:lpstr>Sterkt typet modell</vt:lpstr>
      <vt:lpstr>Partials og Editortemplates</vt:lpstr>
      <vt:lpstr>Demo</vt:lpstr>
      <vt:lpstr>Lab!</vt:lpstr>
      <vt:lpstr>Del 2</vt:lpstr>
      <vt:lpstr>Vi har jo ikke Code behind?</vt:lpstr>
      <vt:lpstr>Knytte opp knapper og events?</vt:lpstr>
      <vt:lpstr>@Html.BeginForm</vt:lpstr>
      <vt:lpstr>Post, Get, Delete, Put</vt:lpstr>
      <vt:lpstr>Flere forms på samme side</vt:lpstr>
      <vt:lpstr>Demo</vt:lpstr>
      <vt:lpstr>Lab!</vt:lpstr>
      <vt:lpstr>Del 3</vt:lpstr>
      <vt:lpstr>Dependency hvaforno?</vt:lpstr>
      <vt:lpstr>Be om implementasjon</vt:lpstr>
      <vt:lpstr>Demo</vt:lpstr>
      <vt:lpstr>Enhetstesting</vt:lpstr>
      <vt:lpstr>Separation of concerns!</vt:lpstr>
      <vt:lpstr>Teste Controllere og Actions</vt:lpstr>
      <vt:lpstr>Demo</vt:lpstr>
      <vt:lpstr>Best practices</vt:lpstr>
      <vt:lpstr>Bruk Dependency Injection</vt:lpstr>
      <vt:lpstr>Katalogstrukturen i et prosjekt er ikke låst</vt:lpstr>
      <vt:lpstr>Minst mulig kode i View</vt:lpstr>
      <vt:lpstr>«Tynne» actions – inject dependencies</vt:lpstr>
      <vt:lpstr>Konsekvent navngivning</vt:lpstr>
      <vt:lpstr>Flere ViewModeller er bedre enn èn stor</vt:lpstr>
      <vt:lpstr>ViewModeller skal være «dumme»</vt:lpstr>
      <vt:lpstr>Lab!</vt:lpstr>
      <vt:lpstr>Ekstra goodies?</vt:lpstr>
      <vt:lpstr>I såfall – Demo!</vt:lpstr>
      <vt:lpstr>Hvis ikke – Takk for meg!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23.02.2012</dc:title>
  <dc:creator>Christian Nesmark</dc:creator>
  <cp:lastModifiedBy>Yngve Bakken Nilsen</cp:lastModifiedBy>
  <cp:revision>276</cp:revision>
  <dcterms:created xsi:type="dcterms:W3CDTF">2010-07-08T04:27:38Z</dcterms:created>
  <dcterms:modified xsi:type="dcterms:W3CDTF">2012-09-10T08:42:53Z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0x010100EB67D3835F5DA049BA55889851FA8E19</vt:lpwstr>
  </property>
  <property fmtid="{D5CDD505-2E9C-101B-9397-08002B2CF9AE}" pid="3" name="_dlc_DocIdItemGuid">
    <vt:lpwstr>8951dc75-136a-45a3-a099-ba5022f6077e</vt:lpwstr>
  </property>
</Properties>
</file>