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76" r:id="rId5"/>
    <p:sldId id="256" r:id="rId6"/>
    <p:sldId id="257" r:id="rId7"/>
    <p:sldId id="278" r:id="rId8"/>
    <p:sldId id="258" r:id="rId9"/>
    <p:sldId id="282" r:id="rId10"/>
    <p:sldId id="283" r:id="rId11"/>
    <p:sldId id="284" r:id="rId12"/>
    <p:sldId id="279" r:id="rId13"/>
    <p:sldId id="280" r:id="rId14"/>
    <p:sldId id="281" r:id="rId15"/>
    <p:sldId id="285" r:id="rId16"/>
    <p:sldId id="289" r:id="rId17"/>
    <p:sldId id="292" r:id="rId18"/>
    <p:sldId id="293" r:id="rId19"/>
    <p:sldId id="286" r:id="rId20"/>
    <p:sldId id="287" r:id="rId21"/>
    <p:sldId id="275" r:id="rId22"/>
    <p:sldId id="295" r:id="rId23"/>
    <p:sldId id="288"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289A8-56FD-B88D-69F7-1D4C14505D66}" v="23" dt="2022-11-03T19:14:56.253"/>
    <p1510:client id="{31ABBEC4-D047-498D-9E4D-88991EAF900F}" v="23" dt="2022-11-03T17:03:58.578"/>
    <p1510:client id="{777BE843-3A43-47D1-949E-89AB645C5B37}" v="357" dt="2022-11-03T17:14:49.734"/>
    <p1510:client id="{B9C89006-37AB-0549-70E2-B03899014C4C}" v="409" dt="2022-11-04T05:58:52.612"/>
    <p1510:client id="{D352F385-1A4E-B4F8-A1BA-1F4AFB1C5F0C}" v="9" dt="2022-11-03T17:44:42.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ukessays.com/essays/computer-science/the-types-and-techniques-of-steganography-computer-science-essay.php" TargetMode="External"/><Relationship Id="rId2" Type="http://schemas.openxmlformats.org/officeDocument/2006/relationships/hyperlink" Target="https://en.wikipedia.org/wiki/Steganography" TargetMode="External"/><Relationship Id="rId1" Type="http://schemas.openxmlformats.org/officeDocument/2006/relationships/slideLayout" Target="../slideLayouts/slideLayout3.xml"/><Relationship Id="rId6" Type="http://schemas.openxmlformats.org/officeDocument/2006/relationships/hyperlink" Target="https://www.spiedigitallibrary.org/conference-proceedings-of-spie/6074/60740G/Wireless-steganography/10.1117/12.650263.short?SSO=1" TargetMode="External"/><Relationship Id="rId5" Type="http://schemas.openxmlformats.org/officeDocument/2006/relationships/hyperlink" Target="https://searchsecurity.techtarget.com/definition/steganography" TargetMode="External"/><Relationship Id="rId4" Type="http://schemas.openxmlformats.org/officeDocument/2006/relationships/hyperlink" Target="https://www.ques10.com/p/33259/explain-steganography-and-its-type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Logo&#10;&#10;Description automatically generated">
            <a:extLst>
              <a:ext uri="{FF2B5EF4-FFF2-40B4-BE49-F238E27FC236}">
                <a16:creationId xmlns:a16="http://schemas.microsoft.com/office/drawing/2014/main" id="{81E3D44E-F1D7-F53F-5C49-E44FBAA5611F}"/>
              </a:ext>
            </a:extLst>
          </p:cNvPr>
          <p:cNvPicPr>
            <a:picLocks noGrp="1" noChangeAspect="1"/>
          </p:cNvPicPr>
          <p:nvPr>
            <p:ph idx="1"/>
          </p:nvPr>
        </p:nvPicPr>
        <p:blipFill>
          <a:blip r:embed="rId2"/>
          <a:stretch>
            <a:fillRect/>
          </a:stretch>
        </p:blipFill>
        <p:spPr>
          <a:xfrm>
            <a:off x="-3432" y="-1174"/>
            <a:ext cx="1186647" cy="1490482"/>
          </a:xfrm>
        </p:spPr>
      </p:pic>
      <p:sp>
        <p:nvSpPr>
          <p:cNvPr id="5" name="Slide Number Placeholder 4">
            <a:extLst>
              <a:ext uri="{FF2B5EF4-FFF2-40B4-BE49-F238E27FC236}">
                <a16:creationId xmlns:a16="http://schemas.microsoft.com/office/drawing/2014/main" id="{4D258A9A-F7EC-BD1D-DC51-00B1C47A520F}"/>
              </a:ext>
            </a:extLst>
          </p:cNvPr>
          <p:cNvSpPr>
            <a:spLocks noGrp="1"/>
          </p:cNvSpPr>
          <p:nvPr>
            <p:ph type="sldNum" sz="quarter" idx="4"/>
          </p:nvPr>
        </p:nvSpPr>
        <p:spPr/>
        <p:txBody>
          <a:bodyPr/>
          <a:lstStyle/>
          <a:p>
            <a:fld id="{294A09A9-5501-47C1-A89A-A340965A2BE2}" type="slidenum">
              <a:rPr lang="en-US" smtClean="0"/>
              <a:pPr/>
              <a:t>1</a:t>
            </a:fld>
            <a:endParaRPr lang="en-US"/>
          </a:p>
        </p:txBody>
      </p:sp>
      <p:sp>
        <p:nvSpPr>
          <p:cNvPr id="7" name="Title 6">
            <a:extLst>
              <a:ext uri="{FF2B5EF4-FFF2-40B4-BE49-F238E27FC236}">
                <a16:creationId xmlns:a16="http://schemas.microsoft.com/office/drawing/2014/main" id="{00AE4849-4AB8-86DB-B453-FA1B6CAC616F}"/>
              </a:ext>
            </a:extLst>
          </p:cNvPr>
          <p:cNvSpPr>
            <a:spLocks noGrp="1"/>
          </p:cNvSpPr>
          <p:nvPr>
            <p:ph type="title"/>
          </p:nvPr>
        </p:nvSpPr>
        <p:spPr>
          <a:xfrm>
            <a:off x="1958051" y="513923"/>
            <a:ext cx="7852286" cy="1379969"/>
          </a:xfrm>
        </p:spPr>
        <p:txBody>
          <a:bodyPr/>
          <a:lstStyle/>
          <a:p>
            <a:pPr algn="ctr">
              <a:lnSpc>
                <a:spcPct val="85000"/>
              </a:lnSpc>
              <a:spcAft>
                <a:spcPct val="0"/>
              </a:spcAft>
            </a:pPr>
            <a:r>
              <a:rPr lang="en-US" sz="3200" dirty="0">
                <a:latin typeface="Times New Roman"/>
                <a:cs typeface="Times New Roman"/>
              </a:rPr>
              <a:t>Department of Computer Science and Engineering</a:t>
            </a:r>
            <a:endParaRPr lang="en-US" sz="3200" dirty="0">
              <a:ea typeface="+mj-lt"/>
              <a:cs typeface="+mj-lt"/>
            </a:endParaRPr>
          </a:p>
          <a:p>
            <a:pPr algn="ctr">
              <a:lnSpc>
                <a:spcPct val="85000"/>
              </a:lnSpc>
              <a:spcAft>
                <a:spcPct val="0"/>
              </a:spcAft>
            </a:pPr>
            <a:r>
              <a:rPr lang="en-US" sz="3200" dirty="0">
                <a:latin typeface="Times New Roman"/>
                <a:cs typeface="Times New Roman"/>
              </a:rPr>
              <a:t>ABES Engineering College, Ghaziabad, UP</a:t>
            </a:r>
            <a:endParaRPr lang="en-US" sz="3200" dirty="0">
              <a:ea typeface="+mj-lt"/>
              <a:cs typeface="+mj-lt"/>
            </a:endParaRPr>
          </a:p>
        </p:txBody>
      </p:sp>
      <p:sp>
        <p:nvSpPr>
          <p:cNvPr id="10" name="TextBox 9">
            <a:extLst>
              <a:ext uri="{FF2B5EF4-FFF2-40B4-BE49-F238E27FC236}">
                <a16:creationId xmlns:a16="http://schemas.microsoft.com/office/drawing/2014/main" id="{FB936D04-26CB-0A01-C00F-176BA471E228}"/>
              </a:ext>
            </a:extLst>
          </p:cNvPr>
          <p:cNvSpPr txBox="1"/>
          <p:nvPr/>
        </p:nvSpPr>
        <p:spPr>
          <a:xfrm>
            <a:off x="2676482" y="2252782"/>
            <a:ext cx="60469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600" b="1" dirty="0"/>
              <a:t>PROJECT PRESENTATION​</a:t>
            </a:r>
          </a:p>
          <a:p>
            <a:pPr algn="ctr"/>
            <a:r>
              <a:rPr lang="en-US" sz="2000" b="1" dirty="0"/>
              <a:t>SESSION 2022-23​</a:t>
            </a:r>
          </a:p>
        </p:txBody>
      </p:sp>
      <p:sp>
        <p:nvSpPr>
          <p:cNvPr id="11" name="TextBox 10">
            <a:extLst>
              <a:ext uri="{FF2B5EF4-FFF2-40B4-BE49-F238E27FC236}">
                <a16:creationId xmlns:a16="http://schemas.microsoft.com/office/drawing/2014/main" id="{B5972D22-B6F5-526D-9652-3E1DC79642D1}"/>
              </a:ext>
            </a:extLst>
          </p:cNvPr>
          <p:cNvSpPr txBox="1"/>
          <p:nvPr/>
        </p:nvSpPr>
        <p:spPr>
          <a:xfrm>
            <a:off x="277793" y="4415741"/>
            <a:ext cx="33605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r>
              <a:rPr lang="en-US"/>
              <a:t>Name-​Nikhil Kumar Yadav</a:t>
            </a:r>
          </a:p>
          <a:p>
            <a:endParaRPr lang="en-US"/>
          </a:p>
          <a:p>
            <a:r>
              <a:rPr lang="en-US"/>
              <a:t>Class &amp; Section:​ CSE-DS</a:t>
            </a:r>
          </a:p>
          <a:p>
            <a:endParaRPr lang="en-US"/>
          </a:p>
          <a:p>
            <a:r>
              <a:rPr lang="en-US"/>
              <a:t>Roll No. – ​2000321540037</a:t>
            </a:r>
          </a:p>
          <a:p>
            <a:endParaRPr lang="en-US"/>
          </a:p>
          <a:p>
            <a:r>
              <a:rPr lang="en-US"/>
              <a:t>Admission No. - ​2020B1541051</a:t>
            </a:r>
          </a:p>
        </p:txBody>
      </p:sp>
      <p:sp>
        <p:nvSpPr>
          <p:cNvPr id="12" name="TextBox 11">
            <a:extLst>
              <a:ext uri="{FF2B5EF4-FFF2-40B4-BE49-F238E27FC236}">
                <a16:creationId xmlns:a16="http://schemas.microsoft.com/office/drawing/2014/main" id="{11E384FE-348C-24C8-C61C-4288C07C2BB6}"/>
              </a:ext>
            </a:extLst>
          </p:cNvPr>
          <p:cNvSpPr txBox="1"/>
          <p:nvPr/>
        </p:nvSpPr>
        <p:spPr>
          <a:xfrm>
            <a:off x="4145666" y="4415740"/>
            <a:ext cx="33605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r>
              <a:rPr lang="en-US"/>
              <a:t>Name-​Ankita Gupta</a:t>
            </a:r>
          </a:p>
          <a:p>
            <a:endParaRPr lang="en-US"/>
          </a:p>
          <a:p>
            <a:r>
              <a:rPr lang="en-US"/>
              <a:t>Class &amp; Section:​ CSE-DS</a:t>
            </a:r>
          </a:p>
          <a:p>
            <a:endParaRPr lang="en-US"/>
          </a:p>
          <a:p>
            <a:r>
              <a:rPr lang="en-US"/>
              <a:t>Roll No. – ​2000321540010</a:t>
            </a:r>
          </a:p>
          <a:p>
            <a:endParaRPr lang="en-US"/>
          </a:p>
          <a:p>
            <a:r>
              <a:rPr lang="en-US"/>
              <a:t>Admission No. - 2020B1541042​</a:t>
            </a:r>
          </a:p>
        </p:txBody>
      </p:sp>
      <p:sp>
        <p:nvSpPr>
          <p:cNvPr id="13" name="TextBox 12">
            <a:extLst>
              <a:ext uri="{FF2B5EF4-FFF2-40B4-BE49-F238E27FC236}">
                <a16:creationId xmlns:a16="http://schemas.microsoft.com/office/drawing/2014/main" id="{AD059580-8335-15B2-5BB2-5515D8A2185E}"/>
              </a:ext>
            </a:extLst>
          </p:cNvPr>
          <p:cNvSpPr txBox="1"/>
          <p:nvPr/>
        </p:nvSpPr>
        <p:spPr>
          <a:xfrm>
            <a:off x="1859667" y="4078146"/>
            <a:ext cx="33605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Our Team</a:t>
            </a:r>
          </a:p>
        </p:txBody>
      </p:sp>
    </p:spTree>
    <p:extLst>
      <p:ext uri="{BB962C8B-B14F-4D97-AF65-F5344CB8AC3E}">
        <p14:creationId xmlns:p14="http://schemas.microsoft.com/office/powerpoint/2010/main" val="359404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238923"/>
            <a:ext cx="10905066" cy="1135737"/>
          </a:xfrm>
        </p:spPr>
        <p:txBody>
          <a:bodyPr vert="horz" lIns="91440" tIns="45720" rIns="91440" bIns="45720" rtlCol="0" anchor="ctr">
            <a:normAutofit/>
          </a:bodyPr>
          <a:lstStyle/>
          <a:p>
            <a:r>
              <a:rPr lang="en-US" sz="3600" dirty="0">
                <a:ea typeface="+mj-lt"/>
                <a:cs typeface="+mj-lt"/>
              </a:rPr>
              <a:t>Image Encoding Techniques </a:t>
            </a:r>
            <a:endParaRPr lang="en-US" dirty="0"/>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43467" y="1782981"/>
            <a:ext cx="10905066" cy="4393982"/>
          </a:xfrm>
        </p:spPr>
        <p:txBody>
          <a:bodyPr vert="horz" lIns="91440" tIns="45720" rIns="91440" bIns="45720" rtlCol="0" anchor="t">
            <a:normAutofit/>
          </a:bodyPr>
          <a:lstStyle/>
          <a:p>
            <a:pPr>
              <a:lnSpc>
                <a:spcPct val="90000"/>
              </a:lnSpc>
            </a:pPr>
            <a:r>
              <a:rPr lang="en-US" sz="2000" dirty="0">
                <a:solidFill>
                  <a:srgbClr val="000000"/>
                </a:solidFill>
              </a:rPr>
              <a:t>The most common approaches to information hiding in images</a:t>
            </a:r>
            <a:endParaRPr lang="en-US" dirty="0">
              <a:solidFill>
                <a:srgbClr val="FFFFFF"/>
              </a:solidFill>
            </a:endParaRPr>
          </a:p>
          <a:p>
            <a:pPr>
              <a:lnSpc>
                <a:spcPct val="90000"/>
              </a:lnSpc>
            </a:pPr>
            <a:r>
              <a:rPr lang="en-US" sz="2000" dirty="0">
                <a:solidFill>
                  <a:srgbClr val="000000"/>
                </a:solidFill>
              </a:rPr>
              <a:t>&gt; Least Significant bit insertion(LSB) : </a:t>
            </a:r>
            <a:endParaRPr lang="en-US" dirty="0">
              <a:solidFill>
                <a:srgbClr val="FFFFFF"/>
              </a:solidFill>
            </a:endParaRPr>
          </a:p>
          <a:p>
            <a:pPr>
              <a:lnSpc>
                <a:spcPct val="90000"/>
              </a:lnSpc>
            </a:pPr>
            <a:r>
              <a:rPr lang="en-US" sz="2000" dirty="0">
                <a:solidFill>
                  <a:srgbClr val="000000"/>
                </a:solidFill>
              </a:rPr>
              <a:t>&gt; Masking and Filtering : </a:t>
            </a:r>
            <a:endParaRPr lang="en-US" dirty="0">
              <a:solidFill>
                <a:srgbClr val="FFFFFF"/>
              </a:solidFill>
            </a:endParaRPr>
          </a:p>
          <a:p>
            <a:pPr>
              <a:lnSpc>
                <a:spcPct val="90000"/>
              </a:lnSpc>
            </a:pPr>
            <a:r>
              <a:rPr lang="en-US" sz="2000" dirty="0">
                <a:solidFill>
                  <a:srgbClr val="000000"/>
                </a:solidFill>
              </a:rPr>
              <a:t>&gt; Algorithms and transformations :</a:t>
            </a:r>
            <a:endParaRPr lang="en-US"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10</a:t>
            </a:fld>
            <a:endParaRPr lang="en-US">
              <a:solidFill>
                <a:schemeClr val="tx1">
                  <a:tint val="75000"/>
                </a:schemeClr>
              </a:solidFill>
            </a:endParaRPr>
          </a:p>
        </p:txBody>
      </p:sp>
    </p:spTree>
    <p:extLst>
      <p:ext uri="{BB962C8B-B14F-4D97-AF65-F5344CB8AC3E}">
        <p14:creationId xmlns:p14="http://schemas.microsoft.com/office/powerpoint/2010/main" val="185727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3" name="Group 4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4" name="Freeform: Shape 4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dirty="0">
                <a:solidFill>
                  <a:schemeClr val="tx2"/>
                </a:solidFill>
                <a:latin typeface="+mj-lt"/>
                <a:ea typeface="+mj-ea"/>
                <a:cs typeface="+mj-cs"/>
              </a:rPr>
              <a:t>ADVANTAGES</a:t>
            </a:r>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172200" y="804672"/>
            <a:ext cx="5221224" cy="5230368"/>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b="1" dirty="0">
                <a:solidFill>
                  <a:schemeClr val="tx2"/>
                </a:solidFill>
              </a:rPr>
              <a:t>ADVANTAGES : </a:t>
            </a:r>
            <a:endParaRPr lang="en-US" sz="1800" dirty="0">
              <a:solidFill>
                <a:schemeClr val="tx2"/>
              </a:solidFill>
            </a:endParaRPr>
          </a:p>
          <a:p>
            <a:pPr marL="342900" indent="-228600">
              <a:lnSpc>
                <a:spcPct val="90000"/>
              </a:lnSpc>
              <a:buFont typeface="Arial" panose="020B0604020202020204" pitchFamily="34" charset="0"/>
              <a:buChar char="•"/>
            </a:pPr>
            <a:r>
              <a:rPr lang="en-US" sz="1800" dirty="0">
                <a:solidFill>
                  <a:schemeClr val="tx2"/>
                </a:solidFill>
              </a:rPr>
              <a:t>Difficult to detect and Only receiver can detect.</a:t>
            </a:r>
          </a:p>
          <a:p>
            <a:pPr marL="342900" indent="-228600">
              <a:lnSpc>
                <a:spcPct val="90000"/>
              </a:lnSpc>
              <a:buFont typeface="Arial" panose="020B0604020202020204" pitchFamily="34" charset="0"/>
              <a:buChar char="•"/>
            </a:pPr>
            <a:r>
              <a:rPr lang="en-US" sz="1800" dirty="0">
                <a:solidFill>
                  <a:schemeClr val="tx2"/>
                </a:solidFill>
              </a:rPr>
              <a:t>It can be done faster with large no. of software.</a:t>
            </a:r>
          </a:p>
          <a:p>
            <a:pPr marL="342900" indent="-228600">
              <a:lnSpc>
                <a:spcPct val="90000"/>
              </a:lnSpc>
              <a:buFont typeface="Arial" panose="020B0604020202020204" pitchFamily="34" charset="0"/>
              <a:buChar char="•"/>
            </a:pPr>
            <a:r>
              <a:rPr lang="en-US" sz="1800" dirty="0">
                <a:solidFill>
                  <a:schemeClr val="tx2"/>
                </a:solidFill>
              </a:rPr>
              <a:t>Provides better security for sharing data in LAN,MAN &amp; WAN.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11</a:t>
            </a:fld>
            <a:endParaRPr lang="en-US">
              <a:solidFill>
                <a:schemeClr val="tx1">
                  <a:tint val="75000"/>
                </a:schemeClr>
              </a:solidFill>
            </a:endParaRPr>
          </a:p>
        </p:txBody>
      </p:sp>
    </p:spTree>
    <p:extLst>
      <p:ext uri="{BB962C8B-B14F-4D97-AF65-F5344CB8AC3E}">
        <p14:creationId xmlns:p14="http://schemas.microsoft.com/office/powerpoint/2010/main" val="271685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dirty="0"/>
              <a:t>Research Reference</a:t>
            </a:r>
            <a:endParaRPr lang="en-US" sz="3600" dirty="0"/>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43467" y="1782981"/>
            <a:ext cx="10905066" cy="4393982"/>
          </a:xfrm>
        </p:spPr>
        <p:txBody>
          <a:bodyPr vert="horz" lIns="91440" tIns="45720" rIns="91440" bIns="45720" rtlCol="0" anchor="t">
            <a:normAutofit/>
          </a:bodyPr>
          <a:lstStyle/>
          <a:p>
            <a:pPr algn="l" rtl="0" fontAlgn="base">
              <a:buFont typeface="Arial" panose="020B0604020202020204" pitchFamily="34" charset="0"/>
              <a:buChar char="•"/>
            </a:pPr>
            <a:r>
              <a:rPr lang="en-US" sz="1800" b="0" i="0" u="sng" strike="noStrike" dirty="0">
                <a:solidFill>
                  <a:srgbClr val="0563C1"/>
                </a:solidFill>
                <a:effectLst/>
                <a:latin typeface="Times New Roman" panose="02020603050405020304" pitchFamily="18" charset="0"/>
                <a:hlinkClick r:id="rId2"/>
              </a:rPr>
              <a:t>https://en.wikipedia.org/wiki/Steganography</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0" u="sng" strike="noStrike" dirty="0">
                <a:solidFill>
                  <a:srgbClr val="0563C1"/>
                </a:solidFill>
                <a:effectLst/>
                <a:latin typeface="Times New Roman" panose="02020603050405020304" pitchFamily="18" charset="0"/>
                <a:hlinkClick r:id="rId3"/>
              </a:rPr>
              <a:t>https://www.ukessays.com/essays/computer-science/the-types-and-techniques-of-steganography-computer-science-essay.php</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0" u="sng" strike="noStrike" dirty="0">
                <a:solidFill>
                  <a:srgbClr val="0563C1"/>
                </a:solidFill>
                <a:effectLst/>
                <a:latin typeface="Times New Roman" panose="02020603050405020304" pitchFamily="18" charset="0"/>
                <a:hlinkClick r:id="rId4"/>
              </a:rPr>
              <a:t>https://www.ques10.com/p/33259/explain-steganography-and-its-types/</a:t>
            </a:r>
            <a:r>
              <a:rPr lang="en-US" sz="1800" b="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r>
              <a:rPr lang="en-US" sz="1800" b="0" i="0" u="sng" strike="noStrike" dirty="0">
                <a:solidFill>
                  <a:srgbClr val="0563C1"/>
                </a:solidFill>
                <a:effectLst/>
                <a:latin typeface="Times New Roman" panose="02020603050405020304" pitchFamily="18" charset="0"/>
                <a:hlinkClick r:id="rId5"/>
              </a:rPr>
              <a:t>https://searchsecurity.techtarget.com/definition/steganography#:~:text=Steganography%20is%20the%20technique%20of,for%20hiding%20or%20protecting%20data</a:t>
            </a:r>
            <a:r>
              <a:rPr lang="en-US" sz="1800" b="0" i="0" dirty="0">
                <a:solidFill>
                  <a:srgbClr val="595959"/>
                </a:solidFill>
                <a:effectLst/>
                <a:latin typeface="Times New Roman" panose="02020603050405020304" pitchFamily="18" charset="0"/>
              </a:rPr>
              <a:t>. </a:t>
            </a:r>
            <a:endParaRPr lang="en-US" sz="1800" b="0" i="0" dirty="0">
              <a:solidFill>
                <a:srgbClr val="000000"/>
              </a:solidFill>
              <a:effectLst/>
              <a:latin typeface="Times New Roman" panose="02020603050405020304" pitchFamily="18" charset="0"/>
            </a:endParaRPr>
          </a:p>
          <a:p>
            <a:pPr algn="l" rtl="0" fontAlgn="base">
              <a:buFont typeface="Arial" panose="020B0604020202020204" pitchFamily="34" charset="0"/>
              <a:buChar char="•"/>
            </a:pPr>
            <a:r>
              <a:rPr lang="en-US" sz="1800" b="0" i="0" u="sng" strike="noStrike" dirty="0">
                <a:solidFill>
                  <a:srgbClr val="0563C1"/>
                </a:solidFill>
                <a:effectLst/>
                <a:latin typeface="Times New Roman" panose="02020603050405020304" pitchFamily="18" charset="0"/>
                <a:hlinkClick r:id="rId6"/>
              </a:rPr>
              <a:t>https://www.spiedigitallibrary.org/conference-proceedings-of-spie/6074/60740G/Wireless-steganography/10.1117/12.650263.short?SSO=1</a:t>
            </a:r>
            <a:r>
              <a:rPr lang="en-US" sz="1800" b="0" i="0" dirty="0">
                <a:solidFill>
                  <a:srgbClr val="000000"/>
                </a:solidFill>
                <a:effectLst/>
                <a:latin typeface="Times New Roman" panose="02020603050405020304" pitchFamily="18" charset="0"/>
              </a:rPr>
              <a:t> </a:t>
            </a:r>
          </a:p>
          <a:p>
            <a:pPr>
              <a:lnSpc>
                <a:spcPct val="90000"/>
              </a:lnSpc>
            </a:pPr>
            <a:endParaRPr lang="en-US"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12</a:t>
            </a:fld>
            <a:endParaRPr lang="en-US">
              <a:solidFill>
                <a:schemeClr val="tx1">
                  <a:tint val="75000"/>
                </a:schemeClr>
              </a:solidFill>
            </a:endParaRPr>
          </a:p>
        </p:txBody>
      </p:sp>
    </p:spTree>
    <p:extLst>
      <p:ext uri="{BB962C8B-B14F-4D97-AF65-F5344CB8AC3E}">
        <p14:creationId xmlns:p14="http://schemas.microsoft.com/office/powerpoint/2010/main" val="175187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CODE SNIPPETS</a:t>
            </a:r>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70705" y="1163180"/>
            <a:ext cx="10905066" cy="4393982"/>
          </a:xfrm>
        </p:spPr>
        <p:txBody>
          <a:bodyPr vert="horz" lIns="91440" tIns="45720" rIns="91440" bIns="45720" rtlCol="0" anchor="t">
            <a:normAutofit/>
          </a:bodyPr>
          <a:lstStyle/>
          <a:p>
            <a:pPr>
              <a:lnSpc>
                <a:spcPct val="90000"/>
              </a:lnSpc>
            </a:pPr>
            <a:endParaRPr lang="en-IN" sz="2000" dirty="0">
              <a:solidFill>
                <a:srgbClr val="000000"/>
              </a:solidFill>
            </a:endParaRPr>
          </a:p>
          <a:p>
            <a:pPr>
              <a:lnSpc>
                <a:spcPct val="90000"/>
              </a:lnSpc>
            </a:pPr>
            <a:r>
              <a:rPr lang="en-IN" sz="2000" dirty="0">
                <a:solidFill>
                  <a:srgbClr val="000000"/>
                </a:solidFill>
              </a:rPr>
              <a:t>LIBRARY USED:</a:t>
            </a:r>
          </a:p>
          <a:p>
            <a:pPr>
              <a:lnSpc>
                <a:spcPct val="90000"/>
              </a:lnSpc>
            </a:pPr>
            <a:endParaRPr lang="en-US" sz="2000" dirty="0">
              <a:solidFill>
                <a:srgbClr val="000000"/>
              </a:solidFill>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13</a:t>
            </a:fld>
            <a:endParaRPr lang="en-US">
              <a:solidFill>
                <a:schemeClr val="tx1">
                  <a:tint val="75000"/>
                </a:schemeClr>
              </a:solidFill>
            </a:endParaRPr>
          </a:p>
        </p:txBody>
      </p:sp>
      <p:pic>
        <p:nvPicPr>
          <p:cNvPr id="7" name="Picture 6">
            <a:extLst>
              <a:ext uri="{FF2B5EF4-FFF2-40B4-BE49-F238E27FC236}">
                <a16:creationId xmlns:a16="http://schemas.microsoft.com/office/drawing/2014/main" id="{0DB7CB67-0801-B5F7-3365-057BC8D63E90}"/>
              </a:ext>
            </a:extLst>
          </p:cNvPr>
          <p:cNvPicPr>
            <a:picLocks noChangeAspect="1"/>
          </p:cNvPicPr>
          <p:nvPr/>
        </p:nvPicPr>
        <p:blipFill>
          <a:blip r:embed="rId2"/>
          <a:stretch>
            <a:fillRect/>
          </a:stretch>
        </p:blipFill>
        <p:spPr>
          <a:xfrm>
            <a:off x="670704" y="2103876"/>
            <a:ext cx="9787746" cy="3241222"/>
          </a:xfrm>
          <a:prstGeom prst="rect">
            <a:avLst/>
          </a:prstGeom>
        </p:spPr>
      </p:pic>
    </p:spTree>
    <p:extLst>
      <p:ext uri="{BB962C8B-B14F-4D97-AF65-F5344CB8AC3E}">
        <p14:creationId xmlns:p14="http://schemas.microsoft.com/office/powerpoint/2010/main" val="119429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264584"/>
            <a:ext cx="10905066" cy="1135737"/>
          </a:xfrm>
        </p:spPr>
        <p:txBody>
          <a:bodyPr vert="horz" lIns="91440" tIns="45720" rIns="91440" bIns="45720" rtlCol="0" anchor="ctr">
            <a:normAutofit/>
          </a:bodyPr>
          <a:lstStyle/>
          <a:p>
            <a:r>
              <a:rPr lang="en-US" sz="3600" dirty="0"/>
              <a:t>CODE SNIPPETS</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14</a:t>
            </a:fld>
            <a:endParaRPr lang="en-US">
              <a:solidFill>
                <a:schemeClr val="tx1">
                  <a:tint val="75000"/>
                </a:schemeClr>
              </a:solidFill>
            </a:endParaRPr>
          </a:p>
        </p:txBody>
      </p:sp>
      <p:pic>
        <p:nvPicPr>
          <p:cNvPr id="5" name="Picture 4">
            <a:extLst>
              <a:ext uri="{FF2B5EF4-FFF2-40B4-BE49-F238E27FC236}">
                <a16:creationId xmlns:a16="http://schemas.microsoft.com/office/drawing/2014/main" id="{AAF566C3-EDA5-F46A-EF12-8345D17F119F}"/>
              </a:ext>
            </a:extLst>
          </p:cNvPr>
          <p:cNvPicPr>
            <a:picLocks noChangeAspect="1"/>
          </p:cNvPicPr>
          <p:nvPr/>
        </p:nvPicPr>
        <p:blipFill rotWithShape="1">
          <a:blip r:embed="rId2"/>
          <a:srcRect l="10749" t="16533" r="3402"/>
          <a:stretch/>
        </p:blipFill>
        <p:spPr>
          <a:xfrm>
            <a:off x="2979965" y="5358828"/>
            <a:ext cx="4825094" cy="1525064"/>
          </a:xfrm>
          <a:prstGeom prst="rect">
            <a:avLst/>
          </a:prstGeom>
        </p:spPr>
      </p:pic>
      <p:pic>
        <p:nvPicPr>
          <p:cNvPr id="11" name="Picture 10">
            <a:extLst>
              <a:ext uri="{FF2B5EF4-FFF2-40B4-BE49-F238E27FC236}">
                <a16:creationId xmlns:a16="http://schemas.microsoft.com/office/drawing/2014/main" id="{129188C7-5FE1-1E2E-104E-9AAFCFD315EE}"/>
              </a:ext>
            </a:extLst>
          </p:cNvPr>
          <p:cNvPicPr>
            <a:picLocks noChangeAspect="1"/>
          </p:cNvPicPr>
          <p:nvPr/>
        </p:nvPicPr>
        <p:blipFill>
          <a:blip r:embed="rId3"/>
          <a:stretch>
            <a:fillRect/>
          </a:stretch>
        </p:blipFill>
        <p:spPr>
          <a:xfrm>
            <a:off x="889861" y="2494465"/>
            <a:ext cx="8466410" cy="2890255"/>
          </a:xfrm>
          <a:prstGeom prst="rect">
            <a:avLst/>
          </a:prstGeom>
        </p:spPr>
      </p:pic>
      <p:pic>
        <p:nvPicPr>
          <p:cNvPr id="13" name="Picture 12">
            <a:extLst>
              <a:ext uri="{FF2B5EF4-FFF2-40B4-BE49-F238E27FC236}">
                <a16:creationId xmlns:a16="http://schemas.microsoft.com/office/drawing/2014/main" id="{935CAB35-D7D3-005E-77D0-00BD61C6FB88}"/>
              </a:ext>
            </a:extLst>
          </p:cNvPr>
          <p:cNvPicPr>
            <a:picLocks noChangeAspect="1"/>
          </p:cNvPicPr>
          <p:nvPr/>
        </p:nvPicPr>
        <p:blipFill>
          <a:blip r:embed="rId4"/>
          <a:stretch>
            <a:fillRect/>
          </a:stretch>
        </p:blipFill>
        <p:spPr>
          <a:xfrm>
            <a:off x="529519" y="1209049"/>
            <a:ext cx="5159050" cy="1285416"/>
          </a:xfrm>
          <a:prstGeom prst="rect">
            <a:avLst/>
          </a:prstGeom>
        </p:spPr>
      </p:pic>
    </p:spTree>
    <p:extLst>
      <p:ext uri="{BB962C8B-B14F-4D97-AF65-F5344CB8AC3E}">
        <p14:creationId xmlns:p14="http://schemas.microsoft.com/office/powerpoint/2010/main" val="331779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CODE SNIPPETS</a:t>
            </a: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15</a:t>
            </a:fld>
            <a:endParaRPr lang="en-US">
              <a:solidFill>
                <a:schemeClr val="tx1">
                  <a:tint val="75000"/>
                </a:schemeClr>
              </a:solidFill>
            </a:endParaRPr>
          </a:p>
        </p:txBody>
      </p:sp>
      <p:pic>
        <p:nvPicPr>
          <p:cNvPr id="9" name="Picture 8">
            <a:extLst>
              <a:ext uri="{FF2B5EF4-FFF2-40B4-BE49-F238E27FC236}">
                <a16:creationId xmlns:a16="http://schemas.microsoft.com/office/drawing/2014/main" id="{C46DADB9-A33B-BF2E-5866-3A920940F2CB}"/>
              </a:ext>
            </a:extLst>
          </p:cNvPr>
          <p:cNvPicPr>
            <a:picLocks noChangeAspect="1"/>
          </p:cNvPicPr>
          <p:nvPr/>
        </p:nvPicPr>
        <p:blipFill>
          <a:blip r:embed="rId2"/>
          <a:stretch>
            <a:fillRect/>
          </a:stretch>
        </p:blipFill>
        <p:spPr>
          <a:xfrm>
            <a:off x="2233857" y="4916478"/>
            <a:ext cx="6571476" cy="1890511"/>
          </a:xfrm>
          <a:prstGeom prst="rect">
            <a:avLst/>
          </a:prstGeom>
        </p:spPr>
      </p:pic>
      <p:pic>
        <p:nvPicPr>
          <p:cNvPr id="11" name="Picture 10">
            <a:extLst>
              <a:ext uri="{FF2B5EF4-FFF2-40B4-BE49-F238E27FC236}">
                <a16:creationId xmlns:a16="http://schemas.microsoft.com/office/drawing/2014/main" id="{BE7BFAD3-48FC-F7D3-17C8-AB46FE8B7128}"/>
              </a:ext>
            </a:extLst>
          </p:cNvPr>
          <p:cNvPicPr>
            <a:picLocks noChangeAspect="1"/>
          </p:cNvPicPr>
          <p:nvPr/>
        </p:nvPicPr>
        <p:blipFill>
          <a:blip r:embed="rId3"/>
          <a:stretch>
            <a:fillRect/>
          </a:stretch>
        </p:blipFill>
        <p:spPr>
          <a:xfrm>
            <a:off x="327349" y="1169393"/>
            <a:ext cx="5567265" cy="3508162"/>
          </a:xfrm>
          <a:prstGeom prst="rect">
            <a:avLst/>
          </a:prstGeom>
        </p:spPr>
      </p:pic>
      <p:pic>
        <p:nvPicPr>
          <p:cNvPr id="13" name="Picture 12">
            <a:extLst>
              <a:ext uri="{FF2B5EF4-FFF2-40B4-BE49-F238E27FC236}">
                <a16:creationId xmlns:a16="http://schemas.microsoft.com/office/drawing/2014/main" id="{CD61D7DA-80F8-16DD-F161-A92F72E63F15}"/>
              </a:ext>
            </a:extLst>
          </p:cNvPr>
          <p:cNvPicPr>
            <a:picLocks noChangeAspect="1"/>
          </p:cNvPicPr>
          <p:nvPr/>
        </p:nvPicPr>
        <p:blipFill>
          <a:blip r:embed="rId4"/>
          <a:stretch>
            <a:fillRect/>
          </a:stretch>
        </p:blipFill>
        <p:spPr>
          <a:xfrm>
            <a:off x="5894614" y="1169393"/>
            <a:ext cx="6154052" cy="3594297"/>
          </a:xfrm>
          <a:prstGeom prst="rect">
            <a:avLst/>
          </a:prstGeom>
        </p:spPr>
      </p:pic>
    </p:spTree>
    <p:extLst>
      <p:ext uri="{BB962C8B-B14F-4D97-AF65-F5344CB8AC3E}">
        <p14:creationId xmlns:p14="http://schemas.microsoft.com/office/powerpoint/2010/main" val="224254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41247" y="563344"/>
            <a:ext cx="10886481" cy="764030"/>
          </a:xfrm>
        </p:spPr>
        <p:txBody>
          <a:bodyPr vert="horz" lIns="91440" tIns="45720" rIns="91440" bIns="45720" rtlCol="0" anchor="ctr">
            <a:normAutofit/>
          </a:bodyPr>
          <a:lstStyle/>
          <a:p>
            <a:r>
              <a:rPr lang="en-US" sz="4400" dirty="0">
                <a:ea typeface="+mj-lt"/>
                <a:cs typeface="+mj-lt"/>
              </a:rPr>
              <a:t>CONCLUSIONS</a:t>
            </a:r>
            <a:endParaRPr lang="en-US" sz="4400"/>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429735" y="1606421"/>
            <a:ext cx="11109505" cy="4291762"/>
          </a:xfrm>
        </p:spPr>
        <p:txBody>
          <a:bodyPr vert="horz" lIns="91440" tIns="45720" rIns="91440" bIns="45720" rtlCol="0" anchor="t">
            <a:noAutofit/>
          </a:bodyPr>
          <a:lstStyle/>
          <a:p>
            <a:pPr algn="just">
              <a:lnSpc>
                <a:spcPct val="90000"/>
              </a:lnSpc>
            </a:pPr>
            <a:r>
              <a:rPr lang="en-US" dirty="0">
                <a:solidFill>
                  <a:schemeClr val="tx1">
                    <a:lumMod val="95000"/>
                    <a:lumOff val="5000"/>
                  </a:schemeClr>
                </a:solidFill>
                <a:ea typeface="+mn-lt"/>
                <a:cs typeface="+mn-lt"/>
              </a:rPr>
              <a:t>Although only some of the main image steganographic techniques were discussed in this document, one can see that there exists a large selection of approaches to hiding information in images. All the major image file formats have different methods of hiding messages, with different strong and weak points respectively.</a:t>
            </a:r>
            <a:endParaRPr lang="en-US">
              <a:solidFill>
                <a:schemeClr val="tx1">
                  <a:lumMod val="95000"/>
                  <a:lumOff val="5000"/>
                </a:schemeClr>
              </a:solidFill>
            </a:endParaRPr>
          </a:p>
          <a:p>
            <a:pPr algn="just">
              <a:lnSpc>
                <a:spcPct val="90000"/>
              </a:lnSpc>
            </a:pPr>
            <a:r>
              <a:rPr lang="en-US" dirty="0">
                <a:solidFill>
                  <a:schemeClr val="tx1">
                    <a:lumMod val="95000"/>
                    <a:lumOff val="5000"/>
                  </a:schemeClr>
                </a:solidFill>
                <a:ea typeface="+mn-lt"/>
                <a:cs typeface="+mn-lt"/>
              </a:rPr>
              <a:t>Least significant bit (LSB) in both BMP and GIF makes up for this, but both approaches result in suspicious files that increase the probability of detection when in the presence of a warden.</a:t>
            </a:r>
          </a:p>
          <a:p>
            <a:pPr algn="just">
              <a:lnSpc>
                <a:spcPct val="90000"/>
              </a:lnSpc>
            </a:pPr>
            <a:r>
              <a:rPr lang="en-US" dirty="0">
                <a:solidFill>
                  <a:schemeClr val="tx1">
                    <a:lumMod val="95000"/>
                    <a:lumOff val="5000"/>
                  </a:schemeClr>
                </a:solidFill>
                <a:ea typeface="+mn-lt"/>
                <a:cs typeface="+mn-lt"/>
              </a:rPr>
              <a:t>The application creates a </a:t>
            </a:r>
            <a:r>
              <a:rPr lang="en-US" dirty="0" err="1">
                <a:solidFill>
                  <a:schemeClr val="tx1">
                    <a:lumMod val="95000"/>
                    <a:lumOff val="5000"/>
                  </a:schemeClr>
                </a:solidFill>
                <a:ea typeface="+mn-lt"/>
                <a:cs typeface="+mn-lt"/>
              </a:rPr>
              <a:t>stego</a:t>
            </a:r>
            <a:r>
              <a:rPr lang="en-US" dirty="0">
                <a:solidFill>
                  <a:schemeClr val="tx1">
                    <a:lumMod val="95000"/>
                    <a:lumOff val="5000"/>
                  </a:schemeClr>
                </a:solidFill>
                <a:ea typeface="+mn-lt"/>
                <a:cs typeface="+mn-lt"/>
              </a:rPr>
              <a:t> image in which the personal data is embedded inside the cover file image.</a:t>
            </a:r>
            <a:endParaRPr lang="en-US" dirty="0">
              <a:solidFill>
                <a:schemeClr val="tx1">
                  <a:lumMod val="95000"/>
                  <a:lumOff val="5000"/>
                </a:schemeClr>
              </a:solidFill>
            </a:endParaRPr>
          </a:p>
          <a:p>
            <a:pPr algn="just">
              <a:lnSpc>
                <a:spcPct val="90000"/>
              </a:lnSpc>
            </a:pPr>
            <a:r>
              <a:rPr lang="en-US" dirty="0">
                <a:solidFill>
                  <a:schemeClr val="tx1">
                    <a:lumMod val="95000"/>
                    <a:lumOff val="5000"/>
                  </a:schemeClr>
                </a:solidFill>
                <a:ea typeface="+mn-lt"/>
                <a:cs typeface="+mn-lt"/>
              </a:rPr>
              <a:t>Used the Least Significant Bit algorithm in this project for developing the application which is faster and reliable and compression ratio is moderate compared to other algorithms.</a:t>
            </a:r>
            <a:endParaRPr lang="en-US" dirty="0">
              <a:solidFill>
                <a:schemeClr val="tx1">
                  <a:lumMod val="95000"/>
                  <a:lumOff val="5000"/>
                </a:schemeClr>
              </a:solidFill>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16</a:t>
            </a:fld>
            <a:endParaRPr lang="en-US">
              <a:solidFill>
                <a:schemeClr val="tx1">
                  <a:tint val="75000"/>
                </a:schemeClr>
              </a:solidFill>
            </a:endParaRPr>
          </a:p>
        </p:txBody>
      </p:sp>
    </p:spTree>
    <p:extLst>
      <p:ext uri="{BB962C8B-B14F-4D97-AF65-F5344CB8AC3E}">
        <p14:creationId xmlns:p14="http://schemas.microsoft.com/office/powerpoint/2010/main" val="383950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59D8BE-083D-603C-9A56-41CCF8D46F82}"/>
              </a:ext>
            </a:extLst>
          </p:cNvPr>
          <p:cNvSpPr>
            <a:spLocks noGrp="1"/>
          </p:cNvSpPr>
          <p:nvPr>
            <p:ph type="sldNum" sz="quarter" idx="12"/>
          </p:nvPr>
        </p:nvSpPr>
        <p:spPr/>
        <p:txBody>
          <a:bodyPr/>
          <a:lstStyle/>
          <a:p>
            <a:fld id="{294A09A9-5501-47C1-A89A-A340965A2BE2}" type="slidenum">
              <a:rPr lang="en-US" smtClean="0"/>
              <a:pPr/>
              <a:t>17</a:t>
            </a:fld>
            <a:endParaRPr lang="en-US"/>
          </a:p>
        </p:txBody>
      </p:sp>
      <p:pic>
        <p:nvPicPr>
          <p:cNvPr id="7" name="Picture 6">
            <a:extLst>
              <a:ext uri="{FF2B5EF4-FFF2-40B4-BE49-F238E27FC236}">
                <a16:creationId xmlns:a16="http://schemas.microsoft.com/office/drawing/2014/main" id="{A0AE92D4-18D9-853C-FEA8-E3C2CB355FAB}"/>
              </a:ext>
            </a:extLst>
          </p:cNvPr>
          <p:cNvPicPr>
            <a:picLocks noChangeAspect="1"/>
          </p:cNvPicPr>
          <p:nvPr/>
        </p:nvPicPr>
        <p:blipFill>
          <a:blip r:embed="rId2"/>
          <a:stretch>
            <a:fillRect/>
          </a:stretch>
        </p:blipFill>
        <p:spPr>
          <a:xfrm>
            <a:off x="2978733" y="3088729"/>
            <a:ext cx="5809992" cy="2133785"/>
          </a:xfrm>
          <a:prstGeom prst="rect">
            <a:avLst/>
          </a:prstGeom>
        </p:spPr>
      </p:pic>
      <p:sp>
        <p:nvSpPr>
          <p:cNvPr id="8" name="Smiley Face 7">
            <a:extLst>
              <a:ext uri="{FF2B5EF4-FFF2-40B4-BE49-F238E27FC236}">
                <a16:creationId xmlns:a16="http://schemas.microsoft.com/office/drawing/2014/main" id="{23B4721B-7F8B-9AC4-E8B0-F9391005DECA}"/>
              </a:ext>
            </a:extLst>
          </p:cNvPr>
          <p:cNvSpPr/>
          <p:nvPr/>
        </p:nvSpPr>
        <p:spPr>
          <a:xfrm>
            <a:off x="970155" y="200722"/>
            <a:ext cx="1822867" cy="1943841"/>
          </a:xfrm>
          <a:prstGeom prst="smileyFac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588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path" presetSubtype="0" accel="50000" decel="50000" fill="hold" grpId="0" nodeType="clickEffect">
                                  <p:stCondLst>
                                    <p:cond delay="0"/>
                                  </p:stCondLst>
                                  <p:childTnLst>
                                    <p:animMotion origin="layout" path="M 0 0 L 0 0.125 C 0 0.181 0.069 0.25 0.125 0.25 L 0.25 0.25 E" pathEditMode="relative" ptsTypes="">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77622" y="1741337"/>
            <a:ext cx="6645792" cy="2651717"/>
          </a:xfrm>
        </p:spPr>
        <p:txBody>
          <a:bodyPr anchor="b">
            <a:normAutofit/>
          </a:bodyPr>
          <a:lstStyle/>
          <a:p>
            <a:r>
              <a:rPr lang="en-US" sz="8000" dirty="0">
                <a:solidFill>
                  <a:schemeClr val="tx2"/>
                </a:solidFill>
              </a:rPr>
              <a:t>Thank you</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miley Face 2">
            <a:extLst>
              <a:ext uri="{FF2B5EF4-FFF2-40B4-BE49-F238E27FC236}">
                <a16:creationId xmlns:a16="http://schemas.microsoft.com/office/drawing/2014/main" id="{48A1AC75-A5C8-D890-9477-A1F117DB76F7}"/>
              </a:ext>
            </a:extLst>
          </p:cNvPr>
          <p:cNvSpPr/>
          <p:nvPr/>
        </p:nvSpPr>
        <p:spPr>
          <a:xfrm>
            <a:off x="6427127" y="2211055"/>
            <a:ext cx="2359478" cy="2435889"/>
          </a:xfrm>
          <a:prstGeom prst="smileyFac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618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DFE2-52EF-EDB0-E945-38D5476637E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4C35AF7-AA9A-C88D-EA26-7973E3150C0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1473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194716" y="739978"/>
            <a:ext cx="5334930" cy="3004145"/>
          </a:xfrm>
        </p:spPr>
        <p:txBody>
          <a:bodyPr>
            <a:normAutofit/>
          </a:bodyPr>
          <a:lstStyle/>
          <a:p>
            <a:r>
              <a:rPr lang="en-US" sz="4700" i="1" cap="all" dirty="0">
                <a:ea typeface="+mj-lt"/>
                <a:cs typeface="+mj-lt"/>
              </a:rPr>
              <a:t>IMAGE</a:t>
            </a:r>
            <a:br>
              <a:rPr lang="en-US" sz="4700" i="1" cap="all" dirty="0">
                <a:ea typeface="+mj-lt"/>
                <a:cs typeface="+mj-lt"/>
              </a:rPr>
            </a:br>
            <a:r>
              <a:rPr lang="en-US" sz="4700" i="1" cap="all" dirty="0">
                <a:ea typeface="+mj-lt"/>
                <a:cs typeface="+mj-lt"/>
              </a:rPr>
              <a:t> STEGANOGRAPHY</a:t>
            </a:r>
            <a:endParaRPr lang="en-US" sz="4700" b="0" dirty="0">
              <a:ea typeface="+mj-lt"/>
              <a:cs typeface="+mj-lt"/>
            </a:endParaRPr>
          </a:p>
        </p:txBody>
      </p:sp>
      <p:sp>
        <p:nvSpPr>
          <p:cNvPr id="8"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5" descr="A picture containing text&#10;&#10;Description automatically generated">
            <a:extLst>
              <a:ext uri="{FF2B5EF4-FFF2-40B4-BE49-F238E27FC236}">
                <a16:creationId xmlns:a16="http://schemas.microsoft.com/office/drawing/2014/main" id="{47514520-93DF-C171-CA14-8A4956802319}"/>
              </a:ext>
            </a:extLst>
          </p:cNvPr>
          <p:cNvPicPr>
            <a:picLocks noChangeAspect="1"/>
          </p:cNvPicPr>
          <p:nvPr/>
        </p:nvPicPr>
        <p:blipFill rotWithShape="1">
          <a:blip r:embed="rId2"/>
          <a:srcRect l="21697" r="9668"/>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4400" dirty="0">
                <a:ea typeface="+mj-lt"/>
                <a:cs typeface="+mj-lt"/>
              </a:rPr>
              <a:t>FUTURE RECOMMENDATIONS</a:t>
            </a:r>
            <a:endParaRPr lang="en-US" sz="440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20</a:t>
            </a:fld>
            <a:endParaRPr lang="en-US">
              <a:solidFill>
                <a:schemeClr val="tx1">
                  <a:tint val="75000"/>
                </a:schemeClr>
              </a:solidFill>
            </a:endParaRPr>
          </a:p>
        </p:txBody>
      </p:sp>
      <p:sp>
        <p:nvSpPr>
          <p:cNvPr id="3" name="TextBox 2">
            <a:extLst>
              <a:ext uri="{FF2B5EF4-FFF2-40B4-BE49-F238E27FC236}">
                <a16:creationId xmlns:a16="http://schemas.microsoft.com/office/drawing/2014/main" id="{1298BBF8-1CF1-943F-E321-4AAF6BD9AEF1}"/>
              </a:ext>
            </a:extLst>
          </p:cNvPr>
          <p:cNvSpPr txBox="1"/>
          <p:nvPr/>
        </p:nvSpPr>
        <p:spPr>
          <a:xfrm>
            <a:off x="663498" y="1778618"/>
            <a:ext cx="911798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major limitation of the application is designed for images cover files. It accepts only images as a carrier file. The future work on this project is to improve the compression ratio of the image to the text. This project can be extended to a level such that it can be used for the different types of multimedia files</a:t>
            </a:r>
          </a:p>
        </p:txBody>
      </p:sp>
    </p:spTree>
    <p:extLst>
      <p:ext uri="{BB962C8B-B14F-4D97-AF65-F5344CB8AC3E}">
        <p14:creationId xmlns:p14="http://schemas.microsoft.com/office/powerpoint/2010/main" val="366219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86784" y="261974"/>
            <a:ext cx="8091209" cy="5961473"/>
          </a:xfrm>
        </p:spPr>
        <p:txBody>
          <a:bodyPr vert="horz" lIns="91440" tIns="45720" rIns="91440" bIns="45720" rtlCol="0" anchor="t">
            <a:normAutofit fontScale="85000" lnSpcReduction="20000"/>
          </a:bodyPr>
          <a:lstStyle/>
          <a:p>
            <a:pPr algn="ctr">
              <a:lnSpc>
                <a:spcPct val="120000"/>
              </a:lnSpc>
            </a:pPr>
            <a:r>
              <a:rPr lang="en-US" cap="all">
                <a:ea typeface="+mn-lt"/>
                <a:cs typeface="+mn-lt"/>
              </a:rPr>
              <a:t> </a:t>
            </a:r>
            <a:r>
              <a:rPr lang="en-US" u="sng" cap="all">
                <a:latin typeface="Times New Roman"/>
                <a:cs typeface="Times New Roman"/>
              </a:rPr>
              <a:t>CONTENTS</a:t>
            </a:r>
            <a:endParaRPr lang="en-US">
              <a:ea typeface="+mn-lt"/>
              <a:cs typeface="+mn-lt"/>
            </a:endParaRPr>
          </a:p>
          <a:p>
            <a:pPr marL="457200" indent="-457200">
              <a:lnSpc>
                <a:spcPct val="120000"/>
              </a:lnSpc>
              <a:buAutoNum type="arabicPeriod"/>
            </a:pPr>
            <a:r>
              <a:rPr lang="en-US" cap="all">
                <a:latin typeface="Times New Roman"/>
                <a:cs typeface="Times New Roman"/>
              </a:rPr>
              <a:t>ABOUT THE COMPANY/PLATFORM</a:t>
            </a:r>
            <a:endParaRPr lang="en-US">
              <a:ea typeface="+mn-lt"/>
              <a:cs typeface="+mn-lt"/>
            </a:endParaRPr>
          </a:p>
          <a:p>
            <a:pPr marL="457200" indent="-457200">
              <a:lnSpc>
                <a:spcPct val="120000"/>
              </a:lnSpc>
              <a:buAutoNum type="arabicPeriod"/>
            </a:pPr>
            <a:r>
              <a:rPr lang="en-US" cap="all">
                <a:latin typeface="Times New Roman"/>
                <a:cs typeface="Times New Roman"/>
              </a:rPr>
              <a:t>OBJECTIVES OF INTERNSHIP/COURSE</a:t>
            </a:r>
            <a:endParaRPr lang="en-US">
              <a:ea typeface="+mn-lt"/>
              <a:cs typeface="+mn-lt"/>
            </a:endParaRPr>
          </a:p>
          <a:p>
            <a:pPr marL="457200" indent="-457200">
              <a:lnSpc>
                <a:spcPct val="120000"/>
              </a:lnSpc>
              <a:buAutoNum type="arabicPeriod"/>
            </a:pPr>
            <a:r>
              <a:rPr lang="en-US" cap="all">
                <a:latin typeface="Times New Roman"/>
                <a:cs typeface="Times New Roman"/>
              </a:rPr>
              <a:t>TRAINING/INTERNSHIP OVERVIEW</a:t>
            </a:r>
            <a:endParaRPr lang="en-US">
              <a:ea typeface="+mn-lt"/>
              <a:cs typeface="+mn-lt"/>
            </a:endParaRPr>
          </a:p>
          <a:p>
            <a:pPr marL="457200" indent="-457200">
              <a:lnSpc>
                <a:spcPct val="120000"/>
              </a:lnSpc>
              <a:buAutoNum type="arabicPeriod"/>
            </a:pPr>
            <a:r>
              <a:rPr lang="en-US" cap="all">
                <a:latin typeface="Times New Roman"/>
                <a:cs typeface="Times New Roman"/>
              </a:rPr>
              <a:t>PROJECT BASED LEARNING UNDER THE INTERNSHIP/COURSE</a:t>
            </a:r>
            <a:endParaRPr lang="en-US">
              <a:ea typeface="+mn-lt"/>
              <a:cs typeface="+mn-lt"/>
            </a:endParaRPr>
          </a:p>
          <a:p>
            <a:pPr marL="457200" indent="-457200">
              <a:lnSpc>
                <a:spcPct val="120000"/>
              </a:lnSpc>
            </a:pPr>
            <a:r>
              <a:rPr lang="en-US" cap="all">
                <a:latin typeface="Times New Roman"/>
                <a:cs typeface="Times New Roman"/>
              </a:rPr>
              <a:t>5.   CHALLENGES AND LIMITATIONS OF PROJECT</a:t>
            </a:r>
            <a:endParaRPr lang="en-US">
              <a:ea typeface="+mn-lt"/>
              <a:cs typeface="+mn-lt"/>
            </a:endParaRPr>
          </a:p>
          <a:p>
            <a:pPr marL="457200" indent="-457200">
              <a:lnSpc>
                <a:spcPct val="120000"/>
              </a:lnSpc>
            </a:pPr>
            <a:r>
              <a:rPr lang="en-US" cap="all">
                <a:latin typeface="Times New Roman"/>
                <a:cs typeface="Times New Roman"/>
              </a:rPr>
              <a:t>6.  CONCLUSION</a:t>
            </a:r>
            <a:endParaRPr lang="en-US">
              <a:ea typeface="+mn-lt"/>
              <a:cs typeface="+mn-lt"/>
            </a:endParaRPr>
          </a:p>
          <a:p>
            <a:pPr marL="457200" indent="-457200">
              <a:lnSpc>
                <a:spcPct val="120000"/>
              </a:lnSpc>
            </a:pPr>
            <a:r>
              <a:rPr lang="en-US" cap="all">
                <a:latin typeface="Times New Roman"/>
                <a:cs typeface="Times New Roman"/>
              </a:rPr>
              <a:t>ANNEXURES: </a:t>
            </a:r>
            <a:endParaRPr lang="en-US">
              <a:latin typeface="Tenorite"/>
              <a:cs typeface="Times New Roman"/>
            </a:endParaRPr>
          </a:p>
          <a:p>
            <a:pPr marL="457200" indent="-457200">
              <a:lnSpc>
                <a:spcPct val="120000"/>
              </a:lnSpc>
              <a:buChar char="•"/>
            </a:pPr>
            <a:r>
              <a:rPr lang="en-US" cap="all">
                <a:latin typeface="Times New Roman"/>
                <a:cs typeface="Times New Roman"/>
              </a:rPr>
              <a:t>CERTIFICATE(S)</a:t>
            </a:r>
            <a:endParaRPr lang="en-US">
              <a:ea typeface="+mn-lt"/>
              <a:cs typeface="+mn-lt"/>
            </a:endParaRPr>
          </a:p>
          <a:p>
            <a:pPr marL="457200" indent="-457200">
              <a:lnSpc>
                <a:spcPct val="120000"/>
              </a:lnSpc>
              <a:buChar char="•"/>
            </a:pPr>
            <a:r>
              <a:rPr lang="en-US" cap="all">
                <a:latin typeface="Times New Roman"/>
                <a:cs typeface="Times New Roman"/>
              </a:rPr>
              <a:t>CODE SNIPPETS</a:t>
            </a:r>
            <a:endParaRPr lang="en-US">
              <a:ea typeface="+mn-lt"/>
              <a:cs typeface="+mn-lt"/>
            </a:endParaRPr>
          </a:p>
          <a:p>
            <a:pPr marL="457200" indent="-457200">
              <a:lnSpc>
                <a:spcPct val="120000"/>
              </a:lnSpc>
              <a:buChar char="•"/>
            </a:pPr>
            <a:r>
              <a:rPr lang="en-US" cap="all">
                <a:latin typeface="Times New Roman"/>
                <a:cs typeface="Times New Roman"/>
              </a:rPr>
              <a:t>PROJECT DEMO SNIPPETS</a:t>
            </a:r>
            <a:endParaRPr lang="en-US">
              <a:ea typeface="+mn-lt"/>
              <a:cs typeface="+mn-lt"/>
            </a:endParaRPr>
          </a:p>
          <a:p>
            <a:pPr>
              <a:lnSpc>
                <a:spcPct val="120000"/>
              </a:lnSpc>
            </a:pPr>
            <a:endParaRPr lang="en-US">
              <a:ea typeface="+mn-lt"/>
              <a:cs typeface="+mn-lt"/>
            </a:endParaRPr>
          </a:p>
          <a:p>
            <a:pPr>
              <a:lnSpc>
                <a:spcPct val="120000"/>
              </a:lnSpc>
            </a:pPr>
            <a:endParaRPr lang="en-US">
              <a:ea typeface="+mn-lt"/>
              <a:cs typeface="+mn-lt"/>
            </a:endParaRP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a:p>
        </p:txBody>
      </p:sp>
    </p:spTree>
    <p:extLst>
      <p:ext uri="{BB962C8B-B14F-4D97-AF65-F5344CB8AC3E}">
        <p14:creationId xmlns:p14="http://schemas.microsoft.com/office/powerpoint/2010/main" val="34536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289158" y="803325"/>
            <a:ext cx="5259707" cy="1325563"/>
          </a:xfrm>
        </p:spPr>
        <p:txBody>
          <a:bodyPr>
            <a:normAutofit/>
          </a:bodyPr>
          <a:lstStyle/>
          <a:p>
            <a:r>
              <a:rPr lang="en-US" sz="4400"/>
              <a:t>Problem Statement</a:t>
            </a:r>
          </a:p>
        </p:txBody>
      </p:sp>
      <p:sp>
        <p:nvSpPr>
          <p:cNvPr id="17" name="Freeform: Shape 16">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Logo&#10;&#10;Description automatically generated">
            <a:extLst>
              <a:ext uri="{FF2B5EF4-FFF2-40B4-BE49-F238E27FC236}">
                <a16:creationId xmlns:a16="http://schemas.microsoft.com/office/drawing/2014/main" id="{18A9CFE2-5F48-9435-485A-A5F77ACB0FD3}"/>
              </a:ext>
            </a:extLst>
          </p:cNvPr>
          <p:cNvPicPr>
            <a:picLocks noChangeAspect="1"/>
          </p:cNvPicPr>
          <p:nvPr/>
        </p:nvPicPr>
        <p:blipFill rotWithShape="1">
          <a:blip r:embed="rId2"/>
          <a:srcRect l="11435" r="12692" b="-2"/>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289158" y="2279018"/>
            <a:ext cx="5259714" cy="3375920"/>
          </a:xfrm>
        </p:spPr>
        <p:txBody>
          <a:bodyPr vert="horz" lIns="91440" tIns="45720" rIns="91440" bIns="45720" rtlCol="0" anchor="t">
            <a:normAutofit/>
          </a:bodyPr>
          <a:lstStyle/>
          <a:p>
            <a:r>
              <a:rPr lang="en-US" sz="2400">
                <a:ea typeface="+mn-lt"/>
                <a:cs typeface="+mn-lt"/>
              </a:rPr>
              <a:t>How can we increase the security of our communication in this era where data breaches occur frequently in our daily lives?</a:t>
            </a:r>
            <a:endParaRPr lang="en-US" sz="180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1000232" y="6108192"/>
            <a:ext cx="548640" cy="548640"/>
          </a:xfrm>
          <a:prstGeom prst="ellipse">
            <a:avLst/>
          </a:prstGeom>
          <a:solidFill>
            <a:srgbClr val="346167"/>
          </a:solidFill>
        </p:spPr>
        <p:txBody>
          <a:bodyPr anchor="ctr">
            <a:normAutofit/>
          </a:bodyPr>
          <a:lstStyle/>
          <a:p>
            <a:pPr algn="ctr">
              <a:spcAft>
                <a:spcPts val="600"/>
              </a:spcAft>
            </a:pPr>
            <a:fld id="{294A09A9-5501-47C1-A89A-A340965A2BE2}" type="slidenum">
              <a:rPr lang="en-US" sz="1500">
                <a:solidFill>
                  <a:srgbClr val="FFFFFF"/>
                </a:solidFill>
              </a:rPr>
              <a:pPr algn="ctr">
                <a:spcAft>
                  <a:spcPts val="600"/>
                </a:spcAft>
              </a:pPr>
              <a:t>3</a:t>
            </a:fld>
            <a:endParaRPr lang="en-US" sz="1500">
              <a:solidFill>
                <a:srgbClr val="FFFFFF"/>
              </a:solidFill>
            </a:endParaRPr>
          </a:p>
        </p:txBody>
      </p:sp>
    </p:spTree>
    <p:extLst>
      <p:ext uri="{BB962C8B-B14F-4D97-AF65-F5344CB8AC3E}">
        <p14:creationId xmlns:p14="http://schemas.microsoft.com/office/powerpoint/2010/main" val="13256085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58506" y="800392"/>
            <a:ext cx="10264697" cy="1212102"/>
          </a:xfrm>
        </p:spPr>
        <p:txBody>
          <a:bodyPr vert="horz" lIns="91440" tIns="45720" rIns="91440" bIns="45720" rtlCol="0" anchor="ctr">
            <a:normAutofit/>
          </a:bodyPr>
          <a:lstStyle/>
          <a:p>
            <a:pPr algn="ctr"/>
            <a:r>
              <a:rPr lang="en-US" sz="4000" b="0" dirty="0">
                <a:solidFill>
                  <a:schemeClr val="bg1"/>
                </a:solidFill>
                <a:latin typeface="Calibri"/>
                <a:cs typeface="Calibri"/>
              </a:rPr>
              <a:t>What is Steganography?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367624" y="2971538"/>
            <a:ext cx="10368070" cy="4256948"/>
          </a:xfrm>
        </p:spPr>
        <p:txBody>
          <a:bodyPr vert="horz" lIns="91440" tIns="45720" rIns="91440" bIns="45720" rtlCol="0" anchor="ctr">
            <a:normAutofit/>
          </a:bodyPr>
          <a:lstStyle/>
          <a:p>
            <a:pPr algn="just">
              <a:lnSpc>
                <a:spcPct val="100000"/>
              </a:lnSpc>
              <a:spcBef>
                <a:spcPts val="900"/>
              </a:spcBef>
            </a:pPr>
            <a:r>
              <a:rPr lang="en-US" sz="4700" dirty="0">
                <a:solidFill>
                  <a:schemeClr val="tx1"/>
                </a:solidFill>
                <a:latin typeface="Times New Roman"/>
                <a:cs typeface="Times New Roman"/>
              </a:rPr>
              <a:t>Cryptography</a:t>
            </a:r>
            <a:r>
              <a:rPr lang="en-US" dirty="0">
                <a:solidFill>
                  <a:schemeClr val="tx1"/>
                </a:solidFill>
                <a:latin typeface="Times New Roman"/>
                <a:cs typeface="Times New Roman"/>
              </a:rPr>
              <a:t> is a science of writing a secret code. </a:t>
            </a:r>
            <a:endParaRPr lang="en-US" dirty="0">
              <a:solidFill>
                <a:schemeClr val="tx1"/>
              </a:solidFill>
              <a:latin typeface="Times New Roman"/>
              <a:ea typeface="+mn-lt"/>
              <a:cs typeface="Times New Roman"/>
            </a:endParaRPr>
          </a:p>
          <a:p>
            <a:pPr algn="just">
              <a:lnSpc>
                <a:spcPct val="100000"/>
              </a:lnSpc>
              <a:spcBef>
                <a:spcPts val="900"/>
              </a:spcBef>
            </a:pPr>
            <a:r>
              <a:rPr lang="en-US" dirty="0">
                <a:solidFill>
                  <a:schemeClr val="tx1"/>
                </a:solidFill>
                <a:latin typeface="Times New Roman"/>
                <a:cs typeface="Times New Roman"/>
              </a:rPr>
              <a:t>Basically, Cryptography makes a message meaning less to the casual reader by encrypting the data using a set of rules which is known to both sender and receiver. Only the intended receiver with the decryption key can extract the actual message. Thus, when an attacker get the message, it is still difficult for him to get the secret message.</a:t>
            </a:r>
            <a:endParaRPr lang="en-US" dirty="0">
              <a:solidFill>
                <a:schemeClr val="tx1"/>
              </a:solidFill>
              <a:latin typeface="Times New Roman"/>
              <a:ea typeface="+mn-lt"/>
              <a:cs typeface="Times New Roman"/>
            </a:endParaRPr>
          </a:p>
          <a:p>
            <a:pPr marL="285750" indent="-285750" algn="just">
              <a:lnSpc>
                <a:spcPct val="100000"/>
              </a:lnSpc>
              <a:spcBef>
                <a:spcPts val="900"/>
              </a:spcBef>
              <a:buFont typeface="Arial"/>
              <a:buChar char="•"/>
            </a:pPr>
            <a:endParaRPr lang="en-US" dirty="0">
              <a:solidFill>
                <a:schemeClr val="tx1"/>
              </a:solidFill>
              <a:ea typeface="+mn-lt"/>
              <a:cs typeface="+mn-lt"/>
            </a:endParaRPr>
          </a:p>
          <a:p>
            <a:pPr algn="just">
              <a:lnSpc>
                <a:spcPct val="90000"/>
              </a:lnSpc>
            </a:pPr>
            <a:endParaRPr lang="en-US" dirty="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4</a:t>
            </a:fld>
            <a:endParaRPr lang="en-US" sz="1000">
              <a:solidFill>
                <a:schemeClr val="tx1">
                  <a:tint val="75000"/>
                </a:schemeClr>
              </a:solidFill>
            </a:endParaRPr>
          </a:p>
        </p:txBody>
      </p:sp>
    </p:spTree>
    <p:extLst>
      <p:ext uri="{BB962C8B-B14F-4D97-AF65-F5344CB8AC3E}">
        <p14:creationId xmlns:p14="http://schemas.microsoft.com/office/powerpoint/2010/main" val="87692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58506" y="800392"/>
            <a:ext cx="10264697" cy="1212102"/>
          </a:xfrm>
        </p:spPr>
        <p:txBody>
          <a:bodyPr vert="horz" lIns="91440" tIns="45720" rIns="91440" bIns="45720" rtlCol="0" anchor="ctr">
            <a:normAutofit/>
          </a:bodyPr>
          <a:lstStyle/>
          <a:p>
            <a:pPr algn="ctr"/>
            <a:r>
              <a:rPr lang="en-US" sz="4000" b="0" dirty="0">
                <a:solidFill>
                  <a:schemeClr val="bg1"/>
                </a:solidFill>
                <a:latin typeface="Calibri"/>
                <a:cs typeface="Calibri"/>
              </a:rPr>
              <a:t>What is Steganography?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93283" y="3308191"/>
            <a:ext cx="10257263" cy="1615710"/>
          </a:xfrm>
        </p:spPr>
        <p:txBody>
          <a:bodyPr vert="horz" lIns="91440" tIns="45720" rIns="91440" bIns="45720" rtlCol="0" anchor="ctr">
            <a:normAutofit/>
          </a:bodyPr>
          <a:lstStyle/>
          <a:p>
            <a:pPr algn="just">
              <a:lnSpc>
                <a:spcPct val="90000"/>
              </a:lnSpc>
            </a:pPr>
            <a:r>
              <a:rPr lang="en-US" sz="3200" b="1" dirty="0">
                <a:solidFill>
                  <a:schemeClr val="tx1"/>
                </a:solidFill>
                <a:latin typeface="Times New Roman"/>
                <a:ea typeface="+mn-lt"/>
                <a:cs typeface="+mn-lt"/>
              </a:rPr>
              <a:t>Steganography</a:t>
            </a:r>
            <a:r>
              <a:rPr lang="en-US" sz="3200" dirty="0">
                <a:solidFill>
                  <a:schemeClr val="tx1"/>
                </a:solidFill>
                <a:latin typeface="Times New Roman"/>
                <a:ea typeface="+mn-lt"/>
                <a:cs typeface="+mn-lt"/>
              </a:rPr>
              <a:t> </a:t>
            </a:r>
            <a:r>
              <a:rPr lang="en-US" sz="2800" dirty="0">
                <a:solidFill>
                  <a:schemeClr val="tx1"/>
                </a:solidFill>
                <a:latin typeface="Times New Roman"/>
                <a:ea typeface="+mn-lt"/>
                <a:cs typeface="+mn-lt"/>
              </a:rPr>
              <a:t>is the art of science and embedding secret messages in cover messages  in such a way that no one, apart from the sender and intended recipient, suspect the existence of the messages. </a:t>
            </a:r>
            <a:endParaRPr lang="en-US" sz="2800" dirty="0">
              <a:solidFill>
                <a:schemeClr val="tx1"/>
              </a:solidFill>
              <a:latin typeface="Times New Roman"/>
              <a:cs typeface="Times New Roman"/>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5</a:t>
            </a:fld>
            <a:endParaRPr lang="en-US" sz="1000">
              <a:solidFill>
                <a:schemeClr val="tx1">
                  <a:tint val="75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solidFill>
                  <a:srgbClr val="000000"/>
                </a:solidFill>
                <a:latin typeface="Tenorite"/>
                <a:ea typeface="+mj-lt"/>
                <a:cs typeface="Calibri"/>
              </a:rPr>
              <a:t>Steganography </a:t>
            </a:r>
            <a:r>
              <a:rPr lang="en-US" sz="3600" dirty="0">
                <a:cs typeface="Calibri"/>
              </a:rPr>
              <a:t>Framework</a:t>
            </a:r>
            <a:endParaRPr lang="en-US"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6</a:t>
            </a:fld>
            <a:endParaRPr lang="en-US">
              <a:solidFill>
                <a:schemeClr val="tx1">
                  <a:tint val="75000"/>
                </a:schemeClr>
              </a:solidFill>
            </a:endParaRPr>
          </a:p>
        </p:txBody>
      </p:sp>
      <p:pic>
        <p:nvPicPr>
          <p:cNvPr id="7" name="Picture 7" descr="Diagram&#10;&#10;Description automatically generated">
            <a:extLst>
              <a:ext uri="{FF2B5EF4-FFF2-40B4-BE49-F238E27FC236}">
                <a16:creationId xmlns:a16="http://schemas.microsoft.com/office/drawing/2014/main" id="{B019A294-C278-18C3-1966-029D7C113E59}"/>
              </a:ext>
            </a:extLst>
          </p:cNvPr>
          <p:cNvPicPr>
            <a:picLocks noChangeAspect="1"/>
          </p:cNvPicPr>
          <p:nvPr/>
        </p:nvPicPr>
        <p:blipFill rotWithShape="1">
          <a:blip r:embed="rId2"/>
          <a:srcRect r="10090" b="203"/>
          <a:stretch/>
        </p:blipFill>
        <p:spPr>
          <a:xfrm>
            <a:off x="1424581" y="1416715"/>
            <a:ext cx="8850920" cy="5427700"/>
          </a:xfrm>
          <a:prstGeom prst="rect">
            <a:avLst/>
          </a:prstGeom>
        </p:spPr>
      </p:pic>
    </p:spTree>
    <p:extLst>
      <p:ext uri="{BB962C8B-B14F-4D97-AF65-F5344CB8AC3E}">
        <p14:creationId xmlns:p14="http://schemas.microsoft.com/office/powerpoint/2010/main" val="327213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dirty="0"/>
              <a:t>Image Domain</a:t>
            </a:r>
            <a:endParaRPr lang="en-US" sz="3600" b="0" kern="1200" dirty="0">
              <a:latin typeface="+mj-lt"/>
            </a:endParaRPr>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43467" y="1782981"/>
            <a:ext cx="10905066" cy="4393982"/>
          </a:xfrm>
        </p:spPr>
        <p:txBody>
          <a:bodyPr vert="horz" lIns="91440" tIns="45720" rIns="91440" bIns="45720" rtlCol="0" anchor="t">
            <a:normAutofit/>
          </a:bodyPr>
          <a:lstStyle/>
          <a:p>
            <a:pPr>
              <a:lnSpc>
                <a:spcPct val="90000"/>
              </a:lnSpc>
            </a:pPr>
            <a:r>
              <a:rPr lang="en-US" sz="2000" b="1" dirty="0">
                <a:solidFill>
                  <a:schemeClr val="tx1"/>
                </a:solidFill>
                <a:ea typeface="+mn-lt"/>
                <a:cs typeface="+mn-lt"/>
              </a:rPr>
              <a:t>What Images are made up of ? :-</a:t>
            </a:r>
          </a:p>
          <a:p>
            <a:pPr algn="just">
              <a:lnSpc>
                <a:spcPct val="90000"/>
              </a:lnSpc>
            </a:pPr>
            <a:r>
              <a:rPr lang="en-US" sz="2000" dirty="0">
                <a:solidFill>
                  <a:schemeClr val="tx1"/>
                </a:solidFill>
              </a:rPr>
              <a:t>Images are made up of lots of little dots called pixels. Each pixel is represented as 3 bytes - one for Red, one for Green and one for Blue.</a:t>
            </a:r>
          </a:p>
          <a:p>
            <a:pPr algn="ctr">
              <a:lnSpc>
                <a:spcPct val="90000"/>
              </a:lnSpc>
            </a:pPr>
            <a:r>
              <a:rPr lang="en-US" sz="2000" b="1" dirty="0">
                <a:solidFill>
                  <a:srgbClr val="FF0000"/>
                </a:solidFill>
              </a:rPr>
              <a:t>11111000 </a:t>
            </a:r>
            <a:r>
              <a:rPr lang="en-US" sz="2000" b="1" dirty="0">
                <a:solidFill>
                  <a:schemeClr val="tx1"/>
                </a:solidFill>
              </a:rPr>
              <a:t>      </a:t>
            </a:r>
            <a:r>
              <a:rPr lang="en-US" sz="2000" b="1" dirty="0">
                <a:solidFill>
                  <a:srgbClr val="00B050"/>
                </a:solidFill>
              </a:rPr>
              <a:t>11001001 </a:t>
            </a:r>
            <a:r>
              <a:rPr lang="en-US" sz="2000" b="1" dirty="0">
                <a:solidFill>
                  <a:schemeClr val="tx1"/>
                </a:solidFill>
              </a:rPr>
              <a:t>  </a:t>
            </a:r>
            <a:r>
              <a:rPr lang="en-US" sz="2000" b="1" dirty="0">
                <a:solidFill>
                  <a:schemeClr val="accent1"/>
                </a:solidFill>
              </a:rPr>
              <a:t> 00000011</a:t>
            </a:r>
          </a:p>
          <a:p>
            <a:pPr algn="ctr">
              <a:lnSpc>
                <a:spcPct val="90000"/>
              </a:lnSpc>
            </a:pPr>
            <a:r>
              <a:rPr lang="en-US" sz="2000" b="1" dirty="0">
                <a:solidFill>
                  <a:srgbClr val="FF0000"/>
                </a:solidFill>
              </a:rPr>
              <a:t>248 </a:t>
            </a:r>
            <a:r>
              <a:rPr lang="en-US" sz="2000" b="1" dirty="0">
                <a:solidFill>
                  <a:schemeClr val="tx1"/>
                </a:solidFill>
              </a:rPr>
              <a:t>          </a:t>
            </a:r>
            <a:r>
              <a:rPr lang="en-US" sz="2000" b="1" dirty="0">
                <a:solidFill>
                  <a:srgbClr val="00B050"/>
                </a:solidFill>
              </a:rPr>
              <a:t> 201  </a:t>
            </a:r>
            <a:r>
              <a:rPr lang="en-US" sz="2000" b="1" dirty="0">
                <a:solidFill>
                  <a:schemeClr val="tx1"/>
                </a:solidFill>
              </a:rPr>
              <a:t>         </a:t>
            </a:r>
            <a:r>
              <a:rPr lang="en-US" sz="2000" b="1" dirty="0">
                <a:solidFill>
                  <a:schemeClr val="accent1"/>
                </a:solidFill>
              </a:rPr>
              <a:t>   3</a:t>
            </a:r>
          </a:p>
          <a:p>
            <a:pPr>
              <a:lnSpc>
                <a:spcPct val="90000"/>
              </a:lnSpc>
            </a:pPr>
            <a:r>
              <a:rPr lang="en-US" sz="2000" dirty="0">
                <a:solidFill>
                  <a:schemeClr val="tx1"/>
                </a:solidFill>
              </a:rPr>
              <a:t>Each byte is interpreted as an integer number, which is how much of that color is used to make the final color of the pixel. </a:t>
            </a:r>
          </a:p>
          <a:p>
            <a:pPr algn="ctr">
              <a:lnSpc>
                <a:spcPct val="90000"/>
              </a:lnSpc>
            </a:pPr>
            <a:r>
              <a:rPr lang="en-US" sz="2000" dirty="0">
                <a:solidFill>
                  <a:srgbClr val="FF0000"/>
                </a:solidFill>
              </a:rPr>
              <a:t>248        </a:t>
            </a:r>
            <a:r>
              <a:rPr lang="en-US" sz="2000" dirty="0">
                <a:solidFill>
                  <a:schemeClr val="tx1"/>
                </a:solidFill>
              </a:rPr>
              <a:t> </a:t>
            </a:r>
            <a:r>
              <a:rPr lang="en-US" sz="2000" dirty="0">
                <a:solidFill>
                  <a:srgbClr val="00B050"/>
                </a:solidFill>
              </a:rPr>
              <a:t>201     </a:t>
            </a:r>
            <a:r>
              <a:rPr lang="en-US" sz="2000" dirty="0">
                <a:solidFill>
                  <a:schemeClr val="tx1"/>
                </a:solidFill>
              </a:rPr>
              <a:t> </a:t>
            </a:r>
            <a:r>
              <a:rPr lang="en-US" sz="2000" dirty="0">
                <a:solidFill>
                  <a:schemeClr val="accent1"/>
                </a:solidFill>
              </a:rPr>
              <a:t>3</a:t>
            </a:r>
            <a:r>
              <a:rPr lang="en-US" sz="2000" dirty="0">
                <a:solidFill>
                  <a:schemeClr val="tx1"/>
                </a:solidFill>
              </a:rPr>
              <a:t>      </a:t>
            </a:r>
            <a:r>
              <a:rPr lang="en-US" sz="2000" dirty="0">
                <a:solidFill>
                  <a:srgbClr val="FFC000"/>
                </a:solidFill>
              </a:rPr>
              <a:t>Orange Color</a:t>
            </a:r>
            <a:endParaRPr lang="en-US" dirty="0">
              <a:solidFill>
                <a:srgbClr val="000000"/>
              </a:solidFill>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7</a:t>
            </a:fld>
            <a:endParaRPr lang="en-US">
              <a:solidFill>
                <a:schemeClr val="tx1">
                  <a:tint val="75000"/>
                </a:schemeClr>
              </a:solidFill>
            </a:endParaRPr>
          </a:p>
        </p:txBody>
      </p:sp>
    </p:spTree>
    <p:extLst>
      <p:ext uri="{BB962C8B-B14F-4D97-AF65-F5344CB8AC3E}">
        <p14:creationId xmlns:p14="http://schemas.microsoft.com/office/powerpoint/2010/main" val="82006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dirty="0"/>
              <a:t>Image Domain</a:t>
            </a:r>
            <a:endParaRPr lang="en-US" sz="3600" b="0" kern="1200" dirty="0">
              <a:latin typeface="+mj-lt"/>
            </a:endParaRPr>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62052" y="1782981"/>
            <a:ext cx="10189530" cy="4393982"/>
          </a:xfrm>
        </p:spPr>
        <p:txBody>
          <a:bodyPr vert="horz" lIns="91440" tIns="45720" rIns="91440" bIns="45720" rtlCol="0" anchor="t">
            <a:normAutofit/>
          </a:bodyPr>
          <a:lstStyle/>
          <a:p>
            <a:pPr>
              <a:lnSpc>
                <a:spcPct val="90000"/>
              </a:lnSpc>
            </a:pPr>
            <a:r>
              <a:rPr lang="en-US" sz="2000" dirty="0">
                <a:solidFill>
                  <a:schemeClr val="tx1"/>
                </a:solidFill>
                <a:ea typeface="+mn-lt"/>
                <a:cs typeface="+mn-lt"/>
              </a:rPr>
              <a:t>A</a:t>
            </a:r>
            <a:r>
              <a:rPr lang="en-US" sz="2000" dirty="0">
                <a:solidFill>
                  <a:srgbClr val="000000"/>
                </a:solidFill>
              </a:rPr>
              <a:t> </a:t>
            </a:r>
            <a:r>
              <a:rPr lang="en-US" sz="2000" dirty="0">
                <a:solidFill>
                  <a:schemeClr val="tx1"/>
                </a:solidFill>
              </a:rPr>
              <a:t>common </a:t>
            </a:r>
            <a:r>
              <a:rPr lang="en-US" sz="2000" dirty="0">
                <a:solidFill>
                  <a:srgbClr val="000000"/>
                </a:solidFill>
              </a:rPr>
              <a:t>approach </a:t>
            </a:r>
            <a:r>
              <a:rPr lang="en-US" sz="2000" dirty="0">
                <a:solidFill>
                  <a:schemeClr val="tx1"/>
                </a:solidFill>
                <a:ea typeface="+mn-lt"/>
                <a:cs typeface="+mn-lt"/>
              </a:rPr>
              <a:t>of hiding data within an image file is Least Significant Bit (LSB) Substitution. In this method, we can take the binary representation of the hidden data and overwrite the LSB of each byte within the cover image.</a:t>
            </a:r>
            <a:endParaRPr lang="en-US" dirty="0">
              <a:solidFill>
                <a:schemeClr val="tx1"/>
              </a:solidFill>
              <a:ea typeface="+mn-lt"/>
              <a:cs typeface="+mn-lt"/>
            </a:endParaRPr>
          </a:p>
          <a:p>
            <a:pPr>
              <a:lnSpc>
                <a:spcPct val="90000"/>
              </a:lnSpc>
            </a:pPr>
            <a:r>
              <a:rPr lang="en-US" sz="2000" dirty="0">
                <a:solidFill>
                  <a:schemeClr val="tx1"/>
                </a:solidFill>
              </a:rPr>
              <a:t>Suppose we have the following binary representation for the Cover Image.</a:t>
            </a:r>
          </a:p>
          <a:p>
            <a:pPr algn="ctr">
              <a:lnSpc>
                <a:spcPct val="90000"/>
              </a:lnSpc>
            </a:pPr>
            <a:r>
              <a:rPr lang="en-US" sz="2000" dirty="0">
                <a:solidFill>
                  <a:schemeClr val="tx1"/>
                </a:solidFill>
              </a:rPr>
              <a:t>10010101 00001101 </a:t>
            </a:r>
            <a:endParaRPr lang="en-US" dirty="0">
              <a:solidFill>
                <a:schemeClr val="tx1"/>
              </a:solidFill>
            </a:endParaRPr>
          </a:p>
          <a:p>
            <a:pPr algn="ctr">
              <a:lnSpc>
                <a:spcPct val="90000"/>
              </a:lnSpc>
            </a:pPr>
            <a:r>
              <a:rPr lang="en-US" sz="2000" dirty="0">
                <a:solidFill>
                  <a:schemeClr val="tx1"/>
                </a:solidFill>
              </a:rPr>
              <a:t>10010110 00001111</a:t>
            </a:r>
          </a:p>
          <a:p>
            <a:pPr>
              <a:lnSpc>
                <a:spcPct val="90000"/>
              </a:lnSpc>
            </a:pPr>
            <a:r>
              <a:rPr lang="en-US" sz="2000" dirty="0">
                <a:solidFill>
                  <a:schemeClr val="tx1"/>
                </a:solidFill>
              </a:rPr>
              <a:t>Suppose we want to "hide" the following 4 bits of data: 1011, we get the following,</a:t>
            </a:r>
          </a:p>
          <a:p>
            <a:pPr algn="ctr">
              <a:lnSpc>
                <a:spcPct val="90000"/>
              </a:lnSpc>
            </a:pPr>
            <a:r>
              <a:rPr lang="en-US" sz="2000" dirty="0">
                <a:solidFill>
                  <a:schemeClr val="tx1"/>
                </a:solidFill>
              </a:rPr>
              <a:t>1001010</a:t>
            </a:r>
            <a:r>
              <a:rPr lang="en-US" sz="2000" b="1" dirty="0">
                <a:solidFill>
                  <a:schemeClr val="tx1"/>
                </a:solidFill>
              </a:rPr>
              <a:t>1</a:t>
            </a:r>
            <a:r>
              <a:rPr lang="en-US" sz="2000" dirty="0">
                <a:solidFill>
                  <a:schemeClr val="tx1"/>
                </a:solidFill>
              </a:rPr>
              <a:t> 0000110</a:t>
            </a:r>
            <a:r>
              <a:rPr lang="en-US" sz="2000" b="1" dirty="0">
                <a:solidFill>
                  <a:schemeClr val="tx1"/>
                </a:solidFill>
              </a:rPr>
              <a:t>1 </a:t>
            </a:r>
            <a:endParaRPr lang="en-US" b="1" dirty="0">
              <a:solidFill>
                <a:schemeClr val="tx1"/>
              </a:solidFill>
            </a:endParaRPr>
          </a:p>
          <a:p>
            <a:pPr algn="ctr">
              <a:lnSpc>
                <a:spcPct val="90000"/>
              </a:lnSpc>
            </a:pPr>
            <a:r>
              <a:rPr lang="en-US" sz="2000" dirty="0">
                <a:solidFill>
                  <a:schemeClr val="tx1"/>
                </a:solidFill>
              </a:rPr>
              <a:t>1001011</a:t>
            </a:r>
            <a:r>
              <a:rPr lang="en-US" sz="2000" b="1" dirty="0">
                <a:solidFill>
                  <a:schemeClr val="tx1"/>
                </a:solidFill>
              </a:rPr>
              <a:t>0</a:t>
            </a:r>
            <a:r>
              <a:rPr lang="en-US" sz="2000" dirty="0">
                <a:solidFill>
                  <a:schemeClr val="tx1"/>
                </a:solidFill>
              </a:rPr>
              <a:t> 0000111</a:t>
            </a:r>
            <a:r>
              <a:rPr lang="en-US" sz="2000" b="1" dirty="0">
                <a:solidFill>
                  <a:schemeClr val="tx1"/>
                </a:solidFill>
              </a:rPr>
              <a:t>1</a:t>
            </a:r>
          </a:p>
          <a:p>
            <a:pPr>
              <a:lnSpc>
                <a:spcPct val="90000"/>
              </a:lnSpc>
            </a:pPr>
            <a:r>
              <a:rPr lang="en-US" sz="2000" dirty="0">
                <a:solidFill>
                  <a:schemeClr val="tx1"/>
                </a:solidFill>
              </a:rPr>
              <a:t>Where the each data bits are accommodated in the least significant bits of each byte of the image.</a:t>
            </a:r>
            <a:endParaRPr lang="en-US" dirty="0">
              <a:solidFill>
                <a:schemeClr val="tx1"/>
              </a:solidFill>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8</a:t>
            </a:fld>
            <a:endParaRPr lang="en-US">
              <a:solidFill>
                <a:schemeClr val="tx1">
                  <a:tint val="75000"/>
                </a:schemeClr>
              </a:solidFill>
            </a:endParaRPr>
          </a:p>
        </p:txBody>
      </p:sp>
    </p:spTree>
    <p:extLst>
      <p:ext uri="{BB962C8B-B14F-4D97-AF65-F5344CB8AC3E}">
        <p14:creationId xmlns:p14="http://schemas.microsoft.com/office/powerpoint/2010/main" val="373916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kern="1200">
                <a:solidFill>
                  <a:schemeClr val="tx1"/>
                </a:solidFill>
                <a:latin typeface="+mj-lt"/>
                <a:ea typeface="+mj-ea"/>
                <a:cs typeface="+mj-cs"/>
              </a:rPr>
              <a:t>Image Compression</a:t>
            </a:r>
            <a:endParaRPr lang="en-US" sz="3600" kern="120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6BB08A2D-CF8F-75DA-2933-5265DB867AD5}"/>
              </a:ext>
            </a:extLst>
          </p:cNvPr>
          <p:cNvSpPr>
            <a:spLocks noGrp="1"/>
          </p:cNvSpPr>
          <p:nvPr>
            <p:ph type="body" idx="1"/>
          </p:nvPr>
        </p:nvSpPr>
        <p:spPr>
          <a:xfrm>
            <a:off x="643467" y="1782981"/>
            <a:ext cx="10905066" cy="439398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dirty="0">
                <a:solidFill>
                  <a:schemeClr val="tx1"/>
                </a:solidFill>
              </a:rPr>
              <a:t>&gt; Image compression offers a solution to large image files. Two kinds of image compression are lossless and lossy compression. Both methods save storage space but have differing effects on any uncompressed hidden data in the image. </a:t>
            </a:r>
          </a:p>
          <a:p>
            <a:pPr indent="-228600">
              <a:lnSpc>
                <a:spcPct val="90000"/>
              </a:lnSpc>
              <a:buFont typeface="Arial" panose="020B0604020202020204" pitchFamily="34" charset="0"/>
              <a:buChar char="•"/>
            </a:pPr>
            <a:r>
              <a:rPr lang="en-US" sz="2000" dirty="0">
                <a:solidFill>
                  <a:schemeClr val="tx1"/>
                </a:solidFill>
              </a:rPr>
              <a:t>&gt; </a:t>
            </a:r>
            <a:r>
              <a:rPr lang="en-US" sz="2000" b="1" dirty="0">
                <a:solidFill>
                  <a:schemeClr val="tx1"/>
                </a:solidFill>
              </a:rPr>
              <a:t>“Lossy”</a:t>
            </a:r>
            <a:r>
              <a:rPr lang="en-US" sz="2000" dirty="0">
                <a:solidFill>
                  <a:schemeClr val="tx1"/>
                </a:solidFill>
              </a:rPr>
              <a:t> JPEG(Joint Photographic Experts Group) format files, offers high compression, but may not maintain the original image's integrity. Hence it is called “lossy”. </a:t>
            </a:r>
          </a:p>
          <a:p>
            <a:pPr indent="-228600">
              <a:lnSpc>
                <a:spcPct val="90000"/>
              </a:lnSpc>
              <a:buFont typeface="Arial" panose="020B0604020202020204" pitchFamily="34" charset="0"/>
              <a:buChar char="•"/>
            </a:pPr>
            <a:r>
              <a:rPr lang="en-US" sz="2000" dirty="0">
                <a:solidFill>
                  <a:schemeClr val="tx1"/>
                </a:solidFill>
              </a:rPr>
              <a:t>&gt; </a:t>
            </a:r>
            <a:r>
              <a:rPr lang="en-US" sz="2000" b="1" dirty="0">
                <a:solidFill>
                  <a:schemeClr val="tx1"/>
                </a:solidFill>
              </a:rPr>
              <a:t>“Lossless”</a:t>
            </a:r>
            <a:r>
              <a:rPr lang="en-US" sz="2000" dirty="0">
                <a:solidFill>
                  <a:schemeClr val="tx1"/>
                </a:solidFill>
              </a:rPr>
              <a:t> compression maintains the original image data exactly; It is thus more favored by steganographic techniques. Example: (BMP ),(GIF) Formats.</a:t>
            </a:r>
            <a:endParaRPr lang="en-US" dirty="0">
              <a:solidFill>
                <a:schemeClr val="tx1"/>
              </a:solidFill>
            </a:endParaRPr>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9</a:t>
            </a:fld>
            <a:endParaRPr lang="en-US">
              <a:solidFill>
                <a:schemeClr val="tx1">
                  <a:tint val="75000"/>
                </a:schemeClr>
              </a:solidFill>
            </a:endParaRPr>
          </a:p>
        </p:txBody>
      </p:sp>
    </p:spTree>
    <p:extLst>
      <p:ext uri="{BB962C8B-B14F-4D97-AF65-F5344CB8AC3E}">
        <p14:creationId xmlns:p14="http://schemas.microsoft.com/office/powerpoint/2010/main" val="23934027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1887</TotalTime>
  <Words>949</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Times New Roman</vt:lpstr>
      <vt:lpstr>Office Theme</vt:lpstr>
      <vt:lpstr>Department of Computer Science and Engineering ABES Engineering College, Ghaziabad, UP</vt:lpstr>
      <vt:lpstr>IMAGE  STEGANOGRAPHY</vt:lpstr>
      <vt:lpstr>Problem Statement</vt:lpstr>
      <vt:lpstr>What is Steganography?</vt:lpstr>
      <vt:lpstr>What is Steganography?</vt:lpstr>
      <vt:lpstr>Steganography Framework</vt:lpstr>
      <vt:lpstr>Image Domain</vt:lpstr>
      <vt:lpstr>Image Domain</vt:lpstr>
      <vt:lpstr>Image Compression</vt:lpstr>
      <vt:lpstr>Image Encoding Techniques </vt:lpstr>
      <vt:lpstr>ADVANTAGES</vt:lpstr>
      <vt:lpstr>Research Reference</vt:lpstr>
      <vt:lpstr>CODE SNIPPETS</vt:lpstr>
      <vt:lpstr>CODE SNIPPETS</vt:lpstr>
      <vt:lpstr>CODE SNIPPETS</vt:lpstr>
      <vt:lpstr>CONCLUSIONS</vt:lpstr>
      <vt:lpstr>PowerPoint Presentation</vt:lpstr>
      <vt:lpstr>Thank you</vt:lpstr>
      <vt:lpstr>PowerPoint Presentation</vt:lpstr>
      <vt:lpstr>FUTURE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Ankita Gupta</cp:lastModifiedBy>
  <cp:revision>296</cp:revision>
  <dcterms:created xsi:type="dcterms:W3CDTF">2022-11-03T16:41:38Z</dcterms:created>
  <dcterms:modified xsi:type="dcterms:W3CDTF">2022-12-01T17:54:53Z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