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7" r:id="rId3"/>
    <p:sldId id="265" r:id="rId4"/>
    <p:sldId id="267" r:id="rId5"/>
    <p:sldId id="269" r:id="rId6"/>
    <p:sldId id="273" r:id="rId7"/>
    <p:sldId id="274" r:id="rId8"/>
    <p:sldId id="275" r:id="rId9"/>
    <p:sldId id="270" r:id="rId10"/>
    <p:sldId id="272" r:id="rId11"/>
    <p:sldId id="271" r:id="rId12"/>
    <p:sldId id="256" r:id="rId13"/>
    <p:sldId id="266" r:id="rId14"/>
    <p:sldId id="26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22" autoAdjust="0"/>
  </p:normalViewPr>
  <p:slideViewPr>
    <p:cSldViewPr snapToGrid="0">
      <p:cViewPr varScale="1">
        <p:scale>
          <a:sx n="44" d="100"/>
          <a:sy n="44" d="100"/>
        </p:scale>
        <p:origin x="15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41B82-9B67-4F8E-8206-ED3BF041592A}" type="datetimeFigureOut">
              <a:rPr kumimoji="1" lang="ja-JP" altLang="en-US" smtClean="0"/>
              <a:t>2020/6/26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39ED5-43A3-4F5B-AE53-25194C9485D9}" type="slidenum">
              <a:rPr kumimoji="1" lang="ja-JP" altLang="en-US" smtClean="0"/>
              <a:t>‹#›</a:t>
            </a:fld>
            <a:endParaRPr kumimoji="1" lang="ja-JP" altLang="en-US"/>
          </a:p>
        </p:txBody>
      </p:sp>
    </p:spTree>
    <p:extLst>
      <p:ext uri="{BB962C8B-B14F-4D97-AF65-F5344CB8AC3E}">
        <p14:creationId xmlns:p14="http://schemas.microsoft.com/office/powerpoint/2010/main" val="6340349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内容少し難しいかもしれないので、赤字のところだけは覚えてほしいです。</a:t>
            </a:r>
            <a:endParaRPr kumimoji="1" lang="en-US" altLang="ja-JP" dirty="0"/>
          </a:p>
          <a:p>
            <a:r>
              <a:rPr kumimoji="1" lang="en-US" altLang="ja-JP" dirty="0"/>
              <a:t>7</a:t>
            </a:r>
            <a:r>
              <a:rPr kumimoji="1" lang="ja-JP" altLang="en-US" dirty="0"/>
              <a:t>ページぐらい解説したら</a:t>
            </a:r>
            <a:endParaRPr kumimoji="1" lang="en-US" altLang="ja-JP" dirty="0"/>
          </a:p>
          <a:p>
            <a:r>
              <a:rPr kumimoji="1" lang="ja-JP" altLang="en-US" dirty="0"/>
              <a:t>プログラム例の提示と</a:t>
            </a:r>
            <a:endParaRPr kumimoji="1" lang="en-US" altLang="ja-JP" dirty="0"/>
          </a:p>
          <a:p>
            <a:r>
              <a:rPr kumimoji="1" lang="ja-JP" altLang="en-US" dirty="0"/>
              <a:t>実際に課題を解いてもらおうと思ってます！</a:t>
            </a:r>
          </a:p>
        </p:txBody>
      </p:sp>
      <p:sp>
        <p:nvSpPr>
          <p:cNvPr id="4" name="スライド番号プレースホルダー 3"/>
          <p:cNvSpPr>
            <a:spLocks noGrp="1"/>
          </p:cNvSpPr>
          <p:nvPr>
            <p:ph type="sldNum" sz="quarter" idx="5"/>
          </p:nvPr>
        </p:nvSpPr>
        <p:spPr/>
        <p:txBody>
          <a:bodyPr/>
          <a:lstStyle/>
          <a:p>
            <a:fld id="{78539ED5-43A3-4F5B-AE53-25194C9485D9}" type="slidenum">
              <a:rPr kumimoji="1" lang="ja-JP" altLang="en-US" smtClean="0"/>
              <a:t>1</a:t>
            </a:fld>
            <a:endParaRPr kumimoji="1" lang="ja-JP" altLang="en-US"/>
          </a:p>
        </p:txBody>
      </p:sp>
    </p:spTree>
    <p:extLst>
      <p:ext uri="{BB962C8B-B14F-4D97-AF65-F5344CB8AC3E}">
        <p14:creationId xmlns:p14="http://schemas.microsoft.com/office/powerpoint/2010/main" val="1957116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一つ目は、一群の平均値が</a:t>
            </a:r>
            <a:r>
              <a:rPr kumimoji="1" lang="en-US" altLang="ja-JP" dirty="0"/>
              <a:t>0</a:t>
            </a:r>
            <a:r>
              <a:rPr kumimoji="1" lang="ja-JP" altLang="en-US" dirty="0"/>
              <a:t>と異なるかどうかを示す。</a:t>
            </a:r>
            <a:endParaRPr kumimoji="1" lang="en-US" altLang="ja-JP" dirty="0"/>
          </a:p>
          <a:p>
            <a:r>
              <a:rPr kumimoji="1" lang="ja-JP" altLang="en-US" dirty="0"/>
              <a:t>二つ目は、</a:t>
            </a:r>
            <a:r>
              <a:rPr kumimoji="1" lang="en-US" altLang="ja-JP" dirty="0"/>
              <a:t>2</a:t>
            </a:r>
            <a:r>
              <a:rPr kumimoji="1" lang="ja-JP" altLang="en-US" dirty="0"/>
              <a:t>群の差の平均値が</a:t>
            </a:r>
            <a:r>
              <a:rPr kumimoji="1" lang="en-US" altLang="ja-JP" dirty="0"/>
              <a:t>0</a:t>
            </a:r>
            <a:r>
              <a:rPr kumimoji="1" lang="ja-JP" altLang="en-US" dirty="0"/>
              <a:t>と異なるかを示す。　この一つ目と</a:t>
            </a:r>
            <a:r>
              <a:rPr kumimoji="1" lang="en-US" altLang="ja-JP" dirty="0"/>
              <a:t>2</a:t>
            </a:r>
            <a:r>
              <a:rPr kumimoji="1" lang="ja-JP" altLang="en-US" dirty="0"/>
              <a:t>つ目は、計算自体はほとんど同じ</a:t>
            </a:r>
            <a:endParaRPr kumimoji="1" lang="en-US" altLang="ja-JP" dirty="0"/>
          </a:p>
          <a:p>
            <a:pPr marL="0" indent="0">
              <a:buNone/>
            </a:pPr>
            <a:r>
              <a:rPr lang="ja-JP" altLang="en-US" dirty="0"/>
              <a:t>三つ目は、対応のない</a:t>
            </a:r>
            <a:r>
              <a:rPr lang="en-US" altLang="ja-JP" dirty="0"/>
              <a:t>2</a:t>
            </a:r>
            <a:r>
              <a:rPr lang="ja-JP" altLang="en-US" dirty="0"/>
              <a:t>群の差の平均値が</a:t>
            </a:r>
            <a:r>
              <a:rPr lang="en-US" altLang="ja-JP" dirty="0"/>
              <a:t>0</a:t>
            </a:r>
            <a:r>
              <a:rPr lang="ja-JP" altLang="en-US" dirty="0"/>
              <a:t>と異なるかを示す。</a:t>
            </a:r>
            <a:endParaRPr lang="en-US" altLang="ja-JP" dirty="0"/>
          </a:p>
          <a:p>
            <a:pPr marL="0" indent="0">
              <a:buNone/>
            </a:pPr>
            <a:r>
              <a:rPr lang="ja-JP" altLang="en-US" dirty="0"/>
              <a:t>これはよく使うやつで簡単なことがに置き換えると</a:t>
            </a:r>
            <a:r>
              <a:rPr lang="en-US" altLang="ja-JP" dirty="0">
                <a:solidFill>
                  <a:srgbClr val="FF0000"/>
                </a:solidFill>
              </a:rPr>
              <a:t>2</a:t>
            </a:r>
            <a:r>
              <a:rPr lang="ja-JP" altLang="en-US" dirty="0">
                <a:solidFill>
                  <a:srgbClr val="FF0000"/>
                </a:solidFill>
              </a:rPr>
              <a:t>つのグループに差があるかを示すことができる。</a:t>
            </a:r>
            <a:r>
              <a:rPr lang="en-US" altLang="ja-JP" dirty="0">
                <a:solidFill>
                  <a:srgbClr val="FF0000"/>
                </a:solidFill>
              </a:rPr>
              <a:t>2</a:t>
            </a:r>
            <a:r>
              <a:rPr lang="ja-JP" altLang="en-US" dirty="0">
                <a:solidFill>
                  <a:srgbClr val="FF0000"/>
                </a:solidFill>
              </a:rPr>
              <a:t>標本</a:t>
            </a:r>
            <a:r>
              <a:rPr lang="en-US" altLang="ja-JP" dirty="0">
                <a:solidFill>
                  <a:srgbClr val="FF0000"/>
                </a:solidFill>
              </a:rPr>
              <a:t>t</a:t>
            </a:r>
            <a:r>
              <a:rPr lang="ja-JP" altLang="en-US" dirty="0">
                <a:solidFill>
                  <a:srgbClr val="FF0000"/>
                </a:solidFill>
              </a:rPr>
              <a:t>検定と呼ばれるものです。</a:t>
            </a:r>
            <a:endParaRPr lang="en-US" altLang="ja-JP" dirty="0">
              <a:solidFill>
                <a:srgbClr val="FF0000"/>
              </a:solidFill>
            </a:endParaRPr>
          </a:p>
          <a:p>
            <a:pPr marL="0" indent="0">
              <a:buNone/>
            </a:pPr>
            <a:endParaRPr lang="en-US" altLang="ja-JP" dirty="0">
              <a:solidFill>
                <a:srgbClr val="FF0000"/>
              </a:solidFill>
            </a:endParaRPr>
          </a:p>
          <a:p>
            <a:pPr marL="0" indent="0">
              <a:buNone/>
            </a:pPr>
            <a:r>
              <a:rPr lang="en-US" altLang="ja-JP" dirty="0">
                <a:solidFill>
                  <a:srgbClr val="FF0000"/>
                </a:solidFill>
              </a:rPr>
              <a:t>point</a:t>
            </a:r>
            <a:r>
              <a:rPr lang="ja-JP" altLang="en-US" dirty="0">
                <a:solidFill>
                  <a:srgbClr val="FF0000"/>
                </a:solidFill>
              </a:rPr>
              <a:t>は</a:t>
            </a:r>
            <a:endParaRPr lang="en-US" altLang="ja-JP" dirty="0">
              <a:solidFill>
                <a:srgbClr val="FF0000"/>
              </a:solidFill>
            </a:endParaRPr>
          </a:p>
          <a:p>
            <a:pPr marL="514350" indent="-514350">
              <a:buFont typeface="+mj-lt"/>
              <a:buAutoNum type="arabicPeriod"/>
            </a:pPr>
            <a:r>
              <a:rPr lang="ja-JP" altLang="en-US" dirty="0"/>
              <a:t>各群は、正規分布とする。</a:t>
            </a:r>
            <a:endParaRPr lang="en-US" altLang="ja-JP" dirty="0"/>
          </a:p>
          <a:p>
            <a:pPr marL="514350" indent="-514350">
              <a:buFont typeface="+mj-lt"/>
              <a:buAutoNum type="arabicPeriod"/>
            </a:pPr>
            <a:r>
              <a:rPr lang="ja-JP" altLang="en-US" dirty="0"/>
              <a:t>統計量　</a:t>
            </a:r>
            <a:r>
              <a:rPr lang="en-US" altLang="ja-JP" dirty="0"/>
              <a:t>p</a:t>
            </a:r>
            <a:r>
              <a:rPr lang="ja-JP" altLang="en-US" dirty="0"/>
              <a:t>値</a:t>
            </a:r>
            <a:endParaRPr lang="en-US" altLang="ja-JP" dirty="0"/>
          </a:p>
          <a:p>
            <a:pPr marL="514350" indent="-514350">
              <a:buFont typeface="+mj-lt"/>
              <a:buAutoNum type="arabicPeriod"/>
            </a:pPr>
            <a:r>
              <a:rPr lang="ja-JP" altLang="en-US" dirty="0"/>
              <a:t>帰無仮説　母平均が等しい　</a:t>
            </a:r>
            <a:r>
              <a:rPr lang="en-US" altLang="ja-JP" dirty="0"/>
              <a:t>-&gt; </a:t>
            </a:r>
            <a:r>
              <a:rPr lang="ja-JP" altLang="en-US" dirty="0"/>
              <a:t>仮説が違うことが示せれば、母平均が等しくないといえる。</a:t>
            </a:r>
            <a:endParaRPr lang="en-US" altLang="ja-JP" dirty="0"/>
          </a:p>
          <a:p>
            <a:pPr marL="514350" indent="-514350">
              <a:buFont typeface="+mj-lt"/>
              <a:buAutoNum type="arabicPeriod"/>
            </a:pPr>
            <a:r>
              <a:rPr lang="en-US" altLang="ja-JP" dirty="0"/>
              <a:t> p &lt; </a:t>
            </a:r>
            <a:r>
              <a:rPr lang="ja-JP" altLang="en-US" dirty="0"/>
              <a:t>閾値（棄却域）　で帰無仮説を棄却できる</a:t>
            </a:r>
            <a:endParaRPr lang="en-US" altLang="ja-JP" dirty="0"/>
          </a:p>
          <a:p>
            <a:pPr marL="514350" indent="-514350">
              <a:buFont typeface="+mj-lt"/>
              <a:buAutoNum type="arabicPeriod"/>
            </a:pPr>
            <a:r>
              <a:rPr lang="ja-JP" altLang="en-US" dirty="0"/>
              <a:t>棄却域は自分で決める。</a:t>
            </a:r>
            <a:r>
              <a:rPr lang="en-US" altLang="ja-JP" dirty="0"/>
              <a:t>0.05(5%)</a:t>
            </a:r>
            <a:r>
              <a:rPr lang="ja-JP" altLang="en-US" dirty="0"/>
              <a:t>が一般的　これは、本人の主観に基づく点です。</a:t>
            </a:r>
            <a:endParaRPr lang="en-US" altLang="ja-JP" dirty="0"/>
          </a:p>
          <a:p>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8539ED5-43A3-4F5B-AE53-25194C9485D9}" type="slidenum">
              <a:rPr kumimoji="1" lang="ja-JP" altLang="en-US" smtClean="0"/>
              <a:t>2</a:t>
            </a:fld>
            <a:endParaRPr kumimoji="1" lang="ja-JP" altLang="en-US"/>
          </a:p>
        </p:txBody>
      </p:sp>
    </p:spTree>
    <p:extLst>
      <p:ext uri="{BB962C8B-B14F-4D97-AF65-F5344CB8AC3E}">
        <p14:creationId xmlns:p14="http://schemas.microsoft.com/office/powerpoint/2010/main" val="2861399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lvl="1" indent="0">
              <a:buNone/>
            </a:pPr>
            <a:endParaRPr lang="en-US" altLang="ja-JP" dirty="0"/>
          </a:p>
          <a:p>
            <a:pPr marL="0" indent="0">
              <a:buNone/>
            </a:pPr>
            <a:r>
              <a:rPr lang="ja-JP" altLang="en-US" dirty="0"/>
              <a:t>例　対応のない</a:t>
            </a:r>
            <a:r>
              <a:rPr lang="en-US" altLang="ja-JP" dirty="0"/>
              <a:t>2</a:t>
            </a:r>
            <a:r>
              <a:rPr lang="ja-JP" altLang="en-US" dirty="0"/>
              <a:t>群の差の検定　</a:t>
            </a:r>
            <a:r>
              <a:rPr lang="en-US" altLang="ja-JP" dirty="0" err="1"/>
              <a:t>matlab</a:t>
            </a:r>
            <a:endParaRPr lang="en-US" altLang="ja-JP" dirty="0"/>
          </a:p>
          <a:p>
            <a:pPr marL="0" indent="0">
              <a:buNone/>
            </a:pPr>
            <a:r>
              <a:rPr lang="en-US" altLang="ja-JP" sz="2400" dirty="0"/>
              <a:t>	</a:t>
            </a:r>
            <a:r>
              <a:rPr lang="ja-JP" altLang="en-US" sz="2400" dirty="0"/>
              <a:t>コード　</a:t>
            </a:r>
            <a:r>
              <a:rPr lang="en-US" altLang="ja-JP" sz="2400" dirty="0"/>
              <a:t>[</a:t>
            </a:r>
            <a:r>
              <a:rPr lang="en-US" altLang="ja-JP" sz="2400" dirty="0" err="1"/>
              <a:t>h,p</a:t>
            </a:r>
            <a:r>
              <a:rPr lang="en-US" altLang="ja-JP" sz="2400" dirty="0"/>
              <a:t>]</a:t>
            </a:r>
            <a:r>
              <a:rPr lang="ja-JP" altLang="en-US" sz="2400" dirty="0"/>
              <a:t> </a:t>
            </a:r>
            <a:r>
              <a:rPr lang="en-US" altLang="ja-JP" sz="2400" dirty="0"/>
              <a:t>=</a:t>
            </a:r>
            <a:r>
              <a:rPr lang="ja-JP" altLang="en-US" sz="2400" dirty="0"/>
              <a:t> </a:t>
            </a:r>
            <a:r>
              <a:rPr lang="en-US" altLang="ja-JP" sz="2400" dirty="0"/>
              <a:t>ttest2(</a:t>
            </a:r>
            <a:r>
              <a:rPr lang="en-US" altLang="ja-JP" sz="2400" dirty="0" err="1"/>
              <a:t>groupA,groupB</a:t>
            </a:r>
            <a:r>
              <a:rPr lang="en-US" altLang="ja-JP" sz="2400" dirty="0"/>
              <a:t>)</a:t>
            </a:r>
          </a:p>
          <a:p>
            <a:pPr marL="0" indent="0">
              <a:buNone/>
            </a:pPr>
            <a:r>
              <a:rPr lang="en-US" altLang="ja-JP" sz="2400" dirty="0"/>
              <a:t>	</a:t>
            </a:r>
            <a:r>
              <a:rPr lang="ja-JP" altLang="en-US" sz="2400" dirty="0"/>
              <a:t>出力　</a:t>
            </a:r>
            <a:r>
              <a:rPr lang="en-US" altLang="ja-JP" sz="2400" dirty="0"/>
              <a:t>p =0.03 </a:t>
            </a:r>
            <a:r>
              <a:rPr lang="ja-JP" altLang="en-US" sz="2400" dirty="0"/>
              <a:t>　　</a:t>
            </a:r>
            <a:r>
              <a:rPr lang="en-US" altLang="ja-JP" sz="2400" dirty="0"/>
              <a:t>%%%p&lt;0.05</a:t>
            </a:r>
            <a:r>
              <a:rPr lang="ja-JP" altLang="en-US" sz="2400" dirty="0"/>
              <a:t>　より</a:t>
            </a:r>
            <a:r>
              <a:rPr lang="en-US" altLang="ja-JP" sz="2400" dirty="0"/>
              <a:t>5%</a:t>
            </a:r>
            <a:r>
              <a:rPr lang="ja-JP" altLang="en-US" sz="2400" dirty="0"/>
              <a:t>水準の有意な差があった。</a:t>
            </a:r>
            <a:endParaRPr lang="en-US" altLang="ja-JP" sz="2400" dirty="0"/>
          </a:p>
          <a:p>
            <a:pPr marL="0" indent="0">
              <a:buNone/>
            </a:pPr>
            <a:r>
              <a:rPr lang="en-US" altLang="ja-JP" sz="2400" dirty="0"/>
              <a:t>	</a:t>
            </a:r>
            <a:r>
              <a:rPr lang="ja-JP" altLang="en-US" sz="2400" dirty="0"/>
              <a:t>結果「</a:t>
            </a:r>
            <a:r>
              <a:rPr lang="en-US" altLang="ja-JP" sz="2400" dirty="0"/>
              <a:t>2</a:t>
            </a:r>
            <a:r>
              <a:rPr lang="ja-JP" altLang="en-US" sz="2400" dirty="0"/>
              <a:t>つのグループに</a:t>
            </a:r>
            <a:r>
              <a:rPr lang="en-US" altLang="ja-JP" sz="2400" dirty="0"/>
              <a:t>5%</a:t>
            </a:r>
            <a:r>
              <a:rPr lang="ja-JP" altLang="en-US" sz="2400" dirty="0"/>
              <a:t>水準の有意な差があることが示せた。」</a:t>
            </a:r>
            <a:endParaRPr lang="en-US" altLang="ja-JP" sz="2400" dirty="0"/>
          </a:p>
          <a:p>
            <a:endParaRPr kumimoji="1" lang="ja-JP" altLang="en-US" dirty="0"/>
          </a:p>
        </p:txBody>
      </p:sp>
      <p:sp>
        <p:nvSpPr>
          <p:cNvPr id="4" name="スライド番号プレースホルダー 3"/>
          <p:cNvSpPr>
            <a:spLocks noGrp="1"/>
          </p:cNvSpPr>
          <p:nvPr>
            <p:ph type="sldNum" sz="quarter" idx="5"/>
          </p:nvPr>
        </p:nvSpPr>
        <p:spPr/>
        <p:txBody>
          <a:bodyPr/>
          <a:lstStyle/>
          <a:p>
            <a:fld id="{78539ED5-43A3-4F5B-AE53-25194C9485D9}" type="slidenum">
              <a:rPr kumimoji="1" lang="ja-JP" altLang="en-US" smtClean="0"/>
              <a:t>3</a:t>
            </a:fld>
            <a:endParaRPr kumimoji="1" lang="ja-JP" altLang="en-US"/>
          </a:p>
        </p:txBody>
      </p:sp>
    </p:spTree>
    <p:extLst>
      <p:ext uri="{BB962C8B-B14F-4D97-AF65-F5344CB8AC3E}">
        <p14:creationId xmlns:p14="http://schemas.microsoft.com/office/powerpoint/2010/main" val="2792064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8539ED5-43A3-4F5B-AE53-25194C9485D9}" type="slidenum">
              <a:rPr kumimoji="1" lang="ja-JP" altLang="en-US" smtClean="0"/>
              <a:t>5</a:t>
            </a:fld>
            <a:endParaRPr kumimoji="1" lang="ja-JP" altLang="en-US"/>
          </a:p>
        </p:txBody>
      </p:sp>
    </p:spTree>
    <p:extLst>
      <p:ext uri="{BB962C8B-B14F-4D97-AF65-F5344CB8AC3E}">
        <p14:creationId xmlns:p14="http://schemas.microsoft.com/office/powerpoint/2010/main" val="2489073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数が違うと少しコード変えなきゃいけないってことです。</a:t>
            </a:r>
          </a:p>
        </p:txBody>
      </p:sp>
      <p:sp>
        <p:nvSpPr>
          <p:cNvPr id="4" name="スライド番号プレースホルダー 3"/>
          <p:cNvSpPr>
            <a:spLocks noGrp="1"/>
          </p:cNvSpPr>
          <p:nvPr>
            <p:ph type="sldNum" sz="quarter" idx="5"/>
          </p:nvPr>
        </p:nvSpPr>
        <p:spPr/>
        <p:txBody>
          <a:bodyPr/>
          <a:lstStyle/>
          <a:p>
            <a:fld id="{78539ED5-43A3-4F5B-AE53-25194C9485D9}" type="slidenum">
              <a:rPr kumimoji="1" lang="ja-JP" altLang="en-US" smtClean="0"/>
              <a:t>6</a:t>
            </a:fld>
            <a:endParaRPr kumimoji="1" lang="ja-JP" altLang="en-US"/>
          </a:p>
        </p:txBody>
      </p:sp>
    </p:spTree>
    <p:extLst>
      <p:ext uri="{BB962C8B-B14F-4D97-AF65-F5344CB8AC3E}">
        <p14:creationId xmlns:p14="http://schemas.microsoft.com/office/powerpoint/2010/main" val="3152419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8539ED5-43A3-4F5B-AE53-25194C9485D9}" type="slidenum">
              <a:rPr kumimoji="1" lang="ja-JP" altLang="en-US" smtClean="0"/>
              <a:t>11</a:t>
            </a:fld>
            <a:endParaRPr kumimoji="1" lang="ja-JP" altLang="en-US"/>
          </a:p>
        </p:txBody>
      </p:sp>
    </p:spTree>
    <p:extLst>
      <p:ext uri="{BB962C8B-B14F-4D97-AF65-F5344CB8AC3E}">
        <p14:creationId xmlns:p14="http://schemas.microsoft.com/office/powerpoint/2010/main" val="204443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元分散分析は、分散分析の</a:t>
            </a:r>
            <a:r>
              <a:rPr kumimoji="1" lang="en-US" altLang="ja-JP" dirty="0"/>
              <a:t>1</a:t>
            </a:r>
            <a:r>
              <a:rPr kumimoji="1" lang="ja-JP" altLang="en-US" dirty="0"/>
              <a:t>つであるデータ集団全体を</a:t>
            </a:r>
            <a:r>
              <a:rPr kumimoji="1" lang="en-US" altLang="ja-JP" dirty="0"/>
              <a:t>1</a:t>
            </a:r>
            <a:r>
              <a:rPr kumimoji="1" lang="ja-JP" altLang="en-US" dirty="0"/>
              <a:t>因子によってわけて</a:t>
            </a:r>
            <a:endParaRPr kumimoji="1" lang="en-US" altLang="ja-JP" dirty="0"/>
          </a:p>
          <a:p>
            <a:r>
              <a:rPr kumimoji="1" lang="ja-JP" altLang="en-US" dirty="0"/>
              <a:t>幾つかの群をつくった時に使える。</a:t>
            </a:r>
            <a:endParaRPr kumimoji="1" lang="en-US" altLang="ja-JP" dirty="0"/>
          </a:p>
          <a:p>
            <a:r>
              <a:rPr kumimoji="1" lang="en-US" altLang="ja-JP" dirty="0"/>
              <a:t>2</a:t>
            </a:r>
            <a:r>
              <a:rPr kumimoji="1" lang="ja-JP" altLang="en-US" dirty="0"/>
              <a:t>元分散分析は、まさしく次元を増やす形で一因子によってわけた群をまったくちがうベクトルで分けたときに使える。</a:t>
            </a:r>
            <a:endParaRPr kumimoji="1" lang="en-US" altLang="ja-JP" dirty="0"/>
          </a:p>
          <a:p>
            <a:r>
              <a:rPr kumimoji="1" lang="ja-JP" altLang="en-US" dirty="0"/>
              <a:t>同一の因子の中の比較だけではなく、交互作用があるかを検定できる。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78539ED5-43A3-4F5B-AE53-25194C9485D9}" type="slidenum">
              <a:rPr kumimoji="1" lang="ja-JP" altLang="en-US" smtClean="0"/>
              <a:t>12</a:t>
            </a:fld>
            <a:endParaRPr kumimoji="1" lang="ja-JP" altLang="en-US"/>
          </a:p>
        </p:txBody>
      </p:sp>
    </p:spTree>
    <p:extLst>
      <p:ext uri="{BB962C8B-B14F-4D97-AF65-F5344CB8AC3E}">
        <p14:creationId xmlns:p14="http://schemas.microsoft.com/office/powerpoint/2010/main" val="3929460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BA786B-46CF-4B4A-ACFF-36A93CFE6F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86AEBA2-581A-4EAB-8EC9-3E60830BA4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236E14D-5C31-477E-9BBF-7C353FC2C71D}"/>
              </a:ext>
            </a:extLst>
          </p:cNvPr>
          <p:cNvSpPr>
            <a:spLocks noGrp="1"/>
          </p:cNvSpPr>
          <p:nvPr>
            <p:ph type="dt" sz="half" idx="10"/>
          </p:nvPr>
        </p:nvSpPr>
        <p:spPr/>
        <p:txBody>
          <a:bodyPr/>
          <a:lstStyle/>
          <a:p>
            <a:fld id="{31C97624-0F66-4061-8B53-D1479019F9B1}" type="datetimeFigureOut">
              <a:rPr kumimoji="1" lang="ja-JP" altLang="en-US" smtClean="0"/>
              <a:t>2020/6/26</a:t>
            </a:fld>
            <a:endParaRPr kumimoji="1" lang="ja-JP" altLang="en-US"/>
          </a:p>
        </p:txBody>
      </p:sp>
      <p:sp>
        <p:nvSpPr>
          <p:cNvPr id="5" name="フッター プレースホルダー 4">
            <a:extLst>
              <a:ext uri="{FF2B5EF4-FFF2-40B4-BE49-F238E27FC236}">
                <a16:creationId xmlns:a16="http://schemas.microsoft.com/office/drawing/2014/main" id="{5FFA4EE3-BF2F-4D6F-8C58-D4881D9965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9BD2A9-90D2-45E6-8186-403AA9C9BA6F}"/>
              </a:ext>
            </a:extLst>
          </p:cNvPr>
          <p:cNvSpPr>
            <a:spLocks noGrp="1"/>
          </p:cNvSpPr>
          <p:nvPr>
            <p:ph type="sldNum" sz="quarter" idx="12"/>
          </p:nvPr>
        </p:nvSpPr>
        <p:spPr/>
        <p:txBody>
          <a:bodyPr/>
          <a:lstStyle/>
          <a:p>
            <a:fld id="{41032E23-1B09-47EE-8E06-CEC0275C31D9}" type="slidenum">
              <a:rPr kumimoji="1" lang="ja-JP" altLang="en-US" smtClean="0"/>
              <a:t>‹#›</a:t>
            </a:fld>
            <a:endParaRPr kumimoji="1" lang="ja-JP" altLang="en-US"/>
          </a:p>
        </p:txBody>
      </p:sp>
    </p:spTree>
    <p:extLst>
      <p:ext uri="{BB962C8B-B14F-4D97-AF65-F5344CB8AC3E}">
        <p14:creationId xmlns:p14="http://schemas.microsoft.com/office/powerpoint/2010/main" val="16900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D2BAB-2379-4B14-8C2E-324A998B758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5B58B2-FD4A-49B9-85A8-91944B01810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B3F7A3-762E-454A-BAD6-FE2308ACE071}"/>
              </a:ext>
            </a:extLst>
          </p:cNvPr>
          <p:cNvSpPr>
            <a:spLocks noGrp="1"/>
          </p:cNvSpPr>
          <p:nvPr>
            <p:ph type="dt" sz="half" idx="10"/>
          </p:nvPr>
        </p:nvSpPr>
        <p:spPr/>
        <p:txBody>
          <a:bodyPr/>
          <a:lstStyle/>
          <a:p>
            <a:fld id="{31C97624-0F66-4061-8B53-D1479019F9B1}" type="datetimeFigureOut">
              <a:rPr kumimoji="1" lang="ja-JP" altLang="en-US" smtClean="0"/>
              <a:t>2020/6/26</a:t>
            </a:fld>
            <a:endParaRPr kumimoji="1" lang="ja-JP" altLang="en-US"/>
          </a:p>
        </p:txBody>
      </p:sp>
      <p:sp>
        <p:nvSpPr>
          <p:cNvPr id="5" name="フッター プレースホルダー 4">
            <a:extLst>
              <a:ext uri="{FF2B5EF4-FFF2-40B4-BE49-F238E27FC236}">
                <a16:creationId xmlns:a16="http://schemas.microsoft.com/office/drawing/2014/main" id="{DF5E6CE5-CAD8-4297-A265-E072E8F4C9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B7B80F-3B41-4841-BD8C-F92463B298E0}"/>
              </a:ext>
            </a:extLst>
          </p:cNvPr>
          <p:cNvSpPr>
            <a:spLocks noGrp="1"/>
          </p:cNvSpPr>
          <p:nvPr>
            <p:ph type="sldNum" sz="quarter" idx="12"/>
          </p:nvPr>
        </p:nvSpPr>
        <p:spPr/>
        <p:txBody>
          <a:bodyPr/>
          <a:lstStyle/>
          <a:p>
            <a:fld id="{41032E23-1B09-47EE-8E06-CEC0275C31D9}" type="slidenum">
              <a:rPr kumimoji="1" lang="ja-JP" altLang="en-US" smtClean="0"/>
              <a:t>‹#›</a:t>
            </a:fld>
            <a:endParaRPr kumimoji="1" lang="ja-JP" altLang="en-US"/>
          </a:p>
        </p:txBody>
      </p:sp>
    </p:spTree>
    <p:extLst>
      <p:ext uri="{BB962C8B-B14F-4D97-AF65-F5344CB8AC3E}">
        <p14:creationId xmlns:p14="http://schemas.microsoft.com/office/powerpoint/2010/main" val="68632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1E8EE88-64B5-4C5C-BE3A-088D1432D1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C86F41-7B48-4C8A-8EB3-3AF89880427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D17B45-4188-430D-96D8-F3DEEC08238C}"/>
              </a:ext>
            </a:extLst>
          </p:cNvPr>
          <p:cNvSpPr>
            <a:spLocks noGrp="1"/>
          </p:cNvSpPr>
          <p:nvPr>
            <p:ph type="dt" sz="half" idx="10"/>
          </p:nvPr>
        </p:nvSpPr>
        <p:spPr/>
        <p:txBody>
          <a:bodyPr/>
          <a:lstStyle/>
          <a:p>
            <a:fld id="{31C97624-0F66-4061-8B53-D1479019F9B1}" type="datetimeFigureOut">
              <a:rPr kumimoji="1" lang="ja-JP" altLang="en-US" smtClean="0"/>
              <a:t>2020/6/26</a:t>
            </a:fld>
            <a:endParaRPr kumimoji="1" lang="ja-JP" altLang="en-US"/>
          </a:p>
        </p:txBody>
      </p:sp>
      <p:sp>
        <p:nvSpPr>
          <p:cNvPr id="5" name="フッター プレースホルダー 4">
            <a:extLst>
              <a:ext uri="{FF2B5EF4-FFF2-40B4-BE49-F238E27FC236}">
                <a16:creationId xmlns:a16="http://schemas.microsoft.com/office/drawing/2014/main" id="{11B6D4BC-8707-4C6C-92F9-232EFDD13F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1BBA29-B313-45D8-AC2D-E21B2787980D}"/>
              </a:ext>
            </a:extLst>
          </p:cNvPr>
          <p:cNvSpPr>
            <a:spLocks noGrp="1"/>
          </p:cNvSpPr>
          <p:nvPr>
            <p:ph type="sldNum" sz="quarter" idx="12"/>
          </p:nvPr>
        </p:nvSpPr>
        <p:spPr/>
        <p:txBody>
          <a:bodyPr/>
          <a:lstStyle/>
          <a:p>
            <a:fld id="{41032E23-1B09-47EE-8E06-CEC0275C31D9}" type="slidenum">
              <a:rPr kumimoji="1" lang="ja-JP" altLang="en-US" smtClean="0"/>
              <a:t>‹#›</a:t>
            </a:fld>
            <a:endParaRPr kumimoji="1" lang="ja-JP" altLang="en-US"/>
          </a:p>
        </p:txBody>
      </p:sp>
    </p:spTree>
    <p:extLst>
      <p:ext uri="{BB962C8B-B14F-4D97-AF65-F5344CB8AC3E}">
        <p14:creationId xmlns:p14="http://schemas.microsoft.com/office/powerpoint/2010/main" val="310234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1F291B-E1E2-4F95-BFBD-74772ED040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4EEFC3-9C88-422B-AEBC-8A083B7F70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F78F32-D100-487B-9C2C-1F9DD687054D}"/>
              </a:ext>
            </a:extLst>
          </p:cNvPr>
          <p:cNvSpPr>
            <a:spLocks noGrp="1"/>
          </p:cNvSpPr>
          <p:nvPr>
            <p:ph type="dt" sz="half" idx="10"/>
          </p:nvPr>
        </p:nvSpPr>
        <p:spPr/>
        <p:txBody>
          <a:bodyPr/>
          <a:lstStyle/>
          <a:p>
            <a:fld id="{31C97624-0F66-4061-8B53-D1479019F9B1}" type="datetimeFigureOut">
              <a:rPr kumimoji="1" lang="ja-JP" altLang="en-US" smtClean="0"/>
              <a:t>2020/6/26</a:t>
            </a:fld>
            <a:endParaRPr kumimoji="1" lang="ja-JP" altLang="en-US"/>
          </a:p>
        </p:txBody>
      </p:sp>
      <p:sp>
        <p:nvSpPr>
          <p:cNvPr id="5" name="フッター プレースホルダー 4">
            <a:extLst>
              <a:ext uri="{FF2B5EF4-FFF2-40B4-BE49-F238E27FC236}">
                <a16:creationId xmlns:a16="http://schemas.microsoft.com/office/drawing/2014/main" id="{D37EA0CF-3615-4206-8265-8B3D164293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1C6185-5002-4B09-B943-9F14701A632E}"/>
              </a:ext>
            </a:extLst>
          </p:cNvPr>
          <p:cNvSpPr>
            <a:spLocks noGrp="1"/>
          </p:cNvSpPr>
          <p:nvPr>
            <p:ph type="sldNum" sz="quarter" idx="12"/>
          </p:nvPr>
        </p:nvSpPr>
        <p:spPr/>
        <p:txBody>
          <a:bodyPr/>
          <a:lstStyle/>
          <a:p>
            <a:fld id="{41032E23-1B09-47EE-8E06-CEC0275C31D9}" type="slidenum">
              <a:rPr kumimoji="1" lang="ja-JP" altLang="en-US" smtClean="0"/>
              <a:t>‹#›</a:t>
            </a:fld>
            <a:endParaRPr kumimoji="1" lang="ja-JP" altLang="en-US"/>
          </a:p>
        </p:txBody>
      </p:sp>
    </p:spTree>
    <p:extLst>
      <p:ext uri="{BB962C8B-B14F-4D97-AF65-F5344CB8AC3E}">
        <p14:creationId xmlns:p14="http://schemas.microsoft.com/office/powerpoint/2010/main" val="51203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A3173-93A1-4F75-93DF-291D4CE13B9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E60834-7CBD-47A2-8803-18AFCFFF3C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AD1359-06F3-4202-8308-6C53D54EDF5B}"/>
              </a:ext>
            </a:extLst>
          </p:cNvPr>
          <p:cNvSpPr>
            <a:spLocks noGrp="1"/>
          </p:cNvSpPr>
          <p:nvPr>
            <p:ph type="dt" sz="half" idx="10"/>
          </p:nvPr>
        </p:nvSpPr>
        <p:spPr/>
        <p:txBody>
          <a:bodyPr/>
          <a:lstStyle/>
          <a:p>
            <a:fld id="{31C97624-0F66-4061-8B53-D1479019F9B1}" type="datetimeFigureOut">
              <a:rPr kumimoji="1" lang="ja-JP" altLang="en-US" smtClean="0"/>
              <a:t>2020/6/26</a:t>
            </a:fld>
            <a:endParaRPr kumimoji="1" lang="ja-JP" altLang="en-US"/>
          </a:p>
        </p:txBody>
      </p:sp>
      <p:sp>
        <p:nvSpPr>
          <p:cNvPr id="5" name="フッター プレースホルダー 4">
            <a:extLst>
              <a:ext uri="{FF2B5EF4-FFF2-40B4-BE49-F238E27FC236}">
                <a16:creationId xmlns:a16="http://schemas.microsoft.com/office/drawing/2014/main" id="{A173BB01-0CC3-41F8-B51E-929786D5AF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853D3B-0442-46DB-8F7E-979DD32CA0EE}"/>
              </a:ext>
            </a:extLst>
          </p:cNvPr>
          <p:cNvSpPr>
            <a:spLocks noGrp="1"/>
          </p:cNvSpPr>
          <p:nvPr>
            <p:ph type="sldNum" sz="quarter" idx="12"/>
          </p:nvPr>
        </p:nvSpPr>
        <p:spPr/>
        <p:txBody>
          <a:bodyPr/>
          <a:lstStyle/>
          <a:p>
            <a:fld id="{41032E23-1B09-47EE-8E06-CEC0275C31D9}" type="slidenum">
              <a:rPr kumimoji="1" lang="ja-JP" altLang="en-US" smtClean="0"/>
              <a:t>‹#›</a:t>
            </a:fld>
            <a:endParaRPr kumimoji="1" lang="ja-JP" altLang="en-US"/>
          </a:p>
        </p:txBody>
      </p:sp>
    </p:spTree>
    <p:extLst>
      <p:ext uri="{BB962C8B-B14F-4D97-AF65-F5344CB8AC3E}">
        <p14:creationId xmlns:p14="http://schemas.microsoft.com/office/powerpoint/2010/main" val="900667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B3C0C0-C662-434C-97C9-A2B38A22AF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562F04-DFEC-43F0-ADA3-B937E40EFF0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676C381-55D9-49FE-8746-5308BEFBB40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1268932-8916-4C74-AA33-08C2FE37D998}"/>
              </a:ext>
            </a:extLst>
          </p:cNvPr>
          <p:cNvSpPr>
            <a:spLocks noGrp="1"/>
          </p:cNvSpPr>
          <p:nvPr>
            <p:ph type="dt" sz="half" idx="10"/>
          </p:nvPr>
        </p:nvSpPr>
        <p:spPr/>
        <p:txBody>
          <a:bodyPr/>
          <a:lstStyle/>
          <a:p>
            <a:fld id="{31C97624-0F66-4061-8B53-D1479019F9B1}" type="datetimeFigureOut">
              <a:rPr kumimoji="1" lang="ja-JP" altLang="en-US" smtClean="0"/>
              <a:t>2020/6/26</a:t>
            </a:fld>
            <a:endParaRPr kumimoji="1" lang="ja-JP" altLang="en-US"/>
          </a:p>
        </p:txBody>
      </p:sp>
      <p:sp>
        <p:nvSpPr>
          <p:cNvPr id="6" name="フッター プレースホルダー 5">
            <a:extLst>
              <a:ext uri="{FF2B5EF4-FFF2-40B4-BE49-F238E27FC236}">
                <a16:creationId xmlns:a16="http://schemas.microsoft.com/office/drawing/2014/main" id="{97D14C5C-FD35-4D4F-8D55-4BAD206FAD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EF9968-89D9-421C-9E8C-6AB6DEF24D79}"/>
              </a:ext>
            </a:extLst>
          </p:cNvPr>
          <p:cNvSpPr>
            <a:spLocks noGrp="1"/>
          </p:cNvSpPr>
          <p:nvPr>
            <p:ph type="sldNum" sz="quarter" idx="12"/>
          </p:nvPr>
        </p:nvSpPr>
        <p:spPr/>
        <p:txBody>
          <a:bodyPr/>
          <a:lstStyle/>
          <a:p>
            <a:fld id="{41032E23-1B09-47EE-8E06-CEC0275C31D9}" type="slidenum">
              <a:rPr kumimoji="1" lang="ja-JP" altLang="en-US" smtClean="0"/>
              <a:t>‹#›</a:t>
            </a:fld>
            <a:endParaRPr kumimoji="1" lang="ja-JP" altLang="en-US"/>
          </a:p>
        </p:txBody>
      </p:sp>
    </p:spTree>
    <p:extLst>
      <p:ext uri="{BB962C8B-B14F-4D97-AF65-F5344CB8AC3E}">
        <p14:creationId xmlns:p14="http://schemas.microsoft.com/office/powerpoint/2010/main" val="215727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8CBB9-1071-4357-8DF2-AFC23DBCB70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E17DEC-7142-4A67-9D35-A50EA684C9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06ADF1-1E0E-4C82-9155-5D13A9F598E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0C7792-D040-456D-BB41-84744FF234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D3C3C04-F3B5-41AD-AB57-F778FE5254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B18C0E-93B3-4E07-B5EB-CAFDDC682CC9}"/>
              </a:ext>
            </a:extLst>
          </p:cNvPr>
          <p:cNvSpPr>
            <a:spLocks noGrp="1"/>
          </p:cNvSpPr>
          <p:nvPr>
            <p:ph type="dt" sz="half" idx="10"/>
          </p:nvPr>
        </p:nvSpPr>
        <p:spPr/>
        <p:txBody>
          <a:bodyPr/>
          <a:lstStyle/>
          <a:p>
            <a:fld id="{31C97624-0F66-4061-8B53-D1479019F9B1}" type="datetimeFigureOut">
              <a:rPr kumimoji="1" lang="ja-JP" altLang="en-US" smtClean="0"/>
              <a:t>2020/6/26</a:t>
            </a:fld>
            <a:endParaRPr kumimoji="1" lang="ja-JP" altLang="en-US"/>
          </a:p>
        </p:txBody>
      </p:sp>
      <p:sp>
        <p:nvSpPr>
          <p:cNvPr id="8" name="フッター プレースホルダー 7">
            <a:extLst>
              <a:ext uri="{FF2B5EF4-FFF2-40B4-BE49-F238E27FC236}">
                <a16:creationId xmlns:a16="http://schemas.microsoft.com/office/drawing/2014/main" id="{AA192437-1419-4BDB-9E35-5ED4C53D1C2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8DCC809-851F-47F5-92D9-1DDC4A1C58B5}"/>
              </a:ext>
            </a:extLst>
          </p:cNvPr>
          <p:cNvSpPr>
            <a:spLocks noGrp="1"/>
          </p:cNvSpPr>
          <p:nvPr>
            <p:ph type="sldNum" sz="quarter" idx="12"/>
          </p:nvPr>
        </p:nvSpPr>
        <p:spPr/>
        <p:txBody>
          <a:bodyPr/>
          <a:lstStyle/>
          <a:p>
            <a:fld id="{41032E23-1B09-47EE-8E06-CEC0275C31D9}" type="slidenum">
              <a:rPr kumimoji="1" lang="ja-JP" altLang="en-US" smtClean="0"/>
              <a:t>‹#›</a:t>
            </a:fld>
            <a:endParaRPr kumimoji="1" lang="ja-JP" altLang="en-US"/>
          </a:p>
        </p:txBody>
      </p:sp>
    </p:spTree>
    <p:extLst>
      <p:ext uri="{BB962C8B-B14F-4D97-AF65-F5344CB8AC3E}">
        <p14:creationId xmlns:p14="http://schemas.microsoft.com/office/powerpoint/2010/main" val="49224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3CEAE-64D0-481A-B67A-D6FB1D7A2A2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BF3170B-DBF1-42D8-A7E1-F13D386D2ED2}"/>
              </a:ext>
            </a:extLst>
          </p:cNvPr>
          <p:cNvSpPr>
            <a:spLocks noGrp="1"/>
          </p:cNvSpPr>
          <p:nvPr>
            <p:ph type="dt" sz="half" idx="10"/>
          </p:nvPr>
        </p:nvSpPr>
        <p:spPr/>
        <p:txBody>
          <a:bodyPr/>
          <a:lstStyle/>
          <a:p>
            <a:fld id="{31C97624-0F66-4061-8B53-D1479019F9B1}" type="datetimeFigureOut">
              <a:rPr kumimoji="1" lang="ja-JP" altLang="en-US" smtClean="0"/>
              <a:t>2020/6/26</a:t>
            </a:fld>
            <a:endParaRPr kumimoji="1" lang="ja-JP" altLang="en-US"/>
          </a:p>
        </p:txBody>
      </p:sp>
      <p:sp>
        <p:nvSpPr>
          <p:cNvPr id="4" name="フッター プレースホルダー 3">
            <a:extLst>
              <a:ext uri="{FF2B5EF4-FFF2-40B4-BE49-F238E27FC236}">
                <a16:creationId xmlns:a16="http://schemas.microsoft.com/office/drawing/2014/main" id="{4617FDF7-AB85-4325-B80A-402780FE88A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B486E27-B627-4BAE-8933-0356549BD9C5}"/>
              </a:ext>
            </a:extLst>
          </p:cNvPr>
          <p:cNvSpPr>
            <a:spLocks noGrp="1"/>
          </p:cNvSpPr>
          <p:nvPr>
            <p:ph type="sldNum" sz="quarter" idx="12"/>
          </p:nvPr>
        </p:nvSpPr>
        <p:spPr/>
        <p:txBody>
          <a:bodyPr/>
          <a:lstStyle/>
          <a:p>
            <a:fld id="{41032E23-1B09-47EE-8E06-CEC0275C31D9}" type="slidenum">
              <a:rPr kumimoji="1" lang="ja-JP" altLang="en-US" smtClean="0"/>
              <a:t>‹#›</a:t>
            </a:fld>
            <a:endParaRPr kumimoji="1" lang="ja-JP" altLang="en-US"/>
          </a:p>
        </p:txBody>
      </p:sp>
    </p:spTree>
    <p:extLst>
      <p:ext uri="{BB962C8B-B14F-4D97-AF65-F5344CB8AC3E}">
        <p14:creationId xmlns:p14="http://schemas.microsoft.com/office/powerpoint/2010/main" val="402334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FFDC917-5C0A-4F08-81C2-0FFF6D3A8207}"/>
              </a:ext>
            </a:extLst>
          </p:cNvPr>
          <p:cNvSpPr>
            <a:spLocks noGrp="1"/>
          </p:cNvSpPr>
          <p:nvPr>
            <p:ph type="dt" sz="half" idx="10"/>
          </p:nvPr>
        </p:nvSpPr>
        <p:spPr/>
        <p:txBody>
          <a:bodyPr/>
          <a:lstStyle/>
          <a:p>
            <a:fld id="{31C97624-0F66-4061-8B53-D1479019F9B1}" type="datetimeFigureOut">
              <a:rPr kumimoji="1" lang="ja-JP" altLang="en-US" smtClean="0"/>
              <a:t>2020/6/26</a:t>
            </a:fld>
            <a:endParaRPr kumimoji="1" lang="ja-JP" altLang="en-US"/>
          </a:p>
        </p:txBody>
      </p:sp>
      <p:sp>
        <p:nvSpPr>
          <p:cNvPr id="3" name="フッター プレースホルダー 2">
            <a:extLst>
              <a:ext uri="{FF2B5EF4-FFF2-40B4-BE49-F238E27FC236}">
                <a16:creationId xmlns:a16="http://schemas.microsoft.com/office/drawing/2014/main" id="{7782F24E-FA12-409D-8B84-84B795EBDC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A303392-95DE-4CA6-BE71-00CF4BB5AB31}"/>
              </a:ext>
            </a:extLst>
          </p:cNvPr>
          <p:cNvSpPr>
            <a:spLocks noGrp="1"/>
          </p:cNvSpPr>
          <p:nvPr>
            <p:ph type="sldNum" sz="quarter" idx="12"/>
          </p:nvPr>
        </p:nvSpPr>
        <p:spPr/>
        <p:txBody>
          <a:bodyPr/>
          <a:lstStyle/>
          <a:p>
            <a:fld id="{41032E23-1B09-47EE-8E06-CEC0275C31D9}" type="slidenum">
              <a:rPr kumimoji="1" lang="ja-JP" altLang="en-US" smtClean="0"/>
              <a:t>‹#›</a:t>
            </a:fld>
            <a:endParaRPr kumimoji="1" lang="ja-JP" altLang="en-US"/>
          </a:p>
        </p:txBody>
      </p:sp>
    </p:spTree>
    <p:extLst>
      <p:ext uri="{BB962C8B-B14F-4D97-AF65-F5344CB8AC3E}">
        <p14:creationId xmlns:p14="http://schemas.microsoft.com/office/powerpoint/2010/main" val="310856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958D1D-7ACF-4381-A56D-3DBE9CBDDE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B350A2-B250-4E73-87F5-AA0F123DC4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110BA51-FFFC-4D4B-9FE7-6EE28FCA8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E6A122-2375-4BD7-A954-B51B5541F07B}"/>
              </a:ext>
            </a:extLst>
          </p:cNvPr>
          <p:cNvSpPr>
            <a:spLocks noGrp="1"/>
          </p:cNvSpPr>
          <p:nvPr>
            <p:ph type="dt" sz="half" idx="10"/>
          </p:nvPr>
        </p:nvSpPr>
        <p:spPr/>
        <p:txBody>
          <a:bodyPr/>
          <a:lstStyle/>
          <a:p>
            <a:fld id="{31C97624-0F66-4061-8B53-D1479019F9B1}" type="datetimeFigureOut">
              <a:rPr kumimoji="1" lang="ja-JP" altLang="en-US" smtClean="0"/>
              <a:t>2020/6/26</a:t>
            </a:fld>
            <a:endParaRPr kumimoji="1" lang="ja-JP" altLang="en-US"/>
          </a:p>
        </p:txBody>
      </p:sp>
      <p:sp>
        <p:nvSpPr>
          <p:cNvPr id="6" name="フッター プレースホルダー 5">
            <a:extLst>
              <a:ext uri="{FF2B5EF4-FFF2-40B4-BE49-F238E27FC236}">
                <a16:creationId xmlns:a16="http://schemas.microsoft.com/office/drawing/2014/main" id="{BD7A38BE-995B-44E9-9566-F5638754F1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17606D5-36FC-4EFC-8B18-DC68C09B1F5A}"/>
              </a:ext>
            </a:extLst>
          </p:cNvPr>
          <p:cNvSpPr>
            <a:spLocks noGrp="1"/>
          </p:cNvSpPr>
          <p:nvPr>
            <p:ph type="sldNum" sz="quarter" idx="12"/>
          </p:nvPr>
        </p:nvSpPr>
        <p:spPr/>
        <p:txBody>
          <a:bodyPr/>
          <a:lstStyle/>
          <a:p>
            <a:fld id="{41032E23-1B09-47EE-8E06-CEC0275C31D9}" type="slidenum">
              <a:rPr kumimoji="1" lang="ja-JP" altLang="en-US" smtClean="0"/>
              <a:t>‹#›</a:t>
            </a:fld>
            <a:endParaRPr kumimoji="1" lang="ja-JP" altLang="en-US"/>
          </a:p>
        </p:txBody>
      </p:sp>
    </p:spTree>
    <p:extLst>
      <p:ext uri="{BB962C8B-B14F-4D97-AF65-F5344CB8AC3E}">
        <p14:creationId xmlns:p14="http://schemas.microsoft.com/office/powerpoint/2010/main" val="258885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FC57DB-2FDC-48C6-B532-512033DC50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D804B7B-919C-47B3-B6C6-8ED90A97E8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9925BCE-8564-4A64-BFEE-A9DA970A8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9FA7636-8CBD-4B82-9A5A-2BDCA3B78ADE}"/>
              </a:ext>
            </a:extLst>
          </p:cNvPr>
          <p:cNvSpPr>
            <a:spLocks noGrp="1"/>
          </p:cNvSpPr>
          <p:nvPr>
            <p:ph type="dt" sz="half" idx="10"/>
          </p:nvPr>
        </p:nvSpPr>
        <p:spPr/>
        <p:txBody>
          <a:bodyPr/>
          <a:lstStyle/>
          <a:p>
            <a:fld id="{31C97624-0F66-4061-8B53-D1479019F9B1}" type="datetimeFigureOut">
              <a:rPr kumimoji="1" lang="ja-JP" altLang="en-US" smtClean="0"/>
              <a:t>2020/6/26</a:t>
            </a:fld>
            <a:endParaRPr kumimoji="1" lang="ja-JP" altLang="en-US"/>
          </a:p>
        </p:txBody>
      </p:sp>
      <p:sp>
        <p:nvSpPr>
          <p:cNvPr id="6" name="フッター プレースホルダー 5">
            <a:extLst>
              <a:ext uri="{FF2B5EF4-FFF2-40B4-BE49-F238E27FC236}">
                <a16:creationId xmlns:a16="http://schemas.microsoft.com/office/drawing/2014/main" id="{6143850E-71B3-41FF-B752-E5F773E4AC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B1B4C3-A8CE-44AE-992D-C3774E64C02E}"/>
              </a:ext>
            </a:extLst>
          </p:cNvPr>
          <p:cNvSpPr>
            <a:spLocks noGrp="1"/>
          </p:cNvSpPr>
          <p:nvPr>
            <p:ph type="sldNum" sz="quarter" idx="12"/>
          </p:nvPr>
        </p:nvSpPr>
        <p:spPr/>
        <p:txBody>
          <a:bodyPr/>
          <a:lstStyle/>
          <a:p>
            <a:fld id="{41032E23-1B09-47EE-8E06-CEC0275C31D9}" type="slidenum">
              <a:rPr kumimoji="1" lang="ja-JP" altLang="en-US" smtClean="0"/>
              <a:t>‹#›</a:t>
            </a:fld>
            <a:endParaRPr kumimoji="1" lang="ja-JP" altLang="en-US"/>
          </a:p>
        </p:txBody>
      </p:sp>
    </p:spTree>
    <p:extLst>
      <p:ext uri="{BB962C8B-B14F-4D97-AF65-F5344CB8AC3E}">
        <p14:creationId xmlns:p14="http://schemas.microsoft.com/office/powerpoint/2010/main" val="319356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7EA2C65-FC38-4B7A-B6F1-4291B3CB8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61FA74-A523-4827-8A5F-4C33F8BAF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30C325-76F5-4326-B2B7-63EBB0567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97624-0F66-4061-8B53-D1479019F9B1}" type="datetimeFigureOut">
              <a:rPr kumimoji="1" lang="ja-JP" altLang="en-US" smtClean="0"/>
              <a:t>2020/6/26</a:t>
            </a:fld>
            <a:endParaRPr kumimoji="1" lang="ja-JP" altLang="en-US"/>
          </a:p>
        </p:txBody>
      </p:sp>
      <p:sp>
        <p:nvSpPr>
          <p:cNvPr id="5" name="フッター プレースホルダー 4">
            <a:extLst>
              <a:ext uri="{FF2B5EF4-FFF2-40B4-BE49-F238E27FC236}">
                <a16:creationId xmlns:a16="http://schemas.microsoft.com/office/drawing/2014/main" id="{F6AC5CA5-9F92-4375-8EF0-0B4A9F8279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2B57569-D52E-4B14-AA52-06408F71EA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32E23-1B09-47EE-8E06-CEC0275C31D9}" type="slidenum">
              <a:rPr kumimoji="1" lang="ja-JP" altLang="en-US" smtClean="0"/>
              <a:t>‹#›</a:t>
            </a:fld>
            <a:endParaRPr kumimoji="1" lang="ja-JP" altLang="en-US"/>
          </a:p>
        </p:txBody>
      </p:sp>
    </p:spTree>
    <p:extLst>
      <p:ext uri="{BB962C8B-B14F-4D97-AF65-F5344CB8AC3E}">
        <p14:creationId xmlns:p14="http://schemas.microsoft.com/office/powerpoint/2010/main" val="2448342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a.wikipedia.org/wiki/%E3%83%86%E3%83%A5%E3%83%BC%E3%82%AD%E3%83%BC%E3%81%AE%E7%AF%84%E5%9B%B2%E6%A4%9C%E5%AE%9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p.mathworks.com/help/stats/train-classification-models-in-classification-learner-app.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4802BE-A9CE-4E52-AABB-51285679FA01}"/>
              </a:ext>
            </a:extLst>
          </p:cNvPr>
          <p:cNvSpPr>
            <a:spLocks noGrp="1"/>
          </p:cNvSpPr>
          <p:nvPr>
            <p:ph type="ctrTitle"/>
          </p:nvPr>
        </p:nvSpPr>
        <p:spPr/>
        <p:txBody>
          <a:bodyPr/>
          <a:lstStyle/>
          <a:p>
            <a:r>
              <a:rPr lang="ja-JP" altLang="en-US" dirty="0"/>
              <a:t>使えそうな検定まとめ</a:t>
            </a:r>
            <a:endParaRPr kumimoji="1" lang="ja-JP" altLang="en-US" dirty="0"/>
          </a:p>
        </p:txBody>
      </p:sp>
      <p:sp>
        <p:nvSpPr>
          <p:cNvPr id="3" name="字幕 2">
            <a:extLst>
              <a:ext uri="{FF2B5EF4-FFF2-40B4-BE49-F238E27FC236}">
                <a16:creationId xmlns:a16="http://schemas.microsoft.com/office/drawing/2014/main" id="{70254C8E-196E-4D0B-8C4D-29361A550E0A}"/>
              </a:ext>
            </a:extLst>
          </p:cNvPr>
          <p:cNvSpPr>
            <a:spLocks noGrp="1"/>
          </p:cNvSpPr>
          <p:nvPr>
            <p:ph type="subTitle" idx="1"/>
          </p:nvPr>
        </p:nvSpPr>
        <p:spPr/>
        <p:txBody>
          <a:bodyPr/>
          <a:lstStyle/>
          <a:p>
            <a:r>
              <a:rPr kumimoji="1" lang="en-US" altLang="ja-JP" dirty="0"/>
              <a:t>Yuta</a:t>
            </a:r>
            <a:r>
              <a:rPr kumimoji="1" lang="ja-JP" altLang="en-US" dirty="0"/>
              <a:t>　</a:t>
            </a:r>
            <a:r>
              <a:rPr kumimoji="1" lang="en-US" altLang="ja-JP" dirty="0"/>
              <a:t>Nishizawa</a:t>
            </a:r>
            <a:endParaRPr kumimoji="1" lang="ja-JP" altLang="en-US" dirty="0"/>
          </a:p>
        </p:txBody>
      </p:sp>
    </p:spTree>
    <p:extLst>
      <p:ext uri="{BB962C8B-B14F-4D97-AF65-F5344CB8AC3E}">
        <p14:creationId xmlns:p14="http://schemas.microsoft.com/office/powerpoint/2010/main" val="418757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804A1-E89D-483C-B679-8D434C6810F8}"/>
              </a:ext>
            </a:extLst>
          </p:cNvPr>
          <p:cNvSpPr>
            <a:spLocks noGrp="1"/>
          </p:cNvSpPr>
          <p:nvPr>
            <p:ph type="title"/>
          </p:nvPr>
        </p:nvSpPr>
        <p:spPr/>
        <p:txBody>
          <a:bodyPr/>
          <a:lstStyle/>
          <a:p>
            <a:r>
              <a:rPr kumimoji="1" lang="ja-JP" altLang="en-US" dirty="0"/>
              <a:t>以降は補足スライド</a:t>
            </a:r>
          </a:p>
        </p:txBody>
      </p:sp>
      <p:sp>
        <p:nvSpPr>
          <p:cNvPr id="3" name="コンテンツ プレースホルダー 2">
            <a:extLst>
              <a:ext uri="{FF2B5EF4-FFF2-40B4-BE49-F238E27FC236}">
                <a16:creationId xmlns:a16="http://schemas.microsoft.com/office/drawing/2014/main" id="{6E29E466-B554-4E42-BC6B-C0D319D291A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35440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83065-475E-4A8B-A839-1CF07B70CA9F}"/>
              </a:ext>
            </a:extLst>
          </p:cNvPr>
          <p:cNvSpPr>
            <a:spLocks noGrp="1"/>
          </p:cNvSpPr>
          <p:nvPr>
            <p:ph type="title"/>
          </p:nvPr>
        </p:nvSpPr>
        <p:spPr/>
        <p:txBody>
          <a:bodyPr/>
          <a:lstStyle/>
          <a:p>
            <a:r>
              <a:rPr kumimoji="1" lang="ja-JP" altLang="en-US" dirty="0"/>
              <a:t>分散分析における交互作用</a:t>
            </a:r>
          </a:p>
        </p:txBody>
      </p:sp>
      <p:pic>
        <p:nvPicPr>
          <p:cNvPr id="5" name="コンテンツ プレースホルダー 4" descr="文字と写真のスクリーンショット&#10;&#10;自動的に生成された説明">
            <a:extLst>
              <a:ext uri="{FF2B5EF4-FFF2-40B4-BE49-F238E27FC236}">
                <a16:creationId xmlns:a16="http://schemas.microsoft.com/office/drawing/2014/main" id="{BC00B0D3-446F-456B-805C-508DD404E9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2915443"/>
            <a:ext cx="4559300" cy="2990850"/>
          </a:xfrm>
        </p:spPr>
      </p:pic>
      <p:pic>
        <p:nvPicPr>
          <p:cNvPr id="7" name="図 6" descr="文字と写真のスクリーンショット&#10;&#10;自動的に生成された説明">
            <a:extLst>
              <a:ext uri="{FF2B5EF4-FFF2-40B4-BE49-F238E27FC236}">
                <a16:creationId xmlns:a16="http://schemas.microsoft.com/office/drawing/2014/main" id="{5F42A697-0196-4917-8AE0-1F3F20140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915443"/>
            <a:ext cx="4895850" cy="2781300"/>
          </a:xfrm>
          <a:prstGeom prst="rect">
            <a:avLst/>
          </a:prstGeom>
        </p:spPr>
      </p:pic>
      <p:sp>
        <p:nvSpPr>
          <p:cNvPr id="8" name="テキスト ボックス 7">
            <a:extLst>
              <a:ext uri="{FF2B5EF4-FFF2-40B4-BE49-F238E27FC236}">
                <a16:creationId xmlns:a16="http://schemas.microsoft.com/office/drawing/2014/main" id="{A3204DC7-E45F-4738-AEB1-9E92A9B38276}"/>
              </a:ext>
            </a:extLst>
          </p:cNvPr>
          <p:cNvSpPr txBox="1"/>
          <p:nvPr/>
        </p:nvSpPr>
        <p:spPr>
          <a:xfrm>
            <a:off x="1468170" y="2118399"/>
            <a:ext cx="9187130" cy="369332"/>
          </a:xfrm>
          <a:prstGeom prst="rect">
            <a:avLst/>
          </a:prstGeom>
          <a:noFill/>
        </p:spPr>
        <p:txBody>
          <a:bodyPr wrap="none" rtlCol="0">
            <a:spAutoFit/>
          </a:bodyPr>
          <a:lstStyle/>
          <a:p>
            <a:r>
              <a:rPr kumimoji="1" lang="ja-JP" altLang="en-US" dirty="0"/>
              <a:t>交互作用　目的変数をもともとの因子だけでは語れない、因子間の積が必要な時のこと</a:t>
            </a:r>
          </a:p>
        </p:txBody>
      </p:sp>
    </p:spTree>
    <p:extLst>
      <p:ext uri="{BB962C8B-B14F-4D97-AF65-F5344CB8AC3E}">
        <p14:creationId xmlns:p14="http://schemas.microsoft.com/office/powerpoint/2010/main" val="402565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9DA65-8522-4580-B133-3EDC597289D8}"/>
              </a:ext>
            </a:extLst>
          </p:cNvPr>
          <p:cNvSpPr>
            <a:spLocks noGrp="1"/>
          </p:cNvSpPr>
          <p:nvPr>
            <p:ph type="title"/>
          </p:nvPr>
        </p:nvSpPr>
        <p:spPr/>
        <p:txBody>
          <a:bodyPr/>
          <a:lstStyle/>
          <a:p>
            <a:r>
              <a:rPr lang="ja-JP" altLang="en-US" dirty="0"/>
              <a:t>分</a:t>
            </a:r>
            <a:r>
              <a:rPr kumimoji="1" lang="ja-JP" altLang="en-US" dirty="0"/>
              <a:t>散分析</a:t>
            </a:r>
            <a:endParaRPr kumimoji="1" lang="ja-JP" altLang="en-US" dirty="0">
              <a:solidFill>
                <a:srgbClr val="FF0000"/>
              </a:solidFill>
            </a:endParaRPr>
          </a:p>
        </p:txBody>
      </p:sp>
      <p:sp>
        <p:nvSpPr>
          <p:cNvPr id="3" name="コンテンツ プレースホルダー 2">
            <a:extLst>
              <a:ext uri="{FF2B5EF4-FFF2-40B4-BE49-F238E27FC236}">
                <a16:creationId xmlns:a16="http://schemas.microsoft.com/office/drawing/2014/main" id="{1815F57D-12E2-470D-856C-A7B9D0CEE8D1}"/>
              </a:ext>
            </a:extLst>
          </p:cNvPr>
          <p:cNvSpPr>
            <a:spLocks noGrp="1"/>
          </p:cNvSpPr>
          <p:nvPr>
            <p:ph idx="1"/>
          </p:nvPr>
        </p:nvSpPr>
        <p:spPr/>
        <p:txBody>
          <a:bodyPr/>
          <a:lstStyle/>
          <a:p>
            <a:pPr marL="0" indent="0">
              <a:buNone/>
            </a:pPr>
            <a:r>
              <a:rPr lang="ja-JP" altLang="en-US" dirty="0"/>
              <a:t>一元配置分散分析</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二元配置分散分析</a:t>
            </a:r>
            <a:endParaRPr lang="en-US" altLang="ja-JP" dirty="0"/>
          </a:p>
        </p:txBody>
      </p:sp>
      <p:pic>
        <p:nvPicPr>
          <p:cNvPr id="5" name="図 4" descr="文字と写真のスクリーンショット&#10;&#10;自動的に生成された説明">
            <a:extLst>
              <a:ext uri="{FF2B5EF4-FFF2-40B4-BE49-F238E27FC236}">
                <a16:creationId xmlns:a16="http://schemas.microsoft.com/office/drawing/2014/main" id="{10B696BB-86FD-42D9-80D0-61A0087A6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907" y="4643664"/>
            <a:ext cx="5165502" cy="1668236"/>
          </a:xfrm>
          <a:prstGeom prst="rect">
            <a:avLst/>
          </a:prstGeom>
        </p:spPr>
      </p:pic>
      <p:pic>
        <p:nvPicPr>
          <p:cNvPr id="7" name="図 6" descr="ストーブ が含まれている画像&#10;&#10;自動的に生成された説明">
            <a:extLst>
              <a:ext uri="{FF2B5EF4-FFF2-40B4-BE49-F238E27FC236}">
                <a16:creationId xmlns:a16="http://schemas.microsoft.com/office/drawing/2014/main" id="{52D02A4B-2336-46C9-B3ED-F4AEC5A3F9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118" y="2329543"/>
            <a:ext cx="3864882" cy="1432218"/>
          </a:xfrm>
          <a:prstGeom prst="rect">
            <a:avLst/>
          </a:prstGeom>
        </p:spPr>
      </p:pic>
      <p:cxnSp>
        <p:nvCxnSpPr>
          <p:cNvPr id="9" name="直線矢印コネクタ 8">
            <a:extLst>
              <a:ext uri="{FF2B5EF4-FFF2-40B4-BE49-F238E27FC236}">
                <a16:creationId xmlns:a16="http://schemas.microsoft.com/office/drawing/2014/main" id="{308B436A-2D2E-4EFD-9D7C-8BA2ED1F30A9}"/>
              </a:ext>
            </a:extLst>
          </p:cNvPr>
          <p:cNvCxnSpPr>
            <a:cxnSpLocks/>
          </p:cNvCxnSpPr>
          <p:nvPr/>
        </p:nvCxnSpPr>
        <p:spPr>
          <a:xfrm>
            <a:off x="4368800" y="2061029"/>
            <a:ext cx="17272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28A7708-9279-4F36-A78F-BEA0724C2390}"/>
              </a:ext>
            </a:extLst>
          </p:cNvPr>
          <p:cNvCxnSpPr>
            <a:cxnSpLocks/>
          </p:cNvCxnSpPr>
          <p:nvPr/>
        </p:nvCxnSpPr>
        <p:spPr>
          <a:xfrm>
            <a:off x="4397944" y="4434115"/>
            <a:ext cx="17272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4282014-BA80-417E-BBDC-11455A60901E}"/>
              </a:ext>
            </a:extLst>
          </p:cNvPr>
          <p:cNvCxnSpPr>
            <a:cxnSpLocks/>
          </p:cNvCxnSpPr>
          <p:nvPr/>
        </p:nvCxnSpPr>
        <p:spPr>
          <a:xfrm>
            <a:off x="2554515" y="4839153"/>
            <a:ext cx="0" cy="12772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60357A8D-43AB-44C9-85ED-9444A4197925}"/>
              </a:ext>
            </a:extLst>
          </p:cNvPr>
          <p:cNvSpPr txBox="1"/>
          <p:nvPr/>
        </p:nvSpPr>
        <p:spPr>
          <a:xfrm>
            <a:off x="8295193" y="5293115"/>
            <a:ext cx="3647152" cy="369332"/>
          </a:xfrm>
          <a:prstGeom prst="rect">
            <a:avLst/>
          </a:prstGeom>
          <a:noFill/>
        </p:spPr>
        <p:txBody>
          <a:bodyPr wrap="none" rtlCol="0">
            <a:spAutoFit/>
          </a:bodyPr>
          <a:lstStyle/>
          <a:p>
            <a:r>
              <a:rPr kumimoji="1" lang="ja-JP" altLang="en-US" dirty="0"/>
              <a:t>＋交互作用があるかを検定できる</a:t>
            </a:r>
          </a:p>
        </p:txBody>
      </p:sp>
    </p:spTree>
    <p:extLst>
      <p:ext uri="{BB962C8B-B14F-4D97-AF65-F5344CB8AC3E}">
        <p14:creationId xmlns:p14="http://schemas.microsoft.com/office/powerpoint/2010/main" val="90541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821F4-0A8D-4688-BCAC-B3D2F5B8F8C2}"/>
              </a:ext>
            </a:extLst>
          </p:cNvPr>
          <p:cNvSpPr>
            <a:spLocks noGrp="1"/>
          </p:cNvSpPr>
          <p:nvPr>
            <p:ph type="title"/>
          </p:nvPr>
        </p:nvSpPr>
        <p:spPr/>
        <p:txBody>
          <a:bodyPr/>
          <a:lstStyle/>
          <a:p>
            <a:r>
              <a:rPr lang="en-US" altLang="ja-JP" dirty="0"/>
              <a:t>F</a:t>
            </a:r>
            <a:r>
              <a:rPr lang="ja-JP" altLang="en-US" dirty="0"/>
              <a:t>検定</a:t>
            </a:r>
            <a:endParaRPr kumimoji="1" lang="ja-JP" altLang="en-US" dirty="0"/>
          </a:p>
        </p:txBody>
      </p:sp>
      <p:sp>
        <p:nvSpPr>
          <p:cNvPr id="3" name="コンテンツ プレースホルダー 2">
            <a:extLst>
              <a:ext uri="{FF2B5EF4-FFF2-40B4-BE49-F238E27FC236}">
                <a16:creationId xmlns:a16="http://schemas.microsoft.com/office/drawing/2014/main" id="{0196858E-53B1-4342-A1D0-A65A0441674A}"/>
              </a:ext>
            </a:extLst>
          </p:cNvPr>
          <p:cNvSpPr>
            <a:spLocks noGrp="1"/>
          </p:cNvSpPr>
          <p:nvPr>
            <p:ph idx="1"/>
          </p:nvPr>
        </p:nvSpPr>
        <p:spPr/>
        <p:txBody>
          <a:bodyPr>
            <a:normAutofit fontScale="77500" lnSpcReduction="20000"/>
          </a:bodyPr>
          <a:lstStyle/>
          <a:p>
            <a:pPr marL="0" indent="0">
              <a:buNone/>
            </a:pPr>
            <a:r>
              <a:rPr lang="ja-JP" altLang="en-US" dirty="0"/>
              <a:t>できること　</a:t>
            </a:r>
            <a:endParaRPr lang="en-US" altLang="ja-JP" dirty="0"/>
          </a:p>
          <a:p>
            <a:pPr marL="0" indent="0">
              <a:buNone/>
            </a:pPr>
            <a:r>
              <a:rPr lang="en-US" altLang="ja-JP" dirty="0"/>
              <a:t>	2</a:t>
            </a:r>
            <a:r>
              <a:rPr lang="ja-JP" altLang="en-US" dirty="0"/>
              <a:t>群の分散が異なるかどうかを示す。</a:t>
            </a:r>
            <a:endParaRPr lang="en-US" altLang="ja-JP" dirty="0"/>
          </a:p>
          <a:p>
            <a:pPr marL="0" indent="0">
              <a:buNone/>
            </a:pPr>
            <a:r>
              <a:rPr lang="en-US" altLang="ja-JP" dirty="0"/>
              <a:t>POINT</a:t>
            </a:r>
          </a:p>
          <a:p>
            <a:pPr marL="514350" indent="-514350">
              <a:buFont typeface="+mj-lt"/>
              <a:buAutoNum type="arabicPeriod"/>
            </a:pPr>
            <a:r>
              <a:rPr lang="ja-JP" altLang="en-US" dirty="0"/>
              <a:t>各グループは正規分布とする。</a:t>
            </a:r>
            <a:endParaRPr lang="en-US" altLang="ja-JP" dirty="0"/>
          </a:p>
          <a:p>
            <a:pPr marL="514350" indent="-514350">
              <a:buFont typeface="+mj-lt"/>
              <a:buAutoNum type="arabicPeriod"/>
            </a:pPr>
            <a:r>
              <a:rPr lang="ja-JP" altLang="en-US" dirty="0"/>
              <a:t>統計量　</a:t>
            </a:r>
            <a:r>
              <a:rPr lang="en-US" altLang="ja-JP" dirty="0"/>
              <a:t>F</a:t>
            </a:r>
            <a:r>
              <a:rPr lang="ja-JP" altLang="en-US" dirty="0"/>
              <a:t>値</a:t>
            </a:r>
            <a:endParaRPr lang="en-US" altLang="ja-JP" dirty="0"/>
          </a:p>
          <a:p>
            <a:pPr marL="514350" indent="-514350">
              <a:buFont typeface="+mj-lt"/>
              <a:buAutoNum type="arabicPeriod"/>
            </a:pPr>
            <a:r>
              <a:rPr lang="ja-JP" altLang="en-US" dirty="0"/>
              <a:t>帰無仮説　 </a:t>
            </a:r>
            <a:r>
              <a:rPr lang="en-US" altLang="ja-JP" dirty="0"/>
              <a:t>2</a:t>
            </a:r>
            <a:r>
              <a:rPr lang="ja-JP" altLang="en-US" dirty="0"/>
              <a:t>つのグループの分散が等しい</a:t>
            </a:r>
            <a:endParaRPr lang="en-US" altLang="ja-JP" dirty="0"/>
          </a:p>
          <a:p>
            <a:pPr marL="514350" indent="-514350">
              <a:buFont typeface="+mj-lt"/>
              <a:buAutoNum type="arabicPeriod"/>
            </a:pPr>
            <a:r>
              <a:rPr lang="en-US" altLang="ja-JP" dirty="0"/>
              <a:t> </a:t>
            </a:r>
            <a:r>
              <a:rPr lang="en-US" altLang="ja-JP" dirty="0">
                <a:solidFill>
                  <a:srgbClr val="FF0000"/>
                </a:solidFill>
              </a:rPr>
              <a:t>F</a:t>
            </a:r>
            <a:r>
              <a:rPr lang="ja-JP" altLang="en-US" dirty="0">
                <a:solidFill>
                  <a:srgbClr val="FF0000"/>
                </a:solidFill>
              </a:rPr>
              <a:t>境界値　</a:t>
            </a:r>
            <a:r>
              <a:rPr lang="en-US" altLang="ja-JP" dirty="0">
                <a:solidFill>
                  <a:srgbClr val="FF0000"/>
                </a:solidFill>
              </a:rPr>
              <a:t>&lt; F</a:t>
            </a:r>
            <a:r>
              <a:rPr lang="ja-JP" altLang="en-US" dirty="0">
                <a:solidFill>
                  <a:srgbClr val="FF0000"/>
                </a:solidFill>
              </a:rPr>
              <a:t>値</a:t>
            </a:r>
            <a:r>
              <a:rPr lang="ja-JP" altLang="en-US" dirty="0"/>
              <a:t>で帰無仮説を採択するかを見れる。</a:t>
            </a:r>
            <a:endParaRPr lang="en-US" altLang="ja-JP" dirty="0"/>
          </a:p>
          <a:p>
            <a:pPr marL="514350" indent="-514350">
              <a:buFont typeface="+mj-lt"/>
              <a:buAutoNum type="arabicPeriod"/>
            </a:pPr>
            <a:r>
              <a:rPr lang="en-US" altLang="ja-JP" dirty="0"/>
              <a:t>F</a:t>
            </a:r>
            <a:r>
              <a:rPr lang="ja-JP" altLang="en-US" dirty="0"/>
              <a:t>境界値は自由度（</a:t>
            </a:r>
            <a:r>
              <a:rPr lang="en-US" altLang="ja-JP" dirty="0"/>
              <a:t>2</a:t>
            </a:r>
            <a:r>
              <a:rPr lang="ja-JP" altLang="en-US" dirty="0"/>
              <a:t>群それぞれのデータの数）で決まる</a:t>
            </a:r>
            <a:r>
              <a:rPr lang="en-US" altLang="ja-JP" dirty="0"/>
              <a:t>F</a:t>
            </a:r>
            <a:r>
              <a:rPr lang="ja-JP" altLang="en-US" dirty="0"/>
              <a:t>分布と確率変数</a:t>
            </a:r>
            <a:r>
              <a:rPr lang="en-US" altLang="ja-JP" dirty="0"/>
              <a:t>p</a:t>
            </a:r>
            <a:r>
              <a:rPr lang="ja-JP" altLang="en-US" dirty="0"/>
              <a:t>できまる。</a:t>
            </a:r>
            <a:endParaRPr lang="en-US" altLang="ja-JP" dirty="0"/>
          </a:p>
          <a:p>
            <a:pPr marL="514350" indent="-514350">
              <a:buFont typeface="+mj-lt"/>
              <a:buAutoNum type="arabicPeriod"/>
            </a:pPr>
            <a:r>
              <a:rPr lang="ja-JP" altLang="en-US" dirty="0"/>
              <a:t>確率変数</a:t>
            </a:r>
            <a:r>
              <a:rPr lang="en-US" altLang="ja-JP" dirty="0"/>
              <a:t>p</a:t>
            </a:r>
            <a:r>
              <a:rPr lang="ja-JP" altLang="en-US" dirty="0"/>
              <a:t>の閾値（棄却域）は自分で定める。閾値</a:t>
            </a:r>
            <a:r>
              <a:rPr lang="en-US" altLang="ja-JP" dirty="0"/>
              <a:t>=α</a:t>
            </a:r>
            <a:r>
              <a:rPr lang="ja-JP" altLang="en-US" dirty="0"/>
              <a:t>とする</a:t>
            </a:r>
            <a:endParaRPr lang="en-US" altLang="ja-JP" dirty="0"/>
          </a:p>
          <a:p>
            <a:pPr marL="514350" indent="-514350">
              <a:buFont typeface="+mj-lt"/>
              <a:buAutoNum type="arabicPeriod"/>
            </a:pPr>
            <a:r>
              <a:rPr lang="en-US" altLang="ja-JP" dirty="0"/>
              <a:t>p=α</a:t>
            </a:r>
            <a:r>
              <a:rPr lang="ja-JP" altLang="en-US" dirty="0"/>
              <a:t>の時に</a:t>
            </a:r>
            <a:r>
              <a:rPr lang="en-US" altLang="ja-JP" dirty="0"/>
              <a:t>F=F</a:t>
            </a:r>
            <a:r>
              <a:rPr lang="ja-JP" altLang="en-US" dirty="0"/>
              <a:t>境界値に対応する。</a:t>
            </a:r>
            <a:endParaRPr lang="en-US" altLang="ja-JP" dirty="0"/>
          </a:p>
          <a:p>
            <a:pPr marL="514350" indent="-514350">
              <a:buFont typeface="+mj-lt"/>
              <a:buAutoNum type="arabicPeriod"/>
            </a:pPr>
            <a:r>
              <a:rPr lang="en-US" altLang="ja-JP" dirty="0"/>
              <a:t>p&lt;α,</a:t>
            </a:r>
            <a:r>
              <a:rPr lang="en-US" altLang="ja-JP" dirty="0">
                <a:solidFill>
                  <a:srgbClr val="FF0000"/>
                </a:solidFill>
              </a:rPr>
              <a:t> F</a:t>
            </a:r>
            <a:r>
              <a:rPr lang="ja-JP" altLang="en-US" dirty="0">
                <a:solidFill>
                  <a:srgbClr val="FF0000"/>
                </a:solidFill>
              </a:rPr>
              <a:t>境界値　</a:t>
            </a:r>
            <a:r>
              <a:rPr lang="en-US" altLang="ja-JP" dirty="0">
                <a:solidFill>
                  <a:srgbClr val="FF0000"/>
                </a:solidFill>
              </a:rPr>
              <a:t>&lt; F</a:t>
            </a:r>
            <a:r>
              <a:rPr lang="ja-JP" altLang="en-US" dirty="0">
                <a:solidFill>
                  <a:srgbClr val="FF0000"/>
                </a:solidFill>
              </a:rPr>
              <a:t>値</a:t>
            </a:r>
            <a:r>
              <a:rPr lang="en-US" altLang="ja-JP" dirty="0">
                <a:solidFill>
                  <a:srgbClr val="FF0000"/>
                </a:solidFill>
              </a:rPr>
              <a:t> </a:t>
            </a:r>
            <a:r>
              <a:rPr lang="ja-JP" altLang="en-US" dirty="0"/>
              <a:t>となる</a:t>
            </a:r>
            <a:endParaRPr lang="en-US" altLang="ja-JP" dirty="0"/>
          </a:p>
          <a:p>
            <a:pPr marL="514350" indent="-514350">
              <a:buFont typeface="+mj-lt"/>
              <a:buAutoNum type="arabicPeriod"/>
            </a:pPr>
            <a:endParaRPr lang="en-US" altLang="ja-JP" dirty="0"/>
          </a:p>
        </p:txBody>
      </p:sp>
    </p:spTree>
    <p:extLst>
      <p:ext uri="{BB962C8B-B14F-4D97-AF65-F5344CB8AC3E}">
        <p14:creationId xmlns:p14="http://schemas.microsoft.com/office/powerpoint/2010/main" val="400417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821F4-0A8D-4688-BCAC-B3D2F5B8F8C2}"/>
              </a:ext>
            </a:extLst>
          </p:cNvPr>
          <p:cNvSpPr>
            <a:spLocks noGrp="1"/>
          </p:cNvSpPr>
          <p:nvPr>
            <p:ph type="title"/>
          </p:nvPr>
        </p:nvSpPr>
        <p:spPr/>
        <p:txBody>
          <a:bodyPr/>
          <a:lstStyle/>
          <a:p>
            <a:r>
              <a:rPr lang="en-US" altLang="ja-JP" dirty="0"/>
              <a:t>F</a:t>
            </a:r>
            <a:r>
              <a:rPr lang="ja-JP" altLang="en-US" dirty="0"/>
              <a:t>検定</a:t>
            </a:r>
            <a:endParaRPr kumimoji="1" lang="ja-JP" altLang="en-US" dirty="0"/>
          </a:p>
        </p:txBody>
      </p:sp>
      <p:sp>
        <p:nvSpPr>
          <p:cNvPr id="3" name="コンテンツ プレースホルダー 2">
            <a:extLst>
              <a:ext uri="{FF2B5EF4-FFF2-40B4-BE49-F238E27FC236}">
                <a16:creationId xmlns:a16="http://schemas.microsoft.com/office/drawing/2014/main" id="{0196858E-53B1-4342-A1D0-A65A0441674A}"/>
              </a:ext>
            </a:extLst>
          </p:cNvPr>
          <p:cNvSpPr>
            <a:spLocks noGrp="1"/>
          </p:cNvSpPr>
          <p:nvPr>
            <p:ph idx="1"/>
          </p:nvPr>
        </p:nvSpPr>
        <p:spPr/>
        <p:txBody>
          <a:bodyPr>
            <a:normAutofit/>
          </a:bodyPr>
          <a:lstStyle/>
          <a:p>
            <a:pPr marL="0" indent="0">
              <a:buNone/>
            </a:pPr>
            <a:endParaRPr lang="en-US" altLang="ja-JP" dirty="0"/>
          </a:p>
          <a:p>
            <a:pPr marL="0" indent="0">
              <a:buNone/>
            </a:pPr>
            <a:r>
              <a:rPr lang="ja-JP" altLang="en-US" dirty="0"/>
              <a:t>例　対応のない</a:t>
            </a:r>
            <a:r>
              <a:rPr lang="en-US" altLang="ja-JP" dirty="0"/>
              <a:t>2</a:t>
            </a:r>
            <a:r>
              <a:rPr lang="ja-JP" altLang="en-US" dirty="0"/>
              <a:t>群の差の検定　</a:t>
            </a:r>
            <a:r>
              <a:rPr lang="en-US" altLang="ja-JP" dirty="0" err="1"/>
              <a:t>matlab</a:t>
            </a:r>
            <a:endParaRPr lang="en-US" altLang="ja-JP" dirty="0"/>
          </a:p>
          <a:p>
            <a:pPr marL="0" indent="0">
              <a:buNone/>
            </a:pPr>
            <a:r>
              <a:rPr lang="en-US" altLang="ja-JP" dirty="0"/>
              <a:t>	</a:t>
            </a:r>
            <a:r>
              <a:rPr lang="ja-JP" altLang="en-US" dirty="0"/>
              <a:t>コード　</a:t>
            </a:r>
            <a:r>
              <a:rPr lang="en-US" altLang="ja-JP" dirty="0"/>
              <a:t>[</a:t>
            </a:r>
            <a:r>
              <a:rPr lang="en-US" altLang="ja-JP" dirty="0" err="1"/>
              <a:t>h,p</a:t>
            </a:r>
            <a:r>
              <a:rPr lang="en-US" altLang="ja-JP" dirty="0"/>
              <a:t>]</a:t>
            </a:r>
            <a:r>
              <a:rPr lang="ja-JP" altLang="en-US" dirty="0"/>
              <a:t> </a:t>
            </a:r>
            <a:r>
              <a:rPr lang="en-US" altLang="ja-JP" dirty="0"/>
              <a:t>=</a:t>
            </a:r>
            <a:r>
              <a:rPr lang="ja-JP" altLang="en-US" dirty="0"/>
              <a:t> </a:t>
            </a:r>
            <a:r>
              <a:rPr lang="en-US" altLang="ja-JP" dirty="0"/>
              <a:t>vartest2(</a:t>
            </a:r>
            <a:r>
              <a:rPr lang="en-US" altLang="ja-JP" dirty="0" err="1"/>
              <a:t>groupA,groupB</a:t>
            </a:r>
            <a:r>
              <a:rPr lang="en-US" altLang="ja-JP" dirty="0"/>
              <a:t>, 'Alpha',0.05)</a:t>
            </a:r>
          </a:p>
          <a:p>
            <a:pPr marL="0" indent="0">
              <a:buNone/>
            </a:pPr>
            <a:r>
              <a:rPr lang="en-US" altLang="ja-JP" dirty="0"/>
              <a:t>	</a:t>
            </a:r>
            <a:r>
              <a:rPr lang="ja-JP" altLang="en-US" dirty="0"/>
              <a:t>出力　</a:t>
            </a:r>
            <a:r>
              <a:rPr lang="en-US" altLang="ja-JP" dirty="0"/>
              <a:t>p =0.03 </a:t>
            </a:r>
            <a:r>
              <a:rPr lang="ja-JP" altLang="en-US" dirty="0"/>
              <a:t>　</a:t>
            </a:r>
            <a:r>
              <a:rPr lang="en-US" altLang="ja-JP" dirty="0"/>
              <a:t>%%α</a:t>
            </a:r>
            <a:r>
              <a:rPr lang="ja-JP" altLang="en-US" dirty="0"/>
              <a:t>を入れない場合</a:t>
            </a:r>
            <a:r>
              <a:rPr lang="en-US" altLang="ja-JP" dirty="0"/>
              <a:t>0.05</a:t>
            </a:r>
            <a:r>
              <a:rPr lang="ja-JP" altLang="en-US" dirty="0"/>
              <a:t>が規定値　</a:t>
            </a:r>
            <a:r>
              <a:rPr lang="en-US" altLang="ja-JP" dirty="0"/>
              <a:t>	</a:t>
            </a:r>
          </a:p>
          <a:p>
            <a:pPr marL="0" indent="0">
              <a:buNone/>
            </a:pPr>
            <a:r>
              <a:rPr lang="en-US" altLang="ja-JP" dirty="0"/>
              <a:t>	</a:t>
            </a:r>
            <a:r>
              <a:rPr lang="ja-JP" altLang="en-US" dirty="0"/>
              <a:t>結果「</a:t>
            </a:r>
            <a:r>
              <a:rPr lang="en-US" altLang="ja-JP" dirty="0"/>
              <a:t>p &lt; α</a:t>
            </a:r>
            <a:r>
              <a:rPr lang="ja-JP" altLang="en-US" dirty="0"/>
              <a:t>より</a:t>
            </a:r>
            <a:r>
              <a:rPr lang="en-US" altLang="ja-JP" dirty="0"/>
              <a:t>2</a:t>
            </a:r>
            <a:r>
              <a:rPr lang="ja-JP" altLang="en-US" dirty="0"/>
              <a:t>群の分散が異なることを示せた」</a:t>
            </a:r>
            <a:endParaRPr lang="en-US" altLang="ja-JP" dirty="0"/>
          </a:p>
          <a:p>
            <a:pPr marL="0" indent="0">
              <a:buNone/>
            </a:pPr>
            <a:r>
              <a:rPr lang="en-US" altLang="ja-JP" dirty="0"/>
              <a:t>	</a:t>
            </a:r>
          </a:p>
        </p:txBody>
      </p:sp>
    </p:spTree>
    <p:extLst>
      <p:ext uri="{BB962C8B-B14F-4D97-AF65-F5344CB8AC3E}">
        <p14:creationId xmlns:p14="http://schemas.microsoft.com/office/powerpoint/2010/main" val="327633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979407-B628-4E38-BA8C-41CB2CB78DB7}"/>
              </a:ext>
            </a:extLst>
          </p:cNvPr>
          <p:cNvSpPr>
            <a:spLocks noGrp="1"/>
          </p:cNvSpPr>
          <p:nvPr>
            <p:ph type="title"/>
          </p:nvPr>
        </p:nvSpPr>
        <p:spPr/>
        <p:txBody>
          <a:bodyPr/>
          <a:lstStyle/>
          <a:p>
            <a:r>
              <a:rPr kumimoji="1" lang="en-US" altLang="ja-JP" dirty="0"/>
              <a:t>t</a:t>
            </a:r>
            <a:r>
              <a:rPr kumimoji="1" lang="ja-JP" altLang="en-US" dirty="0"/>
              <a:t>検定</a:t>
            </a:r>
          </a:p>
        </p:txBody>
      </p:sp>
      <p:sp>
        <p:nvSpPr>
          <p:cNvPr id="3" name="コンテンツ プレースホルダー 2">
            <a:extLst>
              <a:ext uri="{FF2B5EF4-FFF2-40B4-BE49-F238E27FC236}">
                <a16:creationId xmlns:a16="http://schemas.microsoft.com/office/drawing/2014/main" id="{D1651A8D-C70C-4066-8B54-FA5A3AD3DFB2}"/>
              </a:ext>
            </a:extLst>
          </p:cNvPr>
          <p:cNvSpPr>
            <a:spLocks noGrp="1"/>
          </p:cNvSpPr>
          <p:nvPr>
            <p:ph idx="1"/>
          </p:nvPr>
        </p:nvSpPr>
        <p:spPr>
          <a:xfrm>
            <a:off x="838200" y="1869168"/>
            <a:ext cx="10515600" cy="4351338"/>
          </a:xfrm>
        </p:spPr>
        <p:txBody>
          <a:bodyPr>
            <a:normAutofit fontScale="92500" lnSpcReduction="20000"/>
          </a:bodyPr>
          <a:lstStyle/>
          <a:p>
            <a:pPr marL="0" indent="0">
              <a:buNone/>
            </a:pPr>
            <a:r>
              <a:rPr lang="ja-JP" altLang="en-US" dirty="0"/>
              <a:t>できること</a:t>
            </a:r>
            <a:endParaRPr kumimoji="1" lang="en-US" altLang="ja-JP" dirty="0"/>
          </a:p>
          <a:p>
            <a:pPr marL="514350" indent="-514350">
              <a:buFont typeface="+mj-lt"/>
              <a:buAutoNum type="arabicPeriod"/>
            </a:pPr>
            <a:r>
              <a:rPr kumimoji="1" lang="ja-JP" altLang="en-US" dirty="0"/>
              <a:t>一群の平均値が</a:t>
            </a:r>
            <a:r>
              <a:rPr kumimoji="1" lang="en-US" altLang="ja-JP" dirty="0"/>
              <a:t>0</a:t>
            </a:r>
            <a:r>
              <a:rPr kumimoji="1" lang="ja-JP" altLang="en-US" dirty="0"/>
              <a:t>と異なるかどうかを示す。</a:t>
            </a:r>
            <a:endParaRPr kumimoji="1" lang="en-US" altLang="ja-JP" dirty="0"/>
          </a:p>
          <a:p>
            <a:pPr marL="514350" indent="-514350">
              <a:buFont typeface="+mj-lt"/>
              <a:buAutoNum type="arabicPeriod"/>
            </a:pPr>
            <a:r>
              <a:rPr lang="ja-JP" altLang="en-US" dirty="0"/>
              <a:t>対応のある二群の各差の平均値が</a:t>
            </a:r>
            <a:r>
              <a:rPr lang="en-US" altLang="ja-JP" dirty="0"/>
              <a:t>0</a:t>
            </a:r>
            <a:r>
              <a:rPr lang="ja-JP" altLang="en-US" dirty="0"/>
              <a:t>と異なるかを示す。</a:t>
            </a:r>
            <a:endParaRPr kumimoji="1" lang="en-US" altLang="ja-JP" dirty="0"/>
          </a:p>
          <a:p>
            <a:pPr marL="514350" indent="-514350">
              <a:buClr>
                <a:schemeClr val="tx1"/>
              </a:buClr>
              <a:buFont typeface="+mj-lt"/>
              <a:buAutoNum type="arabicPeriod"/>
            </a:pPr>
            <a:r>
              <a:rPr lang="ja-JP" altLang="en-US" dirty="0">
                <a:solidFill>
                  <a:srgbClr val="FF0000"/>
                </a:solidFill>
              </a:rPr>
              <a:t>対応のない二群の平均の差が異なるか</a:t>
            </a:r>
            <a:r>
              <a:rPr lang="ja-JP" altLang="en-US" dirty="0"/>
              <a:t>を示す。</a:t>
            </a:r>
            <a:endParaRPr lang="en-US" altLang="ja-JP" dirty="0"/>
          </a:p>
          <a:p>
            <a:pPr marL="0" indent="0">
              <a:buNone/>
            </a:pPr>
            <a:r>
              <a:rPr lang="en-US" altLang="ja-JP" dirty="0"/>
              <a:t>POINT</a:t>
            </a:r>
          </a:p>
          <a:p>
            <a:pPr marL="514350" indent="-514350">
              <a:buFont typeface="+mj-lt"/>
              <a:buAutoNum type="arabicPeriod"/>
            </a:pPr>
            <a:r>
              <a:rPr lang="ja-JP" altLang="en-US" dirty="0"/>
              <a:t>各群は、</a:t>
            </a:r>
            <a:r>
              <a:rPr lang="ja-JP" altLang="en-US" dirty="0">
                <a:solidFill>
                  <a:srgbClr val="FF0000"/>
                </a:solidFill>
              </a:rPr>
              <a:t>正規分布</a:t>
            </a:r>
            <a:r>
              <a:rPr lang="ja-JP" altLang="en-US" dirty="0"/>
              <a:t>とする。</a:t>
            </a:r>
            <a:endParaRPr lang="en-US" altLang="ja-JP" dirty="0"/>
          </a:p>
          <a:p>
            <a:pPr marL="514350" indent="-514350">
              <a:buFont typeface="+mj-lt"/>
              <a:buAutoNum type="arabicPeriod"/>
            </a:pPr>
            <a:r>
              <a:rPr lang="ja-JP" altLang="en-US" dirty="0"/>
              <a:t>統計量　</a:t>
            </a:r>
            <a:r>
              <a:rPr lang="en-US" altLang="ja-JP" dirty="0"/>
              <a:t>p</a:t>
            </a:r>
            <a:r>
              <a:rPr lang="ja-JP" altLang="en-US" dirty="0"/>
              <a:t>値</a:t>
            </a:r>
            <a:endParaRPr lang="en-US" altLang="ja-JP" dirty="0"/>
          </a:p>
          <a:p>
            <a:pPr marL="514350" indent="-514350">
              <a:buFont typeface="+mj-lt"/>
              <a:buAutoNum type="arabicPeriod"/>
            </a:pPr>
            <a:r>
              <a:rPr lang="ja-JP" altLang="en-US" dirty="0"/>
              <a:t>帰無仮説　母平均が等しい</a:t>
            </a:r>
            <a:endParaRPr lang="en-US" altLang="ja-JP" dirty="0"/>
          </a:p>
          <a:p>
            <a:pPr marL="514350" indent="-514350">
              <a:buFont typeface="+mj-lt"/>
              <a:buAutoNum type="arabicPeriod"/>
            </a:pPr>
            <a:r>
              <a:rPr lang="en-US" altLang="ja-JP" dirty="0"/>
              <a:t> </a:t>
            </a:r>
            <a:r>
              <a:rPr lang="en-US" altLang="ja-JP" dirty="0">
                <a:solidFill>
                  <a:srgbClr val="FF0000"/>
                </a:solidFill>
              </a:rPr>
              <a:t>p &lt; </a:t>
            </a:r>
            <a:r>
              <a:rPr lang="ja-JP" altLang="en-US" dirty="0">
                <a:solidFill>
                  <a:srgbClr val="FF0000"/>
                </a:solidFill>
              </a:rPr>
              <a:t>閾値（棄却域）　で帰無仮説を棄却できる</a:t>
            </a:r>
            <a:endParaRPr lang="en-US" altLang="ja-JP" dirty="0">
              <a:solidFill>
                <a:srgbClr val="FF0000"/>
              </a:solidFill>
            </a:endParaRPr>
          </a:p>
          <a:p>
            <a:pPr marL="514350" indent="-514350">
              <a:buFont typeface="+mj-lt"/>
              <a:buAutoNum type="arabicPeriod"/>
            </a:pPr>
            <a:r>
              <a:rPr lang="ja-JP" altLang="en-US" dirty="0"/>
              <a:t>棄却域は自分で決める。</a:t>
            </a:r>
            <a:r>
              <a:rPr lang="en-US" altLang="ja-JP" dirty="0"/>
              <a:t>0.05(5%)</a:t>
            </a:r>
            <a:r>
              <a:rPr lang="ja-JP" altLang="en-US" dirty="0"/>
              <a:t>が一般的</a:t>
            </a:r>
            <a:endParaRPr lang="en-US" altLang="ja-JP" dirty="0"/>
          </a:p>
          <a:p>
            <a:pPr marL="0" indent="0">
              <a:buNone/>
            </a:pPr>
            <a:endParaRPr lang="en-US" altLang="ja-JP" dirty="0"/>
          </a:p>
        </p:txBody>
      </p:sp>
    </p:spTree>
    <p:extLst>
      <p:ext uri="{BB962C8B-B14F-4D97-AF65-F5344CB8AC3E}">
        <p14:creationId xmlns:p14="http://schemas.microsoft.com/office/powerpoint/2010/main" val="353436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0EEF9-0E48-445B-B3C9-4531BA9D96C7}"/>
              </a:ext>
            </a:extLst>
          </p:cNvPr>
          <p:cNvSpPr>
            <a:spLocks noGrp="1"/>
          </p:cNvSpPr>
          <p:nvPr>
            <p:ph type="title"/>
          </p:nvPr>
        </p:nvSpPr>
        <p:spPr/>
        <p:txBody>
          <a:bodyPr/>
          <a:lstStyle/>
          <a:p>
            <a:r>
              <a:rPr lang="en-US" altLang="ja-JP" dirty="0"/>
              <a:t>t</a:t>
            </a:r>
            <a:r>
              <a:rPr lang="ja-JP" altLang="en-US" dirty="0"/>
              <a:t>検定</a:t>
            </a:r>
            <a:r>
              <a:rPr lang="ja-JP" altLang="en-US"/>
              <a:t>コードと結果</a:t>
            </a:r>
            <a:endParaRPr kumimoji="1" lang="ja-JP" altLang="en-US" dirty="0"/>
          </a:p>
        </p:txBody>
      </p:sp>
      <p:sp>
        <p:nvSpPr>
          <p:cNvPr id="3" name="コンテンツ プレースホルダー 2">
            <a:extLst>
              <a:ext uri="{FF2B5EF4-FFF2-40B4-BE49-F238E27FC236}">
                <a16:creationId xmlns:a16="http://schemas.microsoft.com/office/drawing/2014/main" id="{A2268688-185A-4E21-9A5B-D3A2A6275E7F}"/>
              </a:ext>
            </a:extLst>
          </p:cNvPr>
          <p:cNvSpPr>
            <a:spLocks noGrp="1"/>
          </p:cNvSpPr>
          <p:nvPr>
            <p:ph idx="1"/>
          </p:nvPr>
        </p:nvSpPr>
        <p:spPr/>
        <p:txBody>
          <a:bodyPr>
            <a:normAutofit/>
          </a:bodyPr>
          <a:lstStyle/>
          <a:p>
            <a:pPr marL="0" indent="0">
              <a:buNone/>
            </a:pPr>
            <a:endParaRPr lang="en-US" altLang="ja-JP" dirty="0"/>
          </a:p>
          <a:p>
            <a:r>
              <a:rPr lang="ja-JP" altLang="en-US" dirty="0"/>
              <a:t>対応のない</a:t>
            </a:r>
            <a:r>
              <a:rPr lang="en-US" altLang="ja-JP" dirty="0"/>
              <a:t>2</a:t>
            </a:r>
            <a:r>
              <a:rPr lang="ja-JP" altLang="en-US" dirty="0"/>
              <a:t>群の差の検定</a:t>
            </a:r>
            <a:endParaRPr lang="en-US" altLang="ja-JP" dirty="0"/>
          </a:p>
          <a:p>
            <a:pPr marL="0" indent="0">
              <a:buNone/>
            </a:pPr>
            <a:r>
              <a:rPr lang="ja-JP" altLang="en-US" sz="2400" dirty="0"/>
              <a:t>　</a:t>
            </a:r>
            <a:endParaRPr lang="en-US" altLang="ja-JP" sz="2400" dirty="0"/>
          </a:p>
          <a:p>
            <a:pPr marL="0" indent="0">
              <a:buNone/>
            </a:pPr>
            <a:r>
              <a:rPr lang="en-US" altLang="ja-JP" sz="2400" dirty="0"/>
              <a:t>	</a:t>
            </a:r>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r>
              <a:rPr lang="en-US" altLang="ja-JP" sz="2400" dirty="0">
                <a:solidFill>
                  <a:srgbClr val="FF0000"/>
                </a:solidFill>
              </a:rPr>
              <a:t>p&lt;0.03</a:t>
            </a:r>
            <a:r>
              <a:rPr lang="ja-JP" altLang="en-US" sz="2400" dirty="0">
                <a:solidFill>
                  <a:srgbClr val="FF0000"/>
                </a:solidFill>
              </a:rPr>
              <a:t>　より</a:t>
            </a:r>
            <a:r>
              <a:rPr lang="en-US" altLang="ja-JP" sz="2400" dirty="0">
                <a:solidFill>
                  <a:srgbClr val="FF0000"/>
                </a:solidFill>
              </a:rPr>
              <a:t>2</a:t>
            </a:r>
            <a:r>
              <a:rPr lang="ja-JP" altLang="en-US" sz="2400" dirty="0">
                <a:solidFill>
                  <a:srgbClr val="FF0000"/>
                </a:solidFill>
              </a:rPr>
              <a:t>群間に</a:t>
            </a:r>
            <a:r>
              <a:rPr lang="en-US" altLang="ja-JP" sz="2400" dirty="0">
                <a:solidFill>
                  <a:srgbClr val="FF0000"/>
                </a:solidFill>
              </a:rPr>
              <a:t>3%</a:t>
            </a:r>
            <a:r>
              <a:rPr lang="ja-JP" altLang="en-US" sz="2400" dirty="0">
                <a:solidFill>
                  <a:srgbClr val="FF0000"/>
                </a:solidFill>
              </a:rPr>
              <a:t>水準の有意な差があった。</a:t>
            </a:r>
            <a:endParaRPr lang="en-US" altLang="ja-JP" sz="2400" dirty="0">
              <a:solidFill>
                <a:srgbClr val="FF0000"/>
              </a:solidFill>
            </a:endParaRPr>
          </a:p>
        </p:txBody>
      </p:sp>
      <p:pic>
        <p:nvPicPr>
          <p:cNvPr id="7" name="図 6">
            <a:extLst>
              <a:ext uri="{FF2B5EF4-FFF2-40B4-BE49-F238E27FC236}">
                <a16:creationId xmlns:a16="http://schemas.microsoft.com/office/drawing/2014/main" id="{6A93E82A-DF4E-4881-B180-A51FB0C71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216" y="3085141"/>
            <a:ext cx="8789919" cy="2125487"/>
          </a:xfrm>
          <a:prstGeom prst="rect">
            <a:avLst/>
          </a:prstGeom>
        </p:spPr>
      </p:pic>
    </p:spTree>
    <p:extLst>
      <p:ext uri="{BB962C8B-B14F-4D97-AF65-F5344CB8AC3E}">
        <p14:creationId xmlns:p14="http://schemas.microsoft.com/office/powerpoint/2010/main" val="385289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662CC-B090-4A22-8C71-DD5DFA50D7E4}"/>
              </a:ext>
            </a:extLst>
          </p:cNvPr>
          <p:cNvSpPr>
            <a:spLocks noGrp="1"/>
          </p:cNvSpPr>
          <p:nvPr>
            <p:ph type="title"/>
          </p:nvPr>
        </p:nvSpPr>
        <p:spPr/>
        <p:txBody>
          <a:bodyPr/>
          <a:lstStyle/>
          <a:p>
            <a:r>
              <a:rPr lang="ja-JP" altLang="en-US" dirty="0"/>
              <a:t>分散分析</a:t>
            </a:r>
            <a:endParaRPr kumimoji="1" lang="ja-JP" altLang="en-US" dirty="0"/>
          </a:p>
        </p:txBody>
      </p:sp>
      <p:sp>
        <p:nvSpPr>
          <p:cNvPr id="3" name="コンテンツ プレースホルダー 2">
            <a:extLst>
              <a:ext uri="{FF2B5EF4-FFF2-40B4-BE49-F238E27FC236}">
                <a16:creationId xmlns:a16="http://schemas.microsoft.com/office/drawing/2014/main" id="{3CC76B1D-70C0-4B6C-ABDD-27F37F7260EF}"/>
              </a:ext>
            </a:extLst>
          </p:cNvPr>
          <p:cNvSpPr>
            <a:spLocks noGrp="1"/>
          </p:cNvSpPr>
          <p:nvPr>
            <p:ph idx="1"/>
          </p:nvPr>
        </p:nvSpPr>
        <p:spPr>
          <a:xfrm>
            <a:off x="838200" y="1690688"/>
            <a:ext cx="10515600" cy="4351338"/>
          </a:xfrm>
        </p:spPr>
        <p:txBody>
          <a:bodyPr>
            <a:normAutofit/>
          </a:bodyPr>
          <a:lstStyle/>
          <a:p>
            <a:pPr marL="0" indent="0">
              <a:buNone/>
            </a:pPr>
            <a:r>
              <a:rPr kumimoji="1" lang="ja-JP" altLang="en-US" dirty="0"/>
              <a:t>できること</a:t>
            </a:r>
            <a:endParaRPr kumimoji="1" lang="en-US" altLang="ja-JP" dirty="0"/>
          </a:p>
          <a:p>
            <a:pPr marL="514350" indent="-514350">
              <a:buFont typeface="+mj-lt"/>
              <a:buAutoNum type="arabicPeriod"/>
            </a:pPr>
            <a:r>
              <a:rPr lang="ja-JP" altLang="en-US" dirty="0"/>
              <a:t>　各群の母平均のうちどれかが異なる値があるといえる。</a:t>
            </a:r>
            <a:endParaRPr lang="en-US" altLang="ja-JP" dirty="0"/>
          </a:p>
          <a:p>
            <a:pPr marL="514350" indent="-514350">
              <a:buFont typeface="+mj-lt"/>
              <a:buAutoNum type="arabicPeriod"/>
            </a:pPr>
            <a:r>
              <a:rPr lang="ja-JP" altLang="en-US" dirty="0"/>
              <a:t>　</a:t>
            </a:r>
            <a:r>
              <a:rPr lang="ja-JP" altLang="en-US" dirty="0">
                <a:solidFill>
                  <a:srgbClr val="FF0000"/>
                </a:solidFill>
              </a:rPr>
              <a:t>多重比較検定に必要な情報を得ることが出来る</a:t>
            </a:r>
            <a:r>
              <a:rPr lang="ja-JP" altLang="en-US" dirty="0"/>
              <a:t>。</a:t>
            </a:r>
            <a:endParaRPr lang="en-US" altLang="ja-JP" dirty="0"/>
          </a:p>
          <a:p>
            <a:pPr marL="0" indent="0">
              <a:buNone/>
            </a:pPr>
            <a:r>
              <a:rPr kumimoji="1" lang="en-US" altLang="ja-JP" dirty="0"/>
              <a:t>Point</a:t>
            </a:r>
          </a:p>
          <a:p>
            <a:pPr marL="514350" indent="-514350">
              <a:buFont typeface="+mj-lt"/>
              <a:buAutoNum type="arabicPeriod"/>
            </a:pPr>
            <a:r>
              <a:rPr lang="ja-JP" altLang="en-US" dirty="0"/>
              <a:t>帰無仮説　各群の母平均はすべて等しい</a:t>
            </a:r>
            <a:endParaRPr lang="en-US" altLang="ja-JP" dirty="0"/>
          </a:p>
          <a:p>
            <a:pPr marL="514350" indent="-514350">
              <a:buFont typeface="+mj-lt"/>
              <a:buAutoNum type="arabicPeriod"/>
            </a:pPr>
            <a:r>
              <a:rPr lang="ja-JP" altLang="en-US" dirty="0"/>
              <a:t>分散分析だけでは、どの群が有意な差があるかはわからない。</a:t>
            </a:r>
            <a:endParaRPr lang="en-US" altLang="ja-JP" dirty="0"/>
          </a:p>
          <a:p>
            <a:pPr marL="514350" indent="-514350">
              <a:buClr>
                <a:schemeClr val="tx1"/>
              </a:buClr>
              <a:buFont typeface="+mj-lt"/>
              <a:buAutoNum type="arabicPeriod"/>
            </a:pPr>
            <a:r>
              <a:rPr kumimoji="1" lang="en-US" altLang="ja-JP" dirty="0">
                <a:solidFill>
                  <a:srgbClr val="FF0000"/>
                </a:solidFill>
              </a:rPr>
              <a:t>2</a:t>
            </a:r>
            <a:r>
              <a:rPr kumimoji="1" lang="ja-JP" altLang="en-US" dirty="0">
                <a:solidFill>
                  <a:srgbClr val="FF0000"/>
                </a:solidFill>
              </a:rPr>
              <a:t>群の場合は、</a:t>
            </a:r>
            <a:r>
              <a:rPr kumimoji="1" lang="en-US" altLang="ja-JP" dirty="0">
                <a:solidFill>
                  <a:srgbClr val="FF0000"/>
                </a:solidFill>
              </a:rPr>
              <a:t>t</a:t>
            </a:r>
            <a:r>
              <a:rPr kumimoji="1" lang="ja-JP" altLang="en-US" dirty="0">
                <a:solidFill>
                  <a:srgbClr val="FF0000"/>
                </a:solidFill>
              </a:rPr>
              <a:t>検定と同じ</a:t>
            </a:r>
            <a:endParaRPr kumimoji="1" lang="en-US" altLang="ja-JP" dirty="0">
              <a:solidFill>
                <a:srgbClr val="FF0000"/>
              </a:solidFill>
            </a:endParaRPr>
          </a:p>
          <a:p>
            <a:pPr marL="0" indent="0">
              <a:buNone/>
            </a:pPr>
            <a:r>
              <a:rPr kumimoji="1" lang="en-US" altLang="ja-JP" dirty="0"/>
              <a:t>	</a:t>
            </a:r>
            <a:endParaRPr kumimoji="1" lang="ja-JP" altLang="en-US" dirty="0"/>
          </a:p>
        </p:txBody>
      </p:sp>
    </p:spTree>
    <p:extLst>
      <p:ext uri="{BB962C8B-B14F-4D97-AF65-F5344CB8AC3E}">
        <p14:creationId xmlns:p14="http://schemas.microsoft.com/office/powerpoint/2010/main" val="360885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A1F32-38CF-4631-9E7E-49DEAEC2AEF3}"/>
              </a:ext>
            </a:extLst>
          </p:cNvPr>
          <p:cNvSpPr>
            <a:spLocks noGrp="1"/>
          </p:cNvSpPr>
          <p:nvPr>
            <p:ph type="title"/>
          </p:nvPr>
        </p:nvSpPr>
        <p:spPr/>
        <p:txBody>
          <a:bodyPr/>
          <a:lstStyle/>
          <a:p>
            <a:r>
              <a:rPr kumimoji="1" lang="ja-JP" altLang="en-US" dirty="0"/>
              <a:t>多重比較検定</a:t>
            </a:r>
          </a:p>
        </p:txBody>
      </p:sp>
      <p:sp>
        <p:nvSpPr>
          <p:cNvPr id="3" name="コンテンツ プレースホルダー 2">
            <a:extLst>
              <a:ext uri="{FF2B5EF4-FFF2-40B4-BE49-F238E27FC236}">
                <a16:creationId xmlns:a16="http://schemas.microsoft.com/office/drawing/2014/main" id="{CC3401BE-F969-470E-925A-DBDF127A0763}"/>
              </a:ext>
            </a:extLst>
          </p:cNvPr>
          <p:cNvSpPr>
            <a:spLocks noGrp="1"/>
          </p:cNvSpPr>
          <p:nvPr>
            <p:ph idx="1"/>
          </p:nvPr>
        </p:nvSpPr>
        <p:spPr>
          <a:xfrm>
            <a:off x="838200" y="1825625"/>
            <a:ext cx="10515600" cy="4212318"/>
          </a:xfrm>
        </p:spPr>
        <p:txBody>
          <a:bodyPr/>
          <a:lstStyle/>
          <a:p>
            <a:pPr marL="0" indent="0">
              <a:buNone/>
            </a:pPr>
            <a:r>
              <a:rPr kumimoji="1" lang="ja-JP" altLang="en-US" dirty="0"/>
              <a:t>できること</a:t>
            </a:r>
            <a:endParaRPr kumimoji="1" lang="en-US" altLang="ja-JP" dirty="0"/>
          </a:p>
          <a:p>
            <a:pPr marL="0" indent="0">
              <a:buNone/>
            </a:pPr>
            <a:r>
              <a:rPr lang="en-US" altLang="ja-JP" dirty="0"/>
              <a:t>3</a:t>
            </a:r>
            <a:r>
              <a:rPr lang="ja-JP" altLang="en-US" dirty="0"/>
              <a:t>群以上の</a:t>
            </a:r>
            <a:r>
              <a:rPr lang="ja-JP" altLang="en-US" dirty="0">
                <a:solidFill>
                  <a:srgbClr val="FF0000"/>
                </a:solidFill>
              </a:rPr>
              <a:t>どの群間</a:t>
            </a:r>
            <a:r>
              <a:rPr lang="ja-JP" altLang="en-US" dirty="0"/>
              <a:t>において平均の差があるのかを示す。</a:t>
            </a:r>
            <a:endParaRPr lang="en-US" altLang="ja-JP" dirty="0"/>
          </a:p>
          <a:p>
            <a:pPr marL="0" indent="0">
              <a:buNone/>
            </a:pPr>
            <a:r>
              <a:rPr lang="en-US" altLang="ja-JP" dirty="0"/>
              <a:t>(</a:t>
            </a:r>
            <a:r>
              <a:rPr lang="ja-JP" altLang="en-US" dirty="0"/>
              <a:t>多重比較検定の式は、</a:t>
            </a:r>
            <a:r>
              <a:rPr lang="en-US" altLang="ja-JP" dirty="0"/>
              <a:t>2</a:t>
            </a:r>
            <a:r>
              <a:rPr lang="ja-JP" altLang="en-US" dirty="0"/>
              <a:t>群でもできる。）</a:t>
            </a:r>
            <a:endParaRPr lang="en-US" altLang="ja-JP" dirty="0"/>
          </a:p>
          <a:p>
            <a:pPr marL="0" indent="0">
              <a:buNone/>
            </a:pPr>
            <a:r>
              <a:rPr lang="en-US" altLang="ja-JP" dirty="0"/>
              <a:t>Point</a:t>
            </a:r>
            <a:r>
              <a:rPr lang="ja-JP" altLang="en-US" dirty="0"/>
              <a:t> </a:t>
            </a:r>
            <a:endParaRPr lang="en-US" altLang="ja-JP" dirty="0"/>
          </a:p>
          <a:p>
            <a:pPr marL="514350" indent="-514350">
              <a:buFont typeface="+mj-lt"/>
              <a:buAutoNum type="arabicPeriod"/>
            </a:pPr>
            <a:r>
              <a:rPr lang="ja-JP" altLang="en-US" dirty="0"/>
              <a:t>分散分析をつかわない方法もあるが、分散分析の結果をつかう方が浸透している。</a:t>
            </a:r>
            <a:r>
              <a:rPr lang="en-US" altLang="ja-JP" dirty="0" err="1"/>
              <a:t>Matlab</a:t>
            </a:r>
            <a:r>
              <a:rPr lang="ja-JP" altLang="en-US" dirty="0"/>
              <a:t>のデフォルトでもある（テューキー＝クレーマー法）</a:t>
            </a:r>
            <a:r>
              <a:rPr lang="en-US" altLang="ja-JP" sz="1600" dirty="0">
                <a:hlinkClick r:id="rId3"/>
              </a:rPr>
              <a:t>https://ja.wikipedia.org/wiki/%E3%83%86%E3%83%A5%E3%83%BC%E3%82%AD%E3%83%BC%E3%81%AE%E7%AF%84%E5%9B%B2%E6%A4%9C%E5%AE%9A</a:t>
            </a:r>
            <a:endParaRPr lang="en-US" altLang="ja-JP" sz="1600" dirty="0"/>
          </a:p>
        </p:txBody>
      </p:sp>
    </p:spTree>
    <p:extLst>
      <p:ext uri="{BB962C8B-B14F-4D97-AF65-F5344CB8AC3E}">
        <p14:creationId xmlns:p14="http://schemas.microsoft.com/office/powerpoint/2010/main" val="47181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43CBAB-1211-4C4D-9BD0-F10106DCEA2A}"/>
              </a:ext>
            </a:extLst>
          </p:cNvPr>
          <p:cNvSpPr>
            <a:spLocks noGrp="1"/>
          </p:cNvSpPr>
          <p:nvPr>
            <p:ph type="title"/>
          </p:nvPr>
        </p:nvSpPr>
        <p:spPr/>
        <p:txBody>
          <a:bodyPr/>
          <a:lstStyle/>
          <a:p>
            <a:r>
              <a:rPr kumimoji="1" lang="ja-JP" altLang="en-US" dirty="0"/>
              <a:t>多重比較検定コード</a:t>
            </a:r>
          </a:p>
        </p:txBody>
      </p:sp>
      <p:sp>
        <p:nvSpPr>
          <p:cNvPr id="3" name="コンテンツ プレースホルダー 2">
            <a:extLst>
              <a:ext uri="{FF2B5EF4-FFF2-40B4-BE49-F238E27FC236}">
                <a16:creationId xmlns:a16="http://schemas.microsoft.com/office/drawing/2014/main" id="{3B90B84C-FE2A-44DC-8DCA-CCB0AEEBB883}"/>
              </a:ext>
            </a:extLst>
          </p:cNvPr>
          <p:cNvSpPr>
            <a:spLocks noGrp="1"/>
          </p:cNvSpPr>
          <p:nvPr>
            <p:ph idx="1"/>
          </p:nvPr>
        </p:nvSpPr>
        <p:spPr/>
        <p:txBody>
          <a:bodyPr>
            <a:normAutofit lnSpcReduction="10000"/>
          </a:bodyPr>
          <a:lstStyle/>
          <a:p>
            <a:r>
              <a:rPr lang="en-US" altLang="ja-JP" dirty="0"/>
              <a:t>2</a:t>
            </a:r>
            <a:r>
              <a:rPr lang="ja-JP" altLang="en-US" dirty="0"/>
              <a:t>群　</a:t>
            </a:r>
            <a:endParaRPr lang="en-US" altLang="ja-JP" dirty="0"/>
          </a:p>
          <a:p>
            <a:endParaRPr lang="en-US" altLang="ja-JP" dirty="0"/>
          </a:p>
          <a:p>
            <a:endParaRPr lang="en-US" altLang="ja-JP" dirty="0"/>
          </a:p>
          <a:p>
            <a:r>
              <a:rPr lang="en-US" altLang="ja-JP" dirty="0"/>
              <a:t>3</a:t>
            </a:r>
            <a:r>
              <a:rPr lang="ja-JP" altLang="en-US" dirty="0"/>
              <a:t>群</a:t>
            </a:r>
            <a:endParaRPr lang="en-US" altLang="ja-JP" dirty="0"/>
          </a:p>
          <a:p>
            <a:r>
              <a:rPr lang="en-US" altLang="ja-JP" dirty="0"/>
              <a:t>3</a:t>
            </a:r>
            <a:r>
              <a:rPr lang="ja-JP" altLang="en-US" dirty="0"/>
              <a:t>群</a:t>
            </a:r>
            <a:endParaRPr lang="en-US" altLang="ja-JP" dirty="0"/>
          </a:p>
          <a:p>
            <a:endParaRPr lang="en-US" altLang="ja-JP" dirty="0"/>
          </a:p>
          <a:p>
            <a:endParaRPr lang="en-US" altLang="ja-JP" dirty="0"/>
          </a:p>
          <a:p>
            <a:endParaRPr lang="en-US" altLang="ja-JP" dirty="0"/>
          </a:p>
          <a:p>
            <a:pPr marL="0" indent="0">
              <a:buNone/>
            </a:pPr>
            <a:r>
              <a:rPr lang="ja-JP" altLang="en-US" dirty="0">
                <a:solidFill>
                  <a:srgbClr val="FF0000"/>
                </a:solidFill>
              </a:rPr>
              <a:t>注意　</a:t>
            </a:r>
            <a:r>
              <a:rPr lang="en-US" altLang="ja-JP" dirty="0" err="1"/>
              <a:t>groupA</a:t>
            </a:r>
            <a:r>
              <a:rPr lang="ja-JP" altLang="en-US" dirty="0"/>
              <a:t>と</a:t>
            </a:r>
            <a:r>
              <a:rPr lang="en-US" altLang="ja-JP" dirty="0" err="1"/>
              <a:t>groupB</a:t>
            </a:r>
            <a:r>
              <a:rPr lang="ja-JP" altLang="en-US" dirty="0"/>
              <a:t>の数が違うと少しコード長くなる。</a:t>
            </a:r>
            <a:endParaRPr lang="en-US" altLang="ja-JP" dirty="0"/>
          </a:p>
          <a:p>
            <a:pPr marL="0" indent="0">
              <a:buNone/>
            </a:pPr>
            <a:endParaRPr lang="en-US" altLang="ja-JP" dirty="0"/>
          </a:p>
        </p:txBody>
      </p:sp>
      <p:pic>
        <p:nvPicPr>
          <p:cNvPr id="7" name="図 6">
            <a:extLst>
              <a:ext uri="{FF2B5EF4-FFF2-40B4-BE49-F238E27FC236}">
                <a16:creationId xmlns:a16="http://schemas.microsoft.com/office/drawing/2014/main" id="{79BDCF4D-EA4A-4567-AEBB-4B24800A0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39" y="2375581"/>
            <a:ext cx="11663532" cy="1325563"/>
          </a:xfrm>
          <a:prstGeom prst="rect">
            <a:avLst/>
          </a:prstGeom>
        </p:spPr>
      </p:pic>
      <p:pic>
        <p:nvPicPr>
          <p:cNvPr id="9" name="図 8">
            <a:extLst>
              <a:ext uri="{FF2B5EF4-FFF2-40B4-BE49-F238E27FC236}">
                <a16:creationId xmlns:a16="http://schemas.microsoft.com/office/drawing/2014/main" id="{4B54BA51-FEC2-4291-AB99-8EF6E5B8DD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1" y="4386037"/>
            <a:ext cx="12159789" cy="1166605"/>
          </a:xfrm>
          <a:prstGeom prst="rect">
            <a:avLst/>
          </a:prstGeom>
        </p:spPr>
      </p:pic>
    </p:spTree>
    <p:extLst>
      <p:ext uri="{BB962C8B-B14F-4D97-AF65-F5344CB8AC3E}">
        <p14:creationId xmlns:p14="http://schemas.microsoft.com/office/powerpoint/2010/main" val="7697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40D3F-DF9E-494E-A4C3-E730070BD0A2}"/>
              </a:ext>
            </a:extLst>
          </p:cNvPr>
          <p:cNvSpPr>
            <a:spLocks noGrp="1"/>
          </p:cNvSpPr>
          <p:nvPr>
            <p:ph type="title"/>
          </p:nvPr>
        </p:nvSpPr>
        <p:spPr/>
        <p:txBody>
          <a:bodyPr/>
          <a:lstStyle/>
          <a:p>
            <a:r>
              <a:rPr kumimoji="1" lang="ja-JP" altLang="en-US" dirty="0"/>
              <a:t>多重比較検定の結果</a:t>
            </a:r>
          </a:p>
        </p:txBody>
      </p:sp>
      <p:pic>
        <p:nvPicPr>
          <p:cNvPr id="8" name="コンテンツ プレースホルダー 7">
            <a:extLst>
              <a:ext uri="{FF2B5EF4-FFF2-40B4-BE49-F238E27FC236}">
                <a16:creationId xmlns:a16="http://schemas.microsoft.com/office/drawing/2014/main" id="{3C87F12F-5677-4439-85F0-DF9D6F217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585" y="2012741"/>
            <a:ext cx="5470809" cy="4097771"/>
          </a:xfrm>
        </p:spPr>
      </p:pic>
      <p:sp>
        <p:nvSpPr>
          <p:cNvPr id="9" name="テキスト ボックス 8">
            <a:extLst>
              <a:ext uri="{FF2B5EF4-FFF2-40B4-BE49-F238E27FC236}">
                <a16:creationId xmlns:a16="http://schemas.microsoft.com/office/drawing/2014/main" id="{9E62359D-6143-4087-9537-FCFB693EEA57}"/>
              </a:ext>
            </a:extLst>
          </p:cNvPr>
          <p:cNvSpPr txBox="1"/>
          <p:nvPr/>
        </p:nvSpPr>
        <p:spPr>
          <a:xfrm>
            <a:off x="7219335" y="2909278"/>
            <a:ext cx="4134465" cy="1384995"/>
          </a:xfrm>
          <a:prstGeom prst="rect">
            <a:avLst/>
          </a:prstGeom>
          <a:noFill/>
        </p:spPr>
        <p:txBody>
          <a:bodyPr wrap="none" rtlCol="0">
            <a:spAutoFit/>
          </a:bodyPr>
          <a:lstStyle/>
          <a:p>
            <a:r>
              <a:rPr kumimoji="1" lang="ja-JP" altLang="en-US" sz="2800" dirty="0"/>
              <a:t>群を一つ</a:t>
            </a:r>
            <a:r>
              <a:rPr kumimoji="1" lang="ja-JP" altLang="en-US" sz="2800"/>
              <a:t>選択した後に</a:t>
            </a:r>
            <a:endParaRPr kumimoji="1" lang="en-US" altLang="ja-JP" sz="2800" dirty="0"/>
          </a:p>
          <a:p>
            <a:r>
              <a:rPr kumimoji="1" lang="ja-JP" altLang="en-US" sz="2800" dirty="0"/>
              <a:t>赤い箇所が</a:t>
            </a:r>
            <a:r>
              <a:rPr kumimoji="1" lang="ja-JP" altLang="en-US" sz="2800" dirty="0">
                <a:solidFill>
                  <a:srgbClr val="FF0000"/>
                </a:solidFill>
              </a:rPr>
              <a:t>その群と</a:t>
            </a:r>
            <a:endParaRPr kumimoji="1" lang="en-US" altLang="ja-JP" sz="2800" dirty="0">
              <a:solidFill>
                <a:srgbClr val="FF0000"/>
              </a:solidFill>
            </a:endParaRPr>
          </a:p>
          <a:p>
            <a:r>
              <a:rPr kumimoji="1" lang="ja-JP" altLang="en-US" sz="2800" dirty="0">
                <a:solidFill>
                  <a:srgbClr val="FF0000"/>
                </a:solidFill>
              </a:rPr>
              <a:t>有意な平均の差を持つ群</a:t>
            </a:r>
          </a:p>
        </p:txBody>
      </p:sp>
    </p:spTree>
    <p:extLst>
      <p:ext uri="{BB962C8B-B14F-4D97-AF65-F5344CB8AC3E}">
        <p14:creationId xmlns:p14="http://schemas.microsoft.com/office/powerpoint/2010/main" val="359290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8632DF-F790-4B9A-B615-AC671C7B2CE4}"/>
              </a:ext>
            </a:extLst>
          </p:cNvPr>
          <p:cNvSpPr>
            <a:spLocks noGrp="1"/>
          </p:cNvSpPr>
          <p:nvPr>
            <p:ph type="title"/>
          </p:nvPr>
        </p:nvSpPr>
        <p:spPr/>
        <p:txBody>
          <a:bodyPr/>
          <a:lstStyle/>
          <a:p>
            <a:r>
              <a:rPr kumimoji="1" lang="ja-JP" altLang="en-US" dirty="0"/>
              <a:t>実際にやってみましょう！！</a:t>
            </a:r>
          </a:p>
        </p:txBody>
      </p:sp>
    </p:spTree>
    <p:extLst>
      <p:ext uri="{BB962C8B-B14F-4D97-AF65-F5344CB8AC3E}">
        <p14:creationId xmlns:p14="http://schemas.microsoft.com/office/powerpoint/2010/main" val="212150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7316C-F6EF-4004-9660-4EABF4A27FDD}"/>
              </a:ext>
            </a:extLst>
          </p:cNvPr>
          <p:cNvSpPr>
            <a:spLocks noGrp="1"/>
          </p:cNvSpPr>
          <p:nvPr>
            <p:ph type="title"/>
          </p:nvPr>
        </p:nvSpPr>
        <p:spPr>
          <a:xfrm>
            <a:off x="648929" y="629266"/>
            <a:ext cx="5127031" cy="1676603"/>
          </a:xfrm>
        </p:spPr>
        <p:txBody>
          <a:bodyPr>
            <a:normAutofit/>
          </a:bodyPr>
          <a:lstStyle/>
          <a:p>
            <a:r>
              <a:rPr kumimoji="1" lang="ja-JP" altLang="en-US" dirty="0"/>
              <a:t>分類器学習アプリの紹介</a:t>
            </a:r>
          </a:p>
        </p:txBody>
      </p:sp>
      <p:sp>
        <p:nvSpPr>
          <p:cNvPr id="3" name="コンテンツ プレースホルダー 2">
            <a:extLst>
              <a:ext uri="{FF2B5EF4-FFF2-40B4-BE49-F238E27FC236}">
                <a16:creationId xmlns:a16="http://schemas.microsoft.com/office/drawing/2014/main" id="{BB213D23-4EB5-4151-BA44-B759101E97C0}"/>
              </a:ext>
            </a:extLst>
          </p:cNvPr>
          <p:cNvSpPr>
            <a:spLocks noGrp="1"/>
          </p:cNvSpPr>
          <p:nvPr>
            <p:ph idx="1"/>
          </p:nvPr>
        </p:nvSpPr>
        <p:spPr>
          <a:xfrm>
            <a:off x="648930" y="2438400"/>
            <a:ext cx="5127029" cy="3785419"/>
          </a:xfrm>
        </p:spPr>
        <p:txBody>
          <a:bodyPr>
            <a:normAutofit/>
          </a:bodyPr>
          <a:lstStyle/>
          <a:p>
            <a:r>
              <a:rPr lang="en-US" altLang="ja-JP" sz="2400" dirty="0">
                <a:hlinkClick r:id="rId2"/>
              </a:rPr>
              <a:t>https://jp.mathworks.com/help/stats/train-classification-models-in-classification-learner-app.html</a:t>
            </a:r>
            <a:endParaRPr kumimoji="1" lang="ja-JP" altLang="en-US" sz="2400" dirty="0"/>
          </a:p>
        </p:txBody>
      </p:sp>
      <p:pic>
        <p:nvPicPr>
          <p:cNvPr id="5" name="図 4" descr="文字と写真のスクリーンショット&#10;&#10;自動的に生成された説明">
            <a:extLst>
              <a:ext uri="{FF2B5EF4-FFF2-40B4-BE49-F238E27FC236}">
                <a16:creationId xmlns:a16="http://schemas.microsoft.com/office/drawing/2014/main" id="{134A8668-5264-4244-95BF-E09688CCEF7B}"/>
              </a:ext>
            </a:extLst>
          </p:cNvPr>
          <p:cNvPicPr>
            <a:picLocks noChangeAspect="1"/>
          </p:cNvPicPr>
          <p:nvPr/>
        </p:nvPicPr>
        <p:blipFill rotWithShape="1">
          <a:blip r:embed="rId3">
            <a:extLst>
              <a:ext uri="{28A0092B-C50C-407E-A947-70E740481C1C}">
                <a14:useLocalDpi xmlns:a14="http://schemas.microsoft.com/office/drawing/2010/main" val="0"/>
              </a:ext>
            </a:extLst>
          </a:blip>
          <a:srcRect t="2238" r="2" b="4829"/>
          <a:stretch/>
        </p:blipFill>
        <p:spPr>
          <a:xfrm>
            <a:off x="6090613" y="640082"/>
            <a:ext cx="5461724" cy="5577837"/>
          </a:xfrm>
          <a:prstGeom prst="rect">
            <a:avLst/>
          </a:prstGeom>
          <a:effectLst/>
        </p:spPr>
      </p:pic>
    </p:spTree>
    <p:extLst>
      <p:ext uri="{BB962C8B-B14F-4D97-AF65-F5344CB8AC3E}">
        <p14:creationId xmlns:p14="http://schemas.microsoft.com/office/powerpoint/2010/main" val="25325717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992</Words>
  <Application>Microsoft Office PowerPoint</Application>
  <PresentationFormat>ワイド画面</PresentationFormat>
  <Paragraphs>118</Paragraphs>
  <Slides>14</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使えそうな検定まとめ</vt:lpstr>
      <vt:lpstr>t検定</vt:lpstr>
      <vt:lpstr>t検定コードと結果</vt:lpstr>
      <vt:lpstr>分散分析</vt:lpstr>
      <vt:lpstr>多重比較検定</vt:lpstr>
      <vt:lpstr>多重比較検定コード</vt:lpstr>
      <vt:lpstr>多重比較検定の結果</vt:lpstr>
      <vt:lpstr>実際にやってみましょう！！</vt:lpstr>
      <vt:lpstr>分類器学習アプリの紹介</vt:lpstr>
      <vt:lpstr>以降は補足スライド</vt:lpstr>
      <vt:lpstr>分散分析における交互作用</vt:lpstr>
      <vt:lpstr>分散分析</vt:lpstr>
      <vt:lpstr>F検定</vt:lpstr>
      <vt:lpstr>F検定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分類器学習アプリの紹介</dc:title>
  <dc:creator>ynish</dc:creator>
  <cp:lastModifiedBy>ynish</cp:lastModifiedBy>
  <cp:revision>139</cp:revision>
  <dcterms:created xsi:type="dcterms:W3CDTF">2020-06-25T01:40:58Z</dcterms:created>
  <dcterms:modified xsi:type="dcterms:W3CDTF">2020-06-26T00:38:39Z</dcterms:modified>
</cp:coreProperties>
</file>