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9" r:id="rId2"/>
    <p:sldId id="258" r:id="rId3"/>
    <p:sldId id="256" r:id="rId4"/>
    <p:sldId id="259" r:id="rId5"/>
    <p:sldId id="280" r:id="rId6"/>
    <p:sldId id="257" r:id="rId7"/>
    <p:sldId id="285" r:id="rId8"/>
    <p:sldId id="260" r:id="rId9"/>
    <p:sldId id="282" r:id="rId10"/>
    <p:sldId id="283" r:id="rId11"/>
    <p:sldId id="284" r:id="rId12"/>
    <p:sldId id="261" r:id="rId13"/>
    <p:sldId id="262" r:id="rId14"/>
    <p:sldId id="263" r:id="rId15"/>
    <p:sldId id="264" r:id="rId16"/>
    <p:sldId id="265" r:id="rId17"/>
    <p:sldId id="275" r:id="rId18"/>
    <p:sldId id="276" r:id="rId19"/>
    <p:sldId id="278" r:id="rId20"/>
    <p:sldId id="266" r:id="rId21"/>
    <p:sldId id="267" r:id="rId22"/>
    <p:sldId id="268" r:id="rId23"/>
    <p:sldId id="269" r:id="rId24"/>
    <p:sldId id="270" r:id="rId25"/>
    <p:sldId id="271" r:id="rId26"/>
    <p:sldId id="272" r:id="rId27"/>
    <p:sldId id="273" r:id="rId28"/>
    <p:sldId id="274"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CF33994-2463-4BB7-86BB-6AEFC2EC3DDE}">
          <p14:sldIdLst>
            <p14:sldId id="279"/>
            <p14:sldId id="258"/>
          </p14:sldIdLst>
        </p14:section>
        <p14:section name="Untitled Section" id="{B9D99ED0-710D-4EB1-8845-76A036517CC2}">
          <p14:sldIdLst>
            <p14:sldId id="256"/>
            <p14:sldId id="259"/>
            <p14:sldId id="280"/>
            <p14:sldId id="257"/>
            <p14:sldId id="285"/>
            <p14:sldId id="260"/>
            <p14:sldId id="282"/>
            <p14:sldId id="283"/>
            <p14:sldId id="284"/>
            <p14:sldId id="261"/>
            <p14:sldId id="262"/>
            <p14:sldId id="263"/>
            <p14:sldId id="264"/>
            <p14:sldId id="265"/>
            <p14:sldId id="275"/>
            <p14:sldId id="276"/>
            <p14:sldId id="278"/>
            <p14:sldId id="266"/>
            <p14:sldId id="267"/>
            <p14:sldId id="268"/>
            <p14:sldId id="269"/>
            <p14:sldId id="270"/>
            <p14:sldId id="271"/>
            <p14:sldId id="272"/>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86" d="100"/>
          <a:sy n="86" d="100"/>
        </p:scale>
        <p:origin x="33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D9878-B5F2-4432-853C-A63EBCD36435}"/>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15FDC365-FE72-4665-A957-642DCAC84C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568C986D-5A0E-4F7B-9B70-44B554FD6D35}"/>
              </a:ext>
            </a:extLst>
          </p:cNvPr>
          <p:cNvSpPr>
            <a:spLocks noGrp="1"/>
          </p:cNvSpPr>
          <p:nvPr>
            <p:ph type="dt" sz="half" idx="10"/>
          </p:nvPr>
        </p:nvSpPr>
        <p:spPr/>
        <p:txBody>
          <a:bodyPr/>
          <a:lstStyle/>
          <a:p>
            <a:fld id="{32C9AFC6-2AE4-4953-B90A-68509C2CC2F7}" type="datetimeFigureOut">
              <a:rPr lang="en-US" smtClean="0"/>
              <a:t>7/27/2019</a:t>
            </a:fld>
            <a:endParaRPr lang="en-US"/>
          </a:p>
        </p:txBody>
      </p:sp>
      <p:sp>
        <p:nvSpPr>
          <p:cNvPr id="5" name="Footer Placeholder 4">
            <a:extLst>
              <a:ext uri="{FF2B5EF4-FFF2-40B4-BE49-F238E27FC236}">
                <a16:creationId xmlns:a16="http://schemas.microsoft.com/office/drawing/2014/main" id="{2AF59EC7-24C5-441E-AA22-E8E67967B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C8888F-CB21-4AE6-B51E-C3C6868F38A5}"/>
              </a:ext>
            </a:extLst>
          </p:cNvPr>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67477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0FC0E-2656-4E03-85E5-29A372620658}"/>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D4CDE299-5AC8-422C-B347-491602C4B7DC}"/>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64353982-07F9-4949-B6F2-A966A684BCAE}"/>
              </a:ext>
            </a:extLst>
          </p:cNvPr>
          <p:cNvSpPr>
            <a:spLocks noGrp="1"/>
          </p:cNvSpPr>
          <p:nvPr>
            <p:ph type="dt" sz="half" idx="10"/>
          </p:nvPr>
        </p:nvSpPr>
        <p:spPr/>
        <p:txBody>
          <a:bodyPr/>
          <a:lstStyle/>
          <a:p>
            <a:fld id="{32C9AFC6-2AE4-4953-B90A-68509C2CC2F7}" type="datetimeFigureOut">
              <a:rPr lang="en-US" smtClean="0"/>
              <a:t>7/27/2019</a:t>
            </a:fld>
            <a:endParaRPr lang="en-US"/>
          </a:p>
        </p:txBody>
      </p:sp>
      <p:sp>
        <p:nvSpPr>
          <p:cNvPr id="5" name="Footer Placeholder 4">
            <a:extLst>
              <a:ext uri="{FF2B5EF4-FFF2-40B4-BE49-F238E27FC236}">
                <a16:creationId xmlns:a16="http://schemas.microsoft.com/office/drawing/2014/main" id="{5C73CB0B-7178-49F5-B2C0-12E42FA504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ED7A54-7D98-44E3-9138-CCF1FEAB62E2}"/>
              </a:ext>
            </a:extLst>
          </p:cNvPr>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2023476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A92BCB-08FE-4590-B817-2F41128C7FAD}"/>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2F86261B-8A96-4F44-9450-05CC7645CEBC}"/>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1B83A2F8-CD7E-4CF5-B478-AA3C59B47961}"/>
              </a:ext>
            </a:extLst>
          </p:cNvPr>
          <p:cNvSpPr>
            <a:spLocks noGrp="1"/>
          </p:cNvSpPr>
          <p:nvPr>
            <p:ph type="dt" sz="half" idx="10"/>
          </p:nvPr>
        </p:nvSpPr>
        <p:spPr/>
        <p:txBody>
          <a:bodyPr/>
          <a:lstStyle/>
          <a:p>
            <a:fld id="{32C9AFC6-2AE4-4953-B90A-68509C2CC2F7}" type="datetimeFigureOut">
              <a:rPr lang="en-US" smtClean="0"/>
              <a:t>7/27/2019</a:t>
            </a:fld>
            <a:endParaRPr lang="en-US"/>
          </a:p>
        </p:txBody>
      </p:sp>
      <p:sp>
        <p:nvSpPr>
          <p:cNvPr id="5" name="Footer Placeholder 4">
            <a:extLst>
              <a:ext uri="{FF2B5EF4-FFF2-40B4-BE49-F238E27FC236}">
                <a16:creationId xmlns:a16="http://schemas.microsoft.com/office/drawing/2014/main" id="{D86256B1-B1A1-44D4-8C0E-2A41F03215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46EF9-D9B3-4F9F-A761-B66AD250F5AA}"/>
              </a:ext>
            </a:extLst>
          </p:cNvPr>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355105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4B295-A00A-4874-BCD7-B3771C411A26}"/>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4EEB4629-2C7B-4CE7-9775-A31BD6746764}"/>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8EB3D7B8-2577-48CB-9469-67A5E8110F36}"/>
              </a:ext>
            </a:extLst>
          </p:cNvPr>
          <p:cNvSpPr>
            <a:spLocks noGrp="1"/>
          </p:cNvSpPr>
          <p:nvPr>
            <p:ph type="dt" sz="half" idx="10"/>
          </p:nvPr>
        </p:nvSpPr>
        <p:spPr/>
        <p:txBody>
          <a:bodyPr/>
          <a:lstStyle/>
          <a:p>
            <a:fld id="{32C9AFC6-2AE4-4953-B90A-68509C2CC2F7}" type="datetimeFigureOut">
              <a:rPr lang="en-US" smtClean="0"/>
              <a:t>7/27/2019</a:t>
            </a:fld>
            <a:endParaRPr lang="en-US"/>
          </a:p>
        </p:txBody>
      </p:sp>
      <p:sp>
        <p:nvSpPr>
          <p:cNvPr id="5" name="Footer Placeholder 4">
            <a:extLst>
              <a:ext uri="{FF2B5EF4-FFF2-40B4-BE49-F238E27FC236}">
                <a16:creationId xmlns:a16="http://schemas.microsoft.com/office/drawing/2014/main" id="{77C2A92D-A36C-4A93-9601-5C2F1488BF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6A0B3A-9A68-49E9-A364-DA3E8C7CCDB4}"/>
              </a:ext>
            </a:extLst>
          </p:cNvPr>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4182099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9A3C-E1ED-41A0-8171-5DAF991D5533}"/>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0D28A14B-DFFA-4CD1-A05B-7687E0BE36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0A220A03-A8D9-48D3-9268-96A39EB7120D}"/>
              </a:ext>
            </a:extLst>
          </p:cNvPr>
          <p:cNvSpPr>
            <a:spLocks noGrp="1"/>
          </p:cNvSpPr>
          <p:nvPr>
            <p:ph type="dt" sz="half" idx="10"/>
          </p:nvPr>
        </p:nvSpPr>
        <p:spPr/>
        <p:txBody>
          <a:bodyPr/>
          <a:lstStyle/>
          <a:p>
            <a:fld id="{32C9AFC6-2AE4-4953-B90A-68509C2CC2F7}" type="datetimeFigureOut">
              <a:rPr lang="en-US" smtClean="0"/>
              <a:t>7/27/2019</a:t>
            </a:fld>
            <a:endParaRPr lang="en-US"/>
          </a:p>
        </p:txBody>
      </p:sp>
      <p:sp>
        <p:nvSpPr>
          <p:cNvPr id="5" name="Footer Placeholder 4">
            <a:extLst>
              <a:ext uri="{FF2B5EF4-FFF2-40B4-BE49-F238E27FC236}">
                <a16:creationId xmlns:a16="http://schemas.microsoft.com/office/drawing/2014/main" id="{F605DAB5-C3E1-4246-81BA-EB52CA5047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E320D6-CBF1-4AE3-A32B-BF38A501AED4}"/>
              </a:ext>
            </a:extLst>
          </p:cNvPr>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4267805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DBCA-9A8A-4AFD-8BEB-F5DD7DAB8E1D}"/>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F3253E3A-2731-4105-9C84-862E881E41D9}"/>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9AAAA260-AA5F-401C-AAE3-A4C03750F6B3}"/>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D53A11C1-140B-445B-9D2A-D962405BCE4A}"/>
              </a:ext>
            </a:extLst>
          </p:cNvPr>
          <p:cNvSpPr>
            <a:spLocks noGrp="1"/>
          </p:cNvSpPr>
          <p:nvPr>
            <p:ph type="dt" sz="half" idx="10"/>
          </p:nvPr>
        </p:nvSpPr>
        <p:spPr/>
        <p:txBody>
          <a:bodyPr/>
          <a:lstStyle/>
          <a:p>
            <a:fld id="{32C9AFC6-2AE4-4953-B90A-68509C2CC2F7}" type="datetimeFigureOut">
              <a:rPr lang="en-US" smtClean="0"/>
              <a:t>7/27/2019</a:t>
            </a:fld>
            <a:endParaRPr lang="en-US"/>
          </a:p>
        </p:txBody>
      </p:sp>
      <p:sp>
        <p:nvSpPr>
          <p:cNvPr id="6" name="Footer Placeholder 5">
            <a:extLst>
              <a:ext uri="{FF2B5EF4-FFF2-40B4-BE49-F238E27FC236}">
                <a16:creationId xmlns:a16="http://schemas.microsoft.com/office/drawing/2014/main" id="{75455BE4-66CB-4CFB-99E2-92E62DDFE6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51562A-9993-4786-9E47-1B10A4CA8912}"/>
              </a:ext>
            </a:extLst>
          </p:cNvPr>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2371836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4701A-941F-4E6B-9568-A4347310F3D7}"/>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DCB6DADA-4437-4B4E-9FCC-504A2E1CD1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66035D7E-4298-4B86-9F83-44FB48E57F31}"/>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C2D92331-0A51-4598-9E49-151B4F8224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B55BAF4D-FBA9-405F-918F-A02E0E109ADB}"/>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B3E8181E-274D-44E4-9110-DAAE051E3C85}"/>
              </a:ext>
            </a:extLst>
          </p:cNvPr>
          <p:cNvSpPr>
            <a:spLocks noGrp="1"/>
          </p:cNvSpPr>
          <p:nvPr>
            <p:ph type="dt" sz="half" idx="10"/>
          </p:nvPr>
        </p:nvSpPr>
        <p:spPr/>
        <p:txBody>
          <a:bodyPr/>
          <a:lstStyle/>
          <a:p>
            <a:fld id="{32C9AFC6-2AE4-4953-B90A-68509C2CC2F7}" type="datetimeFigureOut">
              <a:rPr lang="en-US" smtClean="0"/>
              <a:t>7/27/2019</a:t>
            </a:fld>
            <a:endParaRPr lang="en-US"/>
          </a:p>
        </p:txBody>
      </p:sp>
      <p:sp>
        <p:nvSpPr>
          <p:cNvPr id="8" name="Footer Placeholder 7">
            <a:extLst>
              <a:ext uri="{FF2B5EF4-FFF2-40B4-BE49-F238E27FC236}">
                <a16:creationId xmlns:a16="http://schemas.microsoft.com/office/drawing/2014/main" id="{CBC9B58F-6AFE-4029-8C3D-A7E41003F3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B7F162-C35F-48DC-A055-DDBBA55DC713}"/>
              </a:ext>
            </a:extLst>
          </p:cNvPr>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867976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32EA8-86E9-4DFB-80C8-996E68F43AE3}"/>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EAEEA5E2-037E-47FD-AB56-BBCD94B4774C}"/>
              </a:ext>
            </a:extLst>
          </p:cNvPr>
          <p:cNvSpPr>
            <a:spLocks noGrp="1"/>
          </p:cNvSpPr>
          <p:nvPr>
            <p:ph type="dt" sz="half" idx="10"/>
          </p:nvPr>
        </p:nvSpPr>
        <p:spPr/>
        <p:txBody>
          <a:bodyPr/>
          <a:lstStyle/>
          <a:p>
            <a:fld id="{32C9AFC6-2AE4-4953-B90A-68509C2CC2F7}" type="datetimeFigureOut">
              <a:rPr lang="en-US" smtClean="0"/>
              <a:t>7/27/2019</a:t>
            </a:fld>
            <a:endParaRPr lang="en-US"/>
          </a:p>
        </p:txBody>
      </p:sp>
      <p:sp>
        <p:nvSpPr>
          <p:cNvPr id="4" name="Footer Placeholder 3">
            <a:extLst>
              <a:ext uri="{FF2B5EF4-FFF2-40B4-BE49-F238E27FC236}">
                <a16:creationId xmlns:a16="http://schemas.microsoft.com/office/drawing/2014/main" id="{67B09636-229A-4208-AB47-940DF3B208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2860FB-0741-4306-B723-E5D060A87709}"/>
              </a:ext>
            </a:extLst>
          </p:cNvPr>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3330786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11AF10-ECAB-4381-BA82-8AACB1E119AD}"/>
              </a:ext>
            </a:extLst>
          </p:cNvPr>
          <p:cNvSpPr>
            <a:spLocks noGrp="1"/>
          </p:cNvSpPr>
          <p:nvPr>
            <p:ph type="dt" sz="half" idx="10"/>
          </p:nvPr>
        </p:nvSpPr>
        <p:spPr/>
        <p:txBody>
          <a:bodyPr/>
          <a:lstStyle/>
          <a:p>
            <a:fld id="{32C9AFC6-2AE4-4953-B90A-68509C2CC2F7}" type="datetimeFigureOut">
              <a:rPr lang="en-US" smtClean="0"/>
              <a:t>7/27/2019</a:t>
            </a:fld>
            <a:endParaRPr lang="en-US"/>
          </a:p>
        </p:txBody>
      </p:sp>
      <p:sp>
        <p:nvSpPr>
          <p:cNvPr id="3" name="Footer Placeholder 2">
            <a:extLst>
              <a:ext uri="{FF2B5EF4-FFF2-40B4-BE49-F238E27FC236}">
                <a16:creationId xmlns:a16="http://schemas.microsoft.com/office/drawing/2014/main" id="{4A7A7E08-CB04-4D83-91B8-971EFCF580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89DB4-FE58-4DCE-BCD4-D850EA28A79D}"/>
              </a:ext>
            </a:extLst>
          </p:cNvPr>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358565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3F36D-C3D0-4865-B8EB-1FD64D02CEFF}"/>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2ABEAF59-75CE-4F12-BCE6-7D0704E425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1A06C2F8-2259-415D-B588-4F2667DFC5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2A5AFAE0-6BA6-4A18-A561-3CDFF5030EF4}"/>
              </a:ext>
            </a:extLst>
          </p:cNvPr>
          <p:cNvSpPr>
            <a:spLocks noGrp="1"/>
          </p:cNvSpPr>
          <p:nvPr>
            <p:ph type="dt" sz="half" idx="10"/>
          </p:nvPr>
        </p:nvSpPr>
        <p:spPr/>
        <p:txBody>
          <a:bodyPr/>
          <a:lstStyle/>
          <a:p>
            <a:fld id="{32C9AFC6-2AE4-4953-B90A-68509C2CC2F7}" type="datetimeFigureOut">
              <a:rPr lang="en-US" smtClean="0"/>
              <a:t>7/27/2019</a:t>
            </a:fld>
            <a:endParaRPr lang="en-US"/>
          </a:p>
        </p:txBody>
      </p:sp>
      <p:sp>
        <p:nvSpPr>
          <p:cNvPr id="6" name="Footer Placeholder 5">
            <a:extLst>
              <a:ext uri="{FF2B5EF4-FFF2-40B4-BE49-F238E27FC236}">
                <a16:creationId xmlns:a16="http://schemas.microsoft.com/office/drawing/2014/main" id="{A0938D58-A506-45EE-860E-A887DCBFAB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D1F7A8-CA94-46F4-B2CF-633FED37E66A}"/>
              </a:ext>
            </a:extLst>
          </p:cNvPr>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3056073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0341C-2D2F-4392-808D-A3DE2162ED6C}"/>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0FE2B762-44E6-431D-BBA6-DD1497CE10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1F540F83-224E-4AA2-B433-7B5CE7BB9C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AEFFCA8E-996D-4F3A-9DA8-909A42E6059D}"/>
              </a:ext>
            </a:extLst>
          </p:cNvPr>
          <p:cNvSpPr>
            <a:spLocks noGrp="1"/>
          </p:cNvSpPr>
          <p:nvPr>
            <p:ph type="dt" sz="half" idx="10"/>
          </p:nvPr>
        </p:nvSpPr>
        <p:spPr/>
        <p:txBody>
          <a:bodyPr/>
          <a:lstStyle/>
          <a:p>
            <a:fld id="{32C9AFC6-2AE4-4953-B90A-68509C2CC2F7}" type="datetimeFigureOut">
              <a:rPr lang="en-US" smtClean="0"/>
              <a:t>7/27/2019</a:t>
            </a:fld>
            <a:endParaRPr lang="en-US"/>
          </a:p>
        </p:txBody>
      </p:sp>
      <p:sp>
        <p:nvSpPr>
          <p:cNvPr id="6" name="Footer Placeholder 5">
            <a:extLst>
              <a:ext uri="{FF2B5EF4-FFF2-40B4-BE49-F238E27FC236}">
                <a16:creationId xmlns:a16="http://schemas.microsoft.com/office/drawing/2014/main" id="{C6B9A528-6AF8-432C-B6EB-22309476E6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B345B1-E13A-4B67-A65B-76F72CE434F9}"/>
              </a:ext>
            </a:extLst>
          </p:cNvPr>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3375227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F70071-48AA-4580-AE5E-D5C8AC71CA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CBF6D738-44FF-4BCA-A56D-09691E0F14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83DD9EA-6C63-4C60-878A-5A58D3F860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C9AFC6-2AE4-4953-B90A-68509C2CC2F7}" type="datetimeFigureOut">
              <a:rPr lang="en-US" smtClean="0"/>
              <a:t>7/27/2019</a:t>
            </a:fld>
            <a:endParaRPr lang="en-US"/>
          </a:p>
        </p:txBody>
      </p:sp>
      <p:sp>
        <p:nvSpPr>
          <p:cNvPr id="5" name="Footer Placeholder 4">
            <a:extLst>
              <a:ext uri="{FF2B5EF4-FFF2-40B4-BE49-F238E27FC236}">
                <a16:creationId xmlns:a16="http://schemas.microsoft.com/office/drawing/2014/main" id="{B503B851-38B5-4B2B-AE5D-19E27A3078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79D7E4-AF0E-4250-9E52-F0FAD2C611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C19175-EE07-40E9-849D-F16EFE8B80FE}" type="slidenum">
              <a:rPr lang="en-US" smtClean="0"/>
              <a:t>‹#›</a:t>
            </a:fld>
            <a:endParaRPr lang="en-US"/>
          </a:p>
        </p:txBody>
      </p:sp>
    </p:spTree>
    <p:extLst>
      <p:ext uri="{BB962C8B-B14F-4D97-AF65-F5344CB8AC3E}">
        <p14:creationId xmlns:p14="http://schemas.microsoft.com/office/powerpoint/2010/main" val="31005547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752BEB-DFE7-4FC6-9555-8B1EB1B85105}"/>
              </a:ext>
            </a:extLst>
          </p:cNvPr>
          <p:cNvPicPr>
            <a:picLocks noChangeAspect="1"/>
          </p:cNvPicPr>
          <p:nvPr/>
        </p:nvPicPr>
        <p:blipFill>
          <a:blip r:embed="rId2"/>
          <a:stretch>
            <a:fillRect/>
          </a:stretch>
        </p:blipFill>
        <p:spPr>
          <a:xfrm>
            <a:off x="7049311" y="360218"/>
            <a:ext cx="4780593" cy="616850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3" name="Rectangle 2">
            <a:extLst>
              <a:ext uri="{FF2B5EF4-FFF2-40B4-BE49-F238E27FC236}">
                <a16:creationId xmlns:a16="http://schemas.microsoft.com/office/drawing/2014/main" id="{5ADEF5B9-1BAE-401A-87C0-21E12138CD90}"/>
              </a:ext>
            </a:extLst>
          </p:cNvPr>
          <p:cNvSpPr/>
          <p:nvPr/>
        </p:nvSpPr>
        <p:spPr>
          <a:xfrm>
            <a:off x="565567" y="1034473"/>
            <a:ext cx="7359381" cy="1754326"/>
          </a:xfrm>
          <a:prstGeom prst="rect">
            <a:avLst/>
          </a:prstGeom>
        </p:spPr>
        <p:txBody>
          <a:bodyPr wrap="square">
            <a:spAutoFit/>
          </a:bodyPr>
          <a:lstStyle/>
          <a:p>
            <a:r>
              <a:rPr lang="en-US" altLang="zh-CN" sz="54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Image Detection of Simpson’s Characters</a:t>
            </a:r>
            <a:endParaRPr lang="zh-CN" altLang="en-US" sz="5400" dirty="0">
              <a:effectLst>
                <a:outerShdw blurRad="38100" dist="38100" dir="2700000" algn="tl">
                  <a:srgbClr val="000000">
                    <a:alpha val="43137"/>
                  </a:srgbClr>
                </a:outerShdw>
              </a:effectLst>
            </a:endParaRPr>
          </a:p>
        </p:txBody>
      </p:sp>
      <p:sp>
        <p:nvSpPr>
          <p:cNvPr id="4" name="Rectangle 3">
            <a:extLst>
              <a:ext uri="{FF2B5EF4-FFF2-40B4-BE49-F238E27FC236}">
                <a16:creationId xmlns:a16="http://schemas.microsoft.com/office/drawing/2014/main" id="{DDDB3593-9A89-4C37-A1C4-479DCCC11AE0}"/>
              </a:ext>
            </a:extLst>
          </p:cNvPr>
          <p:cNvSpPr/>
          <p:nvPr/>
        </p:nvSpPr>
        <p:spPr>
          <a:xfrm>
            <a:off x="692727" y="4641607"/>
            <a:ext cx="6096000" cy="1643527"/>
          </a:xfrm>
          <a:prstGeom prst="rect">
            <a:avLst/>
          </a:prstGeom>
        </p:spPr>
        <p:txBody>
          <a:bodyPr>
            <a:spAutoFit/>
          </a:bodyPr>
          <a:lstStyle/>
          <a:p>
            <a:pPr algn="ctr">
              <a:lnSpc>
                <a:spcPct val="120000"/>
              </a:lnSpc>
              <a:spcAft>
                <a:spcPts val="0"/>
              </a:spcAft>
            </a:pPr>
            <a:r>
              <a:rPr lang="en-US" altLang="zh-CN" dirty="0">
                <a:latin typeface="Times New Roman" panose="02020603050405020304" pitchFamily="18" charset="0"/>
                <a:ea typeface="Times New Roman" panose="02020603050405020304" pitchFamily="18" charset="0"/>
                <a:cs typeface="Times New Roman" panose="02020603050405020304" pitchFamily="18" charset="0"/>
              </a:rPr>
              <a:t>Manju Prasad</a:t>
            </a:r>
            <a:endParaRPr lang="zh-CN" altLang="zh-CN" sz="1100" dirty="0">
              <a:latin typeface="Calibri" panose="020F0502020204030204" pitchFamily="34" charset="0"/>
              <a:ea typeface="Yu Mincho" panose="02020400000000000000" pitchFamily="18" charset="-128"/>
              <a:cs typeface="Times New Roman" panose="02020603050405020304" pitchFamily="18" charset="0"/>
            </a:endParaRPr>
          </a:p>
          <a:p>
            <a:pPr algn="ctr">
              <a:lnSpc>
                <a:spcPct val="120000"/>
              </a:lnSpc>
              <a:spcAft>
                <a:spcPts val="0"/>
              </a:spcAft>
            </a:pPr>
            <a:r>
              <a:rPr lang="en-US" altLang="zh-CN" dirty="0">
                <a:latin typeface="Times New Roman" panose="02020603050405020304" pitchFamily="18" charset="0"/>
                <a:ea typeface="Times New Roman" panose="02020603050405020304" pitchFamily="18" charset="0"/>
                <a:cs typeface="Times New Roman" panose="02020603050405020304" pitchFamily="18" charset="0"/>
              </a:rPr>
              <a:t>Ravi Rane</a:t>
            </a:r>
            <a:endParaRPr lang="zh-CN" altLang="zh-CN" sz="1100" dirty="0">
              <a:latin typeface="Calibri" panose="020F0502020204030204" pitchFamily="34" charset="0"/>
              <a:ea typeface="Yu Mincho" panose="02020400000000000000" pitchFamily="18" charset="-128"/>
              <a:cs typeface="Times New Roman" panose="02020603050405020304" pitchFamily="18" charset="0"/>
            </a:endParaRPr>
          </a:p>
          <a:p>
            <a:pPr algn="ctr">
              <a:lnSpc>
                <a:spcPct val="120000"/>
              </a:lnSpc>
              <a:spcAft>
                <a:spcPts val="0"/>
              </a:spcAft>
            </a:pPr>
            <a:r>
              <a:rPr lang="en-US" altLang="zh-CN" dirty="0">
                <a:latin typeface="Times New Roman" panose="02020603050405020304" pitchFamily="18" charset="0"/>
                <a:ea typeface="Times New Roman" panose="02020603050405020304" pitchFamily="18" charset="0"/>
                <a:cs typeface="Times New Roman" panose="02020603050405020304" pitchFamily="18" charset="0"/>
              </a:rPr>
              <a:t>Yinchen Niu</a:t>
            </a:r>
            <a:endParaRPr lang="zh-CN" altLang="zh-CN" sz="1100" dirty="0">
              <a:latin typeface="Calibri" panose="020F0502020204030204" pitchFamily="34" charset="0"/>
              <a:ea typeface="Yu Mincho" panose="02020400000000000000" pitchFamily="18" charset="-128"/>
              <a:cs typeface="Times New Roman" panose="02020603050405020304" pitchFamily="18" charset="0"/>
            </a:endParaRPr>
          </a:p>
          <a:p>
            <a:pPr algn="ctr"/>
            <a:r>
              <a:rPr lang="en-US" altLang="zh-CN" dirty="0" err="1">
                <a:latin typeface="Times New Roman" panose="02020603050405020304" pitchFamily="18" charset="0"/>
                <a:ea typeface="Times New Roman" panose="02020603050405020304" pitchFamily="18" charset="0"/>
              </a:rPr>
              <a:t>Zegang</a:t>
            </a:r>
            <a:r>
              <a:rPr lang="en-US" altLang="zh-CN" dirty="0">
                <a:latin typeface="Times New Roman" panose="02020603050405020304" pitchFamily="18" charset="0"/>
                <a:ea typeface="Times New Roman" panose="02020603050405020304" pitchFamily="18" charset="0"/>
              </a:rPr>
              <a:t> Liu</a:t>
            </a:r>
          </a:p>
          <a:p>
            <a:pPr algn="ctr"/>
            <a:r>
              <a:rPr lang="en-US" altLang="zh-CN" dirty="0">
                <a:latin typeface="Times New Roman" panose="02020603050405020304" pitchFamily="18" charset="0"/>
                <a:cs typeface="Times New Roman" panose="02020603050405020304" pitchFamily="18" charset="0"/>
              </a:rPr>
              <a:t>Tad </a:t>
            </a:r>
            <a:r>
              <a:rPr lang="en-US" altLang="zh-CN" dirty="0" err="1">
                <a:latin typeface="Times New Roman" panose="02020603050405020304" pitchFamily="18" charset="0"/>
                <a:cs typeface="Times New Roman" panose="02020603050405020304" pitchFamily="18" charset="0"/>
              </a:rPr>
              <a:t>Berkery</a:t>
            </a:r>
            <a:endParaRPr lang="zh-CN" altLang="en-US"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F5F41986-88EC-43AB-B6DC-B53FC0438EC6}"/>
              </a:ext>
            </a:extLst>
          </p:cNvPr>
          <p:cNvSpPr/>
          <p:nvPr/>
        </p:nvSpPr>
        <p:spPr>
          <a:xfrm>
            <a:off x="692727" y="2884206"/>
            <a:ext cx="6096000" cy="1661993"/>
          </a:xfrm>
          <a:prstGeom prst="rect">
            <a:avLst/>
          </a:prstGeom>
        </p:spPr>
        <p:txBody>
          <a:bodyPr>
            <a:spAutoFit/>
          </a:bodyPr>
          <a:lstStyle/>
          <a:p>
            <a:pPr algn="ctr">
              <a:spcBef>
                <a:spcPts val="1200"/>
              </a:spcBef>
              <a:spcAft>
                <a:spcPts val="600"/>
              </a:spcAft>
            </a:pPr>
            <a:r>
              <a:rPr lang="en-US" altLang="zh-CN" sz="2400" b="1" dirty="0">
                <a:latin typeface="Times New Roman" panose="02020603050405020304" pitchFamily="18" charset="0"/>
                <a:ea typeface="Times New Roman" panose="02020603050405020304" pitchFamily="18" charset="0"/>
                <a:cs typeface="Times New Roman" panose="02020603050405020304" pitchFamily="18" charset="0"/>
              </a:rPr>
              <a:t>George Mason University</a:t>
            </a:r>
            <a:endParaRPr lang="en-US" altLang="zh-CN" b="1" dirty="0">
              <a:latin typeface="Calibri" panose="020F0502020204030204" pitchFamily="34" charset="0"/>
              <a:ea typeface="Yu Mincho" panose="02020400000000000000" pitchFamily="18" charset="-128"/>
              <a:cs typeface="Times New Roman" panose="02020603050405020304" pitchFamily="18" charset="0"/>
            </a:endParaRPr>
          </a:p>
          <a:p>
            <a:pPr algn="ctr">
              <a:spcBef>
                <a:spcPts val="1200"/>
              </a:spcBef>
              <a:spcAft>
                <a:spcPts val="600"/>
              </a:spcAft>
            </a:pPr>
            <a:r>
              <a:rPr lang="en-US" altLang="zh-CN" sz="2400" b="1" dirty="0">
                <a:latin typeface="Times New Roman" panose="02020603050405020304" pitchFamily="18" charset="0"/>
                <a:ea typeface="Times New Roman" panose="02020603050405020304" pitchFamily="18" charset="0"/>
                <a:cs typeface="Times New Roman" panose="02020603050405020304" pitchFamily="18" charset="0"/>
              </a:rPr>
              <a:t>DAEN 690</a:t>
            </a:r>
            <a:endParaRPr lang="zh-CN" altLang="zh-CN" b="1" dirty="0">
              <a:latin typeface="Calibri" panose="020F0502020204030204" pitchFamily="34" charset="0"/>
              <a:ea typeface="Yu Mincho" panose="02020400000000000000" pitchFamily="18" charset="-128"/>
              <a:cs typeface="Times New Roman" panose="02020603050405020304" pitchFamily="18" charset="0"/>
            </a:endParaRPr>
          </a:p>
          <a:p>
            <a:pPr algn="ctr">
              <a:spcBef>
                <a:spcPts val="1200"/>
              </a:spcBef>
              <a:spcAft>
                <a:spcPts val="600"/>
              </a:spcAft>
            </a:pPr>
            <a:r>
              <a:rPr lang="en-US" altLang="zh-CN" sz="2400" b="1" dirty="0">
                <a:latin typeface="Times New Roman" panose="02020603050405020304" pitchFamily="18" charset="0"/>
                <a:ea typeface="Times New Roman" panose="02020603050405020304" pitchFamily="18" charset="0"/>
                <a:cs typeface="Times New Roman" panose="02020603050405020304" pitchFamily="18" charset="0"/>
              </a:rPr>
              <a:t>Summer 2019</a:t>
            </a:r>
            <a:endParaRPr lang="zh-CN" altLang="zh-CN" b="1" dirty="0">
              <a:effectLst/>
              <a:latin typeface="Calibri" panose="020F0502020204030204" pitchFamily="34" charset="0"/>
              <a:ea typeface="Yu Mincho"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3151920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3;p19">
            <a:extLst>
              <a:ext uri="{FF2B5EF4-FFF2-40B4-BE49-F238E27FC236}">
                <a16:creationId xmlns:a16="http://schemas.microsoft.com/office/drawing/2014/main" id="{1345B582-B0D2-4EB6-8756-068DB36F9F1E}"/>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13" y="969963"/>
            <a:ext cx="9228137" cy="573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a:extLst>
              <a:ext uri="{FF2B5EF4-FFF2-40B4-BE49-F238E27FC236}">
                <a16:creationId xmlns:a16="http://schemas.microsoft.com/office/drawing/2014/main" id="{48C525AB-FBAB-4EC3-9EA5-DAEEF93C6E77}"/>
              </a:ext>
            </a:extLst>
          </p:cNvPr>
          <p:cNvSpPr txBox="1">
            <a:spLocks/>
          </p:cNvSpPr>
          <p:nvPr/>
        </p:nvSpPr>
        <p:spPr>
          <a:xfrm>
            <a:off x="0" y="0"/>
            <a:ext cx="3379433" cy="85554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a:t>About Data</a:t>
            </a:r>
            <a:endParaRPr lang="en-US" sz="4800" dirty="0"/>
          </a:p>
        </p:txBody>
      </p:sp>
      <p:pic>
        <p:nvPicPr>
          <p:cNvPr id="5" name="Picture 4">
            <a:extLst>
              <a:ext uri="{FF2B5EF4-FFF2-40B4-BE49-F238E27FC236}">
                <a16:creationId xmlns:a16="http://schemas.microsoft.com/office/drawing/2014/main" id="{73C0B98A-05A4-4239-AFD9-E3D42C2D2D4F}"/>
              </a:ext>
            </a:extLst>
          </p:cNvPr>
          <p:cNvPicPr>
            <a:picLocks noChangeAspect="1"/>
          </p:cNvPicPr>
          <p:nvPr/>
        </p:nvPicPr>
        <p:blipFill>
          <a:blip r:embed="rId3"/>
          <a:stretch>
            <a:fillRect/>
          </a:stretch>
        </p:blipFill>
        <p:spPr>
          <a:xfrm>
            <a:off x="10218198" y="-79899"/>
            <a:ext cx="1973802" cy="1571348"/>
          </a:xfrm>
          <a:prstGeom prst="ellipse">
            <a:avLst/>
          </a:prstGeom>
          <a:ln>
            <a:noFill/>
          </a:ln>
          <a:effectLst>
            <a:softEdge rad="112500"/>
          </a:effectLst>
        </p:spPr>
      </p:pic>
    </p:spTree>
    <p:extLst>
      <p:ext uri="{BB962C8B-B14F-4D97-AF65-F5344CB8AC3E}">
        <p14:creationId xmlns:p14="http://schemas.microsoft.com/office/powerpoint/2010/main" val="643136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515A0E-1B0E-428A-9F47-3D6FDB3FBE73}"/>
              </a:ext>
            </a:extLst>
          </p:cNvPr>
          <p:cNvSpPr/>
          <p:nvPr/>
        </p:nvSpPr>
        <p:spPr>
          <a:xfrm>
            <a:off x="1077685" y="943275"/>
            <a:ext cx="5305479" cy="341632"/>
          </a:xfrm>
          <a:prstGeom prst="rect">
            <a:avLst/>
          </a:prstGeom>
        </p:spPr>
        <p:txBody>
          <a:bodyPr wrap="square">
            <a:spAutoFit/>
          </a:bodyPr>
          <a:lstStyle/>
          <a:p>
            <a:pPr>
              <a:lnSpc>
                <a:spcPct val="90000"/>
              </a:lnSpc>
              <a:buSzPts val="2800"/>
            </a:pPr>
            <a:r>
              <a:rPr lang="en-US" altLang="en-US" dirty="0">
                <a:latin typeface="Helvetica Neue" charset="0"/>
                <a:cs typeface="Helvetica Neue" charset="0"/>
                <a:sym typeface="Helvetica Neue" charset="0"/>
              </a:rPr>
              <a:t>Data Quality Assessment</a:t>
            </a:r>
            <a:endParaRPr lang="en-US" altLang="en-US" dirty="0">
              <a:cs typeface="Helvetica Neue" charset="0"/>
            </a:endParaRPr>
          </a:p>
        </p:txBody>
      </p:sp>
      <p:sp>
        <p:nvSpPr>
          <p:cNvPr id="3" name="Title 1">
            <a:extLst>
              <a:ext uri="{FF2B5EF4-FFF2-40B4-BE49-F238E27FC236}">
                <a16:creationId xmlns:a16="http://schemas.microsoft.com/office/drawing/2014/main" id="{A2ACBDF0-64D1-4523-8495-D4D919AE3E6A}"/>
              </a:ext>
            </a:extLst>
          </p:cNvPr>
          <p:cNvSpPr txBox="1">
            <a:spLocks/>
          </p:cNvSpPr>
          <p:nvPr/>
        </p:nvSpPr>
        <p:spPr>
          <a:xfrm>
            <a:off x="0" y="0"/>
            <a:ext cx="3379433" cy="85554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a:t>About Data</a:t>
            </a:r>
            <a:endParaRPr lang="en-US" sz="4800" dirty="0"/>
          </a:p>
        </p:txBody>
      </p:sp>
      <p:pic>
        <p:nvPicPr>
          <p:cNvPr id="4" name="Picture 3">
            <a:extLst>
              <a:ext uri="{FF2B5EF4-FFF2-40B4-BE49-F238E27FC236}">
                <a16:creationId xmlns:a16="http://schemas.microsoft.com/office/drawing/2014/main" id="{E4DBBBF8-4A07-4D25-B73C-B4EAB9362C7B}"/>
              </a:ext>
            </a:extLst>
          </p:cNvPr>
          <p:cNvPicPr>
            <a:picLocks noChangeAspect="1"/>
          </p:cNvPicPr>
          <p:nvPr/>
        </p:nvPicPr>
        <p:blipFill>
          <a:blip r:embed="rId2"/>
          <a:stretch>
            <a:fillRect/>
          </a:stretch>
        </p:blipFill>
        <p:spPr>
          <a:xfrm>
            <a:off x="10218198" y="-79899"/>
            <a:ext cx="1973802" cy="1571348"/>
          </a:xfrm>
          <a:prstGeom prst="ellipse">
            <a:avLst/>
          </a:prstGeom>
          <a:ln>
            <a:noFill/>
          </a:ln>
          <a:effectLst>
            <a:softEdge rad="112500"/>
          </a:effectLst>
        </p:spPr>
      </p:pic>
      <p:sp>
        <p:nvSpPr>
          <p:cNvPr id="7" name="Rectangle 6">
            <a:extLst>
              <a:ext uri="{FF2B5EF4-FFF2-40B4-BE49-F238E27FC236}">
                <a16:creationId xmlns:a16="http://schemas.microsoft.com/office/drawing/2014/main" id="{D073EC59-6E89-4C0F-8408-F316C520EFC1}"/>
              </a:ext>
            </a:extLst>
          </p:cNvPr>
          <p:cNvSpPr/>
          <p:nvPr/>
        </p:nvSpPr>
        <p:spPr>
          <a:xfrm>
            <a:off x="320964" y="1491449"/>
            <a:ext cx="11269662" cy="4901085"/>
          </a:xfrm>
          <a:prstGeom prst="rect">
            <a:avLst/>
          </a:prstGeom>
        </p:spPr>
        <p:txBody>
          <a:bodyPr wrap="square">
            <a:spAutoFit/>
          </a:bodyPr>
          <a:lstStyle/>
          <a:p>
            <a:pPr marL="342900" indent="-342900" eaLnBrk="1" fontAlgn="auto" hangingPunct="1">
              <a:lnSpc>
                <a:spcPct val="120000"/>
              </a:lnSpc>
              <a:spcBef>
                <a:spcPts val="0"/>
              </a:spcBef>
              <a:spcAft>
                <a:spcPts val="700"/>
              </a:spcAft>
              <a:buClr>
                <a:srgbClr val="000000"/>
              </a:buClr>
              <a:buFont typeface="Wingdings" panose="05000000000000000000" pitchFamily="2" charset="2"/>
              <a:buChar char="q"/>
              <a:tabLst>
                <a:tab pos="457200" algn="l"/>
              </a:tabLst>
              <a:defRPr/>
            </a:pPr>
            <a:r>
              <a:rPr lang="en-US" sz="1600" kern="0" dirty="0">
                <a:ea typeface="Calibri" panose="020F0502020204030204" pitchFamily="34" charset="0"/>
                <a:cs typeface="OpenSymbol"/>
                <a:sym typeface="Arial"/>
              </a:rPr>
              <a:t>Completeness: (All available data is present)</a:t>
            </a:r>
          </a:p>
          <a:p>
            <a:pPr marL="800100" lvl="1" indent="-342900" eaLnBrk="1" fontAlgn="auto" hangingPunct="1">
              <a:lnSpc>
                <a:spcPct val="120000"/>
              </a:lnSpc>
              <a:spcBef>
                <a:spcPts val="0"/>
              </a:spcBef>
              <a:spcAft>
                <a:spcPts val="700"/>
              </a:spcAft>
              <a:buClr>
                <a:srgbClr val="000000"/>
              </a:buClr>
              <a:buFont typeface="Wingdings" panose="05000000000000000000" pitchFamily="2" charset="2"/>
              <a:buChar char="§"/>
              <a:tabLst>
                <a:tab pos="457200" algn="l"/>
              </a:tabLst>
              <a:defRPr/>
            </a:pPr>
            <a:r>
              <a:rPr lang="en-US" sz="1600" kern="0" dirty="0">
                <a:ea typeface="Calibri" panose="020F0502020204030204" pitchFamily="34" charset="0"/>
                <a:cs typeface="OpenSymbol"/>
                <a:sym typeface="Arial"/>
              </a:rPr>
              <a:t>Characters being classified are when subject image count is greater than 100.  </a:t>
            </a:r>
          </a:p>
          <a:p>
            <a:pPr marL="342900" indent="-342900" eaLnBrk="1" fontAlgn="auto" hangingPunct="1">
              <a:lnSpc>
                <a:spcPct val="120000"/>
              </a:lnSpc>
              <a:spcBef>
                <a:spcPts val="0"/>
              </a:spcBef>
              <a:spcAft>
                <a:spcPts val="700"/>
              </a:spcAft>
              <a:buClr>
                <a:srgbClr val="000000"/>
              </a:buClr>
              <a:buFont typeface="Wingdings" panose="05000000000000000000" pitchFamily="2" charset="2"/>
              <a:buChar char="q"/>
              <a:tabLst>
                <a:tab pos="457200" algn="l"/>
              </a:tabLst>
              <a:defRPr/>
            </a:pPr>
            <a:r>
              <a:rPr lang="en-US" sz="1600" kern="0" dirty="0">
                <a:ea typeface="Calibri" panose="020F0502020204030204" pitchFamily="34" charset="0"/>
                <a:cs typeface="OpenSymbol"/>
                <a:sym typeface="Arial"/>
              </a:rPr>
              <a:t>Uniqueness: (No data duplication)</a:t>
            </a:r>
          </a:p>
          <a:p>
            <a:pPr marL="800100" lvl="1" indent="-342900" eaLnBrk="1" fontAlgn="auto" hangingPunct="1">
              <a:lnSpc>
                <a:spcPct val="120000"/>
              </a:lnSpc>
              <a:spcBef>
                <a:spcPts val="0"/>
              </a:spcBef>
              <a:spcAft>
                <a:spcPts val="700"/>
              </a:spcAft>
              <a:buClr>
                <a:srgbClr val="000000"/>
              </a:buClr>
              <a:buFont typeface="Wingdings" panose="05000000000000000000" pitchFamily="2" charset="2"/>
              <a:buChar char="§"/>
              <a:tabLst>
                <a:tab pos="457200" algn="l"/>
              </a:tabLst>
              <a:defRPr/>
            </a:pPr>
            <a:r>
              <a:rPr lang="en-US" sz="1600" kern="0" dirty="0">
                <a:ea typeface="Calibri" panose="020F0502020204030204" pitchFamily="34" charset="0"/>
                <a:cs typeface="OpenSymbol"/>
                <a:sym typeface="Arial"/>
              </a:rPr>
              <a:t>Image set consists of mixed images (as depicted in previous slides).  Total count of images make it impossible to visually identify uniqueness.  </a:t>
            </a:r>
          </a:p>
          <a:p>
            <a:pPr marL="342900" indent="-342900">
              <a:lnSpc>
                <a:spcPct val="120000"/>
              </a:lnSpc>
              <a:spcAft>
                <a:spcPts val="700"/>
              </a:spcAft>
              <a:buClr>
                <a:srgbClr val="000000"/>
              </a:buClr>
              <a:buFont typeface="Wingdings" panose="05000000000000000000" pitchFamily="2" charset="2"/>
              <a:buChar char="q"/>
              <a:tabLst>
                <a:tab pos="457200" algn="l"/>
              </a:tabLst>
              <a:defRPr/>
            </a:pPr>
            <a:r>
              <a:rPr lang="en-US" sz="1600" kern="0" dirty="0">
                <a:ea typeface="Calibri" panose="020F0502020204030204" pitchFamily="34" charset="0"/>
                <a:cs typeface="OpenSymbol"/>
                <a:sym typeface="Arial"/>
              </a:rPr>
              <a:t>Accuracy: (Data values stored for an object are the correct values)</a:t>
            </a:r>
          </a:p>
          <a:p>
            <a:pPr marL="800100" lvl="1" indent="-342900" eaLnBrk="1" fontAlgn="auto" hangingPunct="1">
              <a:lnSpc>
                <a:spcPct val="120000"/>
              </a:lnSpc>
              <a:spcBef>
                <a:spcPts val="0"/>
              </a:spcBef>
              <a:spcAft>
                <a:spcPts val="700"/>
              </a:spcAft>
              <a:buClr>
                <a:srgbClr val="000000"/>
              </a:buClr>
              <a:buFont typeface="Wingdings" panose="05000000000000000000" pitchFamily="2" charset="2"/>
              <a:buChar char="§"/>
              <a:tabLst>
                <a:tab pos="457200" algn="l"/>
              </a:tabLst>
              <a:defRPr/>
            </a:pPr>
            <a:r>
              <a:rPr lang="en-US" sz="1600" kern="0" dirty="0">
                <a:ea typeface="Calibri" panose="020F0502020204030204" pitchFamily="34" charset="0"/>
                <a:cs typeface="OpenSymbol"/>
                <a:sym typeface="Arial"/>
              </a:rPr>
              <a:t>Not determinable at this time.  This can be determined after algorithms have been executed.</a:t>
            </a:r>
          </a:p>
          <a:p>
            <a:pPr marL="342900" indent="-342900" eaLnBrk="1" fontAlgn="auto" hangingPunct="1">
              <a:lnSpc>
                <a:spcPct val="120000"/>
              </a:lnSpc>
              <a:spcBef>
                <a:spcPts val="0"/>
              </a:spcBef>
              <a:spcAft>
                <a:spcPts val="700"/>
              </a:spcAft>
              <a:buClr>
                <a:srgbClr val="000000"/>
              </a:buClr>
              <a:buFont typeface="Wingdings" panose="05000000000000000000" pitchFamily="2" charset="2"/>
              <a:buChar char="q"/>
              <a:tabLst>
                <a:tab pos="457200" algn="l"/>
              </a:tabLst>
              <a:defRPr/>
            </a:pPr>
            <a:r>
              <a:rPr lang="en-US" sz="1600" kern="0" dirty="0">
                <a:ea typeface="Calibri" panose="020F0502020204030204" pitchFamily="34" charset="0"/>
                <a:cs typeface="OpenSymbol"/>
                <a:sym typeface="Arial"/>
              </a:rPr>
              <a:t>Atomicity: (Lowest level of detail)</a:t>
            </a:r>
          </a:p>
          <a:p>
            <a:pPr marL="800100" lvl="1" indent="-342900" eaLnBrk="1" fontAlgn="auto" hangingPunct="1">
              <a:lnSpc>
                <a:spcPct val="120000"/>
              </a:lnSpc>
              <a:spcBef>
                <a:spcPts val="0"/>
              </a:spcBef>
              <a:spcAft>
                <a:spcPts val="700"/>
              </a:spcAft>
              <a:buClr>
                <a:srgbClr val="000000"/>
              </a:buClr>
              <a:buFont typeface="Wingdings" panose="05000000000000000000" pitchFamily="2" charset="2"/>
              <a:buChar char="§"/>
              <a:tabLst>
                <a:tab pos="457200" algn="l"/>
              </a:tabLst>
              <a:defRPr/>
            </a:pPr>
            <a:r>
              <a:rPr lang="en-US" sz="1600" kern="0" dirty="0">
                <a:ea typeface="Calibri" panose="020F0502020204030204" pitchFamily="34" charset="0"/>
                <a:cs typeface="OpenSymbol"/>
                <a:sym typeface="Arial"/>
              </a:rPr>
              <a:t>Training set contains images that are classified and grouped by character.  </a:t>
            </a:r>
          </a:p>
          <a:p>
            <a:pPr marL="800100" lvl="1" indent="-342900" eaLnBrk="1" fontAlgn="auto" hangingPunct="1">
              <a:lnSpc>
                <a:spcPct val="120000"/>
              </a:lnSpc>
              <a:spcBef>
                <a:spcPts val="0"/>
              </a:spcBef>
              <a:spcAft>
                <a:spcPts val="700"/>
              </a:spcAft>
              <a:buClr>
                <a:srgbClr val="000000"/>
              </a:buClr>
              <a:buFont typeface="Wingdings" panose="05000000000000000000" pitchFamily="2" charset="2"/>
              <a:buChar char="§"/>
              <a:tabLst>
                <a:tab pos="457200" algn="l"/>
              </a:tabLst>
              <a:defRPr/>
            </a:pPr>
            <a:r>
              <a:rPr lang="en-US" sz="1600" kern="0" dirty="0">
                <a:ea typeface="Calibri" panose="020F0502020204030204" pitchFamily="34" charset="0"/>
                <a:cs typeface="OpenSymbol"/>
                <a:sym typeface="Arial"/>
              </a:rPr>
              <a:t>Image level annotation to box characters is also provided.</a:t>
            </a:r>
          </a:p>
          <a:p>
            <a:pPr marL="342900" indent="-342900">
              <a:lnSpc>
                <a:spcPct val="120000"/>
              </a:lnSpc>
              <a:spcAft>
                <a:spcPts val="700"/>
              </a:spcAft>
              <a:buClr>
                <a:srgbClr val="000000"/>
              </a:buClr>
              <a:buFont typeface="Wingdings" panose="05000000000000000000" pitchFamily="2" charset="2"/>
              <a:buChar char="q"/>
              <a:tabLst>
                <a:tab pos="457200" algn="l"/>
              </a:tabLst>
              <a:defRPr/>
            </a:pPr>
            <a:r>
              <a:rPr lang="en-US" sz="1600" kern="0" dirty="0">
                <a:ea typeface="Calibri" panose="020F0502020204030204" pitchFamily="34" charset="0"/>
                <a:cs typeface="OpenSymbol"/>
                <a:sym typeface="Arial"/>
              </a:rPr>
              <a:t>Conformity: (conformity to the defined business requirements and syntax)</a:t>
            </a:r>
          </a:p>
          <a:p>
            <a:pPr marL="800100" lvl="1" indent="-342900" eaLnBrk="1" fontAlgn="auto" hangingPunct="1">
              <a:lnSpc>
                <a:spcPct val="120000"/>
              </a:lnSpc>
              <a:spcBef>
                <a:spcPts val="0"/>
              </a:spcBef>
              <a:spcAft>
                <a:spcPts val="700"/>
              </a:spcAft>
              <a:buClr>
                <a:srgbClr val="000000"/>
              </a:buClr>
              <a:buFont typeface="Wingdings" panose="05000000000000000000" pitchFamily="2" charset="2"/>
              <a:buChar char="§"/>
              <a:tabLst>
                <a:tab pos="457200" algn="l"/>
              </a:tabLst>
              <a:defRPr/>
            </a:pPr>
            <a:r>
              <a:rPr lang="en-US" sz="1600" kern="0" dirty="0">
                <a:ea typeface="Calibri" panose="020F0502020204030204" pitchFamily="34" charset="0"/>
                <a:cs typeface="OpenSymbol"/>
                <a:sym typeface="Arial"/>
              </a:rPr>
              <a:t>The dataset provided conforms to one required to run image classification models.</a:t>
            </a:r>
          </a:p>
          <a:p>
            <a:pPr marL="342900" indent="-342900" eaLnBrk="1" fontAlgn="auto" hangingPunct="1">
              <a:lnSpc>
                <a:spcPct val="120000"/>
              </a:lnSpc>
              <a:spcBef>
                <a:spcPts val="0"/>
              </a:spcBef>
              <a:spcAft>
                <a:spcPts val="700"/>
              </a:spcAft>
              <a:buClr>
                <a:srgbClr val="000000"/>
              </a:buClr>
              <a:buFont typeface="Wingdings" panose="05000000000000000000" pitchFamily="2" charset="2"/>
              <a:buChar char="q"/>
              <a:tabLst>
                <a:tab pos="457200" algn="l"/>
              </a:tabLst>
              <a:defRPr/>
            </a:pPr>
            <a:r>
              <a:rPr lang="en-US" sz="1600" kern="0" dirty="0">
                <a:ea typeface="Calibri" panose="020F0502020204030204" pitchFamily="34" charset="0"/>
                <a:cs typeface="OpenSymbol"/>
                <a:sym typeface="Arial"/>
              </a:rPr>
              <a:t>Overall Quality: Good</a:t>
            </a:r>
          </a:p>
        </p:txBody>
      </p:sp>
    </p:spTree>
    <p:extLst>
      <p:ext uri="{BB962C8B-B14F-4D97-AF65-F5344CB8AC3E}">
        <p14:creationId xmlns:p14="http://schemas.microsoft.com/office/powerpoint/2010/main" val="968819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0" y="0"/>
            <a:ext cx="7332956" cy="882173"/>
          </a:xfrm>
        </p:spPr>
        <p:txBody>
          <a:bodyPr>
            <a:normAutofit/>
          </a:bodyPr>
          <a:lstStyle/>
          <a:p>
            <a:r>
              <a:rPr lang="en-US" sz="4800" dirty="0"/>
              <a:t>Core Goals &amp; Stretch Goals</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endParaRPr lang="en-US"/>
          </a:p>
        </p:txBody>
      </p:sp>
      <p:pic>
        <p:nvPicPr>
          <p:cNvPr id="6" name="Picture 5">
            <a:extLst>
              <a:ext uri="{FF2B5EF4-FFF2-40B4-BE49-F238E27FC236}">
                <a16:creationId xmlns:a16="http://schemas.microsoft.com/office/drawing/2014/main" id="{858966FB-1D3D-40ED-A283-59FB378E69E7}"/>
              </a:ext>
            </a:extLst>
          </p:cNvPr>
          <p:cNvPicPr>
            <a:picLocks noChangeAspect="1"/>
          </p:cNvPicPr>
          <p:nvPr/>
        </p:nvPicPr>
        <p:blipFill>
          <a:blip r:embed="rId2"/>
          <a:stretch>
            <a:fillRect/>
          </a:stretch>
        </p:blipFill>
        <p:spPr>
          <a:xfrm>
            <a:off x="9951868" y="0"/>
            <a:ext cx="2302276" cy="1837678"/>
          </a:xfrm>
          <a:prstGeom prst="ellipse">
            <a:avLst/>
          </a:prstGeom>
          <a:ln>
            <a:noFill/>
          </a:ln>
          <a:effectLst>
            <a:softEdge rad="112500"/>
          </a:effectLst>
        </p:spPr>
      </p:pic>
    </p:spTree>
    <p:extLst>
      <p:ext uri="{BB962C8B-B14F-4D97-AF65-F5344CB8AC3E}">
        <p14:creationId xmlns:p14="http://schemas.microsoft.com/office/powerpoint/2010/main" val="2297394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0" y="89932"/>
            <a:ext cx="7918881" cy="828907"/>
          </a:xfrm>
        </p:spPr>
        <p:txBody>
          <a:bodyPr>
            <a:normAutofit/>
          </a:bodyPr>
          <a:lstStyle/>
          <a:p>
            <a:r>
              <a:rPr lang="en-US" sz="4800" dirty="0" err="1"/>
              <a:t>SafE</a:t>
            </a:r>
            <a:r>
              <a:rPr lang="en-US" sz="4800" dirty="0"/>
              <a:t> Agile – Sprint breakdown</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endParaRPr lang="en-US" dirty="0"/>
          </a:p>
        </p:txBody>
      </p:sp>
      <p:pic>
        <p:nvPicPr>
          <p:cNvPr id="4" name="Picture 3">
            <a:extLst>
              <a:ext uri="{FF2B5EF4-FFF2-40B4-BE49-F238E27FC236}">
                <a16:creationId xmlns:a16="http://schemas.microsoft.com/office/drawing/2014/main" id="{670F0963-E18A-45E1-9D6C-1E681DE714AF}"/>
              </a:ext>
            </a:extLst>
          </p:cNvPr>
          <p:cNvPicPr>
            <a:picLocks noChangeAspect="1"/>
          </p:cNvPicPr>
          <p:nvPr/>
        </p:nvPicPr>
        <p:blipFill>
          <a:blip r:embed="rId2"/>
          <a:stretch>
            <a:fillRect/>
          </a:stretch>
        </p:blipFill>
        <p:spPr>
          <a:xfrm>
            <a:off x="9951868" y="0"/>
            <a:ext cx="2302276" cy="1837678"/>
          </a:xfrm>
          <a:prstGeom prst="ellipse">
            <a:avLst/>
          </a:prstGeom>
          <a:ln>
            <a:noFill/>
          </a:ln>
          <a:effectLst>
            <a:softEdge rad="112500"/>
          </a:effectLst>
        </p:spPr>
      </p:pic>
    </p:spTree>
    <p:extLst>
      <p:ext uri="{BB962C8B-B14F-4D97-AF65-F5344CB8AC3E}">
        <p14:creationId xmlns:p14="http://schemas.microsoft.com/office/powerpoint/2010/main" val="394020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p:txBody>
          <a:bodyPr/>
          <a:lstStyle/>
          <a:p>
            <a:r>
              <a:rPr lang="en-US" dirty="0"/>
              <a:t>Core Goal 1 - CNN</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8487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p:txBody>
          <a:bodyPr/>
          <a:lstStyle/>
          <a:p>
            <a:r>
              <a:rPr lang="en-US" dirty="0"/>
              <a:t>Core Goal 2 - </a:t>
            </a:r>
            <a:r>
              <a:rPr lang="en-US" dirty="0" err="1"/>
              <a:t>FasterRCNN</a:t>
            </a:r>
            <a:endParaRPr lang="en-US" dirty="0"/>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59178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1524000" y="228904"/>
            <a:ext cx="9144000" cy="636635"/>
          </a:xfrm>
        </p:spPr>
        <p:txBody>
          <a:bodyPr>
            <a:normAutofit fontScale="90000"/>
          </a:bodyPr>
          <a:lstStyle/>
          <a:p>
            <a:r>
              <a:rPr lang="en-US" sz="4000" dirty="0"/>
              <a:t>Core Goal 3 - YOLO</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1524000" y="3602038"/>
            <a:ext cx="9144000" cy="809418"/>
          </a:xfrm>
        </p:spPr>
        <p:txBody>
          <a:bodyPr>
            <a:normAutofit fontScale="92500" lnSpcReduction="10000"/>
          </a:bodyPr>
          <a:lstStyle/>
          <a:p>
            <a:r>
              <a:rPr lang="en-US" dirty="0"/>
              <a:t>History and architecture</a:t>
            </a:r>
          </a:p>
          <a:p>
            <a:r>
              <a:rPr lang="en-US" dirty="0"/>
              <a:t>Darknet </a:t>
            </a:r>
          </a:p>
        </p:txBody>
      </p:sp>
    </p:spTree>
    <p:extLst>
      <p:ext uri="{BB962C8B-B14F-4D97-AF65-F5344CB8AC3E}">
        <p14:creationId xmlns:p14="http://schemas.microsoft.com/office/powerpoint/2010/main" val="3734586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1524000" y="228904"/>
            <a:ext cx="9144000" cy="636635"/>
          </a:xfrm>
        </p:spPr>
        <p:txBody>
          <a:bodyPr>
            <a:normAutofit fontScale="90000"/>
          </a:bodyPr>
          <a:lstStyle/>
          <a:p>
            <a:r>
              <a:rPr lang="en-US" sz="4000" dirty="0"/>
              <a:t>Core Goal 3 - YOLO</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1524000" y="1647316"/>
            <a:ext cx="9144000" cy="2764140"/>
          </a:xfrm>
        </p:spPr>
        <p:txBody>
          <a:bodyPr>
            <a:normAutofit/>
          </a:bodyPr>
          <a:lstStyle/>
          <a:p>
            <a:r>
              <a:rPr lang="en-US" dirty="0"/>
              <a:t>Approach taken</a:t>
            </a:r>
          </a:p>
          <a:p>
            <a:r>
              <a:rPr lang="en-US" dirty="0"/>
              <a:t>Pre-trained model</a:t>
            </a:r>
          </a:p>
          <a:p>
            <a:r>
              <a:rPr lang="en-US" dirty="0"/>
              <a:t>Training with frozen layer</a:t>
            </a:r>
          </a:p>
          <a:p>
            <a:r>
              <a:rPr lang="en-US" dirty="0" err="1"/>
              <a:t>TensorBoard</a:t>
            </a:r>
            <a:r>
              <a:rPr lang="en-US" dirty="0"/>
              <a:t> output</a:t>
            </a:r>
          </a:p>
          <a:p>
            <a:r>
              <a:rPr lang="en-US" dirty="0"/>
              <a:t> </a:t>
            </a:r>
          </a:p>
        </p:txBody>
      </p:sp>
    </p:spTree>
    <p:extLst>
      <p:ext uri="{BB962C8B-B14F-4D97-AF65-F5344CB8AC3E}">
        <p14:creationId xmlns:p14="http://schemas.microsoft.com/office/powerpoint/2010/main" val="950942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1524000" y="228904"/>
            <a:ext cx="9144000" cy="636635"/>
          </a:xfrm>
        </p:spPr>
        <p:txBody>
          <a:bodyPr>
            <a:normAutofit fontScale="90000"/>
          </a:bodyPr>
          <a:lstStyle/>
          <a:p>
            <a:r>
              <a:rPr lang="en-US" sz="4000" dirty="0"/>
              <a:t>Core Goal 3 - YOLO</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1524000" y="1507713"/>
            <a:ext cx="9144000" cy="2903743"/>
          </a:xfrm>
        </p:spPr>
        <p:txBody>
          <a:bodyPr>
            <a:normAutofit/>
          </a:bodyPr>
          <a:lstStyle/>
          <a:p>
            <a:r>
              <a:rPr lang="en-US" dirty="0"/>
              <a:t>Results:</a:t>
            </a:r>
          </a:p>
          <a:p>
            <a:pPr marL="342900" indent="-342900" algn="l">
              <a:buFont typeface="Arial" panose="020B0604020202020204" pitchFamily="34" charset="0"/>
              <a:buChar char="•"/>
            </a:pPr>
            <a:r>
              <a:rPr lang="en-US" dirty="0"/>
              <a:t>Comparison between models created</a:t>
            </a:r>
          </a:p>
          <a:p>
            <a:pPr marL="342900" indent="-342900" algn="l">
              <a:buFont typeface="Arial" panose="020B0604020202020204" pitchFamily="34" charset="0"/>
              <a:buChar char="•"/>
            </a:pPr>
            <a:r>
              <a:rPr lang="en-US" dirty="0"/>
              <a:t>Sample images</a:t>
            </a:r>
          </a:p>
          <a:p>
            <a:pPr marL="342900" indent="-342900" algn="l">
              <a:buFont typeface="Arial" panose="020B0604020202020204" pitchFamily="34" charset="0"/>
              <a:buChar char="•"/>
            </a:pPr>
            <a:r>
              <a:rPr lang="en-US" dirty="0"/>
              <a:t>Sample videos</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627059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1524000" y="228904"/>
            <a:ext cx="9144000" cy="636635"/>
          </a:xfrm>
        </p:spPr>
        <p:txBody>
          <a:bodyPr>
            <a:normAutofit fontScale="90000"/>
          </a:bodyPr>
          <a:lstStyle/>
          <a:p>
            <a:r>
              <a:rPr lang="en-US" sz="4000" dirty="0"/>
              <a:t>Core Goal 3 - YOLO</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1524000" y="1507713"/>
            <a:ext cx="9144000" cy="2903743"/>
          </a:xfrm>
        </p:spPr>
        <p:txBody>
          <a:bodyPr>
            <a:normAutofit/>
          </a:bodyPr>
          <a:lstStyle/>
          <a:p>
            <a:r>
              <a:rPr lang="en-US" dirty="0"/>
              <a:t>Results:</a:t>
            </a:r>
          </a:p>
          <a:p>
            <a:pPr marL="342900" indent="-342900" algn="l">
              <a:buFont typeface="Arial" panose="020B0604020202020204" pitchFamily="34" charset="0"/>
              <a:buChar char="•"/>
            </a:pPr>
            <a:r>
              <a:rPr lang="en-US" dirty="0"/>
              <a:t>Why the difference?</a:t>
            </a:r>
          </a:p>
          <a:p>
            <a:pPr marL="342900" indent="-342900" algn="l">
              <a:buFont typeface="Arial" panose="020B0604020202020204" pitchFamily="34" charset="0"/>
              <a:buChar char="•"/>
            </a:pPr>
            <a:r>
              <a:rPr lang="en-US" dirty="0"/>
              <a:t>Challenges faced?</a:t>
            </a:r>
          </a:p>
          <a:p>
            <a:pPr marL="342900" indent="-342900" algn="l">
              <a:buFont typeface="Arial" panose="020B0604020202020204" pitchFamily="34" charset="0"/>
              <a:buChar char="•"/>
            </a:pPr>
            <a:r>
              <a:rPr lang="en-US" dirty="0"/>
              <a:t>ARGO experience</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3671886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655320" y="365125"/>
            <a:ext cx="5120114" cy="1692794"/>
          </a:xfrm>
        </p:spPr>
        <p:txBody>
          <a:bodyPr vert="horz" lIns="91440" tIns="45720" rIns="91440" bIns="45720" rtlCol="0" anchor="ctr">
            <a:normAutofit/>
          </a:bodyPr>
          <a:lstStyle/>
          <a:p>
            <a:pPr algn="l"/>
            <a:r>
              <a:rPr lang="en-US" sz="4400" dirty="0"/>
              <a:t>Roles of team members</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655321" y="2575034"/>
            <a:ext cx="5120113" cy="3462228"/>
          </a:xfrm>
        </p:spPr>
        <p:txBody>
          <a:bodyPr vert="horz" lIns="91440" tIns="45720" rIns="91440" bIns="45720" rtlCol="0">
            <a:normAutofit/>
          </a:bodyPr>
          <a:lstStyle/>
          <a:p>
            <a:pPr lvl="0" algn="l"/>
            <a:r>
              <a:rPr lang="en-US" altLang="zh-CN" sz="1800" b="1" dirty="0"/>
              <a:t>Team Roles:</a:t>
            </a:r>
          </a:p>
          <a:p>
            <a:pPr lvl="0" indent="-228600" algn="l">
              <a:buFont typeface="Arial" panose="020B0604020202020204" pitchFamily="34" charset="0"/>
              <a:buChar char="•"/>
            </a:pPr>
            <a:endParaRPr lang="en-US" altLang="zh-CN" sz="1800" b="1" dirty="0"/>
          </a:p>
          <a:p>
            <a:pPr lvl="1" indent="-228600" algn="l">
              <a:buFont typeface="Arial" panose="020B0604020202020204" pitchFamily="34" charset="0"/>
              <a:buChar char="•"/>
            </a:pPr>
            <a:r>
              <a:rPr lang="en-US" altLang="zh-CN" sz="1800" dirty="0"/>
              <a:t>Product Owner   –   Ravi Rane</a:t>
            </a:r>
          </a:p>
          <a:p>
            <a:pPr lvl="1" indent="-228600" algn="l">
              <a:buFont typeface="Arial" panose="020B0604020202020204" pitchFamily="34" charset="0"/>
              <a:buChar char="•"/>
            </a:pPr>
            <a:r>
              <a:rPr lang="en-US" altLang="zh-CN" sz="1800" dirty="0"/>
              <a:t>Scrum Master     –    Manju Prasad</a:t>
            </a:r>
          </a:p>
          <a:p>
            <a:pPr lvl="1" indent="-228600" algn="l">
              <a:buFont typeface="Arial" panose="020B0604020202020204" pitchFamily="34" charset="0"/>
              <a:buChar char="•"/>
            </a:pPr>
            <a:r>
              <a:rPr lang="en-US" altLang="zh-CN" sz="1800" dirty="0"/>
              <a:t>   Developer         –    Yinchen Niu</a:t>
            </a:r>
          </a:p>
          <a:p>
            <a:pPr lvl="1" indent="-228600" algn="l">
              <a:buFont typeface="Arial" panose="020B0604020202020204" pitchFamily="34" charset="0"/>
              <a:buChar char="•"/>
            </a:pPr>
            <a:r>
              <a:rPr lang="en-US" altLang="zh-CN" sz="1800" dirty="0"/>
              <a:t>   Developer         –    </a:t>
            </a:r>
            <a:r>
              <a:rPr lang="en-US" altLang="zh-CN" sz="1800" dirty="0" err="1"/>
              <a:t>Zegang</a:t>
            </a:r>
            <a:r>
              <a:rPr lang="en-US" altLang="zh-CN" sz="1800" dirty="0"/>
              <a:t> Liu</a:t>
            </a:r>
          </a:p>
          <a:p>
            <a:pPr lvl="1" indent="-228600" algn="l">
              <a:buFont typeface="Arial" panose="020B0604020202020204" pitchFamily="34" charset="0"/>
              <a:buChar char="•"/>
            </a:pPr>
            <a:r>
              <a:rPr lang="en-US" altLang="zh-CN" sz="1800" dirty="0"/>
              <a:t>   Developer         –    Tad </a:t>
            </a:r>
            <a:r>
              <a:rPr lang="en-US" altLang="zh-CN" sz="1800" dirty="0" err="1"/>
              <a:t>Berkery</a:t>
            </a:r>
            <a:endParaRPr lang="en-US" altLang="zh-CN" sz="1800" dirty="0"/>
          </a:p>
          <a:p>
            <a:pPr lvl="1" indent="-228600" algn="l">
              <a:buFont typeface="Arial" panose="020B0604020202020204" pitchFamily="34" charset="0"/>
              <a:buChar char="•"/>
            </a:pPr>
            <a:endParaRPr lang="en-US" altLang="zh-CN" sz="1800" dirty="0"/>
          </a:p>
          <a:p>
            <a:pPr indent="-228600" algn="l">
              <a:buFont typeface="Arial" panose="020B0604020202020204" pitchFamily="34" charset="0"/>
              <a:buChar char="•"/>
            </a:pPr>
            <a:endParaRPr lang="en-US" sz="1800" dirty="0"/>
          </a:p>
        </p:txBody>
      </p:sp>
      <p:pic>
        <p:nvPicPr>
          <p:cNvPr id="4" name="Picture 3">
            <a:extLst>
              <a:ext uri="{FF2B5EF4-FFF2-40B4-BE49-F238E27FC236}">
                <a16:creationId xmlns:a16="http://schemas.microsoft.com/office/drawing/2014/main" id="{FED32F2F-9F00-4920-BF5C-DEB6DFFF5292}"/>
              </a:ext>
            </a:extLst>
          </p:cNvPr>
          <p:cNvPicPr>
            <a:picLocks noChangeAspect="1"/>
          </p:cNvPicPr>
          <p:nvPr/>
        </p:nvPicPr>
        <p:blipFill rotWithShape="1">
          <a:blip r:embed="rId2"/>
          <a:srcRect r="6141" b="2"/>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4234010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p:txBody>
          <a:bodyPr/>
          <a:lstStyle/>
          <a:p>
            <a:r>
              <a:rPr lang="en-US" dirty="0"/>
              <a:t>Core Goal 4 - SSD</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02752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p:txBody>
          <a:bodyPr/>
          <a:lstStyle/>
          <a:p>
            <a:r>
              <a:rPr lang="en-US" dirty="0"/>
              <a:t>Stretch Goals #1</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13425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p:txBody>
          <a:bodyPr/>
          <a:lstStyle/>
          <a:p>
            <a:r>
              <a:rPr lang="en-US" dirty="0"/>
              <a:t>Stretch Goals #2</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22076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p:txBody>
          <a:bodyPr/>
          <a:lstStyle/>
          <a:p>
            <a:r>
              <a:rPr lang="en-US" dirty="0"/>
              <a:t>Stretch Goals #3</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31967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p:txBody>
          <a:bodyPr/>
          <a:lstStyle/>
          <a:p>
            <a:r>
              <a:rPr lang="en-US" dirty="0"/>
              <a:t>Stretch Goals #4</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69755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p:txBody>
          <a:bodyPr/>
          <a:lstStyle/>
          <a:p>
            <a:r>
              <a:rPr lang="en-US" dirty="0"/>
              <a:t>With more time…</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01152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p:txBody>
          <a:bodyPr/>
          <a:lstStyle/>
          <a:p>
            <a:r>
              <a:rPr lang="en-US" dirty="0"/>
              <a:t>Challenges / Learnings</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07197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p:txBody>
          <a:bodyPr/>
          <a:lstStyle/>
          <a:p>
            <a:r>
              <a:rPr lang="en-US" dirty="0"/>
              <a:t>Applications for this concept/research/work</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r>
              <a:rPr lang="en-US" dirty="0"/>
              <a:t>Tad</a:t>
            </a:r>
          </a:p>
        </p:txBody>
      </p:sp>
    </p:spTree>
    <p:extLst>
      <p:ext uri="{BB962C8B-B14F-4D97-AF65-F5344CB8AC3E}">
        <p14:creationId xmlns:p14="http://schemas.microsoft.com/office/powerpoint/2010/main" val="3475175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p:txBody>
          <a:bodyPr/>
          <a:lstStyle/>
          <a:p>
            <a:r>
              <a:rPr lang="en-US" dirty="0"/>
              <a:t>References</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r>
              <a:rPr lang="en-US" dirty="0"/>
              <a:t>Tad</a:t>
            </a:r>
          </a:p>
        </p:txBody>
      </p:sp>
    </p:spTree>
    <p:extLst>
      <p:ext uri="{BB962C8B-B14F-4D97-AF65-F5344CB8AC3E}">
        <p14:creationId xmlns:p14="http://schemas.microsoft.com/office/powerpoint/2010/main" val="62223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0" y="0"/>
            <a:ext cx="4064000" cy="1016145"/>
          </a:xfrm>
        </p:spPr>
        <p:txBody>
          <a:bodyPr>
            <a:normAutofit/>
          </a:bodyPr>
          <a:lstStyle/>
          <a:p>
            <a:r>
              <a:rPr lang="en-US" sz="4800" dirty="0"/>
              <a:t>Introduction</a:t>
            </a:r>
          </a:p>
        </p:txBody>
      </p:sp>
      <p:sp>
        <p:nvSpPr>
          <p:cNvPr id="4" name="Rectangle 3">
            <a:extLst>
              <a:ext uri="{FF2B5EF4-FFF2-40B4-BE49-F238E27FC236}">
                <a16:creationId xmlns:a16="http://schemas.microsoft.com/office/drawing/2014/main" id="{E047EE89-079E-4738-A25D-4F331F85E4DD}"/>
              </a:ext>
            </a:extLst>
          </p:cNvPr>
          <p:cNvSpPr/>
          <p:nvPr/>
        </p:nvSpPr>
        <p:spPr>
          <a:xfrm>
            <a:off x="914398" y="1390978"/>
            <a:ext cx="8886549" cy="2723823"/>
          </a:xfrm>
          <a:prstGeom prst="rect">
            <a:avLst/>
          </a:prstGeom>
        </p:spPr>
        <p:txBody>
          <a:bodyPr wrap="square" anchor="b">
            <a:spAutoFit/>
          </a:bodyPr>
          <a:lstStyle/>
          <a:p>
            <a:pPr marL="285750" indent="-285750" algn="just">
              <a:lnSpc>
                <a:spcPct val="150000"/>
              </a:lnSpc>
              <a:buFont typeface="Arial" panose="020B0604020202020204" pitchFamily="34" charset="0"/>
              <a:buChar char="•"/>
            </a:pPr>
            <a:r>
              <a:rPr lang="en-US" altLang="zh-CN" dirty="0">
                <a:solidFill>
                  <a:srgbClr val="000000"/>
                </a:solidFill>
                <a:ea typeface="Yu Mincho" panose="02020400000000000000" pitchFamily="18" charset="-128"/>
                <a:cs typeface="Times New Roman" panose="02020603050405020304" pitchFamily="18" charset="0"/>
              </a:rPr>
              <a:t>Object detection and image classification are at the forefront of computer vision technologies found throughout society today. Recent advancements in facial-detection-based surveillance in the security industry, pedestrian and sign detection in self-driving cars, and automated valuation of properties are all applications of this cutting-edge technology.</a:t>
            </a:r>
          </a:p>
          <a:p>
            <a:pPr marL="285750" indent="-285750" algn="just">
              <a:buFont typeface="Arial" panose="020B0604020202020204" pitchFamily="34" charset="0"/>
              <a:buChar char="•"/>
            </a:pPr>
            <a:endParaRPr lang="en-US" altLang="zh-CN" dirty="0">
              <a:solidFill>
                <a:srgbClr val="000000"/>
              </a:solidFill>
              <a:ea typeface="Yu Mincho" panose="02020400000000000000" pitchFamily="18" charset="-128"/>
              <a:cs typeface="Times New Roman" panose="02020603050405020304" pitchFamily="18" charset="0"/>
            </a:endParaRPr>
          </a:p>
          <a:p>
            <a:pPr marL="285750" indent="-285750" algn="just">
              <a:buFont typeface="Arial" panose="020B0604020202020204" pitchFamily="34" charset="0"/>
              <a:buChar char="•"/>
            </a:pPr>
            <a:r>
              <a:rPr lang="en-US" altLang="zh-CN" dirty="0"/>
              <a:t>We want to:</a:t>
            </a:r>
          </a:p>
        </p:txBody>
      </p:sp>
      <p:pic>
        <p:nvPicPr>
          <p:cNvPr id="5" name="Picture 4">
            <a:extLst>
              <a:ext uri="{FF2B5EF4-FFF2-40B4-BE49-F238E27FC236}">
                <a16:creationId xmlns:a16="http://schemas.microsoft.com/office/drawing/2014/main" id="{2137997F-7705-4089-9B3D-02E6D43B4F7A}"/>
              </a:ext>
            </a:extLst>
          </p:cNvPr>
          <p:cNvPicPr>
            <a:picLocks noChangeAspect="1"/>
          </p:cNvPicPr>
          <p:nvPr/>
        </p:nvPicPr>
        <p:blipFill>
          <a:blip r:embed="rId2"/>
          <a:stretch>
            <a:fillRect/>
          </a:stretch>
        </p:blipFill>
        <p:spPr>
          <a:xfrm>
            <a:off x="10280073" y="0"/>
            <a:ext cx="2019300" cy="1714500"/>
          </a:xfrm>
          <a:prstGeom prst="ellipse">
            <a:avLst/>
          </a:prstGeom>
          <a:ln>
            <a:noFill/>
          </a:ln>
          <a:effectLst>
            <a:softEdge rad="112500"/>
          </a:effectLst>
        </p:spPr>
      </p:pic>
      <p:sp>
        <p:nvSpPr>
          <p:cNvPr id="8" name="Rectangle 7">
            <a:extLst>
              <a:ext uri="{FF2B5EF4-FFF2-40B4-BE49-F238E27FC236}">
                <a16:creationId xmlns:a16="http://schemas.microsoft.com/office/drawing/2014/main" id="{C357B3FE-5657-4CF2-AF8A-C0C43FD6EA00}"/>
              </a:ext>
            </a:extLst>
          </p:cNvPr>
          <p:cNvSpPr/>
          <p:nvPr/>
        </p:nvSpPr>
        <p:spPr>
          <a:xfrm>
            <a:off x="2432481" y="4323121"/>
            <a:ext cx="10289220" cy="1846659"/>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altLang="zh-CN" sz="1600" dirty="0"/>
              <a:t>Classify Simpson characters from images and from videos</a:t>
            </a:r>
          </a:p>
          <a:p>
            <a:pPr marL="285750" indent="-285750" algn="just">
              <a:lnSpc>
                <a:spcPct val="150000"/>
              </a:lnSpc>
              <a:buFont typeface="Arial" panose="020B0604020202020204" pitchFamily="34" charset="0"/>
              <a:buChar char="•"/>
            </a:pPr>
            <a:r>
              <a:rPr lang="en-US" altLang="zh-CN" sz="1600" dirty="0"/>
              <a:t>Extend this functionality when we have multiple characters in an image. </a:t>
            </a:r>
          </a:p>
          <a:p>
            <a:pPr marL="285750" indent="-285750" algn="just">
              <a:lnSpc>
                <a:spcPct val="150000"/>
              </a:lnSpc>
              <a:buFont typeface="Arial" panose="020B0604020202020204" pitchFamily="34" charset="0"/>
              <a:buChar char="•"/>
            </a:pPr>
            <a:r>
              <a:rPr lang="en-US" altLang="zh-CN" sz="1600" dirty="0"/>
              <a:t>Be able to recognize each individual character and draw bounding box around each</a:t>
            </a:r>
          </a:p>
          <a:p>
            <a:pPr marL="285750" indent="-285750" algn="just">
              <a:lnSpc>
                <a:spcPct val="150000"/>
              </a:lnSpc>
              <a:buFont typeface="Arial" panose="020B0604020202020204" pitchFamily="34" charset="0"/>
              <a:buChar char="•"/>
            </a:pPr>
            <a:r>
              <a:rPr lang="en-US" altLang="zh-CN" sz="1600" dirty="0"/>
              <a:t>Have good interface to perform the classification</a:t>
            </a:r>
          </a:p>
          <a:p>
            <a:pPr algn="just"/>
            <a:endParaRPr lang="en-US" altLang="zh-CN" dirty="0">
              <a:solidFill>
                <a:srgbClr val="000000"/>
              </a:solidFill>
              <a:ea typeface="Yu Mincho"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824143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812711" y="0"/>
            <a:ext cx="6601311" cy="702199"/>
          </a:xfrm>
        </p:spPr>
        <p:txBody>
          <a:bodyPr>
            <a:noAutofit/>
          </a:bodyPr>
          <a:lstStyle/>
          <a:p>
            <a:r>
              <a:rPr lang="en-US" altLang="zh-CN" sz="4800" dirty="0"/>
              <a:t>Project </a:t>
            </a:r>
            <a:r>
              <a:rPr lang="en-US" sz="4800" dirty="0"/>
              <a:t>Description </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782490" y="1339273"/>
            <a:ext cx="8795619" cy="4608945"/>
          </a:xfrm>
        </p:spPr>
        <p:txBody>
          <a:bodyPr>
            <a:normAutofit/>
          </a:bodyPr>
          <a:lstStyle/>
          <a:p>
            <a:pPr marL="342900" indent="-342900" algn="just">
              <a:lnSpc>
                <a:spcPct val="160000"/>
              </a:lnSpc>
              <a:buFont typeface="Arial" panose="020B0604020202020204" pitchFamily="34" charset="0"/>
              <a:buChar char="•"/>
            </a:pPr>
            <a:r>
              <a:rPr lang="en-US" altLang="zh-CN" sz="1800" dirty="0"/>
              <a:t>Utilizing the popular 30-season show The Simpsons, this project implements object detection and image classification for primary characters from the Simpsons series. </a:t>
            </a:r>
          </a:p>
          <a:p>
            <a:pPr algn="just">
              <a:lnSpc>
                <a:spcPct val="160000"/>
              </a:lnSpc>
            </a:pPr>
            <a:endParaRPr lang="en-US" altLang="zh-CN" sz="1800" dirty="0"/>
          </a:p>
          <a:p>
            <a:pPr marL="342900" indent="-342900" algn="just">
              <a:lnSpc>
                <a:spcPct val="160000"/>
              </a:lnSpc>
              <a:buFont typeface="Arial" panose="020B0604020202020204" pitchFamily="34" charset="0"/>
              <a:buChar char="•"/>
            </a:pPr>
            <a:r>
              <a:rPr lang="en-US" altLang="zh-CN" sz="1800" dirty="0"/>
              <a:t>Various deep learning architectures:</a:t>
            </a:r>
          </a:p>
          <a:p>
            <a:pPr>
              <a:lnSpc>
                <a:spcPct val="160000"/>
              </a:lnSpc>
            </a:pPr>
            <a:r>
              <a:rPr lang="en-US" altLang="zh-CN" sz="1800" dirty="0"/>
              <a:t>Convolutional Neural Network (CNN)</a:t>
            </a:r>
          </a:p>
          <a:p>
            <a:pPr>
              <a:lnSpc>
                <a:spcPct val="160000"/>
              </a:lnSpc>
            </a:pPr>
            <a:r>
              <a:rPr lang="en-US" altLang="zh-CN" sz="1800" dirty="0"/>
              <a:t>Faster Region-based Convolutional Neural Network (R-CNN)</a:t>
            </a:r>
          </a:p>
          <a:p>
            <a:pPr>
              <a:lnSpc>
                <a:spcPct val="160000"/>
              </a:lnSpc>
            </a:pPr>
            <a:r>
              <a:rPr lang="en-US" altLang="zh-CN" sz="1800" dirty="0"/>
              <a:t>You Only Look Once (YOLO)</a:t>
            </a:r>
          </a:p>
          <a:p>
            <a:pPr>
              <a:lnSpc>
                <a:spcPct val="160000"/>
              </a:lnSpc>
            </a:pPr>
            <a:r>
              <a:rPr lang="en-US" altLang="zh-CN" sz="1800" dirty="0"/>
              <a:t>Single Shot Multi-box Detection (SSD) </a:t>
            </a:r>
          </a:p>
          <a:p>
            <a:endParaRPr lang="en-US" sz="1600" dirty="0"/>
          </a:p>
        </p:txBody>
      </p:sp>
      <p:pic>
        <p:nvPicPr>
          <p:cNvPr id="4" name="Picture 3">
            <a:extLst>
              <a:ext uri="{FF2B5EF4-FFF2-40B4-BE49-F238E27FC236}">
                <a16:creationId xmlns:a16="http://schemas.microsoft.com/office/drawing/2014/main" id="{B2F650D3-C0B0-4126-824E-F5AF6694D2A7}"/>
              </a:ext>
            </a:extLst>
          </p:cNvPr>
          <p:cNvPicPr>
            <a:picLocks noChangeAspect="1"/>
          </p:cNvPicPr>
          <p:nvPr/>
        </p:nvPicPr>
        <p:blipFill>
          <a:blip r:embed="rId2"/>
          <a:stretch>
            <a:fillRect/>
          </a:stretch>
        </p:blipFill>
        <p:spPr>
          <a:xfrm>
            <a:off x="10280073" y="0"/>
            <a:ext cx="2019300" cy="1714500"/>
          </a:xfrm>
          <a:prstGeom prst="ellipse">
            <a:avLst/>
          </a:prstGeom>
          <a:ln>
            <a:noFill/>
          </a:ln>
          <a:effectLst>
            <a:softEdge rad="112500"/>
          </a:effectLst>
        </p:spPr>
      </p:pic>
    </p:spTree>
    <p:extLst>
      <p:ext uri="{BB962C8B-B14F-4D97-AF65-F5344CB8AC3E}">
        <p14:creationId xmlns:p14="http://schemas.microsoft.com/office/powerpoint/2010/main" val="1970273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F70D62A-0477-4EF5-93EE-210DA470199C}"/>
              </a:ext>
            </a:extLst>
          </p:cNvPr>
          <p:cNvPicPr>
            <a:picLocks noChangeAspect="1"/>
          </p:cNvPicPr>
          <p:nvPr/>
        </p:nvPicPr>
        <p:blipFill>
          <a:blip r:embed="rId2"/>
          <a:stretch>
            <a:fillRect/>
          </a:stretch>
        </p:blipFill>
        <p:spPr>
          <a:xfrm>
            <a:off x="10280073" y="0"/>
            <a:ext cx="2019300" cy="1714500"/>
          </a:xfrm>
          <a:prstGeom prst="ellipse">
            <a:avLst/>
          </a:prstGeom>
          <a:ln>
            <a:noFill/>
          </a:ln>
          <a:effectLst>
            <a:softEdge rad="112500"/>
          </a:effectLst>
        </p:spPr>
      </p:pic>
      <p:sp>
        <p:nvSpPr>
          <p:cNvPr id="4" name="Rectangle 3">
            <a:extLst>
              <a:ext uri="{FF2B5EF4-FFF2-40B4-BE49-F238E27FC236}">
                <a16:creationId xmlns:a16="http://schemas.microsoft.com/office/drawing/2014/main" id="{948663E3-B18C-4B5C-B17A-0407B8463680}"/>
              </a:ext>
            </a:extLst>
          </p:cNvPr>
          <p:cNvSpPr/>
          <p:nvPr/>
        </p:nvSpPr>
        <p:spPr>
          <a:xfrm>
            <a:off x="104035" y="131680"/>
            <a:ext cx="5341527" cy="830997"/>
          </a:xfrm>
          <a:prstGeom prst="rect">
            <a:avLst/>
          </a:prstGeom>
        </p:spPr>
        <p:txBody>
          <a:bodyPr wrap="none">
            <a:spAutoFit/>
          </a:bodyPr>
          <a:lstStyle/>
          <a:p>
            <a:r>
              <a:rPr lang="en-US" altLang="zh-CN" sz="4800" dirty="0"/>
              <a:t>Project Description </a:t>
            </a:r>
            <a:endParaRPr lang="zh-CN" altLang="en-US" sz="4800" dirty="0"/>
          </a:p>
        </p:txBody>
      </p:sp>
      <p:sp>
        <p:nvSpPr>
          <p:cNvPr id="5" name="Rectangle 4">
            <a:extLst>
              <a:ext uri="{FF2B5EF4-FFF2-40B4-BE49-F238E27FC236}">
                <a16:creationId xmlns:a16="http://schemas.microsoft.com/office/drawing/2014/main" id="{752B6627-6F49-4DFB-A8EA-DE03DC11DBF4}"/>
              </a:ext>
            </a:extLst>
          </p:cNvPr>
          <p:cNvSpPr/>
          <p:nvPr/>
        </p:nvSpPr>
        <p:spPr>
          <a:xfrm>
            <a:off x="775855" y="1634451"/>
            <a:ext cx="8432800" cy="1816010"/>
          </a:xfrm>
          <a:prstGeom prst="rect">
            <a:avLst/>
          </a:prstGeom>
        </p:spPr>
        <p:txBody>
          <a:bodyPr wrap="square">
            <a:spAutoFit/>
          </a:bodyPr>
          <a:lstStyle/>
          <a:p>
            <a:pPr marL="342900" indent="-342900" algn="just">
              <a:lnSpc>
                <a:spcPct val="160000"/>
              </a:lnSpc>
              <a:buFont typeface="Arial" panose="020B0604020202020204" pitchFamily="34" charset="0"/>
              <a:buChar char="•"/>
            </a:pPr>
            <a:r>
              <a:rPr lang="en-US" altLang="zh-CN" dirty="0"/>
              <a:t>As a secondary focus, this project implements YOLO to videos and explores the use of cloud computing to train and execute models. Visualizations and a User Interface (UI) that enable a real-time data feed to model execution are also implemented to encourage further use of our findings.</a:t>
            </a:r>
            <a:endParaRPr lang="zh-CN" altLang="zh-CN" dirty="0"/>
          </a:p>
        </p:txBody>
      </p:sp>
    </p:spTree>
    <p:extLst>
      <p:ext uri="{BB962C8B-B14F-4D97-AF65-F5344CB8AC3E}">
        <p14:creationId xmlns:p14="http://schemas.microsoft.com/office/powerpoint/2010/main" val="1673448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846338" y="0"/>
            <a:ext cx="9144000" cy="864417"/>
          </a:xfrm>
        </p:spPr>
        <p:txBody>
          <a:bodyPr>
            <a:normAutofit/>
          </a:bodyPr>
          <a:lstStyle/>
          <a:p>
            <a:r>
              <a:rPr lang="en-US" sz="4800" dirty="0"/>
              <a:t>Why We Chose This Project?</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1524000" y="1500327"/>
            <a:ext cx="9144000" cy="4722920"/>
          </a:xfrm>
        </p:spPr>
        <p:txBody>
          <a:bodyPr>
            <a:normAutofit/>
          </a:bodyPr>
          <a:lstStyle/>
          <a:p>
            <a:pPr marL="285750" indent="-285750" algn="just">
              <a:lnSpc>
                <a:spcPct val="150000"/>
              </a:lnSpc>
              <a:buFont typeface="Arial" panose="020B0604020202020204" pitchFamily="34" charset="0"/>
              <a:buChar char="•"/>
            </a:pPr>
            <a:r>
              <a:rPr lang="en-US" altLang="zh-CN" sz="1800" dirty="0"/>
              <a:t>We want to classify Simpson characters from images and from videos. We also want to extend this functionality when we have multiple characters in an image. We should be able to recognize each individual character and draw bounding box around each. We need to have good interface to perform the classification.</a:t>
            </a:r>
          </a:p>
          <a:p>
            <a:pPr marL="285750" indent="-285750" algn="just">
              <a:lnSpc>
                <a:spcPct val="150000"/>
              </a:lnSpc>
              <a:buFont typeface="Arial" panose="020B0604020202020204" pitchFamily="34" charset="0"/>
              <a:buChar char="•"/>
            </a:pPr>
            <a:r>
              <a:rPr lang="en-US" altLang="zh-CN" sz="1800" dirty="0"/>
              <a:t>Simpson is a very popular cartoon and our team was interested in working on an image analytics related project.  On seeing the Kaggle dataset related to image detection of Simpson’s characters (as proposed in the Suggested Projects by our Professor), our team decided to work on this.</a:t>
            </a:r>
            <a:endParaRPr lang="en-US" sz="1800" dirty="0"/>
          </a:p>
        </p:txBody>
      </p:sp>
      <p:pic>
        <p:nvPicPr>
          <p:cNvPr id="4" name="Picture 3">
            <a:extLst>
              <a:ext uri="{FF2B5EF4-FFF2-40B4-BE49-F238E27FC236}">
                <a16:creationId xmlns:a16="http://schemas.microsoft.com/office/drawing/2014/main" id="{607C721F-5CE8-4939-86A6-5A272BDC6EF7}"/>
              </a:ext>
            </a:extLst>
          </p:cNvPr>
          <p:cNvPicPr>
            <a:picLocks noChangeAspect="1"/>
          </p:cNvPicPr>
          <p:nvPr/>
        </p:nvPicPr>
        <p:blipFill>
          <a:blip r:embed="rId2"/>
          <a:stretch>
            <a:fillRect/>
          </a:stretch>
        </p:blipFill>
        <p:spPr>
          <a:xfrm>
            <a:off x="10280073" y="0"/>
            <a:ext cx="2019300" cy="1714500"/>
          </a:xfrm>
          <a:prstGeom prst="ellipse">
            <a:avLst/>
          </a:prstGeom>
          <a:ln>
            <a:noFill/>
          </a:ln>
          <a:effectLst>
            <a:softEdge rad="112500"/>
          </a:effectLst>
        </p:spPr>
      </p:pic>
    </p:spTree>
    <p:extLst>
      <p:ext uri="{BB962C8B-B14F-4D97-AF65-F5344CB8AC3E}">
        <p14:creationId xmlns:p14="http://schemas.microsoft.com/office/powerpoint/2010/main" val="477054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96;p21">
            <a:extLst>
              <a:ext uri="{FF2B5EF4-FFF2-40B4-BE49-F238E27FC236}">
                <a16:creationId xmlns:a16="http://schemas.microsoft.com/office/drawing/2014/main" id="{486FE3C2-844C-4D48-A5A7-96E8A31A03A4}"/>
              </a:ext>
            </a:extLst>
          </p:cNvPr>
          <p:cNvSpPr>
            <a:spLocks noChangeArrowheads="1"/>
          </p:cNvSpPr>
          <p:nvPr/>
        </p:nvSpPr>
        <p:spPr bwMode="auto">
          <a:xfrm>
            <a:off x="1380292" y="3072784"/>
            <a:ext cx="1462088" cy="952500"/>
          </a:xfrm>
          <a:prstGeom prst="rect">
            <a:avLst/>
          </a:prstGeom>
          <a:solidFill>
            <a:schemeClr val="accent1"/>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en-US" sz="1200" dirty="0">
                <a:solidFill>
                  <a:srgbClr val="FFFFFF"/>
                </a:solidFill>
              </a:rPr>
              <a:t>Data set was downloaded from Kaggle.com</a:t>
            </a:r>
            <a:endParaRPr lang="en-US" altLang="en-US" dirty="0"/>
          </a:p>
          <a:p>
            <a:pPr algn="ctr" eaLnBrk="1" hangingPunct="1"/>
            <a:r>
              <a:rPr lang="en-US" altLang="en-US" sz="1200" dirty="0">
                <a:solidFill>
                  <a:srgbClr val="FFFFFF"/>
                </a:solidFill>
              </a:rPr>
              <a:t>(How)</a:t>
            </a:r>
            <a:endParaRPr lang="en-US" altLang="en-US" dirty="0"/>
          </a:p>
        </p:txBody>
      </p:sp>
      <p:sp>
        <p:nvSpPr>
          <p:cNvPr id="3" name="Google Shape;197;p21">
            <a:extLst>
              <a:ext uri="{FF2B5EF4-FFF2-40B4-BE49-F238E27FC236}">
                <a16:creationId xmlns:a16="http://schemas.microsoft.com/office/drawing/2014/main" id="{BB424D9F-D5EB-4651-AD19-8049F6BBB961}"/>
              </a:ext>
            </a:extLst>
          </p:cNvPr>
          <p:cNvSpPr>
            <a:spLocks noChangeArrowheads="1"/>
          </p:cNvSpPr>
          <p:nvPr/>
        </p:nvSpPr>
        <p:spPr bwMode="auto">
          <a:xfrm>
            <a:off x="3318630" y="3256934"/>
            <a:ext cx="1282700" cy="571500"/>
          </a:xfrm>
          <a:prstGeom prst="roundRect">
            <a:avLst>
              <a:gd name="adj" fmla="val 16667"/>
            </a:avLst>
          </a:prstGeom>
          <a:solidFill>
            <a:schemeClr val="accent1">
              <a:lumMod val="40000"/>
              <a:lumOff val="60000"/>
            </a:schemeClr>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r>
              <a:rPr lang="en-US" altLang="en-US" dirty="0"/>
              <a:t>Cause</a:t>
            </a:r>
          </a:p>
        </p:txBody>
      </p:sp>
      <p:cxnSp>
        <p:nvCxnSpPr>
          <p:cNvPr id="4" name="Google Shape;198;p21">
            <a:extLst>
              <a:ext uri="{FF2B5EF4-FFF2-40B4-BE49-F238E27FC236}">
                <a16:creationId xmlns:a16="http://schemas.microsoft.com/office/drawing/2014/main" id="{F3BE10D1-799A-4F40-AD0C-513715536C45}"/>
              </a:ext>
            </a:extLst>
          </p:cNvPr>
          <p:cNvCxnSpPr>
            <a:cxnSpLocks noChangeShapeType="1"/>
            <a:stCxn id="2" idx="3"/>
            <a:endCxn id="3" idx="1"/>
          </p:cNvCxnSpPr>
          <p:nvPr/>
        </p:nvCxnSpPr>
        <p:spPr bwMode="auto">
          <a:xfrm flipV="1">
            <a:off x="2842380" y="3542684"/>
            <a:ext cx="476250" cy="6350"/>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sp>
        <p:nvSpPr>
          <p:cNvPr id="5" name="Google Shape;199;p21">
            <a:extLst>
              <a:ext uri="{FF2B5EF4-FFF2-40B4-BE49-F238E27FC236}">
                <a16:creationId xmlns:a16="http://schemas.microsoft.com/office/drawing/2014/main" id="{EA3071FD-41C5-4D63-833B-BF393676FEA2}"/>
              </a:ext>
            </a:extLst>
          </p:cNvPr>
          <p:cNvSpPr>
            <a:spLocks noChangeArrowheads="1"/>
          </p:cNvSpPr>
          <p:nvPr/>
        </p:nvSpPr>
        <p:spPr bwMode="auto">
          <a:xfrm>
            <a:off x="5329992" y="2937847"/>
            <a:ext cx="1841499" cy="1197770"/>
          </a:xfrm>
          <a:prstGeom prst="rect">
            <a:avLst/>
          </a:prstGeom>
          <a:solidFill>
            <a:schemeClr val="accent1"/>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en-US" sz="1200" dirty="0">
                <a:solidFill>
                  <a:srgbClr val="FFFFFF"/>
                </a:solidFill>
              </a:rPr>
              <a:t>Dataset has grown since it was initiated because author has added new images over a period of time.</a:t>
            </a:r>
            <a:endParaRPr lang="en-US" altLang="en-US" dirty="0"/>
          </a:p>
          <a:p>
            <a:pPr algn="ctr" eaLnBrk="1" hangingPunct="1"/>
            <a:r>
              <a:rPr lang="en-US" altLang="en-US" sz="1200" dirty="0">
                <a:solidFill>
                  <a:srgbClr val="FFFFFF"/>
                </a:solidFill>
              </a:rPr>
              <a:t>(What)</a:t>
            </a:r>
            <a:endParaRPr lang="en-US" altLang="en-US" dirty="0"/>
          </a:p>
        </p:txBody>
      </p:sp>
      <p:sp>
        <p:nvSpPr>
          <p:cNvPr id="6" name="Google Shape;200;p21">
            <a:extLst>
              <a:ext uri="{FF2B5EF4-FFF2-40B4-BE49-F238E27FC236}">
                <a16:creationId xmlns:a16="http://schemas.microsoft.com/office/drawing/2014/main" id="{529F9F28-3771-4ACE-842B-D0FBE1E5DEDB}"/>
              </a:ext>
            </a:extLst>
          </p:cNvPr>
          <p:cNvSpPr>
            <a:spLocks noChangeArrowheads="1"/>
          </p:cNvSpPr>
          <p:nvPr/>
        </p:nvSpPr>
        <p:spPr bwMode="auto">
          <a:xfrm>
            <a:off x="7601705" y="3248996"/>
            <a:ext cx="1282700" cy="571500"/>
          </a:xfrm>
          <a:prstGeom prst="roundRect">
            <a:avLst>
              <a:gd name="adj" fmla="val 16667"/>
            </a:avLst>
          </a:prstGeom>
          <a:solidFill>
            <a:schemeClr val="accent1">
              <a:lumMod val="40000"/>
              <a:lumOff val="60000"/>
            </a:schemeClr>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en-US" sz="1800" dirty="0">
                <a:solidFill>
                  <a:schemeClr val="tx1"/>
                </a:solidFill>
              </a:rPr>
              <a:t>Reason</a:t>
            </a:r>
            <a:endParaRPr lang="en-US" altLang="en-US" dirty="0">
              <a:solidFill>
                <a:schemeClr val="tx1"/>
              </a:solidFill>
            </a:endParaRPr>
          </a:p>
        </p:txBody>
      </p:sp>
      <p:sp>
        <p:nvSpPr>
          <p:cNvPr id="7" name="Google Shape;201;p21">
            <a:extLst>
              <a:ext uri="{FF2B5EF4-FFF2-40B4-BE49-F238E27FC236}">
                <a16:creationId xmlns:a16="http://schemas.microsoft.com/office/drawing/2014/main" id="{C152F5B8-AC21-4769-A6B0-7B83943ED4DA}"/>
              </a:ext>
            </a:extLst>
          </p:cNvPr>
          <p:cNvSpPr>
            <a:spLocks noChangeArrowheads="1"/>
          </p:cNvSpPr>
          <p:nvPr/>
        </p:nvSpPr>
        <p:spPr bwMode="auto">
          <a:xfrm>
            <a:off x="9443204" y="3051352"/>
            <a:ext cx="1460500" cy="966788"/>
          </a:xfrm>
          <a:prstGeom prst="rect">
            <a:avLst/>
          </a:prstGeom>
          <a:solidFill>
            <a:schemeClr val="accent1"/>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en-US" sz="1200" dirty="0">
                <a:solidFill>
                  <a:srgbClr val="FFFFFF"/>
                </a:solidFill>
              </a:rPr>
              <a:t>Interest in image analytics, deep learning.</a:t>
            </a:r>
            <a:endParaRPr lang="en-US" altLang="en-US" dirty="0"/>
          </a:p>
          <a:p>
            <a:pPr algn="ctr" eaLnBrk="1" hangingPunct="1"/>
            <a:r>
              <a:rPr lang="en-US" altLang="en-US" sz="1200" dirty="0">
                <a:solidFill>
                  <a:srgbClr val="FFFFFF"/>
                </a:solidFill>
              </a:rPr>
              <a:t>(Why)</a:t>
            </a:r>
            <a:endParaRPr lang="en-US" altLang="en-US" dirty="0"/>
          </a:p>
        </p:txBody>
      </p:sp>
      <p:cxnSp>
        <p:nvCxnSpPr>
          <p:cNvPr id="8" name="Google Shape;202;p21">
            <a:extLst>
              <a:ext uri="{FF2B5EF4-FFF2-40B4-BE49-F238E27FC236}">
                <a16:creationId xmlns:a16="http://schemas.microsoft.com/office/drawing/2014/main" id="{548602C9-03D5-41CA-8D20-2E3D349FED89}"/>
              </a:ext>
            </a:extLst>
          </p:cNvPr>
          <p:cNvCxnSpPr>
            <a:cxnSpLocks noChangeShapeType="1"/>
            <a:stCxn id="3" idx="3"/>
            <a:endCxn id="5" idx="1"/>
          </p:cNvCxnSpPr>
          <p:nvPr/>
        </p:nvCxnSpPr>
        <p:spPr bwMode="auto">
          <a:xfrm flipV="1">
            <a:off x="4601330" y="3536732"/>
            <a:ext cx="728662" cy="5952"/>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9" name="Google Shape;203;p21">
            <a:extLst>
              <a:ext uri="{FF2B5EF4-FFF2-40B4-BE49-F238E27FC236}">
                <a16:creationId xmlns:a16="http://schemas.microsoft.com/office/drawing/2014/main" id="{B609D8F9-B76F-49BB-B243-609D4026E6CE}"/>
              </a:ext>
            </a:extLst>
          </p:cNvPr>
          <p:cNvCxnSpPr>
            <a:cxnSpLocks noChangeShapeType="1"/>
            <a:stCxn id="6" idx="3"/>
            <a:endCxn id="7" idx="1"/>
          </p:cNvCxnSpPr>
          <p:nvPr/>
        </p:nvCxnSpPr>
        <p:spPr bwMode="auto">
          <a:xfrm>
            <a:off x="8884405" y="3534746"/>
            <a:ext cx="558799" cy="0"/>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10" name="Google Shape;204;p21">
            <a:extLst>
              <a:ext uri="{FF2B5EF4-FFF2-40B4-BE49-F238E27FC236}">
                <a16:creationId xmlns:a16="http://schemas.microsoft.com/office/drawing/2014/main" id="{6390E62F-4D43-4FD4-901F-180C40F48271}"/>
              </a:ext>
            </a:extLst>
          </p:cNvPr>
          <p:cNvCxnSpPr>
            <a:cxnSpLocks noChangeShapeType="1"/>
            <a:stCxn id="5" idx="3"/>
            <a:endCxn id="6" idx="1"/>
          </p:cNvCxnSpPr>
          <p:nvPr/>
        </p:nvCxnSpPr>
        <p:spPr bwMode="auto">
          <a:xfrm flipV="1">
            <a:off x="7171491" y="3534746"/>
            <a:ext cx="430214" cy="1986"/>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sp>
        <p:nvSpPr>
          <p:cNvPr id="11" name="Google Shape;205;p21">
            <a:extLst>
              <a:ext uri="{FF2B5EF4-FFF2-40B4-BE49-F238E27FC236}">
                <a16:creationId xmlns:a16="http://schemas.microsoft.com/office/drawing/2014/main" id="{BE607FF2-4D42-424A-9D6F-A010028226BA}"/>
              </a:ext>
            </a:extLst>
          </p:cNvPr>
          <p:cNvSpPr>
            <a:spLocks noChangeArrowheads="1"/>
          </p:cNvSpPr>
          <p:nvPr/>
        </p:nvSpPr>
        <p:spPr bwMode="auto">
          <a:xfrm>
            <a:off x="5596692" y="2017097"/>
            <a:ext cx="1282700" cy="571500"/>
          </a:xfrm>
          <a:prstGeom prst="roundRect">
            <a:avLst>
              <a:gd name="adj" fmla="val 16667"/>
            </a:avLst>
          </a:prstGeom>
          <a:solidFill>
            <a:schemeClr val="accent1">
              <a:lumMod val="40000"/>
              <a:lumOff val="60000"/>
            </a:schemeClr>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r>
              <a:rPr lang="en-US" altLang="en-US"/>
              <a:t>Agent</a:t>
            </a:r>
          </a:p>
        </p:txBody>
      </p:sp>
      <p:sp>
        <p:nvSpPr>
          <p:cNvPr id="12" name="Google Shape;206;p21">
            <a:extLst>
              <a:ext uri="{FF2B5EF4-FFF2-40B4-BE49-F238E27FC236}">
                <a16:creationId xmlns:a16="http://schemas.microsoft.com/office/drawing/2014/main" id="{725CBE7C-0574-403E-A9FB-00A044B02AFA}"/>
              </a:ext>
            </a:extLst>
          </p:cNvPr>
          <p:cNvSpPr>
            <a:spLocks noChangeArrowheads="1"/>
          </p:cNvSpPr>
          <p:nvPr/>
        </p:nvSpPr>
        <p:spPr bwMode="auto">
          <a:xfrm>
            <a:off x="5329992" y="951885"/>
            <a:ext cx="1816100" cy="809625"/>
          </a:xfrm>
          <a:prstGeom prst="rect">
            <a:avLst/>
          </a:prstGeom>
          <a:solidFill>
            <a:schemeClr val="accent1"/>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en-US" sz="1200">
                <a:solidFill>
                  <a:srgbClr val="FFFFFF"/>
                </a:solidFill>
              </a:rPr>
              <a:t> License CC BY-NC-SA 4.0  (Creative Commons License)</a:t>
            </a:r>
            <a:endParaRPr lang="en-US" altLang="en-US"/>
          </a:p>
          <a:p>
            <a:pPr algn="ctr" eaLnBrk="1" hangingPunct="1"/>
            <a:r>
              <a:rPr lang="en-US" altLang="en-US" sz="1200">
                <a:solidFill>
                  <a:srgbClr val="FFFFFF"/>
                </a:solidFill>
              </a:rPr>
              <a:t>(Who)</a:t>
            </a:r>
            <a:endParaRPr lang="en-US" altLang="en-US"/>
          </a:p>
        </p:txBody>
      </p:sp>
      <p:sp>
        <p:nvSpPr>
          <p:cNvPr id="13" name="Google Shape;207;p21">
            <a:extLst>
              <a:ext uri="{FF2B5EF4-FFF2-40B4-BE49-F238E27FC236}">
                <a16:creationId xmlns:a16="http://schemas.microsoft.com/office/drawing/2014/main" id="{0D9DEBDA-45B9-4DCD-8A88-F18C1A77F8A6}"/>
              </a:ext>
            </a:extLst>
          </p:cNvPr>
          <p:cNvSpPr>
            <a:spLocks noChangeArrowheads="1"/>
          </p:cNvSpPr>
          <p:nvPr/>
        </p:nvSpPr>
        <p:spPr bwMode="auto">
          <a:xfrm>
            <a:off x="5507792" y="5515947"/>
            <a:ext cx="1460500" cy="619124"/>
          </a:xfrm>
          <a:prstGeom prst="rect">
            <a:avLst/>
          </a:prstGeom>
          <a:solidFill>
            <a:schemeClr val="accent1"/>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en-US" sz="1200" dirty="0">
                <a:solidFill>
                  <a:srgbClr val="FFFFFF"/>
                </a:solidFill>
              </a:rPr>
              <a:t>Simson’s seasons 4-24</a:t>
            </a:r>
            <a:endParaRPr lang="en-US" altLang="en-US" dirty="0"/>
          </a:p>
          <a:p>
            <a:pPr algn="ctr" eaLnBrk="1" hangingPunct="1"/>
            <a:r>
              <a:rPr lang="en-US" altLang="en-US" sz="1200" dirty="0">
                <a:solidFill>
                  <a:srgbClr val="FFFFFF"/>
                </a:solidFill>
              </a:rPr>
              <a:t>(When)</a:t>
            </a:r>
            <a:endParaRPr lang="en-US" altLang="en-US" dirty="0"/>
          </a:p>
        </p:txBody>
      </p:sp>
      <p:sp>
        <p:nvSpPr>
          <p:cNvPr id="14" name="Google Shape;208;p21">
            <a:extLst>
              <a:ext uri="{FF2B5EF4-FFF2-40B4-BE49-F238E27FC236}">
                <a16:creationId xmlns:a16="http://schemas.microsoft.com/office/drawing/2014/main" id="{2672902D-E8C8-4010-8058-26AAB1F1F897}"/>
              </a:ext>
            </a:extLst>
          </p:cNvPr>
          <p:cNvSpPr>
            <a:spLocks noChangeArrowheads="1"/>
          </p:cNvSpPr>
          <p:nvPr/>
        </p:nvSpPr>
        <p:spPr bwMode="auto">
          <a:xfrm>
            <a:off x="2958267" y="5446097"/>
            <a:ext cx="1460500" cy="458786"/>
          </a:xfrm>
          <a:prstGeom prst="rect">
            <a:avLst/>
          </a:prstGeom>
          <a:solidFill>
            <a:schemeClr val="accent1"/>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en-US" sz="1200">
                <a:solidFill>
                  <a:srgbClr val="FFFFFF"/>
                </a:solidFill>
              </a:rPr>
              <a:t>In Kaggle.com</a:t>
            </a:r>
            <a:endParaRPr lang="en-US" altLang="en-US"/>
          </a:p>
          <a:p>
            <a:pPr algn="ctr" eaLnBrk="1" hangingPunct="1"/>
            <a:r>
              <a:rPr lang="en-US" altLang="en-US" sz="1200">
                <a:solidFill>
                  <a:srgbClr val="FFFFFF"/>
                </a:solidFill>
              </a:rPr>
              <a:t>(Where)</a:t>
            </a:r>
            <a:endParaRPr lang="en-US" altLang="en-US"/>
          </a:p>
        </p:txBody>
      </p:sp>
      <p:sp>
        <p:nvSpPr>
          <p:cNvPr id="15" name="Google Shape;209;p21">
            <a:extLst>
              <a:ext uri="{FF2B5EF4-FFF2-40B4-BE49-F238E27FC236}">
                <a16:creationId xmlns:a16="http://schemas.microsoft.com/office/drawing/2014/main" id="{DA78AD70-0897-4CE3-BF9E-18327C7D667B}"/>
              </a:ext>
            </a:extLst>
          </p:cNvPr>
          <p:cNvSpPr>
            <a:spLocks noChangeArrowheads="1"/>
          </p:cNvSpPr>
          <p:nvPr/>
        </p:nvSpPr>
        <p:spPr bwMode="auto">
          <a:xfrm>
            <a:off x="3345618" y="4135616"/>
            <a:ext cx="1282700" cy="571500"/>
          </a:xfrm>
          <a:prstGeom prst="roundRect">
            <a:avLst>
              <a:gd name="adj" fmla="val 16667"/>
            </a:avLst>
          </a:prstGeom>
          <a:solidFill>
            <a:schemeClr val="accent1">
              <a:lumMod val="40000"/>
              <a:lumOff val="60000"/>
            </a:schemeClr>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r>
              <a:rPr lang="en-US" altLang="en-US" dirty="0"/>
              <a:t>Location</a:t>
            </a:r>
          </a:p>
        </p:txBody>
      </p:sp>
      <p:sp>
        <p:nvSpPr>
          <p:cNvPr id="16" name="Google Shape;210;p21">
            <a:extLst>
              <a:ext uri="{FF2B5EF4-FFF2-40B4-BE49-F238E27FC236}">
                <a16:creationId xmlns:a16="http://schemas.microsoft.com/office/drawing/2014/main" id="{AB22049E-A442-41FA-A08B-3F2374CC24D0}"/>
              </a:ext>
            </a:extLst>
          </p:cNvPr>
          <p:cNvSpPr>
            <a:spLocks noChangeArrowheads="1"/>
          </p:cNvSpPr>
          <p:nvPr/>
        </p:nvSpPr>
        <p:spPr bwMode="auto">
          <a:xfrm>
            <a:off x="5596692" y="4595197"/>
            <a:ext cx="1282700" cy="571500"/>
          </a:xfrm>
          <a:prstGeom prst="roundRect">
            <a:avLst>
              <a:gd name="adj" fmla="val 16667"/>
            </a:avLst>
          </a:prstGeom>
          <a:solidFill>
            <a:schemeClr val="accent1">
              <a:lumMod val="40000"/>
              <a:lumOff val="60000"/>
            </a:schemeClr>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r>
              <a:rPr lang="en-US" altLang="en-US"/>
              <a:t>Time</a:t>
            </a:r>
          </a:p>
        </p:txBody>
      </p:sp>
      <p:cxnSp>
        <p:nvCxnSpPr>
          <p:cNvPr id="17" name="Google Shape;211;p21">
            <a:extLst>
              <a:ext uri="{FF2B5EF4-FFF2-40B4-BE49-F238E27FC236}">
                <a16:creationId xmlns:a16="http://schemas.microsoft.com/office/drawing/2014/main" id="{3F38FF0F-B608-40C0-99EA-271597F27C63}"/>
              </a:ext>
            </a:extLst>
          </p:cNvPr>
          <p:cNvCxnSpPr>
            <a:cxnSpLocks noChangeShapeType="1"/>
            <a:endCxn id="11" idx="2"/>
          </p:cNvCxnSpPr>
          <p:nvPr/>
        </p:nvCxnSpPr>
        <p:spPr bwMode="auto">
          <a:xfrm flipV="1">
            <a:off x="6238042" y="2588597"/>
            <a:ext cx="0" cy="280988"/>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18" name="Google Shape;212;p21">
            <a:extLst>
              <a:ext uri="{FF2B5EF4-FFF2-40B4-BE49-F238E27FC236}">
                <a16:creationId xmlns:a16="http://schemas.microsoft.com/office/drawing/2014/main" id="{877875B7-B8BB-42D0-9F9E-676E37B4B00B}"/>
              </a:ext>
            </a:extLst>
          </p:cNvPr>
          <p:cNvCxnSpPr>
            <a:cxnSpLocks noChangeShapeType="1"/>
            <a:stCxn id="11" idx="0"/>
            <a:endCxn id="12" idx="2"/>
          </p:cNvCxnSpPr>
          <p:nvPr/>
        </p:nvCxnSpPr>
        <p:spPr bwMode="auto">
          <a:xfrm flipV="1">
            <a:off x="6238042" y="1761510"/>
            <a:ext cx="0" cy="255587"/>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19" name="Google Shape;213;p21">
            <a:extLst>
              <a:ext uri="{FF2B5EF4-FFF2-40B4-BE49-F238E27FC236}">
                <a16:creationId xmlns:a16="http://schemas.microsoft.com/office/drawing/2014/main" id="{5C356EA7-BCB0-483B-8D9C-1C6F51826A04}"/>
              </a:ext>
            </a:extLst>
          </p:cNvPr>
          <p:cNvCxnSpPr>
            <a:cxnSpLocks noChangeShapeType="1"/>
            <a:stCxn id="5" idx="2"/>
            <a:endCxn id="16" idx="0"/>
          </p:cNvCxnSpPr>
          <p:nvPr/>
        </p:nvCxnSpPr>
        <p:spPr bwMode="auto">
          <a:xfrm flipH="1">
            <a:off x="6238042" y="4135617"/>
            <a:ext cx="12700" cy="459580"/>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20" name="Google Shape;214;p21">
            <a:extLst>
              <a:ext uri="{FF2B5EF4-FFF2-40B4-BE49-F238E27FC236}">
                <a16:creationId xmlns:a16="http://schemas.microsoft.com/office/drawing/2014/main" id="{89FAE971-8781-4816-B64A-D704E56615EF}"/>
              </a:ext>
            </a:extLst>
          </p:cNvPr>
          <p:cNvCxnSpPr>
            <a:cxnSpLocks noChangeShapeType="1"/>
            <a:stCxn id="16" idx="2"/>
            <a:endCxn id="13" idx="0"/>
          </p:cNvCxnSpPr>
          <p:nvPr/>
        </p:nvCxnSpPr>
        <p:spPr bwMode="auto">
          <a:xfrm>
            <a:off x="6238042" y="5166697"/>
            <a:ext cx="0" cy="349250"/>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21" name="Google Shape;215;p21">
            <a:extLst>
              <a:ext uri="{FF2B5EF4-FFF2-40B4-BE49-F238E27FC236}">
                <a16:creationId xmlns:a16="http://schemas.microsoft.com/office/drawing/2014/main" id="{48AD32E8-16A8-4762-B703-846694E7F001}"/>
              </a:ext>
            </a:extLst>
          </p:cNvPr>
          <p:cNvCxnSpPr>
            <a:cxnSpLocks noChangeShapeType="1"/>
            <a:endCxn id="15" idx="3"/>
          </p:cNvCxnSpPr>
          <p:nvPr/>
        </p:nvCxnSpPr>
        <p:spPr bwMode="auto">
          <a:xfrm rot="10800000" flipV="1">
            <a:off x="4628318" y="3807796"/>
            <a:ext cx="879474" cy="613569"/>
          </a:xfrm>
          <a:prstGeom prst="bentConnector3">
            <a:avLst>
              <a:gd name="adj1" fmla="val 50000"/>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22" name="Google Shape;216;p21">
            <a:extLst>
              <a:ext uri="{FF2B5EF4-FFF2-40B4-BE49-F238E27FC236}">
                <a16:creationId xmlns:a16="http://schemas.microsoft.com/office/drawing/2014/main" id="{D3168F78-343B-4BB2-B0E0-D7258B9E3FEE}"/>
              </a:ext>
            </a:extLst>
          </p:cNvPr>
          <p:cNvCxnSpPr>
            <a:cxnSpLocks noChangeShapeType="1"/>
            <a:stCxn id="16" idx="1"/>
            <a:endCxn id="14" idx="3"/>
          </p:cNvCxnSpPr>
          <p:nvPr/>
        </p:nvCxnSpPr>
        <p:spPr bwMode="auto">
          <a:xfrm rot="10800000" flipV="1">
            <a:off x="4418768" y="4880946"/>
            <a:ext cx="1177925" cy="794543"/>
          </a:xfrm>
          <a:prstGeom prst="bentConnector3">
            <a:avLst>
              <a:gd name="adj1" fmla="val 50000"/>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sp>
        <p:nvSpPr>
          <p:cNvPr id="23" name="Title 1">
            <a:extLst>
              <a:ext uri="{FF2B5EF4-FFF2-40B4-BE49-F238E27FC236}">
                <a16:creationId xmlns:a16="http://schemas.microsoft.com/office/drawing/2014/main" id="{2D322A9F-E813-4276-941B-BDB3AECB03B8}"/>
              </a:ext>
            </a:extLst>
          </p:cNvPr>
          <p:cNvSpPr txBox="1">
            <a:spLocks/>
          </p:cNvSpPr>
          <p:nvPr/>
        </p:nvSpPr>
        <p:spPr>
          <a:xfrm>
            <a:off x="0" y="-14472"/>
            <a:ext cx="3379433" cy="85554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a:t>About Data</a:t>
            </a:r>
            <a:endParaRPr lang="en-US" sz="4800" dirty="0"/>
          </a:p>
        </p:txBody>
      </p:sp>
      <p:pic>
        <p:nvPicPr>
          <p:cNvPr id="24" name="Picture 23">
            <a:extLst>
              <a:ext uri="{FF2B5EF4-FFF2-40B4-BE49-F238E27FC236}">
                <a16:creationId xmlns:a16="http://schemas.microsoft.com/office/drawing/2014/main" id="{A59A922F-29F9-4ED8-94DC-AD927072432D}"/>
              </a:ext>
            </a:extLst>
          </p:cNvPr>
          <p:cNvPicPr>
            <a:picLocks noChangeAspect="1"/>
          </p:cNvPicPr>
          <p:nvPr/>
        </p:nvPicPr>
        <p:blipFill>
          <a:blip r:embed="rId2"/>
          <a:stretch>
            <a:fillRect/>
          </a:stretch>
        </p:blipFill>
        <p:spPr>
          <a:xfrm>
            <a:off x="10218198" y="-79899"/>
            <a:ext cx="1973802" cy="1571348"/>
          </a:xfrm>
          <a:prstGeom prst="ellipse">
            <a:avLst/>
          </a:prstGeom>
          <a:ln>
            <a:noFill/>
          </a:ln>
          <a:effectLst>
            <a:softEdge rad="112500"/>
          </a:effectLst>
        </p:spPr>
      </p:pic>
    </p:spTree>
    <p:extLst>
      <p:ext uri="{BB962C8B-B14F-4D97-AF65-F5344CB8AC3E}">
        <p14:creationId xmlns:p14="http://schemas.microsoft.com/office/powerpoint/2010/main" val="1274790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0" y="0"/>
            <a:ext cx="3379433" cy="855540"/>
          </a:xfrm>
        </p:spPr>
        <p:txBody>
          <a:bodyPr>
            <a:normAutofit/>
          </a:bodyPr>
          <a:lstStyle/>
          <a:p>
            <a:r>
              <a:rPr lang="en-US" sz="4800" dirty="0"/>
              <a:t>About Data</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781236" y="1225357"/>
            <a:ext cx="9038895" cy="3666953"/>
          </a:xfrm>
        </p:spPr>
        <p:txBody>
          <a:bodyPr>
            <a:normAutofit/>
          </a:bodyPr>
          <a:lstStyle/>
          <a:p>
            <a:pPr marL="285750" indent="-285750" algn="just">
              <a:lnSpc>
                <a:spcPct val="150000"/>
              </a:lnSpc>
              <a:buFont typeface="Arial" panose="020B0604020202020204" pitchFamily="34" charset="0"/>
              <a:buChar char="•"/>
            </a:pPr>
            <a:r>
              <a:rPr lang="en-US" altLang="zh-CN" sz="1800" dirty="0"/>
              <a:t>The image dataset available on Kaggle.com has 20 folders (one for each Simpson character) with 400-2000 pictures in each folder.  </a:t>
            </a:r>
          </a:p>
          <a:p>
            <a:pPr marL="285750" indent="-285750" algn="just">
              <a:lnSpc>
                <a:spcPct val="150000"/>
              </a:lnSpc>
              <a:buFont typeface="Arial" panose="020B0604020202020204" pitchFamily="34" charset="0"/>
              <a:buChar char="•"/>
            </a:pPr>
            <a:r>
              <a:rPr lang="en-US" altLang="zh-CN" sz="1800" dirty="0"/>
              <a:t>This image dataset is a collection of video frame captures from Simpson’s episodes. Dataset includes images that feature multiple characters in a single frame.</a:t>
            </a:r>
          </a:p>
          <a:p>
            <a:pPr marL="285750" indent="-285750" algn="just">
              <a:lnSpc>
                <a:spcPct val="150000"/>
              </a:lnSpc>
              <a:buFont typeface="Arial" panose="020B0604020202020204" pitchFamily="34" charset="0"/>
              <a:buChar char="•"/>
            </a:pPr>
            <a:r>
              <a:rPr lang="en-US" altLang="zh-CN" sz="1800" dirty="0">
                <a:solidFill>
                  <a:schemeClr val="tx1"/>
                </a:solidFill>
              </a:rPr>
              <a:t>There may be insufficient images with multiple characters for tagging.  This may require the team to generate additional frames with multiple characters</a:t>
            </a:r>
            <a:r>
              <a:rPr lang="en-US" altLang="zh-CN" sz="1800" dirty="0"/>
              <a:t>. </a:t>
            </a:r>
          </a:p>
          <a:p>
            <a:pPr algn="just">
              <a:lnSpc>
                <a:spcPct val="150000"/>
              </a:lnSpc>
            </a:pPr>
            <a:endParaRPr lang="en-US" altLang="zh-CN" sz="1800" dirty="0">
              <a:solidFill>
                <a:schemeClr val="tx1"/>
              </a:solidFill>
            </a:endParaRPr>
          </a:p>
          <a:p>
            <a:pPr algn="just">
              <a:lnSpc>
                <a:spcPct val="150000"/>
              </a:lnSpc>
            </a:pPr>
            <a:endParaRPr lang="en-US" altLang="zh-CN" sz="1800" dirty="0"/>
          </a:p>
          <a:p>
            <a:pPr algn="just">
              <a:lnSpc>
                <a:spcPct val="150000"/>
              </a:lnSpc>
            </a:pPr>
            <a:endParaRPr lang="en-US" altLang="zh-CN" sz="1800" dirty="0"/>
          </a:p>
          <a:p>
            <a:pPr algn="just">
              <a:lnSpc>
                <a:spcPct val="150000"/>
              </a:lnSpc>
            </a:pPr>
            <a:endParaRPr lang="en-US" altLang="zh-CN" sz="1800" dirty="0"/>
          </a:p>
          <a:p>
            <a:pPr algn="just">
              <a:lnSpc>
                <a:spcPct val="150000"/>
              </a:lnSpc>
            </a:pPr>
            <a:endParaRPr lang="en-US" altLang="zh-CN" sz="1800" dirty="0"/>
          </a:p>
          <a:p>
            <a:pPr algn="just">
              <a:lnSpc>
                <a:spcPct val="150000"/>
              </a:lnSpc>
            </a:pPr>
            <a:endParaRPr lang="en-US" altLang="zh-CN" sz="1800" dirty="0">
              <a:solidFill>
                <a:srgbClr val="000000"/>
              </a:solidFill>
            </a:endParaRPr>
          </a:p>
          <a:p>
            <a:endParaRPr lang="en-US" sz="1800" dirty="0"/>
          </a:p>
        </p:txBody>
      </p:sp>
      <p:pic>
        <p:nvPicPr>
          <p:cNvPr id="5" name="Picture 4">
            <a:extLst>
              <a:ext uri="{FF2B5EF4-FFF2-40B4-BE49-F238E27FC236}">
                <a16:creationId xmlns:a16="http://schemas.microsoft.com/office/drawing/2014/main" id="{538C19D4-6995-4EEC-A06C-712C77AAE39C}"/>
              </a:ext>
            </a:extLst>
          </p:cNvPr>
          <p:cNvPicPr>
            <a:picLocks noChangeAspect="1"/>
          </p:cNvPicPr>
          <p:nvPr/>
        </p:nvPicPr>
        <p:blipFill>
          <a:blip r:embed="rId2"/>
          <a:stretch>
            <a:fillRect/>
          </a:stretch>
        </p:blipFill>
        <p:spPr>
          <a:xfrm>
            <a:off x="10218198" y="-79899"/>
            <a:ext cx="1973802" cy="1571348"/>
          </a:xfrm>
          <a:prstGeom prst="ellipse">
            <a:avLst/>
          </a:prstGeom>
          <a:ln>
            <a:noFill/>
          </a:ln>
          <a:effectLst>
            <a:softEdge rad="112500"/>
          </a:effectLst>
        </p:spPr>
      </p:pic>
      <p:sp>
        <p:nvSpPr>
          <p:cNvPr id="7" name="Rectangle 6">
            <a:extLst>
              <a:ext uri="{FF2B5EF4-FFF2-40B4-BE49-F238E27FC236}">
                <a16:creationId xmlns:a16="http://schemas.microsoft.com/office/drawing/2014/main" id="{5B0501B6-27B4-4D5E-AD22-C196D3BB3524}"/>
              </a:ext>
            </a:extLst>
          </p:cNvPr>
          <p:cNvSpPr/>
          <p:nvPr/>
        </p:nvSpPr>
        <p:spPr>
          <a:xfrm>
            <a:off x="781236" y="4198310"/>
            <a:ext cx="9038895" cy="2127634"/>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altLang="zh-CN" dirty="0"/>
              <a:t>File descriptions and explanations:</a:t>
            </a:r>
          </a:p>
          <a:p>
            <a:pPr algn="just">
              <a:lnSpc>
                <a:spcPct val="150000"/>
              </a:lnSpc>
            </a:pPr>
            <a:r>
              <a:rPr lang="en-US" altLang="zh-CN" b="1" dirty="0"/>
              <a:t>                             File simpson-set.tar.gz </a:t>
            </a:r>
            <a:r>
              <a:rPr lang="en-US" altLang="zh-CN" dirty="0"/>
              <a:t>: This is an image dataset: 20 folders (one for each character) with 400-2000 pictures in each folder.</a:t>
            </a:r>
          </a:p>
          <a:p>
            <a:pPr algn="just">
              <a:lnSpc>
                <a:spcPct val="150000"/>
              </a:lnSpc>
            </a:pPr>
            <a:r>
              <a:rPr lang="en-US" altLang="zh-CN" b="1" dirty="0"/>
              <a:t>                             File annotation.txt </a:t>
            </a:r>
            <a:r>
              <a:rPr lang="en-US" altLang="zh-CN" dirty="0"/>
              <a:t>: Annotation file for bounding boxes for each  character</a:t>
            </a:r>
          </a:p>
        </p:txBody>
      </p:sp>
    </p:spTree>
    <p:extLst>
      <p:ext uri="{BB962C8B-B14F-4D97-AF65-F5344CB8AC3E}">
        <p14:creationId xmlns:p14="http://schemas.microsoft.com/office/powerpoint/2010/main" val="2213946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15AF7-10FF-4E19-A206-3E8E7C1A3591}"/>
              </a:ext>
            </a:extLst>
          </p:cNvPr>
          <p:cNvSpPr txBox="1">
            <a:spLocks/>
          </p:cNvSpPr>
          <p:nvPr/>
        </p:nvSpPr>
        <p:spPr>
          <a:xfrm>
            <a:off x="0" y="0"/>
            <a:ext cx="3379433" cy="85554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a:t>About Data</a:t>
            </a:r>
            <a:endParaRPr lang="en-US" sz="4800" dirty="0"/>
          </a:p>
        </p:txBody>
      </p:sp>
      <p:pic>
        <p:nvPicPr>
          <p:cNvPr id="3" name="Picture 2">
            <a:extLst>
              <a:ext uri="{FF2B5EF4-FFF2-40B4-BE49-F238E27FC236}">
                <a16:creationId xmlns:a16="http://schemas.microsoft.com/office/drawing/2014/main" id="{574382F5-D1F5-41BD-B038-B82973325860}"/>
              </a:ext>
            </a:extLst>
          </p:cNvPr>
          <p:cNvPicPr>
            <a:picLocks noChangeAspect="1"/>
          </p:cNvPicPr>
          <p:nvPr/>
        </p:nvPicPr>
        <p:blipFill>
          <a:blip r:embed="rId2"/>
          <a:stretch>
            <a:fillRect/>
          </a:stretch>
        </p:blipFill>
        <p:spPr>
          <a:xfrm>
            <a:off x="10218198" y="-79899"/>
            <a:ext cx="1973802" cy="1571348"/>
          </a:xfrm>
          <a:prstGeom prst="ellipse">
            <a:avLst/>
          </a:prstGeom>
          <a:ln>
            <a:noFill/>
          </a:ln>
          <a:effectLst>
            <a:softEdge rad="112500"/>
          </a:effectLst>
        </p:spPr>
      </p:pic>
      <p:sp>
        <p:nvSpPr>
          <p:cNvPr id="4" name="Rectangle 3">
            <a:extLst>
              <a:ext uri="{FF2B5EF4-FFF2-40B4-BE49-F238E27FC236}">
                <a16:creationId xmlns:a16="http://schemas.microsoft.com/office/drawing/2014/main" id="{A9E75F69-B6A3-42E8-9B41-5D8C6557793E}"/>
              </a:ext>
            </a:extLst>
          </p:cNvPr>
          <p:cNvSpPr/>
          <p:nvPr/>
        </p:nvSpPr>
        <p:spPr>
          <a:xfrm>
            <a:off x="331432" y="845118"/>
            <a:ext cx="7032753" cy="369332"/>
          </a:xfrm>
          <a:prstGeom prst="rect">
            <a:avLst/>
          </a:prstGeom>
        </p:spPr>
        <p:txBody>
          <a:bodyPr wrap="square">
            <a:spAutoFit/>
          </a:bodyPr>
          <a:lstStyle/>
          <a:p>
            <a:r>
              <a:rPr lang="en-US" altLang="en-US" dirty="0"/>
              <a:t>Table showing all characters with over 100 images in the dataset</a:t>
            </a:r>
            <a:endParaRPr lang="zh-CN" altLang="en-US" dirty="0"/>
          </a:p>
        </p:txBody>
      </p:sp>
      <p:pic>
        <p:nvPicPr>
          <p:cNvPr id="5" name="Google Shape;157;p18">
            <a:extLst>
              <a:ext uri="{FF2B5EF4-FFF2-40B4-BE49-F238E27FC236}">
                <a16:creationId xmlns:a16="http://schemas.microsoft.com/office/drawing/2014/main" id="{8D059781-72DE-4860-8F0C-928364524C7B}"/>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r="38589"/>
          <a:stretch>
            <a:fillRect/>
          </a:stretch>
        </p:blipFill>
        <p:spPr bwMode="auto">
          <a:xfrm>
            <a:off x="6915149" y="1417135"/>
            <a:ext cx="4302579" cy="5259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oogle Shape;162;p18">
            <a:extLst>
              <a:ext uri="{FF2B5EF4-FFF2-40B4-BE49-F238E27FC236}">
                <a16:creationId xmlns:a16="http://schemas.microsoft.com/office/drawing/2014/main" id="{A960C609-9651-43A1-8CE6-89FF688F6DC4}"/>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650" y="1338943"/>
            <a:ext cx="6505421" cy="530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0657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TotalTime>
  <Words>853</Words>
  <Application>Microsoft Office PowerPoint</Application>
  <PresentationFormat>Widescreen</PresentationFormat>
  <Paragraphs>120</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等线</vt:lpstr>
      <vt:lpstr>等线 Light</vt:lpstr>
      <vt:lpstr>Helvetica Neue</vt:lpstr>
      <vt:lpstr>Arial</vt:lpstr>
      <vt:lpstr>Calibri</vt:lpstr>
      <vt:lpstr>Times New Roman</vt:lpstr>
      <vt:lpstr>Wingdings</vt:lpstr>
      <vt:lpstr>Office Theme</vt:lpstr>
      <vt:lpstr>PowerPoint Presentation</vt:lpstr>
      <vt:lpstr>Roles of team members</vt:lpstr>
      <vt:lpstr>Introduction</vt:lpstr>
      <vt:lpstr>Project Description </vt:lpstr>
      <vt:lpstr>PowerPoint Presentation</vt:lpstr>
      <vt:lpstr>Why We Chose This Project?</vt:lpstr>
      <vt:lpstr>PowerPoint Presentation</vt:lpstr>
      <vt:lpstr>About Data</vt:lpstr>
      <vt:lpstr>PowerPoint Presentation</vt:lpstr>
      <vt:lpstr>PowerPoint Presentation</vt:lpstr>
      <vt:lpstr>PowerPoint Presentation</vt:lpstr>
      <vt:lpstr>Core Goals &amp; Stretch Goals</vt:lpstr>
      <vt:lpstr>SafE Agile – Sprint breakdown</vt:lpstr>
      <vt:lpstr>Core Goal 1 - CNN</vt:lpstr>
      <vt:lpstr>Core Goal 2 - FasterRCNN</vt:lpstr>
      <vt:lpstr>Core Goal 3 - YOLO</vt:lpstr>
      <vt:lpstr>Core Goal 3 - YOLO</vt:lpstr>
      <vt:lpstr>Core Goal 3 - YOLO</vt:lpstr>
      <vt:lpstr>Core Goal 3 - YOLO</vt:lpstr>
      <vt:lpstr>Core Goal 4 - SSD</vt:lpstr>
      <vt:lpstr>Stretch Goals #1</vt:lpstr>
      <vt:lpstr>Stretch Goals #2</vt:lpstr>
      <vt:lpstr>Stretch Goals #3</vt:lpstr>
      <vt:lpstr>Stretch Goals #4</vt:lpstr>
      <vt:lpstr>With more time…</vt:lpstr>
      <vt:lpstr>Challenges / Learnings</vt:lpstr>
      <vt:lpstr>Applications for this concept/research/work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Yinchen Niu</dc:creator>
  <cp:lastModifiedBy>Yinchen Niu</cp:lastModifiedBy>
  <cp:revision>11</cp:revision>
  <dcterms:created xsi:type="dcterms:W3CDTF">2019-07-27T14:26:55Z</dcterms:created>
  <dcterms:modified xsi:type="dcterms:W3CDTF">2019-07-27T16:39:36Z</dcterms:modified>
</cp:coreProperties>
</file>