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99" r:id="rId5"/>
    <p:sldId id="479" r:id="rId6"/>
    <p:sldId id="461" r:id="rId7"/>
    <p:sldId id="475" r:id="rId8"/>
    <p:sldId id="478" r:id="rId9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e Porter" initials="cp" lastIdx="1" clrIdx="0"/>
  <p:cmAuthor id="1" name="Manware, Yogesh" initials="MY" lastIdx="1" clrIdx="1">
    <p:extLst>
      <p:ext uri="{19B8F6BF-5375-455C-9EA6-DF929625EA0E}">
        <p15:presenceInfo xmlns:p15="http://schemas.microsoft.com/office/powerpoint/2012/main" userId="S-1-5-21-602162358-1844823847-725345543-2865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86447" autoAdjust="0"/>
  </p:normalViewPr>
  <p:slideViewPr>
    <p:cSldViewPr>
      <p:cViewPr varScale="1">
        <p:scale>
          <a:sx n="113" d="100"/>
          <a:sy n="113" d="100"/>
        </p:scale>
        <p:origin x="120" y="126"/>
      </p:cViewPr>
      <p:guideLst>
        <p:guide orient="horz" pos="4224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31T13:15:29.753" idx="1">
    <p:pos x="2171" y="1205"/>
    <p:text>Talk about the three point given on this page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33197-74CB-4635-87F7-4E22408A88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7D06B-C568-4620-BAB7-18CAC1B35BB9}">
      <dgm:prSet phldrT="[Text]"/>
      <dgm:spPr/>
      <dgm:t>
        <a:bodyPr/>
        <a:lstStyle/>
        <a:p>
          <a:r>
            <a:rPr lang="en-US" dirty="0" smtClean="0"/>
            <a:t>Yogesh Manware</a:t>
          </a:r>
          <a:endParaRPr lang="en-US" dirty="0"/>
        </a:p>
      </dgm:t>
    </dgm:pt>
    <dgm:pt modelId="{ECC3A1CD-0678-40C6-A508-87FAB0BB3B85}" type="parTrans" cxnId="{3ACCFB40-6CB9-463E-92CC-1BD8D44A9382}">
      <dgm:prSet/>
      <dgm:spPr/>
      <dgm:t>
        <a:bodyPr/>
        <a:lstStyle/>
        <a:p>
          <a:endParaRPr lang="en-US"/>
        </a:p>
      </dgm:t>
    </dgm:pt>
    <dgm:pt modelId="{3210EDDC-B8AA-4F5A-B30F-84AF3B322EDF}" type="sibTrans" cxnId="{3ACCFB40-6CB9-463E-92CC-1BD8D44A9382}">
      <dgm:prSet/>
      <dgm:spPr/>
      <dgm:t>
        <a:bodyPr/>
        <a:lstStyle/>
        <a:p>
          <a:endParaRPr lang="en-US"/>
        </a:p>
      </dgm:t>
    </dgm:pt>
    <dgm:pt modelId="{76ADC61A-63B7-4975-9039-99D50CE64E25}" type="pres">
      <dgm:prSet presAssocID="{CBF33197-74CB-4635-87F7-4E22408A887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31AAD58-5795-428A-8CB9-2760A651144C}" type="pres">
      <dgm:prSet presAssocID="{CBF33197-74CB-4635-87F7-4E22408A887F}" presName="Name1" presStyleCnt="0"/>
      <dgm:spPr/>
    </dgm:pt>
    <dgm:pt modelId="{C259D147-099A-4EEF-A71D-820D4DA78A0A}" type="pres">
      <dgm:prSet presAssocID="{CBF33197-74CB-4635-87F7-4E22408A887F}" presName="cycle" presStyleCnt="0"/>
      <dgm:spPr/>
    </dgm:pt>
    <dgm:pt modelId="{E3AA1C32-9DE1-40EB-BAD6-0B2D15027314}" type="pres">
      <dgm:prSet presAssocID="{CBF33197-74CB-4635-87F7-4E22408A887F}" presName="srcNode" presStyleLbl="node1" presStyleIdx="0" presStyleCnt="1"/>
      <dgm:spPr/>
    </dgm:pt>
    <dgm:pt modelId="{F6EBBA63-DC60-46F8-BEF1-0B86E468320F}" type="pres">
      <dgm:prSet presAssocID="{CBF33197-74CB-4635-87F7-4E22408A887F}" presName="conn" presStyleLbl="parChTrans1D2" presStyleIdx="0" presStyleCnt="1"/>
      <dgm:spPr/>
      <dgm:t>
        <a:bodyPr/>
        <a:lstStyle/>
        <a:p>
          <a:endParaRPr lang="en-US"/>
        </a:p>
      </dgm:t>
    </dgm:pt>
    <dgm:pt modelId="{655047BF-886D-48F6-B09D-B0DB6679EE2E}" type="pres">
      <dgm:prSet presAssocID="{CBF33197-74CB-4635-87F7-4E22408A887F}" presName="extraNode" presStyleLbl="node1" presStyleIdx="0" presStyleCnt="1"/>
      <dgm:spPr/>
    </dgm:pt>
    <dgm:pt modelId="{5C0E2F02-DADB-46B9-A781-B0BD2EF8EE08}" type="pres">
      <dgm:prSet presAssocID="{CBF33197-74CB-4635-87F7-4E22408A887F}" presName="dstNode" presStyleLbl="node1" presStyleIdx="0" presStyleCnt="1"/>
      <dgm:spPr/>
    </dgm:pt>
    <dgm:pt modelId="{38040E7B-901D-47FA-A5EE-29E823A64084}" type="pres">
      <dgm:prSet presAssocID="{F117D06B-C568-4620-BAB7-18CAC1B35BB9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1016F6-770E-421A-89B3-6787F7584C58}" type="pres">
      <dgm:prSet presAssocID="{F117D06B-C568-4620-BAB7-18CAC1B35BB9}" presName="accent_1" presStyleCnt="0"/>
      <dgm:spPr/>
    </dgm:pt>
    <dgm:pt modelId="{B2D24240-FB9E-4D4D-AD9D-26EF07E6D649}" type="pres">
      <dgm:prSet presAssocID="{F117D06B-C568-4620-BAB7-18CAC1B35BB9}" presName="accentRepeatNode" presStyleLbl="solidFgAcc1" presStyleIdx="0" presStyleCnt="1"/>
      <dgm:spPr/>
    </dgm:pt>
  </dgm:ptLst>
  <dgm:cxnLst>
    <dgm:cxn modelId="{2C74C2B3-A2E0-4C57-9727-FAC88D62BC01}" type="presOf" srcId="{3210EDDC-B8AA-4F5A-B30F-84AF3B322EDF}" destId="{F6EBBA63-DC60-46F8-BEF1-0B86E468320F}" srcOrd="0" destOrd="0" presId="urn:microsoft.com/office/officeart/2008/layout/VerticalCurvedList"/>
    <dgm:cxn modelId="{3ACCFB40-6CB9-463E-92CC-1BD8D44A9382}" srcId="{CBF33197-74CB-4635-87F7-4E22408A887F}" destId="{F117D06B-C568-4620-BAB7-18CAC1B35BB9}" srcOrd="0" destOrd="0" parTransId="{ECC3A1CD-0678-40C6-A508-87FAB0BB3B85}" sibTransId="{3210EDDC-B8AA-4F5A-B30F-84AF3B322EDF}"/>
    <dgm:cxn modelId="{62235B5D-8560-4201-BD84-DA7CDCAA1ADC}" type="presOf" srcId="{CBF33197-74CB-4635-87F7-4E22408A887F}" destId="{76ADC61A-63B7-4975-9039-99D50CE64E25}" srcOrd="0" destOrd="0" presId="urn:microsoft.com/office/officeart/2008/layout/VerticalCurvedList"/>
    <dgm:cxn modelId="{8F30AD0F-0B37-490C-AC7A-117BA12F8A5A}" type="presOf" srcId="{F117D06B-C568-4620-BAB7-18CAC1B35BB9}" destId="{38040E7B-901D-47FA-A5EE-29E823A64084}" srcOrd="0" destOrd="0" presId="urn:microsoft.com/office/officeart/2008/layout/VerticalCurvedList"/>
    <dgm:cxn modelId="{C2B82D7E-6921-41DE-B711-9967DABB5382}" type="presParOf" srcId="{76ADC61A-63B7-4975-9039-99D50CE64E25}" destId="{531AAD58-5795-428A-8CB9-2760A651144C}" srcOrd="0" destOrd="0" presId="urn:microsoft.com/office/officeart/2008/layout/VerticalCurvedList"/>
    <dgm:cxn modelId="{2DDD40F5-4CE9-4381-BA5E-31380A030A7C}" type="presParOf" srcId="{531AAD58-5795-428A-8CB9-2760A651144C}" destId="{C259D147-099A-4EEF-A71D-820D4DA78A0A}" srcOrd="0" destOrd="0" presId="urn:microsoft.com/office/officeart/2008/layout/VerticalCurvedList"/>
    <dgm:cxn modelId="{82E6C697-1AF8-4427-8338-843F067DB4B0}" type="presParOf" srcId="{C259D147-099A-4EEF-A71D-820D4DA78A0A}" destId="{E3AA1C32-9DE1-40EB-BAD6-0B2D15027314}" srcOrd="0" destOrd="0" presId="urn:microsoft.com/office/officeart/2008/layout/VerticalCurvedList"/>
    <dgm:cxn modelId="{25BE18B0-4F88-40FE-9285-00BD17DECD06}" type="presParOf" srcId="{C259D147-099A-4EEF-A71D-820D4DA78A0A}" destId="{F6EBBA63-DC60-46F8-BEF1-0B86E468320F}" srcOrd="1" destOrd="0" presId="urn:microsoft.com/office/officeart/2008/layout/VerticalCurvedList"/>
    <dgm:cxn modelId="{7955D0EA-60AB-4BA3-8168-4FDA827AF90B}" type="presParOf" srcId="{C259D147-099A-4EEF-A71D-820D4DA78A0A}" destId="{655047BF-886D-48F6-B09D-B0DB6679EE2E}" srcOrd="2" destOrd="0" presId="urn:microsoft.com/office/officeart/2008/layout/VerticalCurvedList"/>
    <dgm:cxn modelId="{7162DE76-D4E1-4D59-80FD-D7B1E2543189}" type="presParOf" srcId="{C259D147-099A-4EEF-A71D-820D4DA78A0A}" destId="{5C0E2F02-DADB-46B9-A781-B0BD2EF8EE08}" srcOrd="3" destOrd="0" presId="urn:microsoft.com/office/officeart/2008/layout/VerticalCurvedList"/>
    <dgm:cxn modelId="{1417B4DE-277C-4943-A988-3144654A606F}" type="presParOf" srcId="{531AAD58-5795-428A-8CB9-2760A651144C}" destId="{38040E7B-901D-47FA-A5EE-29E823A64084}" srcOrd="1" destOrd="0" presId="urn:microsoft.com/office/officeart/2008/layout/VerticalCurvedList"/>
    <dgm:cxn modelId="{CF9220F6-61D0-4D49-8171-8F4A812AE4C4}" type="presParOf" srcId="{531AAD58-5795-428A-8CB9-2760A651144C}" destId="{0B1016F6-770E-421A-89B3-6787F7584C58}" srcOrd="2" destOrd="0" presId="urn:microsoft.com/office/officeart/2008/layout/VerticalCurvedList"/>
    <dgm:cxn modelId="{46131818-3E41-49DF-B2D8-FDEC7307D6DF}" type="presParOf" srcId="{0B1016F6-770E-421A-89B3-6787F7584C58}" destId="{B2D24240-FB9E-4D4D-AD9D-26EF07E6D64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BBA63-DC60-46F8-BEF1-0B86E468320F}">
      <dsp:nvSpPr>
        <dsp:cNvPr id="0" name=""/>
        <dsp:cNvSpPr/>
      </dsp:nvSpPr>
      <dsp:spPr>
        <a:xfrm>
          <a:off x="-2008561" y="-337416"/>
          <a:ext cx="2605159" cy="2605159"/>
        </a:xfrm>
        <a:prstGeom prst="blockArc">
          <a:avLst>
            <a:gd name="adj1" fmla="val 18900000"/>
            <a:gd name="adj2" fmla="val 2700000"/>
            <a:gd name="adj3" fmla="val 82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40E7B-901D-47FA-A5EE-29E823A64084}">
      <dsp:nvSpPr>
        <dsp:cNvPr id="0" name=""/>
        <dsp:cNvSpPr/>
      </dsp:nvSpPr>
      <dsp:spPr>
        <a:xfrm>
          <a:off x="577276" y="503342"/>
          <a:ext cx="3167139" cy="9236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099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Yogesh Manware</a:t>
          </a:r>
          <a:endParaRPr lang="en-US" sz="2900" kern="1200" dirty="0"/>
        </a:p>
      </dsp:txBody>
      <dsp:txXfrm>
        <a:off x="577276" y="503342"/>
        <a:ext cx="3167139" cy="923642"/>
      </dsp:txXfrm>
    </dsp:sp>
    <dsp:sp modelId="{B2D24240-FB9E-4D4D-AD9D-26EF07E6D649}">
      <dsp:nvSpPr>
        <dsp:cNvPr id="0" name=""/>
        <dsp:cNvSpPr/>
      </dsp:nvSpPr>
      <dsp:spPr>
        <a:xfrm>
          <a:off x="0" y="387886"/>
          <a:ext cx="1154553" cy="11545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F98CF-9B12-44CE-ACBB-AE1B5CF6B4B4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F7879-993E-4E41-B6CE-3764DE86CD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1DA66D-89F3-4191-BADA-E148CD8FB8DA}" type="datetimeFigureOut">
              <a:rPr lang="en-GB" smtClean="0"/>
              <a:pPr/>
              <a:t>31/07/2016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C258B8-68CA-4713-ADE6-438A6E5D8CA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1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3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 smtClean="0">
              <a:latin typeface="Arial" charset="0"/>
            </a:endParaRPr>
          </a:p>
          <a:p>
            <a:pPr marL="236538" indent="-236538" eaLnBrk="1" hangingPunct="1"/>
            <a:endParaRPr lang="en-GB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3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4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 smtClean="0">
              <a:latin typeface="Arial" charset="0"/>
            </a:endParaRPr>
          </a:p>
          <a:p>
            <a:pPr marL="236538" indent="-236538" eaLnBrk="1" hangingPunct="1"/>
            <a:endParaRPr lang="en-GB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5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7D03D54-C28E-4358-BFA1-23474468F64D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15363" name="Rectangle 1031"/>
          <p:cNvSpPr txBox="1">
            <a:spLocks noGrp="1" noChangeArrowheads="1"/>
          </p:cNvSpPr>
          <p:nvPr/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AE54E68-2A5E-4A31-879D-19DDA70D9165}" type="slidenum">
              <a:rPr lang="en-US" sz="1100"/>
              <a:pPr algn="r"/>
              <a:t>5</a:t>
            </a:fld>
            <a:endParaRPr lang="en-US" sz="11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6788" cy="2630487"/>
          </a:xfrm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9640" y="3331157"/>
            <a:ext cx="7437120" cy="3153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/>
          <a:lstStyle/>
          <a:p>
            <a:pPr marL="236538" indent="-236538" eaLnBrk="1" hangingPunct="1"/>
            <a:endParaRPr lang="en-GB" b="1" smtClean="0">
              <a:latin typeface="Arial" charset="0"/>
            </a:endParaRPr>
          </a:p>
          <a:p>
            <a:pPr marL="236538" indent="-236538" eaLnBrk="1" hangingPunct="1"/>
            <a:endParaRPr lang="en-GB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9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 smtClean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87351"/>
            <a:ext cx="28332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 smtClean="0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name, 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59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ja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400"/>
            <a:ext cx="2880000" cy="910101"/>
          </a:xfrm>
        </p:spPr>
        <p:txBody>
          <a:bodyPr>
            <a:no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5384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Type section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215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82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6528824"/>
            <a:ext cx="468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0526" y="1656196"/>
            <a:ext cx="8353233" cy="45112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40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27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6" y="1833032"/>
            <a:ext cx="8353233" cy="43344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65763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660524"/>
            <a:ext cx="4097192" cy="4506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660524"/>
            <a:ext cx="4096800" cy="4506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828800"/>
            <a:ext cx="4097192" cy="4338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828800"/>
            <a:ext cx="4096800" cy="4338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6591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93871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173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/>
        </p:nvGrpSpPr>
        <p:grpSpPr>
          <a:xfrm>
            <a:off x="856145" y="1089791"/>
            <a:ext cx="7460544" cy="47952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 smtClean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13781058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/>
        </p:nvGrpSpPr>
        <p:grpSpPr>
          <a:xfrm>
            <a:off x="856145" y="1089792"/>
            <a:ext cx="7460544" cy="4764638"/>
            <a:chOff x="856145" y="813567"/>
            <a:chExt cx="7460544" cy="3596279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bg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550"/>
              <a:ext cx="185933" cy="141296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 smtClean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35740075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dark 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 smtClean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 smtClean="0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Speaker name, title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1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ed quote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/>
        </p:nvGrpSpPr>
        <p:grpSpPr>
          <a:xfrm>
            <a:off x="856145" y="1084757"/>
            <a:ext cx="7460544" cy="4793660"/>
            <a:chOff x="856145" y="813567"/>
            <a:chExt cx="7460544" cy="359524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accent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391864" y="4268413"/>
              <a:ext cx="185933" cy="140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accent3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 smtClean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27920993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2112" y="1655764"/>
            <a:ext cx="406800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91008" y="1655764"/>
            <a:ext cx="4052750" cy="4511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 smtClean="0"/>
              <a:t>Click icon to add picture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en-US" cap="none" baseline="0" dirty="0" smtClean="0"/>
              <a:t>Go to the speaker notes of this slide for instructions on how to add pictures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4361470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9144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000" y="2886674"/>
            <a:ext cx="4716000" cy="108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468" y="6476563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chemeClr val="bg1"/>
                </a:solidFill>
              </a:rPr>
              <a:t>©2016 FIS and/or its subsidiaries. All Rights Reserved.</a:t>
            </a:r>
            <a:r>
              <a:rPr lang="en-US" sz="800" b="1" i="1" baseline="0" dirty="0" smtClean="0">
                <a:solidFill>
                  <a:schemeClr val="bg1"/>
                </a:solidFill>
              </a:rPr>
              <a:t> </a:t>
            </a:r>
            <a:r>
              <a:rPr lang="en-US" sz="800" b="1" i="1" dirty="0" smtClean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9432915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048000"/>
            <a:ext cx="54102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86600" y="3048000"/>
            <a:ext cx="1905000" cy="1066800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1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 userDrawn="1"/>
        </p:nvSpPr>
        <p:spPr bwMode="auto">
          <a:xfrm>
            <a:off x="0" y="2971800"/>
            <a:ext cx="9144000" cy="0"/>
          </a:xfrm>
          <a:prstGeom prst="line">
            <a:avLst/>
          </a:prstGeom>
          <a:noFill/>
          <a:ln w="12700">
            <a:solidFill>
              <a:srgbClr val="9E948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12700">
            <a:solidFill>
              <a:srgbClr val="9E948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ja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3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 smtClean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 smtClean="0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16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eometr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4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 smtClean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 smtClean="0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91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 smtClean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 smtClean="0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98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picture dark tex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 smtClean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 smtClean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 smtClean="0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42113810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 smtClean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 smtClean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 smtClean="0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29425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7" y="1585381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Type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"/>
          <a:stretch/>
        </p:blipFill>
        <p:spPr>
          <a:xfrm>
            <a:off x="3275215" y="-2049"/>
            <a:ext cx="5868785" cy="68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919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 te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0575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600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439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8339" y="6528824"/>
            <a:ext cx="46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3604" y="1660526"/>
            <a:ext cx="8350154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 smtClean="0"/>
              <a:t>Click to edit Master text styles</a:t>
            </a:r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604" y="6404902"/>
            <a:ext cx="6137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ember-users/" TargetMode="External"/><Relationship Id="rId2" Type="http://schemas.openxmlformats.org/officeDocument/2006/relationships/hyperlink" Target="https://www.emberaddons.com/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comments" Target="../comments/comment1.xml"/><Relationship Id="rId4" Type="http://schemas.openxmlformats.org/officeDocument/2006/relationships/hyperlink" Target="https://guides.emberjs.com/v2.6.0/getting-started/core-concept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>
                <a:latin typeface="Calibri" pitchFamily="34" charset="0"/>
                <a:cs typeface="Calibri" pitchFamily="34" charset="0"/>
              </a:rPr>
              <a:t>Ember.js  - A Review</a:t>
            </a:r>
            <a:endParaRPr lang="de-DE" sz="1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80504" y="3170634"/>
            <a:ext cx="2833200" cy="216000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August 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81600" y="2852936"/>
            <a:ext cx="4320000" cy="216000"/>
          </a:xfrm>
        </p:spPr>
        <p:txBody>
          <a:bodyPr/>
          <a:lstStyle/>
          <a:p>
            <a:r>
              <a:rPr lang="en-US" dirty="0" smtClean="0"/>
              <a:t>Yogesh Manware</a:t>
            </a: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149871417"/>
              </p:ext>
            </p:extLst>
          </p:nvPr>
        </p:nvGraphicFramePr>
        <p:xfrm>
          <a:off x="4932040" y="3386634"/>
          <a:ext cx="3744416" cy="193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2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696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Ember.js?	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2588" y="1151032"/>
            <a:ext cx="6637684" cy="45046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Not </a:t>
            </a:r>
            <a:r>
              <a:rPr lang="en-US" sz="1600" dirty="0"/>
              <a:t>just a </a:t>
            </a:r>
            <a:r>
              <a:rPr lang="en-US" sz="1600" dirty="0" smtClean="0"/>
              <a:t>framework </a:t>
            </a:r>
            <a:r>
              <a:rPr lang="en-US" sz="1600" dirty="0"/>
              <a:t>but also coding </a:t>
            </a:r>
            <a:r>
              <a:rPr lang="en-US" sz="1600" dirty="0" smtClean="0"/>
              <a:t>disciplines/best practices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It </a:t>
            </a:r>
            <a:r>
              <a:rPr lang="en-US" sz="1600" dirty="0"/>
              <a:t>saves us from good amount of plumbing work and concomitant manual </a:t>
            </a:r>
            <a:r>
              <a:rPr lang="en-US" sz="1600" dirty="0" smtClean="0"/>
              <a:t>error/typos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It comes with amazing </a:t>
            </a:r>
            <a:r>
              <a:rPr lang="en-US" sz="1600" dirty="0"/>
              <a:t>features like Router, Object system, Computed </a:t>
            </a:r>
            <a:r>
              <a:rPr lang="en-US" sz="1600" dirty="0" smtClean="0"/>
              <a:t>properties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Giant </a:t>
            </a:r>
            <a:r>
              <a:rPr lang="en-GB" sz="1600" dirty="0"/>
              <a:t>Ecosystem - 2696 </a:t>
            </a:r>
            <a:r>
              <a:rPr lang="en-GB" sz="1600" dirty="0" err="1" smtClean="0"/>
              <a:t>addons</a:t>
            </a:r>
            <a:r>
              <a:rPr lang="en-GB" sz="1600" dirty="0" smtClean="0"/>
              <a:t> and more coming up every day </a:t>
            </a:r>
            <a:r>
              <a:rPr lang="en-GB" sz="1600" dirty="0"/>
              <a:t>- </a:t>
            </a:r>
            <a:r>
              <a:rPr lang="en-GB" sz="1600" u="sng" dirty="0">
                <a:hlinkClick r:id="rId2"/>
              </a:rPr>
              <a:t>https://www.emberaddons.com</a:t>
            </a:r>
            <a:r>
              <a:rPr lang="en-GB" sz="1600" u="sng" dirty="0" smtClean="0">
                <a:hlinkClick r:id="rId2"/>
              </a:rPr>
              <a:t>/</a:t>
            </a:r>
            <a:endParaRPr lang="en-GB" sz="1600" u="sng" dirty="0" smtClean="0">
              <a:hlinkClick r:id="rId2"/>
            </a:endParaRPr>
          </a:p>
          <a:p>
            <a:endParaRPr lang="en-GB" sz="1600" u="sng" dirty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Impressive tutorials </a:t>
            </a:r>
            <a:r>
              <a:rPr lang="en-GB" sz="1600" dirty="0"/>
              <a:t>and </a:t>
            </a:r>
            <a:r>
              <a:rPr lang="en-GB" sz="1600" dirty="0" smtClean="0"/>
              <a:t>forums</a:t>
            </a:r>
          </a:p>
          <a:p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Who is using Ember? </a:t>
            </a:r>
            <a:r>
              <a:rPr lang="en-GB" sz="1600" dirty="0">
                <a:hlinkClick r:id="rId3"/>
              </a:rPr>
              <a:t>http://emberjs.com/ember-users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It supports ES6/ES7 with the help of babel plugin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044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04920" y="116632"/>
            <a:ext cx="8361170" cy="325633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2588" y="1151032"/>
            <a:ext cx="8149852" cy="22886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/>
              <a:t>Prerequisites</a:t>
            </a:r>
          </a:p>
          <a:p>
            <a:pPr lvl="1"/>
            <a:r>
              <a:rPr lang="en-US" sz="1600" dirty="0" err="1" smtClean="0"/>
              <a:t>npm</a:t>
            </a:r>
            <a:r>
              <a:rPr lang="en-US" sz="1600" dirty="0" smtClean="0"/>
              <a:t> and node.js, that’s all.</a:t>
            </a:r>
          </a:p>
          <a:p>
            <a:pPr lvl="1"/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/>
              <a:t>Overview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>
                <a:hlinkClick r:id="rId3"/>
              </a:rPr>
              <a:t>http://emberjs.com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endParaRPr lang="en-US" sz="1600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/>
              <a:t>Core </a:t>
            </a:r>
            <a:r>
              <a:rPr lang="en-GB" sz="1600" b="1" dirty="0" smtClean="0"/>
              <a:t>Concepts:  </a:t>
            </a:r>
          </a:p>
          <a:p>
            <a:pPr lvl="1"/>
            <a:r>
              <a:rPr lang="en-GB" sz="1600" u="sng" dirty="0" smtClean="0">
                <a:hlinkClick r:id="rId4"/>
              </a:rPr>
              <a:t>https://guides.emberjs.com/v2.6.0/getting-started/core-concepts/</a:t>
            </a:r>
            <a:endParaRPr lang="en-GB" sz="1600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158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511079"/>
            <a:ext cx="8361170" cy="498571"/>
          </a:xfrm>
        </p:spPr>
        <p:txBody>
          <a:bodyPr/>
          <a:lstStyle/>
          <a:p>
            <a:r>
              <a:rPr lang="en-GB" sz="2400" dirty="0"/>
              <a:t>Ember </a:t>
            </a:r>
            <a:r>
              <a:rPr lang="en-GB" sz="2400" dirty="0" err="1"/>
              <a:t>js</a:t>
            </a:r>
            <a:r>
              <a:rPr lang="en-GB" sz="2400" dirty="0"/>
              <a:t> cli </a:t>
            </a:r>
            <a:r>
              <a:rPr lang="en-GB" sz="2400" dirty="0" smtClean="0"/>
              <a:t>magic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009650"/>
            <a:ext cx="80772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Creating Simple Application</a:t>
            </a:r>
          </a:p>
          <a:p>
            <a:pPr lvl="2">
              <a:buClr>
                <a:srgbClr val="C00000"/>
              </a:buClr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Directory Structure</a:t>
            </a:r>
          </a:p>
          <a:p>
            <a:pPr lvl="1">
              <a:buClr>
                <a:srgbClr val="C00000"/>
              </a:buClr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Create A Route 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Using Ember Data (with Mirage)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Create a Component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Create a Helper, Controller, service, utility </a:t>
            </a:r>
          </a:p>
        </p:txBody>
      </p:sp>
    </p:spTree>
    <p:extLst>
      <p:ext uri="{BB962C8B-B14F-4D97-AF65-F5344CB8AC3E}">
        <p14:creationId xmlns:p14="http://schemas.microsoft.com/office/powerpoint/2010/main" val="25106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How it is different than AngularJs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009651"/>
            <a:ext cx="80752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defRPr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ctr">
              <a:buClr>
                <a:srgbClr val="C00000"/>
              </a:buClr>
              <a:defRPr/>
            </a:pP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71340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EmberJs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AngularJs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29926"/>
              </p:ext>
            </p:extLst>
          </p:nvPr>
        </p:nvGraphicFramePr>
        <p:xfrm>
          <a:off x="457200" y="1196750"/>
          <a:ext cx="8286558" cy="478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2952328"/>
                <a:gridCol w="3163646"/>
              </a:tblGrid>
              <a:tr h="684076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Feature/Function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EmberJs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AngularJs</a:t>
                      </a:r>
                      <a:endParaRPr lang="en-GB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n-US" dirty="0" smtClean="0"/>
                        <a:t>Refresh UI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Accessors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Dirty-Checking</a:t>
                      </a:r>
                      <a:endParaRPr lang="en-GB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n-US" dirty="0" smtClean="0"/>
                        <a:t>Reusable</a:t>
                      </a:r>
                      <a:r>
                        <a:rPr lang="en-US" baseline="0" dirty="0" smtClean="0"/>
                        <a:t> html tags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Directives</a:t>
                      </a:r>
                      <a:r>
                        <a:rPr lang="en-US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n-US" dirty="0" smtClean="0"/>
                        <a:t>Syntax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Ember.Controller.extend</a:t>
                      </a:r>
                      <a:r>
                        <a:rPr lang="en-GB" sz="1800" dirty="0" smtClean="0"/>
                        <a:t>({})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myApp.controller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MainController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',…)</a:t>
                      </a:r>
                      <a:endParaRPr lang="en-GB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Manipulation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(Manipulation)</a:t>
                      </a:r>
                      <a:endParaRPr lang="en-GB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r>
                        <a:rPr lang="en-US" baseline="0" dirty="0" smtClean="0"/>
                        <a:t> Lang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Handlebars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r>
                        <a:rPr lang="en-US" baseline="0" dirty="0" smtClean="0"/>
                        <a:t> line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Ember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cli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4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S_presentation_4x3_empty with added design theme">
  <a:themeElements>
    <a:clrScheme name="NEW FIS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8DC63F"/>
      </a:hlink>
      <a:folHlink>
        <a:srgbClr val="004F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ast_x0020_Reviewed_x0020_By xmlns="6e942ba9-61fe-4af3-be69-81790497086f">
      <UserInfo xmlns="6e942ba9-61fe-4af3-be69-81790497086f">
        <DisplayName xmlns="6e942ba9-61fe-4af3-be69-81790497086f"/>
        <AccountId xmlns="6e942ba9-61fe-4af3-be69-81790497086f">7</AccountId>
        <AccountType xmlns="6e942ba9-61fe-4af3-be69-81790497086f"/>
      </UserInfo>
    </Last_x0020_Reviewed_x0020_By>
    <Division xmlns="6e942ba9-61fe-4af3-be69-81790497086f">Corporate</Division>
    <Region xmlns="6e942ba9-61fe-4af3-be69-81790497086f">Americas</Region>
    <Brand xmlns="6e942ba9-61fe-4af3-be69-81790497086f" xsi:nil="true"/>
    <Department_x0020_or_x0020_Segment xmlns="6e942ba9-61fe-4af3-be69-81790497086f">Marketing</Department_x0020_or_x0020_Segment>
    <Classification xmlns="6e942ba9-61fe-4af3-be69-81790497086f">SunGard Confidential</Classification>
    <WorkCity xmlns="http://schemas.microsoft.com/sharepoint/v3" xsi:nil="true"/>
    <Country xmlns="6e942ba9-61fe-4af3-be69-81790497086f" xsi:nil="true"/>
    <Office xmlns="ad0f1d39-8161-4f3b-b536-0fb4d3a356b2" xsi:nil="true"/>
    <Last_x0020_Reviewed_x0020_Date xmlns="6e942ba9-61fe-4af3-be69-81790497086f">2008-12-22T23:00:00+00:00</Last_x0020_Reviewed_x0020_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0E6B6C717055459C12DC52A98C10B7" ma:contentTypeVersion="16" ma:contentTypeDescription="Create a new document." ma:contentTypeScope="" ma:versionID="dfa94e5fcc0f3dc0cc9dfa2e3251de8b">
  <xsd:schema xmlns:xsd="http://www.w3.org/2001/XMLSchema" xmlns:p="http://schemas.microsoft.com/office/2006/metadata/properties" xmlns:ns1="http://schemas.microsoft.com/sharepoint/v3" xmlns:ns2="6e942ba9-61fe-4af3-be69-81790497086f" xmlns:ns4="ad0f1d39-8161-4f3b-b536-0fb4d3a356b2" targetNamespace="http://schemas.microsoft.com/office/2006/metadata/properties" ma:root="true" ma:fieldsID="9c0b32b7fe230b5b1b33dd38e6ebab9a" ns1:_="" ns2:_="" ns4:_="">
    <xsd:import namespace="http://schemas.microsoft.com/sharepoint/v3"/>
    <xsd:import namespace="6e942ba9-61fe-4af3-be69-81790497086f"/>
    <xsd:import namespace="ad0f1d39-8161-4f3b-b536-0fb4d3a356b2"/>
    <xsd:element name="properties">
      <xsd:complexType>
        <xsd:sequence>
          <xsd:element name="documentManagement">
            <xsd:complexType>
              <xsd:all>
                <xsd:element ref="ns2:Classification"/>
                <xsd:element ref="ns2:Last_x0020_Reviewed_x0020_By"/>
                <xsd:element ref="ns2:Last_x0020_Reviewed_x0020_Date"/>
                <xsd:element ref="ns2:Division"/>
                <xsd:element ref="ns2:Department_x0020_or_x0020_Segment"/>
                <xsd:element ref="ns2:Brand" minOccurs="0"/>
                <xsd:element ref="ns4:Office" minOccurs="0"/>
                <xsd:element ref="ns1:WorkCity" minOccurs="0"/>
                <xsd:element ref="ns2:Country" minOccurs="0"/>
                <xsd:element ref="ns2:Reg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WorkCity" ma:index="17" nillable="true" ma:displayName="City" ma:default="" ma:internalName="WorkCity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6e942ba9-61fe-4af3-be69-81790497086f" elementFormDefault="qualified">
    <xsd:import namespace="http://schemas.microsoft.com/office/2006/documentManagement/types"/>
    <xsd:element name="Classification" ma:index="8" ma:displayName="Classification" ma:default="SunGard Confidential" ma:format="Dropdown" ma:internalName="Classification">
      <xsd:simpleType>
        <xsd:restriction base="dms:Choice">
          <xsd:enumeration value="SunGard Internal"/>
          <xsd:enumeration value="SunGard Confidential"/>
          <xsd:enumeration value="SunGard Restricted Distribution"/>
        </xsd:restriction>
      </xsd:simpleType>
    </xsd:element>
    <xsd:element name="Last_x0020_Reviewed_x0020_By" ma:index="10" ma:displayName="Last Reviewed By" ma:description="Person that last reviewed this document. (Format Lastname, Firstname)" ma:list="UserInfo" ma:internalName="Last_x0020_Reviewed_x0020_By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_x0020_Reviewed_x0020_Date" ma:index="11" ma:displayName="Last Reviewed Date" ma:default="[today]" ma:description="Date the document was last reviewed" ma:format="DateOnly" ma:internalName="Last_x0020_Reviewed_x0020_Date">
      <xsd:simpleType>
        <xsd:restriction base="dms:DateTime"/>
      </xsd:simpleType>
    </xsd:element>
    <xsd:element name="Division" ma:index="13" ma:displayName="Division" ma:format="Dropdown" ma:internalName="Division">
      <xsd:simpleType>
        <xsd:restriction base="dms:Choice">
          <xsd:enumeration value="Corporate"/>
          <xsd:enumeration value="Financial Systems"/>
          <xsd:enumeration value="Availability Services"/>
          <xsd:enumeration value="Higher Education"/>
          <xsd:enumeration value="Public Sector"/>
        </xsd:restriction>
      </xsd:simpleType>
    </xsd:element>
    <xsd:element name="Department_x0020_or_x0020_Segment" ma:index="14" ma:displayName="Department or Segment" ma:default="" ma:format="Dropdown" ma:internalName="Department_x0020_or_x0020_Segment">
      <xsd:simpleType>
        <xsd:restriction base="dms:Choice">
          <xsd:enumeration value="Audit"/>
          <xsd:enumeration value="Finance"/>
          <xsd:enumeration value="HR"/>
          <xsd:enumeration value="IT"/>
          <xsd:enumeration value="Legal"/>
          <xsd:enumeration value="Marketing"/>
          <xsd:enumeration value="Procurement"/>
          <xsd:enumeration value="Shared Services"/>
          <xsd:enumeration value="Benefit Administration"/>
          <xsd:enumeration value="Brokerage &amp; Clearance"/>
          <xsd:enumeration value="Insurance"/>
          <xsd:enumeration value="Trading"/>
          <xsd:enumeration value="Wealth Management"/>
          <xsd:enumeration value="Workflow"/>
          <xsd:enumeration value="GAM/Consulting Services"/>
          <xsd:enumeration value="Alternative Investments"/>
          <xsd:enumeration value="Capital Markets &amp; Investment Banking"/>
          <xsd:enumeration value="Corporates &amp; Treasury"/>
          <xsd:enumeration value="Institutional Asset Management"/>
          <xsd:enumeration value="GAM/VAD"/>
          <xsd:enumeration value="Consulting Services - Europe"/>
          <xsd:enumeration value="Asia-Pacific"/>
          <xsd:enumeration value="Offshore Services"/>
          <xsd:enumeration value="Technology"/>
          <xsd:enumeration value="Product Management"/>
        </xsd:restriction>
      </xsd:simpleType>
    </xsd:element>
    <xsd:element name="Brand" ma:index="15" nillable="true" ma:displayName="Brand" ma:internalName="Brand">
      <xsd:simpleType>
        <xsd:restriction base="dms:Text">
          <xsd:maxLength value="255"/>
        </xsd:restriction>
      </xsd:simpleType>
    </xsd:element>
    <xsd:element name="Country" ma:index="18" nillable="true" ma:displayName="Country" ma:internalName="Country">
      <xsd:simpleType>
        <xsd:restriction base="dms:Text">
          <xsd:maxLength value="255"/>
        </xsd:restriction>
      </xsd:simpleType>
    </xsd:element>
    <xsd:element name="Region" ma:index="19" ma:displayName="Region" ma:default="" ma:description="Region" ma:format="Dropdown" ma:internalName="Region">
      <xsd:simpleType>
        <xsd:restriction base="dms:Choice">
          <xsd:enumeration value="Americas"/>
          <xsd:enumeration value="EMEA"/>
          <xsd:enumeration value="Asia-Pacific"/>
        </xsd:restriction>
      </xsd:simpleType>
    </xsd:element>
  </xsd:schema>
  <xsd:schema xmlns:xsd="http://www.w3.org/2001/XMLSchema" xmlns:dms="http://schemas.microsoft.com/office/2006/documentManagement/types" targetNamespace="ad0f1d39-8161-4f3b-b536-0fb4d3a356b2" elementFormDefault="qualified">
    <xsd:import namespace="http://schemas.microsoft.com/office/2006/documentManagement/types"/>
    <xsd:element name="Office" ma:index="16" nillable="true" ma:displayName="Office" ma:description="" ma:internalName="Offic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 ma:index="20" ma:displayName="Comments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4050F9-F587-4915-B63C-C262729D6343}">
  <ds:schemaRefs>
    <ds:schemaRef ds:uri="ad0f1d39-8161-4f3b-b536-0fb4d3a356b2"/>
    <ds:schemaRef ds:uri="6e942ba9-61fe-4af3-be69-81790497086f"/>
    <ds:schemaRef ds:uri="http://purl.org/dc/terms/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9DA0AD8-EA4F-474D-83DC-AEEC02491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e942ba9-61fe-4af3-be69-81790497086f"/>
    <ds:schemaRef ds:uri="ad0f1d39-8161-4f3b-b536-0fb4d3a356b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7178C0C-2A1D-4779-88CD-7F362A96F9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 4x3 Presentation and Toolkit</Template>
  <TotalTime>9415</TotalTime>
  <Words>191</Words>
  <Application>Microsoft Office PowerPoint</Application>
  <PresentationFormat>On-screen Show (4:3)</PresentationFormat>
  <Paragraphs>72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Lucida Grande</vt:lpstr>
      <vt:lpstr>Symbol</vt:lpstr>
      <vt:lpstr>Times</vt:lpstr>
      <vt:lpstr>Wingdings</vt:lpstr>
      <vt:lpstr>FIS_presentation_4x3_empty with added design theme</vt:lpstr>
      <vt:lpstr>Ember.js  - A Review</vt:lpstr>
      <vt:lpstr>Why Ember.js? </vt:lpstr>
      <vt:lpstr>Overview  </vt:lpstr>
      <vt:lpstr>Ember js cli magic</vt:lpstr>
      <vt:lpstr>How it is different than AngularJs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Porter</dc:creator>
  <dc:description>use this template for all corporate power point presentations</dc:description>
  <cp:lastModifiedBy>Manware, Yogesh</cp:lastModifiedBy>
  <cp:revision>354</cp:revision>
  <dcterms:created xsi:type="dcterms:W3CDTF">2011-10-19T09:06:51Z</dcterms:created>
  <dcterms:modified xsi:type="dcterms:W3CDTF">2016-08-03T12:55:53Z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Last_x0020_Reviewed_x0020_By">
    <vt:lpwstr>DeFruscio, Suzanne</vt:lpwstr>
  </property>
  <property fmtid="{D5CDD505-2E9C-101B-9397-08002B2CF9AE}" pid="3" name="ContentType">
    <vt:lpwstr>Document</vt:lpwstr>
  </property>
</Properties>
</file>