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9" r:id="rId40"/>
    <p:sldId id="300" r:id="rId41"/>
    <p:sldId id="301" r:id="rId42"/>
    <p:sldId id="295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BAD036-1C62-4D09-ADBD-03A15F9F08DE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3F89EB-E689-44D1-844C-206543628C1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8430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D036-1C62-4D09-ADBD-03A15F9F08DE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89EB-E689-44D1-844C-206543628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4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D036-1C62-4D09-ADBD-03A15F9F08DE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89EB-E689-44D1-844C-206543628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D036-1C62-4D09-ADBD-03A15F9F08DE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89EB-E689-44D1-844C-206543628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0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BAD036-1C62-4D09-ADBD-03A15F9F08DE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3F89EB-E689-44D1-844C-206543628C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39042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D036-1C62-4D09-ADBD-03A15F9F08DE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89EB-E689-44D1-844C-206543628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D036-1C62-4D09-ADBD-03A15F9F08DE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89EB-E689-44D1-844C-206543628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46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D036-1C62-4D09-ADBD-03A15F9F08DE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89EB-E689-44D1-844C-206543628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3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D036-1C62-4D09-ADBD-03A15F9F08DE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89EB-E689-44D1-844C-206543628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27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BAD036-1C62-4D09-ADBD-03A15F9F08DE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3F89EB-E689-44D1-844C-206543628C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438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BAD036-1C62-4D09-ADBD-03A15F9F08DE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3F89EB-E689-44D1-844C-206543628C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821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0BAD036-1C62-4D09-ADBD-03A15F9F08DE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03F89EB-E689-44D1-844C-206543628C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531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kaggle.com/datasets/kapillondhe/american-sign-langu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0A474-FFF8-A8F4-FB6D-7C9D0797E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Sign language</a:t>
            </a:r>
            <a:b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인식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AC47F-B838-A234-EAF6-D2EB549A0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240759"/>
            <a:ext cx="6831673" cy="1086237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C184036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이소연</a:t>
            </a:r>
          </a:p>
        </p:txBody>
      </p:sp>
    </p:spTree>
    <p:extLst>
      <p:ext uri="{BB962C8B-B14F-4D97-AF65-F5344CB8AC3E}">
        <p14:creationId xmlns:p14="http://schemas.microsoft.com/office/powerpoint/2010/main" val="206839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GoogleNet</a:t>
            </a:r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(InceptionV3)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48910D6-E192-05E7-2FE9-4A77AA77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166" y="1836313"/>
            <a:ext cx="4547074" cy="2623928"/>
          </a:xfrm>
        </p:spPr>
        <p:txBody>
          <a:bodyPr/>
          <a:lstStyle/>
          <a:p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GoogleNet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(InceptionV3)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로드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레이어 생성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GlobalAveragePooling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파라미터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노드 개수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 : 100</a:t>
            </a: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활성화 함수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relu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함수 사용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마지막 층 연결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softmax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FDFA1D-D328-D94E-2719-41FD35A0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36312"/>
            <a:ext cx="5976507" cy="343672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8CCC3EA-01FC-3F35-32C4-20E89AE5C0EC}"/>
              </a:ext>
            </a:extLst>
          </p:cNvPr>
          <p:cNvSpPr txBox="1">
            <a:spLocks/>
          </p:cNvSpPr>
          <p:nvPr/>
        </p:nvSpPr>
        <p:spPr>
          <a:xfrm>
            <a:off x="7533166" y="4460241"/>
            <a:ext cx="4547074" cy="2246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전체 모델 정의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컴파일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함수 정의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11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GoogleNet</a:t>
            </a:r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(InceptionV3)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48910D6-E192-05E7-2FE9-4A77AA77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8390" y="1704162"/>
            <a:ext cx="2543610" cy="2623928"/>
          </a:xfrm>
        </p:spPr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학습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평가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정확도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62.1%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94EA35-FCD0-405B-4034-AD08DD36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04162"/>
            <a:ext cx="8276790" cy="478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3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GoogleNet</a:t>
            </a:r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(InceptionV3)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40EFCB-7996-264A-0AC1-7FD49698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05" y="1704162"/>
            <a:ext cx="9588685" cy="2888158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79EEA0-E5D0-F0FC-A213-ABC775612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705" y="4846320"/>
            <a:ext cx="9601200" cy="995680"/>
          </a:xfrm>
        </p:spPr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개의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Test Data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로 성능 확인</a:t>
            </a:r>
          </a:p>
        </p:txBody>
      </p:sp>
    </p:spTree>
    <p:extLst>
      <p:ext uri="{BB962C8B-B14F-4D97-AF65-F5344CB8AC3E}">
        <p14:creationId xmlns:p14="http://schemas.microsoft.com/office/powerpoint/2010/main" val="409008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GoogleNet</a:t>
            </a:r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(InceptionV3)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79EEA0-E5D0-F0FC-A213-ABC775612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7200"/>
            <a:ext cx="9601200" cy="457200"/>
          </a:xfrm>
        </p:spPr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개의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Test Data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로 성능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F8F809-DB2D-21C0-D437-CCC3EE755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26" y="2255521"/>
            <a:ext cx="2242577" cy="39319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BAAE53-C10B-80BD-02D6-3F1EE999E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224" y="2267209"/>
            <a:ext cx="2242577" cy="39550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EE1A23-1A15-E250-D2BC-F47503BDE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139" y="2267209"/>
            <a:ext cx="2304541" cy="39550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7DE6CD-CEC0-1F15-5B94-C9F84AD58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2341" y="2267208"/>
            <a:ext cx="2308010" cy="39550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C81FE7-8A80-3D8D-7850-8AE4F160A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6237" y="2267208"/>
            <a:ext cx="2279925" cy="39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GoogleNet</a:t>
            </a:r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(InceptionV3)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79EEA0-E5D0-F0FC-A213-ABC775612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966" y="5695022"/>
            <a:ext cx="9601200" cy="1081698"/>
          </a:xfrm>
        </p:spPr>
        <p:txBody>
          <a:bodyPr/>
          <a:lstStyle/>
          <a:p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batch_size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= 64</a:t>
            </a: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정확도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3.57%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0B3E90-C2EE-C6D8-C60F-E845FE961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26" y="1747520"/>
            <a:ext cx="9396274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1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GoogleNet</a:t>
            </a:r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(InceptionV3)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79EEA0-E5D0-F0FC-A213-ABC775612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966" y="5695022"/>
            <a:ext cx="9601200" cy="1081698"/>
          </a:xfrm>
        </p:spPr>
        <p:txBody>
          <a:bodyPr/>
          <a:lstStyle/>
          <a:p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batch_size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= 128</a:t>
            </a: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정확도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2.99%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AE9CD5-13FB-BD89-A3F8-F04BF092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26" y="1463015"/>
            <a:ext cx="9228620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38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GoogleNet</a:t>
            </a:r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(InceptionV3)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79EEA0-E5D0-F0FC-A213-ABC775612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966" y="5695022"/>
            <a:ext cx="9601200" cy="1081698"/>
          </a:xfrm>
        </p:spPr>
        <p:txBody>
          <a:bodyPr/>
          <a:lstStyle/>
          <a:p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batch_size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= 32 /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파라미터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노드 개수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 : 150</a:t>
            </a: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정확도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91.71%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8F7780-32B6-6A97-0093-692E4AAC4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86" y="4587161"/>
            <a:ext cx="3406435" cy="9144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9BAB5C-3379-6F6B-4DF0-3A8C2B56B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086" y="1523772"/>
            <a:ext cx="9083827" cy="30863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D3581D-90BB-154E-520F-D0FF09DBF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521" y="4396703"/>
            <a:ext cx="5982218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02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GoogleNet</a:t>
            </a:r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(InceptionV3)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4510A-8017-21D5-AACB-2772BE23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모델의 레이어 동결 여부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O</a:t>
            </a: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Data 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각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글자 당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100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개씩 추출하여 사용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Epochs = 10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6159A3-8ED2-15BF-7B25-F9605590D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86" y="2070100"/>
            <a:ext cx="4192400" cy="12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48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GoogleNet</a:t>
            </a:r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(InceptionV3)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4510A-8017-21D5-AACB-2772BE23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791" y="1575515"/>
            <a:ext cx="3009210" cy="1624885"/>
          </a:xfrm>
        </p:spPr>
        <p:txBody>
          <a:bodyPr>
            <a:normAutofit/>
          </a:bodyPr>
          <a:lstStyle/>
          <a:p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batch_size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= 32</a:t>
            </a: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Epochs = 10</a:t>
            </a: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정확도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99.28%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6144C6-35A1-53DB-F2C9-62A6635D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73369"/>
            <a:ext cx="7963590" cy="37112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B9B097-9359-AA34-B28B-963CF66B7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284631"/>
            <a:ext cx="5851773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0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GoogleNet</a:t>
            </a:r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(InceptionV3)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4510A-8017-21D5-AACB-2772BE23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0" y="1575515"/>
            <a:ext cx="3048000" cy="2661205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파라미터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노드 개수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 : 150</a:t>
            </a: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정확도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99.57%</a:t>
            </a:r>
          </a:p>
          <a:p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524D54-4DD1-4A07-64B5-E2F70D166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5354438"/>
            <a:ext cx="4077456" cy="12996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AA95A5-47ED-17A8-024F-85E22297B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529055"/>
            <a:ext cx="8138160" cy="37998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A4021F-8AC3-59F3-0744-4BFA137AB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296" y="5354438"/>
            <a:ext cx="5839799" cy="150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4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4510A-8017-21D5-AACB-2772BE23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0100"/>
            <a:ext cx="9601200" cy="40741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문제정의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설명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학습 설명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정리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최종 성능 개선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결과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375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ResNet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4510A-8017-21D5-AACB-2772BE23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모델의 레이어 동결 여부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X</a:t>
            </a: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Data 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각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글자 당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100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개씩 추출하여 사용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Epochs = 10</a:t>
            </a:r>
          </a:p>
        </p:txBody>
      </p:sp>
    </p:spTree>
    <p:extLst>
      <p:ext uri="{BB962C8B-B14F-4D97-AF65-F5344CB8AC3E}">
        <p14:creationId xmlns:p14="http://schemas.microsoft.com/office/powerpoint/2010/main" val="915696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ResNet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F2C768-3C2B-5FC6-1E5F-567AEF7C4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79" y="1861564"/>
            <a:ext cx="6239757" cy="358139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483889F-92C1-AAC0-06FD-E0D72F747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636" y="1861563"/>
            <a:ext cx="4547074" cy="2669797"/>
          </a:xfrm>
        </p:spPr>
        <p:txBody>
          <a:bodyPr/>
          <a:lstStyle/>
          <a:p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ResNet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로드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레이어 생성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GlobalAveragePooling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파라미터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노드 개수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 : 100</a:t>
            </a: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활성화 함수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relu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함수 사용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마지막 층 연결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softmax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1F92029-87A0-DBE1-23AA-42D422A58645}"/>
              </a:ext>
            </a:extLst>
          </p:cNvPr>
          <p:cNvSpPr txBox="1">
            <a:spLocks/>
          </p:cNvSpPr>
          <p:nvPr/>
        </p:nvSpPr>
        <p:spPr>
          <a:xfrm>
            <a:off x="7184636" y="4531360"/>
            <a:ext cx="4547074" cy="2246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전체 모델 정의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951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ResNet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483889F-92C1-AAC0-06FD-E0D72F747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87" y="5648960"/>
            <a:ext cx="8950960" cy="873760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학습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F7CBAA-5FDA-2F1B-DEFB-7DD3D90D1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87" y="1613983"/>
            <a:ext cx="9661213" cy="40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27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ResNet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483889F-92C1-AAC0-06FD-E0D72F747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027" y="1548065"/>
            <a:ext cx="3168973" cy="1642174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학습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정확도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100%</a:t>
            </a: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8D2C45-6693-817C-1085-8640858B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548065"/>
            <a:ext cx="7705589" cy="1642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7ABD04-E8D9-ECB4-AF97-9E5CF542D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8" y="3190240"/>
            <a:ext cx="1920406" cy="34140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17725C-966F-ECC2-7244-3B1F2E301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987" y="3167378"/>
            <a:ext cx="1920406" cy="34369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08B4D1-2674-4D08-BA29-C41887341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376" y="3190240"/>
            <a:ext cx="1928027" cy="34140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84F914-1F79-E793-39DB-EB85B81777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4385" y="3190240"/>
            <a:ext cx="1920406" cy="34140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C994D13-50BF-136A-119C-DF343D7EC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8851" y="3190240"/>
            <a:ext cx="1920406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3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ResNet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483889F-92C1-AAC0-06FD-E0D72F747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87" y="5648960"/>
            <a:ext cx="8950960" cy="1209040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학습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batch_size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= 64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0A9637-C10F-C7F9-19FC-6F9BA319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0064"/>
            <a:ext cx="9356132" cy="37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74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ResNet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483889F-92C1-AAC0-06FD-E0D72F747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825066"/>
            <a:ext cx="8950960" cy="1209040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평가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정확도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99.85%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79F3F1-7332-C632-314E-CE92642C3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59106"/>
            <a:ext cx="8501561" cy="190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14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ResNet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4510A-8017-21D5-AACB-2772BE23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모델의 레이어 동결 여부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O</a:t>
            </a: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Epochs = 10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49511B-3F52-16F1-E1EC-828269D7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86" y="2070100"/>
            <a:ext cx="4192400" cy="12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5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ResNet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4510A-8017-21D5-AACB-2772BE23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727878"/>
            <a:ext cx="9601200" cy="1130121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학습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BFF0C5-9C97-BBBF-EAAB-2A29CA075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5102"/>
            <a:ext cx="8969517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56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ResNet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4510A-8017-21D5-AACB-2772BE23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060" y="5357036"/>
            <a:ext cx="4822940" cy="1500964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학습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평가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정확도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15.57%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BFF0C5-9C97-BBBF-EAAB-2A29CA075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500964"/>
            <a:ext cx="8389278" cy="38560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7F6E6B-401F-3233-11A5-EFA7FBAAD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357037"/>
            <a:ext cx="5997460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51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ResNet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4510A-8017-21D5-AACB-2772BE23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6858" y="1461548"/>
            <a:ext cx="2995142" cy="151234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Data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300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개 씩 추출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파라미터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노드 개수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 : 1000</a:t>
            </a:r>
          </a:p>
          <a:p>
            <a:pPr marL="0" indent="0">
              <a:buNone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5CE2A2-BD59-67DF-287A-150DD111C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61548"/>
            <a:ext cx="7825258" cy="53964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236793-DE07-6CF4-72F3-77E483DB4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13" y="2569163"/>
            <a:ext cx="3520745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2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문제정의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4510A-8017-21D5-AACB-2772BE23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i="0" dirty="0">
                <a:solidFill>
                  <a:srgbClr val="3C404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수화는 의사소통을 위해 오래되고 자연스러운 형태의 언어 중 하나입니다</a:t>
            </a:r>
            <a:r>
              <a:rPr lang="en-US" altLang="ko-KR" b="1" i="0" dirty="0">
                <a:solidFill>
                  <a:srgbClr val="3C404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b="1" i="0" dirty="0">
                <a:solidFill>
                  <a:srgbClr val="3C404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하지만</a:t>
            </a:r>
            <a:r>
              <a:rPr lang="en-US" altLang="ko-KR" b="1" i="0" dirty="0">
                <a:solidFill>
                  <a:srgbClr val="3C404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i="0" dirty="0">
                <a:solidFill>
                  <a:srgbClr val="3C404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대부분의 사람들이 수화를 모르기 때문에 통역사를 구하기가 어렵습니다</a:t>
            </a:r>
            <a:r>
              <a:rPr lang="en-US" altLang="ko-KR" b="1" i="0" dirty="0">
                <a:solidFill>
                  <a:srgbClr val="3C404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 </a:t>
            </a:r>
            <a:r>
              <a:rPr lang="ko-KR" altLang="en-US" b="1" i="0" dirty="0">
                <a:solidFill>
                  <a:srgbClr val="3C404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그래서 </a:t>
            </a:r>
            <a:r>
              <a:rPr lang="en-US" altLang="ko-KR" b="1" i="0" dirty="0">
                <a:solidFill>
                  <a:srgbClr val="3C404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ASL </a:t>
            </a:r>
            <a:r>
              <a:rPr lang="ko-KR" altLang="en-US" b="1" i="0" dirty="0">
                <a:solidFill>
                  <a:srgbClr val="3C404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알파벳 분류를 위한 모델을 만들었습니다</a:t>
            </a:r>
            <a:r>
              <a:rPr lang="en-US" altLang="ko-KR" b="1" i="0" dirty="0">
                <a:solidFill>
                  <a:srgbClr val="3C404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b="1" i="0" dirty="0">
              <a:solidFill>
                <a:srgbClr val="3C4043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주어진 수화 동작 이미지를 인식하고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수화 동작에 해당하는 알파벳을 출력하는 모델을 구축하는 것입니다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수화 동작을 인식하기 위해서는 이미지를 수화 동작에 대한 이미지 분류 모델을 학습하여 해당 동작에 대한 알파벳을 출력할 수 있습니다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014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ResNet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4510A-8017-21D5-AACB-2772BE23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546" y="5318696"/>
            <a:ext cx="2995142" cy="1512348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학습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평가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정확도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52.42%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AF747E-4E6A-72CD-9F46-7CCE2BE7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86" y="1461549"/>
            <a:ext cx="8498559" cy="38571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497311-34D5-124E-5D48-4BE15987C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086" y="5318696"/>
            <a:ext cx="5997460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00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VGG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4510A-8017-21D5-AACB-2772BE23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모델의 레이어 동결 여부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X</a:t>
            </a: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Data 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각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글자 당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100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개씩 추출하여 사용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Epochs = 10</a:t>
            </a:r>
          </a:p>
        </p:txBody>
      </p:sp>
    </p:spTree>
    <p:extLst>
      <p:ext uri="{BB962C8B-B14F-4D97-AF65-F5344CB8AC3E}">
        <p14:creationId xmlns:p14="http://schemas.microsoft.com/office/powerpoint/2010/main" val="3571370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VGG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F4EF5A-C876-7004-1174-A74C1CDD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41" y="1861563"/>
            <a:ext cx="6955154" cy="2237823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545198F-8E7B-D60D-C96C-43F01306F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695" y="1884166"/>
            <a:ext cx="4436305" cy="2669797"/>
          </a:xfrm>
        </p:spPr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VGG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로드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레이어 생성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GlobalAveragePooling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파라미터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노드 개수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 : 100</a:t>
            </a: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활성화 함수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relu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함수 사용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마지막 층 연결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softmax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DB0BD56-ED55-1B47-62E3-B9C2FD9465EC}"/>
              </a:ext>
            </a:extLst>
          </p:cNvPr>
          <p:cNvSpPr txBox="1">
            <a:spLocks/>
          </p:cNvSpPr>
          <p:nvPr/>
        </p:nvSpPr>
        <p:spPr>
          <a:xfrm>
            <a:off x="7755695" y="4553963"/>
            <a:ext cx="4436305" cy="2246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전체 모델 정의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122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VGG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DB0BD56-ED55-1B47-62E3-B9C2FD9465EC}"/>
              </a:ext>
            </a:extLst>
          </p:cNvPr>
          <p:cNvSpPr txBox="1">
            <a:spLocks/>
          </p:cNvSpPr>
          <p:nvPr/>
        </p:nvSpPr>
        <p:spPr>
          <a:xfrm>
            <a:off x="7755695" y="4553963"/>
            <a:ext cx="4436305" cy="2246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전체 모델 정의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161CE6-CB36-32CE-FED7-1F84B8DA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35266"/>
            <a:ext cx="9007621" cy="37874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60AFA7-8C24-9BF3-DB3F-E52A3A021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307494"/>
            <a:ext cx="6020322" cy="1356478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93DDD25-2A28-232F-E587-809354320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922" y="5322734"/>
            <a:ext cx="2995142" cy="1512348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학습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평가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정확도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32.28%</a:t>
            </a:r>
          </a:p>
        </p:txBody>
      </p:sp>
    </p:spTree>
    <p:extLst>
      <p:ext uri="{BB962C8B-B14F-4D97-AF65-F5344CB8AC3E}">
        <p14:creationId xmlns:p14="http://schemas.microsoft.com/office/powerpoint/2010/main" val="2406991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VGG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4510A-8017-21D5-AACB-2772BE23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모델의 레이어 동결 여부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O</a:t>
            </a: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Data 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각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글자 당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100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개씩 추출하여 사용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Epochs = 10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DC90E2-BA65-F6CD-029C-A3801690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86" y="2070100"/>
            <a:ext cx="4192400" cy="12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73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VGG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545198F-8E7B-D60D-C96C-43F01306F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695" y="1884166"/>
            <a:ext cx="4436305" cy="2669797"/>
          </a:xfrm>
        </p:spPr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VGG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로드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레이어 생성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GlobalAveragePooling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파라미터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노드 개수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 : 100</a:t>
            </a: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활성화 함수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relu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함수 사용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마지막 층 연결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softmax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DB0BD56-ED55-1B47-62E3-B9C2FD9465EC}"/>
              </a:ext>
            </a:extLst>
          </p:cNvPr>
          <p:cNvSpPr txBox="1">
            <a:spLocks/>
          </p:cNvSpPr>
          <p:nvPr/>
        </p:nvSpPr>
        <p:spPr>
          <a:xfrm>
            <a:off x="7755695" y="4553963"/>
            <a:ext cx="4436305" cy="2246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전체 모델 정의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9A68A2-BFC3-2A00-B18F-2E6B8F544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28" y="1884166"/>
            <a:ext cx="5854892" cy="35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79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VGG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93DDD25-2A28-232F-E587-809354320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922" y="5322734"/>
            <a:ext cx="2995142" cy="1512348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학습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평가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정확도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99.42%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97D1A9-1190-861A-C686-58C190C1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572312"/>
            <a:ext cx="8209280" cy="37384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65C037-FB39-B46C-51EF-9E8E15594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07" y="5285688"/>
            <a:ext cx="5959356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53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VGG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93DDD25-2A28-232F-E587-809354320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6214" y="1417142"/>
            <a:ext cx="2625786" cy="3673017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파라미터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노드 개수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 : 150 </a:t>
            </a: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학습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 평가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정확도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99.71%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7B3C03-9726-987A-70D8-5A829EB39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706" y="5231294"/>
            <a:ext cx="4280107" cy="13422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9ED3E0-34D8-E8C8-F896-0D144BD4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17143"/>
            <a:ext cx="8347014" cy="38141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7B2978-D15D-7D7E-7F4F-522D5C8D3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231294"/>
            <a:ext cx="6565506" cy="16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49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VGG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939552-BEFE-C42C-BE6A-5675284A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710522"/>
            <a:ext cx="2225233" cy="3863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25E3FD-8BF3-F7E2-8FFC-BDE1C2B9B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833" y="1710521"/>
            <a:ext cx="2209992" cy="3863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63D907A-C3F8-84D4-9461-A1238CCF6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066" y="1710521"/>
            <a:ext cx="2244170" cy="38636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4A1700-3F62-DDD9-0520-33CFB9E73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703" y="1710520"/>
            <a:ext cx="2187130" cy="38636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70BC706-18AA-8954-966D-D4C69D057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3744" y="1741004"/>
            <a:ext cx="2209992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00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정리 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4B84E99-CFB3-E107-BAD3-2591B22DB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88262"/>
              </p:ext>
            </p:extLst>
          </p:nvPr>
        </p:nvGraphicFramePr>
        <p:xfrm>
          <a:off x="833120" y="2087880"/>
          <a:ext cx="11084563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09">
                  <a:extLst>
                    <a:ext uri="{9D8B030D-6E8A-4147-A177-3AD203B41FA5}">
                      <a16:colId xmlns:a16="http://schemas.microsoft.com/office/drawing/2014/main" val="833229958"/>
                    </a:ext>
                  </a:extLst>
                </a:gridCol>
                <a:gridCol w="1583509">
                  <a:extLst>
                    <a:ext uri="{9D8B030D-6E8A-4147-A177-3AD203B41FA5}">
                      <a16:colId xmlns:a16="http://schemas.microsoft.com/office/drawing/2014/main" val="4289295104"/>
                    </a:ext>
                  </a:extLst>
                </a:gridCol>
                <a:gridCol w="1583509">
                  <a:extLst>
                    <a:ext uri="{9D8B030D-6E8A-4147-A177-3AD203B41FA5}">
                      <a16:colId xmlns:a16="http://schemas.microsoft.com/office/drawing/2014/main" val="1385103389"/>
                    </a:ext>
                  </a:extLst>
                </a:gridCol>
                <a:gridCol w="1583509">
                  <a:extLst>
                    <a:ext uri="{9D8B030D-6E8A-4147-A177-3AD203B41FA5}">
                      <a16:colId xmlns:a16="http://schemas.microsoft.com/office/drawing/2014/main" val="742721305"/>
                    </a:ext>
                  </a:extLst>
                </a:gridCol>
                <a:gridCol w="1583509">
                  <a:extLst>
                    <a:ext uri="{9D8B030D-6E8A-4147-A177-3AD203B41FA5}">
                      <a16:colId xmlns:a16="http://schemas.microsoft.com/office/drawing/2014/main" val="1820060332"/>
                    </a:ext>
                  </a:extLst>
                </a:gridCol>
                <a:gridCol w="1583509">
                  <a:extLst>
                    <a:ext uri="{9D8B030D-6E8A-4147-A177-3AD203B41FA5}">
                      <a16:colId xmlns:a16="http://schemas.microsoft.com/office/drawing/2014/main" val="4185911358"/>
                    </a:ext>
                  </a:extLst>
                </a:gridCol>
                <a:gridCol w="1583509">
                  <a:extLst>
                    <a:ext uri="{9D8B030D-6E8A-4147-A177-3AD203B41FA5}">
                      <a16:colId xmlns:a16="http://schemas.microsoft.com/office/drawing/2014/main" val="450808347"/>
                    </a:ext>
                  </a:extLst>
                </a:gridCol>
              </a:tblGrid>
              <a:tr h="566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시도 번째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Data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Dense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batch_size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epoch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걸린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Test accuracy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320827"/>
                  </a:ext>
                </a:extLst>
              </a:tr>
              <a:tr h="566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시간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62%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12433"/>
                  </a:ext>
                </a:extLst>
              </a:tr>
              <a:tr h="566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3%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693708"/>
                  </a:ext>
                </a:extLst>
              </a:tr>
              <a:tr h="566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128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47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3%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643735"/>
                  </a:ext>
                </a:extLst>
              </a:tr>
              <a:tr h="566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150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55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91%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578381"/>
                  </a:ext>
                </a:extLst>
              </a:tr>
              <a:tr h="566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99.28%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196761"/>
                  </a:ext>
                </a:extLst>
              </a:tr>
              <a:tr h="566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150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99.57%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18211"/>
                  </a:ext>
                </a:extLst>
              </a:tr>
            </a:tbl>
          </a:graphicData>
        </a:graphic>
      </p:graphicFrame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2661191-0E85-55B6-D159-CBC4E7AF9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3220"/>
            <a:ext cx="8544560" cy="29718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1" u="sng" dirty="0" err="1">
                <a:latin typeface="굴림" panose="020B0600000101010101" pitchFamily="50" charset="-127"/>
                <a:ea typeface="굴림" panose="020B0600000101010101" pitchFamily="50" charset="-127"/>
              </a:rPr>
              <a:t>GoogleNet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(InceptionV3) – </a:t>
            </a:r>
            <a:r>
              <a:rPr lang="ko-KR" altLang="en-US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모델 레이어 동결 여부 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X / </a:t>
            </a:r>
            <a:r>
              <a:rPr lang="ko-KR" altLang="en-US" b="1" u="sng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모델 레이어 동결 여부 </a:t>
            </a:r>
            <a:r>
              <a:rPr lang="en-US" altLang="ko-KR" b="1" u="sng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26849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4510A-8017-21D5-AACB-2772BE23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768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경진대회 문제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Kaggle – American Sign Language</a:t>
            </a: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https://www.kaggle.com/datasets/kapillondhe/american-sign-language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b="1" i="0" dirty="0">
                <a:solidFill>
                  <a:srgbClr val="3C404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데이터 세트에는 다양한 미국 수화 알파벳</a:t>
            </a:r>
            <a:r>
              <a:rPr lang="en-US" altLang="ko-KR" b="1" i="0" dirty="0">
                <a:solidFill>
                  <a:srgbClr val="3C404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(American Sign Language)</a:t>
            </a:r>
            <a:r>
              <a:rPr lang="ko-KR" altLang="en-US" b="1" i="0" dirty="0">
                <a:solidFill>
                  <a:srgbClr val="3C404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나타내는 손 기호의 컬러 이미지가 포함되어 있습니다</a:t>
            </a:r>
            <a:r>
              <a:rPr lang="en-US" altLang="ko-KR" b="1" i="0" dirty="0">
                <a:solidFill>
                  <a:srgbClr val="3C404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Dataset 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한 글자 당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5996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장</a:t>
            </a:r>
            <a:endParaRPr lang="en-US" altLang="ko-KR" b="1" i="0" dirty="0">
              <a:solidFill>
                <a:srgbClr val="3C4043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 fontAlgn="base"/>
            <a:r>
              <a:rPr lang="en-US" altLang="ko-KR" b="1" i="0" dirty="0">
                <a:solidFill>
                  <a:srgbClr val="3C404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A~Z, nothing, Space</a:t>
            </a:r>
          </a:p>
        </p:txBody>
      </p:sp>
      <p:pic>
        <p:nvPicPr>
          <p:cNvPr id="5" name="그림 4" descr="사람, 손톱, 발가락, 정맥이(가) 표시된 사진&#10;&#10;자동 생성된 설명">
            <a:extLst>
              <a:ext uri="{FF2B5EF4-FFF2-40B4-BE49-F238E27FC236}">
                <a16:creationId xmlns:a16="http://schemas.microsoft.com/office/drawing/2014/main" id="{3A9E1CF0-EE5D-3EF3-FCA6-5BD35DFF8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0" y="4787900"/>
            <a:ext cx="1864360" cy="1864360"/>
          </a:xfrm>
          <a:prstGeom prst="rect">
            <a:avLst/>
          </a:prstGeom>
        </p:spPr>
      </p:pic>
      <p:pic>
        <p:nvPicPr>
          <p:cNvPr id="7" name="그림 6" descr="안개, 그레이, 패브릭, 하늘이(가) 표시된 사진&#10;&#10;자동 생성된 설명">
            <a:extLst>
              <a:ext uri="{FF2B5EF4-FFF2-40B4-BE49-F238E27FC236}">
                <a16:creationId xmlns:a16="http://schemas.microsoft.com/office/drawing/2014/main" id="{CCC65411-8A01-AA04-C0A9-3BF86B51A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81" y="4787900"/>
            <a:ext cx="1864360" cy="1864360"/>
          </a:xfrm>
          <a:prstGeom prst="rect">
            <a:avLst/>
          </a:prstGeom>
        </p:spPr>
      </p:pic>
      <p:pic>
        <p:nvPicPr>
          <p:cNvPr id="9" name="그림 8" descr="사람, 손가락, 손톱, 엄지이(가) 표시된 사진&#10;&#10;자동 생성된 설명">
            <a:extLst>
              <a:ext uri="{FF2B5EF4-FFF2-40B4-BE49-F238E27FC236}">
                <a16:creationId xmlns:a16="http://schemas.microsoft.com/office/drawing/2014/main" id="{83E2DF12-F4B2-2FB1-4457-95DBB3E15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040" y="4787900"/>
            <a:ext cx="1864360" cy="1864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23412F-BF7D-9605-14BE-4BE721238DA0}"/>
              </a:ext>
            </a:extLst>
          </p:cNvPr>
          <p:cNvSpPr txBox="1"/>
          <p:nvPr/>
        </p:nvSpPr>
        <p:spPr>
          <a:xfrm>
            <a:off x="4655821" y="4787900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Nothing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A12D4-C7CF-E642-C24A-0F745959842A}"/>
              </a:ext>
            </a:extLst>
          </p:cNvPr>
          <p:cNvSpPr txBox="1"/>
          <p:nvPr/>
        </p:nvSpPr>
        <p:spPr>
          <a:xfrm>
            <a:off x="7205980" y="4782066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Space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087AD6-E160-2B33-CD83-278BFE4E6965}"/>
              </a:ext>
            </a:extLst>
          </p:cNvPr>
          <p:cNvSpPr txBox="1"/>
          <p:nvPr/>
        </p:nvSpPr>
        <p:spPr>
          <a:xfrm>
            <a:off x="2125980" y="4782066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953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정리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2661191-0E85-55B6-D159-CBC4E7AF9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3220"/>
            <a:ext cx="8544560" cy="29718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1" u="sng" dirty="0" err="1">
                <a:latin typeface="굴림" panose="020B0600000101010101" pitchFamily="50" charset="-127"/>
                <a:ea typeface="굴림" panose="020B0600000101010101" pitchFamily="50" charset="-127"/>
              </a:rPr>
              <a:t>ResNet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 – </a:t>
            </a:r>
            <a:r>
              <a:rPr lang="ko-KR" altLang="en-US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모델 레이어 동결 여부 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X / </a:t>
            </a:r>
            <a:r>
              <a:rPr lang="ko-KR" altLang="en-US" b="1" u="sng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모델 레이어 동결 여부 </a:t>
            </a:r>
            <a:r>
              <a:rPr lang="en-US" altLang="ko-KR" b="1" u="sng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630FCD5-194E-7A03-B0F8-B126DDDEA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51760"/>
              </p:ext>
            </p:extLst>
          </p:nvPr>
        </p:nvGraphicFramePr>
        <p:xfrm>
          <a:off x="1371600" y="2243666"/>
          <a:ext cx="10383520" cy="3824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360">
                  <a:extLst>
                    <a:ext uri="{9D8B030D-6E8A-4147-A177-3AD203B41FA5}">
                      <a16:colId xmlns:a16="http://schemas.microsoft.com/office/drawing/2014/main" val="2665319234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1208265240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507690754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1883611369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3299896752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4143510976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428825319"/>
                    </a:ext>
                  </a:extLst>
                </a:gridCol>
              </a:tblGrid>
              <a:tr h="454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시도 번째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Data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Dense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batch_size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epoch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걸린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Test accuracy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777681"/>
                  </a:ext>
                </a:extLst>
              </a:tr>
              <a:tr h="454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시간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65365"/>
                  </a:ext>
                </a:extLst>
              </a:tr>
              <a:tr h="454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시간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99.8%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616177"/>
                  </a:ext>
                </a:extLst>
              </a:tr>
              <a:tr h="454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15.6%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985883"/>
                  </a:ext>
                </a:extLst>
              </a:tr>
              <a:tr h="454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150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25.7%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751822"/>
                  </a:ext>
                </a:extLst>
              </a:tr>
              <a:tr h="454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150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28</a:t>
                      </a:r>
                      <a:r>
                        <a:rPr lang="ko-KR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37%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162982"/>
                  </a:ext>
                </a:extLst>
              </a:tr>
              <a:tr h="454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300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500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r>
                        <a:rPr lang="ko-KR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51.7%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150308"/>
                  </a:ext>
                </a:extLst>
              </a:tr>
              <a:tr h="454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300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1000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r>
                        <a:rPr lang="ko-KR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52.4%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97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556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정리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2661191-0E85-55B6-D159-CBC4E7AF9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3220"/>
            <a:ext cx="8544560" cy="29718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VGG – </a:t>
            </a:r>
            <a:r>
              <a:rPr lang="ko-KR" altLang="en-US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모델 레이어 동결 여부 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X / </a:t>
            </a:r>
            <a:r>
              <a:rPr lang="ko-KR" altLang="en-US" b="1" u="sng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모델 레이어 동결 여부 </a:t>
            </a:r>
            <a:r>
              <a:rPr lang="en-US" altLang="ko-KR" b="1" u="sng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5322624-04F4-C207-D145-EFE55E846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65663"/>
              </p:ext>
            </p:extLst>
          </p:nvPr>
        </p:nvGraphicFramePr>
        <p:xfrm>
          <a:off x="1219200" y="2082800"/>
          <a:ext cx="10647679" cy="42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097">
                  <a:extLst>
                    <a:ext uri="{9D8B030D-6E8A-4147-A177-3AD203B41FA5}">
                      <a16:colId xmlns:a16="http://schemas.microsoft.com/office/drawing/2014/main" val="3748000389"/>
                    </a:ext>
                  </a:extLst>
                </a:gridCol>
                <a:gridCol w="1521097">
                  <a:extLst>
                    <a:ext uri="{9D8B030D-6E8A-4147-A177-3AD203B41FA5}">
                      <a16:colId xmlns:a16="http://schemas.microsoft.com/office/drawing/2014/main" val="3371915008"/>
                    </a:ext>
                  </a:extLst>
                </a:gridCol>
                <a:gridCol w="1521097">
                  <a:extLst>
                    <a:ext uri="{9D8B030D-6E8A-4147-A177-3AD203B41FA5}">
                      <a16:colId xmlns:a16="http://schemas.microsoft.com/office/drawing/2014/main" val="2565036348"/>
                    </a:ext>
                  </a:extLst>
                </a:gridCol>
                <a:gridCol w="1521097">
                  <a:extLst>
                    <a:ext uri="{9D8B030D-6E8A-4147-A177-3AD203B41FA5}">
                      <a16:colId xmlns:a16="http://schemas.microsoft.com/office/drawing/2014/main" val="2515976939"/>
                    </a:ext>
                  </a:extLst>
                </a:gridCol>
                <a:gridCol w="1521097">
                  <a:extLst>
                    <a:ext uri="{9D8B030D-6E8A-4147-A177-3AD203B41FA5}">
                      <a16:colId xmlns:a16="http://schemas.microsoft.com/office/drawing/2014/main" val="3015665054"/>
                    </a:ext>
                  </a:extLst>
                </a:gridCol>
                <a:gridCol w="1521097">
                  <a:extLst>
                    <a:ext uri="{9D8B030D-6E8A-4147-A177-3AD203B41FA5}">
                      <a16:colId xmlns:a16="http://schemas.microsoft.com/office/drawing/2014/main" val="1886105003"/>
                    </a:ext>
                  </a:extLst>
                </a:gridCol>
                <a:gridCol w="1521097">
                  <a:extLst>
                    <a:ext uri="{9D8B030D-6E8A-4147-A177-3AD203B41FA5}">
                      <a16:colId xmlns:a16="http://schemas.microsoft.com/office/drawing/2014/main" val="1333369437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시도 번째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Data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Dense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batch_size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epoch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걸린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Test accuracy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95151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32%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35099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150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48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3%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593136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시간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4%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7392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48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1.8%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40361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48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2.8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39105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150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50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3.5%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54893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38</a:t>
                      </a:r>
                      <a:r>
                        <a:rPr lang="ko-KR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99.4%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1546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150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38</a:t>
                      </a:r>
                      <a:r>
                        <a:rPr lang="ko-KR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99.7%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57818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64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37</a:t>
                      </a:r>
                      <a:r>
                        <a:rPr lang="ko-KR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98%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39359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B50E5E6-93CB-8422-7A13-D837839ADF77}"/>
              </a:ext>
            </a:extLst>
          </p:cNvPr>
          <p:cNvSpPr txBox="1">
            <a:spLocks/>
          </p:cNvSpPr>
          <p:nvPr/>
        </p:nvSpPr>
        <p:spPr>
          <a:xfrm>
            <a:off x="8961120" y="1117600"/>
            <a:ext cx="3230880" cy="81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번째 시도 </a:t>
            </a:r>
            <a:r>
              <a:rPr lang="en-US" altLang="ko-KR" sz="1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flatten()</a:t>
            </a:r>
            <a:r>
              <a:rPr lang="ko-KR" altLang="en-US" sz="1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  <a:endParaRPr lang="en-US" altLang="ko-KR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번째 시도 </a:t>
            </a:r>
            <a:r>
              <a:rPr lang="en-US" altLang="ko-KR" sz="1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정규화</a:t>
            </a:r>
            <a:endParaRPr lang="en-US" altLang="ko-KR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440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최종 성능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4510A-8017-21D5-AACB-2772BE23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7840"/>
            <a:ext cx="6096000" cy="4114800"/>
          </a:xfrm>
        </p:spPr>
        <p:txBody>
          <a:bodyPr/>
          <a:lstStyle/>
          <a:p>
            <a:r>
              <a:rPr lang="en-US" altLang="ko-KR" b="1" u="sng" dirty="0" err="1">
                <a:latin typeface="굴림" panose="020B0600000101010101" pitchFamily="50" charset="-127"/>
                <a:ea typeface="굴림" panose="020B0600000101010101" pitchFamily="50" charset="-127"/>
              </a:rPr>
              <a:t>GoogleNet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(InceptionV3) : </a:t>
            </a:r>
            <a:r>
              <a:rPr lang="ko-KR" altLang="en-US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최고 정확도 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99.57%</a:t>
            </a: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data – 100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장씩 총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2800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장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파라미터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노드 개수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 - 150 </a:t>
            </a: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batch_size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= 32 / epoch = 10</a:t>
            </a:r>
          </a:p>
          <a:p>
            <a:pPr marL="0" indent="0">
              <a:buNone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u="sng" dirty="0" err="1">
                <a:latin typeface="굴림" panose="020B0600000101010101" pitchFamily="50" charset="-127"/>
                <a:ea typeface="굴림" panose="020B0600000101010101" pitchFamily="50" charset="-127"/>
              </a:rPr>
              <a:t>ResNet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최고 정확도 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100%</a:t>
            </a: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data – 100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장씩 총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2800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장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파라미터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노드 개수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 – 100</a:t>
            </a:r>
          </a:p>
          <a:p>
            <a:pPr marL="0" indent="0">
              <a:buNone/>
            </a:pP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batch_size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= 32 / epoch = 10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D95D41A-61E7-E082-BFF3-0D5289FDA892}"/>
              </a:ext>
            </a:extLst>
          </p:cNvPr>
          <p:cNvSpPr txBox="1">
            <a:spLocks/>
          </p:cNvSpPr>
          <p:nvPr/>
        </p:nvSpPr>
        <p:spPr>
          <a:xfrm>
            <a:off x="7467600" y="1767840"/>
            <a:ext cx="4724400" cy="3673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VGG : </a:t>
            </a:r>
            <a:r>
              <a:rPr lang="ko-KR" altLang="en-US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최고 정확도 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99.71%</a:t>
            </a: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data – 100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장씩 총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2800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장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파라미터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노드 개수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 -150</a:t>
            </a:r>
          </a:p>
          <a:p>
            <a:pPr marL="0" indent="0">
              <a:buNone/>
            </a:pP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batch_size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= 32 / epoch = 10</a:t>
            </a:r>
          </a:p>
        </p:txBody>
      </p:sp>
    </p:spTree>
    <p:extLst>
      <p:ext uri="{BB962C8B-B14F-4D97-AF65-F5344CB8AC3E}">
        <p14:creationId xmlns:p14="http://schemas.microsoft.com/office/powerpoint/2010/main" val="1229630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4510A-8017-21D5-AACB-2772BE23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0100"/>
            <a:ext cx="8544560" cy="4114800"/>
          </a:xfrm>
        </p:spPr>
        <p:txBody>
          <a:bodyPr/>
          <a:lstStyle/>
          <a:p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등 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b="1" u="sng" dirty="0" err="1">
                <a:latin typeface="굴림" panose="020B0600000101010101" pitchFamily="50" charset="-127"/>
                <a:ea typeface="굴림" panose="020B0600000101010101" pitchFamily="50" charset="-127"/>
              </a:rPr>
              <a:t>ResNet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최고 정확도 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100%</a:t>
            </a:r>
          </a:p>
          <a:p>
            <a:endParaRPr lang="en-US" altLang="ko-KR" b="1" u="sng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u="sng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등 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: VGG : </a:t>
            </a:r>
            <a:r>
              <a:rPr lang="ko-KR" altLang="en-US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최고 정확도 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99.71%</a:t>
            </a:r>
          </a:p>
          <a:p>
            <a:endParaRPr lang="en-US" altLang="ko-KR" b="1" u="sng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u="sng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등 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b="1" u="sng" dirty="0" err="1">
                <a:latin typeface="굴림" panose="020B0600000101010101" pitchFamily="50" charset="-127"/>
                <a:ea typeface="굴림" panose="020B0600000101010101" pitchFamily="50" charset="-127"/>
              </a:rPr>
              <a:t>GoogleNet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(InceptionV3) : </a:t>
            </a:r>
            <a:r>
              <a:rPr lang="ko-KR" altLang="en-US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최고 정확도 </a:t>
            </a:r>
            <a:r>
              <a:rPr lang="en-US" altLang="ko-KR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99.57%</a:t>
            </a:r>
          </a:p>
          <a:p>
            <a:endParaRPr lang="en-US" altLang="ko-KR" u="sng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93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4510A-8017-21D5-AACB-2772BE23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주어진 이미지 데이터셋이 너무 커서 데이터를 추출하여 사용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시도한 모델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GoogleNet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(InceptionV3),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ResNet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VGG</a:t>
            </a: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시도 횟수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GoogleNet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– 6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번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ResNet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– 7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번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/ VGG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번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모델의 레이어 동결 여부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18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GoogleNet</a:t>
            </a:r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(InceptionV3)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4510A-8017-21D5-AACB-2772BE23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모델의 레이어 동결 여부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X</a:t>
            </a: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Data 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각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글자 당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100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개씩 추출하여 사용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Epochs = 10</a:t>
            </a: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형상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299x299 -&gt; InceptionV3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expacted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shape = 299x299</a:t>
            </a:r>
          </a:p>
        </p:txBody>
      </p:sp>
      <p:pic>
        <p:nvPicPr>
          <p:cNvPr id="5" name="그림 4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F8A0F0BC-5329-684B-B423-122E31089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51686"/>
            <a:ext cx="7516724" cy="1263227"/>
          </a:xfrm>
          <a:prstGeom prst="rect">
            <a:avLst/>
          </a:prstGeom>
        </p:spPr>
      </p:pic>
      <p:pic>
        <p:nvPicPr>
          <p:cNvPr id="7" name="그림 6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9C102A0D-9C19-1598-8239-F73D21120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3606378"/>
            <a:ext cx="5913120" cy="26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8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GoogleNet</a:t>
            </a:r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(InceptionV3)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4510A-8017-21D5-AACB-2772BE23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749" y="1638300"/>
            <a:ext cx="4582160" cy="5194300"/>
          </a:xfrm>
        </p:spPr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라이브러리 생성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0FF48F-F64E-C8F0-8914-88DC7B36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6550"/>
            <a:ext cx="4894821" cy="52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0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GoogleNet</a:t>
            </a:r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(InceptionV3)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EF46FB-CF7D-64C3-FD34-69E112CD8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66" y="1826260"/>
            <a:ext cx="7475868" cy="4663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8BA1BD-E277-6E27-D818-E42230FAB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343" y="2641671"/>
            <a:ext cx="1546994" cy="3848433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48910D6-E192-05E7-2FE9-4A77AA77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734" y="1826260"/>
            <a:ext cx="3831266" cy="3848433"/>
          </a:xfrm>
        </p:spPr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가져오기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전처리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C4EFFD6-B436-1A09-CF74-4E93AD332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092" y="2464986"/>
            <a:ext cx="3177815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7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316-ACEF-738E-49BD-941D030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6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GoogleNet</a:t>
            </a:r>
            <a:r>
              <a:rPr lang="en-US" altLang="ko-KR" sz="6000" b="1" dirty="0">
                <a:latin typeface="굴림" panose="020B0600000101010101" pitchFamily="50" charset="-127"/>
                <a:ea typeface="굴림" panose="020B0600000101010101" pitchFamily="50" charset="-127"/>
              </a:rPr>
              <a:t>(InceptionV3)</a:t>
            </a:r>
            <a:endParaRPr lang="ko-KR" altLang="en-US" sz="6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48910D6-E192-05E7-2FE9-4A77AA77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766" y="2007234"/>
            <a:ext cx="4465793" cy="3848433"/>
          </a:xfrm>
        </p:spPr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Train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Data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&amp;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Test Data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나누기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총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2800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개 데이터 중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Train Data : 2100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개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(75%)</a:t>
            </a:r>
          </a:p>
          <a:p>
            <a:pPr marL="0" indent="0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  Test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Data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700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개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(25%)</a:t>
            </a:r>
          </a:p>
          <a:p>
            <a:pPr marL="0" indent="0">
              <a:buNone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형상 확인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0EEDBA-D1F7-2114-481C-EB0D2E044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30" y="2007234"/>
            <a:ext cx="4686770" cy="28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4000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261</TotalTime>
  <Words>1143</Words>
  <Application>Microsoft Office PowerPoint</Application>
  <PresentationFormat>와이드스크린</PresentationFormat>
  <Paragraphs>390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굴림</vt:lpstr>
      <vt:lpstr>Franklin Gothic Book</vt:lpstr>
      <vt:lpstr>자르기</vt:lpstr>
      <vt:lpstr>Sign language  인식 모델</vt:lpstr>
      <vt:lpstr>목차</vt:lpstr>
      <vt:lpstr>문제정의</vt:lpstr>
      <vt:lpstr>데이터 소스</vt:lpstr>
      <vt:lpstr>모델 학습</vt:lpstr>
      <vt:lpstr>GoogleNet(InceptionV3)</vt:lpstr>
      <vt:lpstr>GoogleNet(InceptionV3)</vt:lpstr>
      <vt:lpstr>GoogleNet(InceptionV3)</vt:lpstr>
      <vt:lpstr>GoogleNet(InceptionV3)</vt:lpstr>
      <vt:lpstr>GoogleNet(InceptionV3)</vt:lpstr>
      <vt:lpstr>GoogleNet(InceptionV3)</vt:lpstr>
      <vt:lpstr>GoogleNet(InceptionV3)</vt:lpstr>
      <vt:lpstr>GoogleNet(InceptionV3)</vt:lpstr>
      <vt:lpstr>GoogleNet(InceptionV3)</vt:lpstr>
      <vt:lpstr>GoogleNet(InceptionV3)</vt:lpstr>
      <vt:lpstr>GoogleNet(InceptionV3)</vt:lpstr>
      <vt:lpstr>GoogleNet(InceptionV3)</vt:lpstr>
      <vt:lpstr>GoogleNet(InceptionV3)</vt:lpstr>
      <vt:lpstr>GoogleNet(InceptionV3)</vt:lpstr>
      <vt:lpstr>ResNet</vt:lpstr>
      <vt:lpstr>ResNet</vt:lpstr>
      <vt:lpstr>ResNet</vt:lpstr>
      <vt:lpstr>ResNet</vt:lpstr>
      <vt:lpstr>ResNet</vt:lpstr>
      <vt:lpstr>ResNet</vt:lpstr>
      <vt:lpstr>ResNet</vt:lpstr>
      <vt:lpstr>ResNet</vt:lpstr>
      <vt:lpstr>ResNet</vt:lpstr>
      <vt:lpstr>ResNet</vt:lpstr>
      <vt:lpstr>ResNet</vt:lpstr>
      <vt:lpstr>VGG</vt:lpstr>
      <vt:lpstr>VGG</vt:lpstr>
      <vt:lpstr>VGG</vt:lpstr>
      <vt:lpstr>VGG</vt:lpstr>
      <vt:lpstr>VGG</vt:lpstr>
      <vt:lpstr>VGG</vt:lpstr>
      <vt:lpstr>VGG</vt:lpstr>
      <vt:lpstr>VGG</vt:lpstr>
      <vt:lpstr>정리 </vt:lpstr>
      <vt:lpstr>정리 </vt:lpstr>
      <vt:lpstr>정리 </vt:lpstr>
      <vt:lpstr>최종 성능 개선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 인식 모델</dc:title>
  <dc:creator>이 소연</dc:creator>
  <cp:lastModifiedBy>이소연</cp:lastModifiedBy>
  <cp:revision>192</cp:revision>
  <dcterms:created xsi:type="dcterms:W3CDTF">2023-03-26T06:50:44Z</dcterms:created>
  <dcterms:modified xsi:type="dcterms:W3CDTF">2024-09-14T14:55:52Z</dcterms:modified>
</cp:coreProperties>
</file>