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62" r:id="rId2"/>
  </p:sldMasterIdLst>
  <p:notesMasterIdLst>
    <p:notesMasterId r:id="rId50"/>
  </p:notesMasterIdLst>
  <p:sldIdLst>
    <p:sldId id="296" r:id="rId3"/>
    <p:sldId id="291" r:id="rId4"/>
    <p:sldId id="305" r:id="rId5"/>
    <p:sldId id="306" r:id="rId6"/>
    <p:sldId id="315" r:id="rId7"/>
    <p:sldId id="316" r:id="rId8"/>
    <p:sldId id="307" r:id="rId9"/>
    <p:sldId id="321" r:id="rId10"/>
    <p:sldId id="326" r:id="rId11"/>
    <p:sldId id="322" r:id="rId12"/>
    <p:sldId id="327" r:id="rId13"/>
    <p:sldId id="312" r:id="rId14"/>
    <p:sldId id="323" r:id="rId15"/>
    <p:sldId id="310" r:id="rId16"/>
    <p:sldId id="311" r:id="rId17"/>
    <p:sldId id="308" r:id="rId18"/>
    <p:sldId id="309" r:id="rId19"/>
    <p:sldId id="320" r:id="rId20"/>
    <p:sldId id="319" r:id="rId21"/>
    <p:sldId id="317" r:id="rId22"/>
    <p:sldId id="318" r:id="rId23"/>
    <p:sldId id="298" r:id="rId24"/>
    <p:sldId id="299" r:id="rId25"/>
    <p:sldId id="325" r:id="rId26"/>
    <p:sldId id="328" r:id="rId27"/>
    <p:sldId id="297"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8" autoAdjust="0"/>
  </p:normalViewPr>
  <p:slideViewPr>
    <p:cSldViewPr>
      <p:cViewPr varScale="1">
        <p:scale>
          <a:sx n="85" d="100"/>
          <a:sy n="85" d="100"/>
        </p:scale>
        <p:origin x="155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8174B-2DE0-4C47-85B7-DCE3C049E002}" type="datetimeFigureOut">
              <a:rPr lang="en-GB" smtClean="0"/>
              <a:t>13/02/2018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51671-973C-4101-B88A-DA2207DB8A5C}" type="slidenum">
              <a:rPr lang="en-GB" smtClean="0"/>
              <a:t>‹#›</a:t>
            </a:fld>
            <a:endParaRPr lang="en-GB"/>
          </a:p>
        </p:txBody>
      </p:sp>
    </p:spTree>
    <p:extLst>
      <p:ext uri="{BB962C8B-B14F-4D97-AF65-F5344CB8AC3E}">
        <p14:creationId xmlns:p14="http://schemas.microsoft.com/office/powerpoint/2010/main" val="319452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74002F-437A-435E-ABD0-00940E5D0F0A}" type="slidenum">
              <a:rPr lang="en-GB">
                <a:solidFill>
                  <a:prstClr val="black"/>
                </a:solidFill>
              </a:rPr>
              <a:pPr>
                <a:defRPr/>
              </a:pPr>
              <a:t>1</a:t>
            </a:fld>
            <a:endParaRPr lang="en-GB" dirty="0">
              <a:solidFill>
                <a:prstClr val="black"/>
              </a:solidFill>
            </a:endParaRPr>
          </a:p>
        </p:txBody>
      </p:sp>
      <p:sp>
        <p:nvSpPr>
          <p:cNvPr id="43011" name="Rectangle 2"/>
          <p:cNvSpPr>
            <a:spLocks noGrp="1" noRot="1" noChangeAspect="1" noChangeArrowheads="1" noTextEdit="1"/>
          </p:cNvSpPr>
          <p:nvPr>
            <p:ph type="sldImg"/>
          </p:nvPr>
        </p:nvSpPr>
        <p:spPr>
          <a:xfrm>
            <a:off x="1144588" y="684213"/>
            <a:ext cx="4573587" cy="3430587"/>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witch_p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5463" y="2349500"/>
            <a:ext cx="61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stan_d_p_cmy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48263" y="5876925"/>
            <a:ext cx="373221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2" name="Espace réservé du texte 2"/>
          <p:cNvSpPr>
            <a:spLocks noGrp="1"/>
          </p:cNvSpPr>
          <p:nvPr>
            <p:ph type="subTitle" idx="1"/>
          </p:nvPr>
        </p:nvSpPr>
        <p:spPr>
          <a:xfrm>
            <a:off x="-396875" y="3068638"/>
            <a:ext cx="7127875" cy="696912"/>
          </a:xfrm>
        </p:spPr>
        <p:txBody>
          <a:bodyPr/>
          <a:lstStyle>
            <a:lvl1pPr marL="0" indent="0" algn="r">
              <a:buFont typeface="Wingdings 2" pitchFamily="18" charset="2"/>
              <a:buNone/>
              <a:defRPr/>
            </a:lvl1pPr>
          </a:lstStyle>
          <a:p>
            <a:r>
              <a:rPr lang="en-GB"/>
              <a:t>Click here to modify the style of the sub-heading</a:t>
            </a:r>
          </a:p>
        </p:txBody>
      </p:sp>
      <p:sp>
        <p:nvSpPr>
          <p:cNvPr id="225284" name="Espace réservé du titre 1"/>
          <p:cNvSpPr>
            <a:spLocks noGrp="1"/>
          </p:cNvSpPr>
          <p:nvPr>
            <p:ph type="ctrTitle"/>
          </p:nvPr>
        </p:nvSpPr>
        <p:spPr>
          <a:xfrm>
            <a:off x="107950" y="2349500"/>
            <a:ext cx="7127875" cy="576263"/>
          </a:xfrm>
        </p:spPr>
        <p:txBody>
          <a:bodyPr/>
          <a:lstStyle>
            <a:lvl1pPr>
              <a:defRPr sz="3000"/>
            </a:lvl1pPr>
          </a:lstStyle>
          <a:p>
            <a:r>
              <a:rPr lang="en-GB"/>
              <a:t>Click here to modify the title</a:t>
            </a:r>
          </a:p>
        </p:txBody>
      </p:sp>
    </p:spTree>
    <p:extLst>
      <p:ext uri="{BB962C8B-B14F-4D97-AF65-F5344CB8AC3E}">
        <p14:creationId xmlns:p14="http://schemas.microsoft.com/office/powerpoint/2010/main" val="126771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F253371-D529-4EAA-8D59-2EDC47EA1C62}"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45088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74638"/>
            <a:ext cx="2006600" cy="56086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30238" y="274638"/>
            <a:ext cx="5868987" cy="5608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88C034D-8961-4BBE-A8D5-3987A3C68185}"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032439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29550" cy="765175"/>
          </a:xfrm>
        </p:spPr>
        <p:txBody>
          <a:bodyPr/>
          <a:lstStyle/>
          <a:p>
            <a:r>
              <a:rPr lang="en-US"/>
              <a:t>Click to edit Master title style</a:t>
            </a:r>
            <a:endParaRPr lang="en-GB"/>
          </a:p>
        </p:txBody>
      </p:sp>
      <p:sp>
        <p:nvSpPr>
          <p:cNvPr id="3" name="SmartArt Placeholder 2"/>
          <p:cNvSpPr>
            <a:spLocks noGrp="1"/>
          </p:cNvSpPr>
          <p:nvPr>
            <p:ph type="dgm" idx="1"/>
          </p:nvPr>
        </p:nvSpPr>
        <p:spPr>
          <a:xfrm>
            <a:off x="857250" y="1357313"/>
            <a:ext cx="7800975" cy="4525962"/>
          </a:xfrm>
        </p:spPr>
        <p:txBody>
          <a:bodyPr/>
          <a:lstStyle/>
          <a:p>
            <a:pPr lvl="0"/>
            <a:endParaRPr lang="en-GB" noProof="0" dirty="0"/>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F620F81-46A8-4586-9D2B-35650328B47E}"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273070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30238" y="274638"/>
            <a:ext cx="8027987" cy="5608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1084427F-6E3E-44FA-B056-F3F79CDC325C}"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228100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117"/>
          <p:cNvGrpSpPr>
            <a:grpSpLocks/>
          </p:cNvGrpSpPr>
          <p:nvPr>
            <p:custDataLst>
              <p:tags r:id="rId1"/>
            </p:custDataLst>
          </p:nvPr>
        </p:nvGrpSpPr>
        <p:grpSpPr bwMode="auto">
          <a:xfrm>
            <a:off x="247650" y="228600"/>
            <a:ext cx="8651631" cy="5372100"/>
            <a:chOff x="144" y="144"/>
            <a:chExt cx="5472" cy="3384"/>
          </a:xfrm>
        </p:grpSpPr>
        <p:sp>
          <p:nvSpPr>
            <p:cNvPr id="4" name="Freeform 114"/>
            <p:cNvSpPr>
              <a:spLocks/>
            </p:cNvSpPr>
            <p:nvPr userDrawn="1"/>
          </p:nvSpPr>
          <p:spPr bwMode="gray">
            <a:xfrm>
              <a:off x="647" y="144"/>
              <a:ext cx="4969" cy="3384"/>
            </a:xfrm>
            <a:custGeom>
              <a:avLst/>
              <a:gdLst>
                <a:gd name="T0" fmla="*/ 0 w 4793"/>
                <a:gd name="T1" fmla="*/ 9572 h 3279"/>
                <a:gd name="T2" fmla="*/ 8568 w 4793"/>
                <a:gd name="T3" fmla="*/ 0 h 3279"/>
                <a:gd name="T4" fmla="*/ 16327 w 4793"/>
                <a:gd name="T5" fmla="*/ 0 h 3279"/>
                <a:gd name="T6" fmla="*/ 16327 w 4793"/>
                <a:gd name="T7" fmla="*/ 9572 h 3279"/>
                <a:gd name="T8" fmla="*/ 0 w 4793"/>
                <a:gd name="T9" fmla="*/ 9572 h 3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3" h="3279">
                  <a:moveTo>
                    <a:pt x="0" y="3279"/>
                  </a:moveTo>
                  <a:lnTo>
                    <a:pt x="2515" y="0"/>
                  </a:lnTo>
                  <a:lnTo>
                    <a:pt x="4793" y="0"/>
                  </a:lnTo>
                  <a:lnTo>
                    <a:pt x="4793" y="3279"/>
                  </a:lnTo>
                  <a:lnTo>
                    <a:pt x="0" y="3279"/>
                  </a:lnTo>
                  <a:close/>
                </a:path>
              </a:pathLst>
            </a:custGeom>
            <a:solidFill>
              <a:srgbClr val="4B91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dirty="0"/>
            </a:p>
          </p:txBody>
        </p:sp>
        <p:sp>
          <p:nvSpPr>
            <p:cNvPr id="5" name="Freeform 115"/>
            <p:cNvSpPr>
              <a:spLocks/>
            </p:cNvSpPr>
            <p:nvPr userDrawn="1"/>
          </p:nvSpPr>
          <p:spPr bwMode="gray">
            <a:xfrm>
              <a:off x="144" y="144"/>
              <a:ext cx="3110" cy="3384"/>
            </a:xfrm>
            <a:custGeom>
              <a:avLst/>
              <a:gdLst>
                <a:gd name="T0" fmla="*/ 0 w 3000"/>
                <a:gd name="T1" fmla="*/ 0 h 3279"/>
                <a:gd name="T2" fmla="*/ 0 w 3000"/>
                <a:gd name="T3" fmla="*/ 9572 h 3279"/>
                <a:gd name="T4" fmla="*/ 1660 w 3000"/>
                <a:gd name="T5" fmla="*/ 9572 h 3279"/>
                <a:gd name="T6" fmla="*/ 10211 w 3000"/>
                <a:gd name="T7" fmla="*/ 0 h 3279"/>
                <a:gd name="T8" fmla="*/ 0 w 3000"/>
                <a:gd name="T9" fmla="*/ 0 h 3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00" h="3279">
                  <a:moveTo>
                    <a:pt x="0" y="0"/>
                  </a:moveTo>
                  <a:lnTo>
                    <a:pt x="0" y="3279"/>
                  </a:lnTo>
                  <a:lnTo>
                    <a:pt x="486" y="3279"/>
                  </a:lnTo>
                  <a:lnTo>
                    <a:pt x="3000" y="0"/>
                  </a:lnTo>
                  <a:lnTo>
                    <a:pt x="0" y="0"/>
                  </a:lnTo>
                  <a:close/>
                </a:path>
              </a:pathLst>
            </a:custGeom>
            <a:solidFill>
              <a:srgbClr val="91C8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dirty="0"/>
            </a:p>
          </p:txBody>
        </p:sp>
        <p:sp>
          <p:nvSpPr>
            <p:cNvPr id="6" name="Freeform 116"/>
            <p:cNvSpPr>
              <a:spLocks/>
            </p:cNvSpPr>
            <p:nvPr userDrawn="1"/>
          </p:nvSpPr>
          <p:spPr bwMode="gray">
            <a:xfrm>
              <a:off x="2054" y="144"/>
              <a:ext cx="1200" cy="1257"/>
            </a:xfrm>
            <a:custGeom>
              <a:avLst/>
              <a:gdLst>
                <a:gd name="T0" fmla="*/ 769 w 1158"/>
                <a:gd name="T1" fmla="*/ 4185 h 1212"/>
                <a:gd name="T2" fmla="*/ 3889 w 1158"/>
                <a:gd name="T3" fmla="*/ 0 h 1212"/>
                <a:gd name="T4" fmla="*/ 3125 w 1158"/>
                <a:gd name="T5" fmla="*/ 0 h 1212"/>
                <a:gd name="T6" fmla="*/ 0 w 1158"/>
                <a:gd name="T7" fmla="*/ 4185 h 1212"/>
                <a:gd name="T8" fmla="*/ 769 w 1158"/>
                <a:gd name="T9" fmla="*/ 4185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8" h="1212">
                  <a:moveTo>
                    <a:pt x="228" y="1212"/>
                  </a:moveTo>
                  <a:lnTo>
                    <a:pt x="1158" y="0"/>
                  </a:lnTo>
                  <a:lnTo>
                    <a:pt x="930" y="0"/>
                  </a:lnTo>
                  <a:lnTo>
                    <a:pt x="0" y="1212"/>
                  </a:lnTo>
                  <a:lnTo>
                    <a:pt x="228" y="1212"/>
                  </a:lnTo>
                  <a:close/>
                </a:path>
              </a:pathLst>
            </a:custGeom>
            <a:solidFill>
              <a:srgbClr val="F041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dirty="0"/>
            </a:p>
          </p:txBody>
        </p:sp>
      </p:grpSp>
      <p:pic>
        <p:nvPicPr>
          <p:cNvPr id="7" name="Picture 98" descr="stan_d_p_cmyk"/>
          <p:cNvPicPr>
            <a:picLocks noChangeAspect="1" noChangeArrowheads="1"/>
          </p:cNvPicPr>
          <p:nvPr>
            <p:custDataLst>
              <p:tags r:id="rId2"/>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5147897" y="5876926"/>
            <a:ext cx="3732334"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1" name="Espace réservé du titre 1"/>
          <p:cNvSpPr>
            <a:spLocks noGrp="1"/>
          </p:cNvSpPr>
          <p:nvPr>
            <p:ph type="ctrTitle"/>
          </p:nvPr>
        </p:nvSpPr>
        <p:spPr>
          <a:xfrm>
            <a:off x="3938955" y="2438400"/>
            <a:ext cx="4501662" cy="1447800"/>
          </a:xfrm>
          <a:extLst/>
        </p:spPr>
        <p:txBody>
          <a:bodyPr/>
          <a:lstStyle>
            <a:lvl1pPr>
              <a:defRPr sz="2900" b="1">
                <a:solidFill>
                  <a:schemeClr val="tx1"/>
                </a:solidFill>
              </a:defRPr>
            </a:lvl1pPr>
          </a:lstStyle>
          <a:p>
            <a:pPr lvl="0"/>
            <a:r>
              <a:rPr lang="en-GB" noProof="0"/>
              <a:t>Click here to modify the title</a:t>
            </a:r>
          </a:p>
        </p:txBody>
      </p:sp>
    </p:spTree>
    <p:extLst>
      <p:ext uri="{BB962C8B-B14F-4D97-AF65-F5344CB8AC3E}">
        <p14:creationId xmlns:p14="http://schemas.microsoft.com/office/powerpoint/2010/main" val="218721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witch_p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5463" y="2349500"/>
            <a:ext cx="61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stan_d_p_cmy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48263" y="5876925"/>
            <a:ext cx="373221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2" name="Espace réservé du texte 2"/>
          <p:cNvSpPr>
            <a:spLocks noGrp="1"/>
          </p:cNvSpPr>
          <p:nvPr>
            <p:ph type="subTitle" idx="1"/>
          </p:nvPr>
        </p:nvSpPr>
        <p:spPr>
          <a:xfrm>
            <a:off x="-396875" y="3068638"/>
            <a:ext cx="7127875" cy="696912"/>
          </a:xfrm>
        </p:spPr>
        <p:txBody>
          <a:bodyPr/>
          <a:lstStyle>
            <a:lvl1pPr marL="0" indent="0" algn="r">
              <a:buFont typeface="Wingdings 2" pitchFamily="18" charset="2"/>
              <a:buNone/>
              <a:defRPr/>
            </a:lvl1pPr>
          </a:lstStyle>
          <a:p>
            <a:r>
              <a:rPr lang="en-GB"/>
              <a:t>Click here to modify the style of the sub-heading</a:t>
            </a:r>
          </a:p>
        </p:txBody>
      </p:sp>
      <p:sp>
        <p:nvSpPr>
          <p:cNvPr id="225284" name="Espace réservé du titre 1"/>
          <p:cNvSpPr>
            <a:spLocks noGrp="1"/>
          </p:cNvSpPr>
          <p:nvPr>
            <p:ph type="ctrTitle"/>
          </p:nvPr>
        </p:nvSpPr>
        <p:spPr>
          <a:xfrm>
            <a:off x="107950" y="2349500"/>
            <a:ext cx="7127875" cy="576263"/>
          </a:xfrm>
        </p:spPr>
        <p:txBody>
          <a:bodyPr/>
          <a:lstStyle>
            <a:lvl1pPr>
              <a:defRPr sz="3000"/>
            </a:lvl1pPr>
          </a:lstStyle>
          <a:p>
            <a:r>
              <a:rPr lang="en-GB"/>
              <a:t>Click here to modify the title</a:t>
            </a:r>
          </a:p>
        </p:txBody>
      </p:sp>
    </p:spTree>
    <p:extLst>
      <p:ext uri="{BB962C8B-B14F-4D97-AF65-F5344CB8AC3E}">
        <p14:creationId xmlns:p14="http://schemas.microsoft.com/office/powerpoint/2010/main" val="3916365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D33A55F-2446-4BDD-B8D0-96EE250A7D47}"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340785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F34B19B-E130-4541-81C4-A078BCA7E470}"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106337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57250" y="1357313"/>
            <a:ext cx="38242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3938" y="1357313"/>
            <a:ext cx="38242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59823A4-E7DF-4302-9D45-CA1138499265}"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20314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5331005D-E4F8-42B9-BFF6-0328DBF6D8BE}"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15907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1E87AAD-EC4F-4EED-9E59-CAFB67B7F39C}"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1609284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95971D25-9EE3-47FF-AA0F-9BE79DC2F9FD}"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678809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60ED01F8-1F3B-49C6-A8F5-EDA25302EA09}"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576590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DDF60563-2C4B-4C50-9F97-2F1BDB95FF55}"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517771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095A518-7A2C-45BB-BF9E-2BF9F720DEFA}"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1592164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B700D6B-B8AD-407D-AF18-3C8B84AF5FF5}"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146670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74638"/>
            <a:ext cx="2006600" cy="56086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30238" y="274638"/>
            <a:ext cx="5868987" cy="5608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EACCC19-A484-457A-8F27-0DE0C1A2E2EC}"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918892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29550" cy="765175"/>
          </a:xfrm>
        </p:spPr>
        <p:txBody>
          <a:bodyPr/>
          <a:lstStyle/>
          <a:p>
            <a:r>
              <a:rPr lang="en-US"/>
              <a:t>Click to edit Master title style</a:t>
            </a:r>
            <a:endParaRPr lang="en-GB"/>
          </a:p>
        </p:txBody>
      </p:sp>
      <p:sp>
        <p:nvSpPr>
          <p:cNvPr id="3" name="SmartArt Placeholder 2"/>
          <p:cNvSpPr>
            <a:spLocks noGrp="1"/>
          </p:cNvSpPr>
          <p:nvPr>
            <p:ph type="dgm" idx="1"/>
          </p:nvPr>
        </p:nvSpPr>
        <p:spPr>
          <a:xfrm>
            <a:off x="857250" y="1357313"/>
            <a:ext cx="7800975" cy="4525962"/>
          </a:xfrm>
        </p:spPr>
        <p:txBody>
          <a:bodyPr/>
          <a:lstStyle/>
          <a:p>
            <a:pPr lvl="0"/>
            <a:endParaRPr lang="en-GB" noProof="0"/>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0CBAC8E-7E0A-43F0-9591-DAD3D4361AB9}"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61098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30238" y="274638"/>
            <a:ext cx="8027987" cy="5608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1295654F-00E1-4C3C-98A8-CB0054633857}"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180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391AFB9-B1AF-434B-980B-496AA9C2C5E3}"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00626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57250" y="1357313"/>
            <a:ext cx="38242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3938" y="1357313"/>
            <a:ext cx="38242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F1DF6AB1-9426-43FC-AEEC-60D47B511DBB}"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18237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1D010ACD-BF6F-4DBB-91BB-117178D7C332}"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236426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B596D619-85E1-4ADD-917E-A8B2B501027E}"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209032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95D6D7B4-A60D-464D-A114-7C5E198D53E2}"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408119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40CD0FF-999C-488E-A25D-75DCCA327D1A}"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154015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endParaRPr lang="fr-FR">
              <a:solidFill>
                <a:srgbClr val="000000">
                  <a:tint val="75000"/>
                </a:srgb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C07D2979-3C61-434E-910D-5CA313728FB5}" type="slidenum">
              <a:rPr lang="fr-FR">
                <a:solidFill>
                  <a:srgbClr val="000000">
                    <a:tint val="75000"/>
                  </a:srgbClr>
                </a:solidFill>
              </a:rPr>
              <a:pPr>
                <a:defRPr/>
              </a:pPr>
              <a:t>‹#›</a:t>
            </a:fld>
            <a:endParaRPr lang="fr-FR" dirty="0">
              <a:solidFill>
                <a:srgbClr val="000000">
                  <a:tint val="75000"/>
                </a:srgbClr>
              </a:solidFill>
            </a:endParaRPr>
          </a:p>
        </p:txBody>
      </p:sp>
    </p:spTree>
    <p:extLst>
      <p:ext uri="{BB962C8B-B14F-4D97-AF65-F5344CB8AC3E}">
        <p14:creationId xmlns:p14="http://schemas.microsoft.com/office/powerpoint/2010/main" val="351923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30238" y="274638"/>
            <a:ext cx="78295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857250" y="1357313"/>
            <a:ext cx="7800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539750" y="6570663"/>
            <a:ext cx="1008063" cy="242887"/>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3"/>
          </p:nvPr>
        </p:nvSpPr>
        <p:spPr>
          <a:xfrm>
            <a:off x="1619250" y="6570663"/>
            <a:ext cx="3065463" cy="242887"/>
          </a:xfrm>
          <a:prstGeom prst="rect">
            <a:avLst/>
          </a:prstGeom>
        </p:spPr>
        <p:txBody>
          <a:bodyPr vert="horz" wrap="square" lIns="0" tIns="45720" rIns="91440" bIns="45720" numCol="1" anchor="ctr" anchorCtr="0" compatLnSpc="1">
            <a:prstTxWarp prst="textNoShape">
              <a:avLst/>
            </a:prstTxWarp>
          </a:bodyPr>
          <a:lstStyle>
            <a:lvl1pPr>
              <a:defRPr sz="900">
                <a:solidFill>
                  <a:srgbClr val="898989"/>
                </a:solidFill>
                <a:latin typeface="Calibri" pitchFamily="34" charset="0"/>
                <a:cs typeface="+mn-cs"/>
              </a:defRPr>
            </a:lvl1pPr>
          </a:lstStyle>
          <a:p>
            <a:pPr fontAlgn="base">
              <a:spcBef>
                <a:spcPct val="0"/>
              </a:spcBef>
              <a:spcAft>
                <a:spcPct val="0"/>
              </a:spcAft>
              <a:defRPr/>
            </a:pPr>
            <a:endParaRPr lang="fr-FR"/>
          </a:p>
        </p:txBody>
      </p:sp>
      <p:sp>
        <p:nvSpPr>
          <p:cNvPr id="6" name="Espace réservé du numéro de diapositive 5"/>
          <p:cNvSpPr>
            <a:spLocks noGrp="1"/>
          </p:cNvSpPr>
          <p:nvPr>
            <p:ph type="sldNum" sz="quarter" idx="4"/>
          </p:nvPr>
        </p:nvSpPr>
        <p:spPr>
          <a:xfrm>
            <a:off x="34925" y="6570663"/>
            <a:ext cx="471488" cy="242887"/>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546C8C3-9524-46DB-A950-BC20126D8865}" type="slidenum">
              <a:rPr lang="fr-FR">
                <a:solidFill>
                  <a:srgbClr val="000000">
                    <a:tint val="75000"/>
                  </a:srgbClr>
                </a:solidFill>
              </a:rPr>
              <a:pPr>
                <a:defRPr/>
              </a:pPr>
              <a:t>‹#›</a:t>
            </a:fld>
            <a:endParaRPr lang="fr-FR" dirty="0">
              <a:solidFill>
                <a:srgbClr val="000000">
                  <a:tint val="75000"/>
                </a:srgbClr>
              </a:solidFill>
            </a:endParaRPr>
          </a:p>
        </p:txBody>
      </p:sp>
      <p:pic>
        <p:nvPicPr>
          <p:cNvPr id="1031" name="Picture 7" descr="switch_p_rg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333375"/>
            <a:ext cx="5889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stan_d_p_cmyk"/>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6165850"/>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10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4061" r:id="rId14"/>
  </p:sldLayoutIdLst>
  <p:hf hdr="0" ftr="0" dt="0"/>
  <p:txStyles>
    <p:titleStyle>
      <a:lvl1pPr algn="r" rtl="0" eaLnBrk="0" fontAlgn="base" hangingPunct="0">
        <a:spcBef>
          <a:spcPct val="0"/>
        </a:spcBef>
        <a:spcAft>
          <a:spcPct val="0"/>
        </a:spcAft>
        <a:defRPr sz="2800">
          <a:solidFill>
            <a:srgbClr val="103184"/>
          </a:solidFill>
          <a:latin typeface="+mj-lt"/>
          <a:ea typeface="+mj-ea"/>
          <a:cs typeface="+mj-cs"/>
        </a:defRPr>
      </a:lvl1pPr>
      <a:lvl2pPr algn="r" rtl="0" eaLnBrk="0" fontAlgn="base" hangingPunct="0">
        <a:spcBef>
          <a:spcPct val="0"/>
        </a:spcBef>
        <a:spcAft>
          <a:spcPct val="0"/>
        </a:spcAft>
        <a:defRPr sz="2800">
          <a:solidFill>
            <a:srgbClr val="103184"/>
          </a:solidFill>
          <a:latin typeface="Arial Black" pitchFamily="34" charset="0"/>
        </a:defRPr>
      </a:lvl2pPr>
      <a:lvl3pPr algn="r" rtl="0" eaLnBrk="0" fontAlgn="base" hangingPunct="0">
        <a:spcBef>
          <a:spcPct val="0"/>
        </a:spcBef>
        <a:spcAft>
          <a:spcPct val="0"/>
        </a:spcAft>
        <a:defRPr sz="2800">
          <a:solidFill>
            <a:srgbClr val="103184"/>
          </a:solidFill>
          <a:latin typeface="Arial Black" pitchFamily="34" charset="0"/>
        </a:defRPr>
      </a:lvl3pPr>
      <a:lvl4pPr algn="r" rtl="0" eaLnBrk="0" fontAlgn="base" hangingPunct="0">
        <a:spcBef>
          <a:spcPct val="0"/>
        </a:spcBef>
        <a:spcAft>
          <a:spcPct val="0"/>
        </a:spcAft>
        <a:defRPr sz="2800">
          <a:solidFill>
            <a:srgbClr val="103184"/>
          </a:solidFill>
          <a:latin typeface="Arial Black" pitchFamily="34" charset="0"/>
        </a:defRPr>
      </a:lvl4pPr>
      <a:lvl5pPr algn="r" rtl="0" eaLnBrk="0" fontAlgn="base" hangingPunct="0">
        <a:spcBef>
          <a:spcPct val="0"/>
        </a:spcBef>
        <a:spcAft>
          <a:spcPct val="0"/>
        </a:spcAft>
        <a:defRPr sz="2800">
          <a:solidFill>
            <a:srgbClr val="103184"/>
          </a:solidFill>
          <a:latin typeface="Arial Black" pitchFamily="34" charset="0"/>
        </a:defRPr>
      </a:lvl5pPr>
      <a:lvl6pPr marL="457200" algn="r" rtl="0" fontAlgn="base">
        <a:spcBef>
          <a:spcPct val="0"/>
        </a:spcBef>
        <a:spcAft>
          <a:spcPct val="0"/>
        </a:spcAft>
        <a:defRPr sz="2800">
          <a:solidFill>
            <a:srgbClr val="103184"/>
          </a:solidFill>
          <a:latin typeface="Arial Black" pitchFamily="34" charset="0"/>
        </a:defRPr>
      </a:lvl6pPr>
      <a:lvl7pPr marL="914400" algn="r" rtl="0" fontAlgn="base">
        <a:spcBef>
          <a:spcPct val="0"/>
        </a:spcBef>
        <a:spcAft>
          <a:spcPct val="0"/>
        </a:spcAft>
        <a:defRPr sz="2800">
          <a:solidFill>
            <a:srgbClr val="103184"/>
          </a:solidFill>
          <a:latin typeface="Arial Black" pitchFamily="34" charset="0"/>
        </a:defRPr>
      </a:lvl7pPr>
      <a:lvl8pPr marL="1371600" algn="r" rtl="0" fontAlgn="base">
        <a:spcBef>
          <a:spcPct val="0"/>
        </a:spcBef>
        <a:spcAft>
          <a:spcPct val="0"/>
        </a:spcAft>
        <a:defRPr sz="2800">
          <a:solidFill>
            <a:srgbClr val="103184"/>
          </a:solidFill>
          <a:latin typeface="Arial Black" pitchFamily="34" charset="0"/>
        </a:defRPr>
      </a:lvl8pPr>
      <a:lvl9pPr marL="1828800" algn="r" rtl="0" fontAlgn="base">
        <a:spcBef>
          <a:spcPct val="0"/>
        </a:spcBef>
        <a:spcAft>
          <a:spcPct val="0"/>
        </a:spcAft>
        <a:defRPr sz="2800">
          <a:solidFill>
            <a:srgbClr val="103184"/>
          </a:solidFill>
          <a:latin typeface="Arial Black" pitchFamily="34" charset="0"/>
        </a:defRPr>
      </a:lvl9pPr>
    </p:titleStyle>
    <p:bodyStyle>
      <a:lvl1pPr marL="357188" indent="-357188" algn="l" rtl="0" eaLnBrk="0" fontAlgn="base" hangingPunct="0">
        <a:spcBef>
          <a:spcPct val="20000"/>
        </a:spcBef>
        <a:spcAft>
          <a:spcPct val="0"/>
        </a:spcAft>
        <a:buClr>
          <a:srgbClr val="FF3300"/>
        </a:buClr>
        <a:buSzPct val="100000"/>
        <a:buFont typeface="Wingdings 2" pitchFamily="18" charset="2"/>
        <a:buChar char="¾"/>
        <a:defRPr sz="2200" b="1">
          <a:solidFill>
            <a:srgbClr val="103184"/>
          </a:solidFill>
          <a:latin typeface="+mn-lt"/>
          <a:ea typeface="+mn-ea"/>
          <a:cs typeface="+mn-cs"/>
        </a:defRPr>
      </a:lvl1pPr>
      <a:lvl2pPr marL="822325" indent="-285750" algn="l" rtl="0" eaLnBrk="0" fontAlgn="base" hangingPunct="0">
        <a:spcBef>
          <a:spcPct val="20000"/>
        </a:spcBef>
        <a:spcAft>
          <a:spcPct val="0"/>
        </a:spcAft>
        <a:buClr>
          <a:srgbClr val="FF9900"/>
        </a:buClr>
        <a:buFont typeface="Wingdings 2" pitchFamily="18" charset="2"/>
        <a:buChar char=""/>
        <a:defRPr>
          <a:solidFill>
            <a:srgbClr val="103184"/>
          </a:solidFill>
          <a:latin typeface="+mn-lt"/>
          <a:cs typeface="+mn-cs"/>
        </a:defRPr>
      </a:lvl2pPr>
      <a:lvl3pPr marL="1230313" indent="-228600" algn="l" rtl="0" eaLnBrk="0" fontAlgn="base" hangingPunct="0">
        <a:spcBef>
          <a:spcPct val="20000"/>
        </a:spcBef>
        <a:spcAft>
          <a:spcPct val="0"/>
        </a:spcAft>
        <a:buClr>
          <a:srgbClr val="103184"/>
        </a:buClr>
        <a:buFont typeface="Arial" charset="0"/>
        <a:buChar char="•"/>
        <a:defRPr sz="1600">
          <a:solidFill>
            <a:srgbClr val="103184"/>
          </a:solidFill>
          <a:latin typeface="+mn-lt"/>
          <a:cs typeface="+mn-cs"/>
        </a:defRPr>
      </a:lvl3pPr>
      <a:lvl4pPr marL="1638300" indent="-228600" algn="l" rtl="0" eaLnBrk="0" fontAlgn="base" hangingPunct="0">
        <a:spcBef>
          <a:spcPct val="20000"/>
        </a:spcBef>
        <a:spcAft>
          <a:spcPct val="0"/>
        </a:spcAft>
        <a:buFont typeface="Arial" charset="0"/>
        <a:buChar char="–"/>
        <a:defRPr sz="1400">
          <a:solidFill>
            <a:srgbClr val="103184"/>
          </a:solidFill>
          <a:latin typeface="+mn-lt"/>
          <a:cs typeface="+mn-cs"/>
        </a:defRPr>
      </a:lvl4pPr>
      <a:lvl5pPr marL="2057400" indent="-228600" algn="l" rtl="0" eaLnBrk="0" fontAlgn="base" hangingPunct="0">
        <a:spcBef>
          <a:spcPct val="20000"/>
        </a:spcBef>
        <a:spcAft>
          <a:spcPct val="0"/>
        </a:spcAft>
        <a:buChar char="»"/>
        <a:defRPr sz="1200">
          <a:solidFill>
            <a:srgbClr val="103184"/>
          </a:solidFill>
          <a:latin typeface="+mn-lt"/>
          <a:cs typeface="+mn-cs"/>
        </a:defRPr>
      </a:lvl5pPr>
      <a:lvl6pPr marL="2514600" indent="-228600" algn="l" rtl="0" fontAlgn="base">
        <a:spcBef>
          <a:spcPct val="20000"/>
        </a:spcBef>
        <a:spcAft>
          <a:spcPct val="0"/>
        </a:spcAft>
        <a:buChar char="»"/>
        <a:defRPr sz="1200">
          <a:solidFill>
            <a:srgbClr val="103184"/>
          </a:solidFill>
          <a:latin typeface="+mn-lt"/>
          <a:cs typeface="+mn-cs"/>
        </a:defRPr>
      </a:lvl6pPr>
      <a:lvl7pPr marL="2971800" indent="-228600" algn="l" rtl="0" fontAlgn="base">
        <a:spcBef>
          <a:spcPct val="20000"/>
        </a:spcBef>
        <a:spcAft>
          <a:spcPct val="0"/>
        </a:spcAft>
        <a:buChar char="»"/>
        <a:defRPr sz="1200">
          <a:solidFill>
            <a:srgbClr val="103184"/>
          </a:solidFill>
          <a:latin typeface="+mn-lt"/>
          <a:cs typeface="+mn-cs"/>
        </a:defRPr>
      </a:lvl7pPr>
      <a:lvl8pPr marL="3429000" indent="-228600" algn="l" rtl="0" fontAlgn="base">
        <a:spcBef>
          <a:spcPct val="20000"/>
        </a:spcBef>
        <a:spcAft>
          <a:spcPct val="0"/>
        </a:spcAft>
        <a:buChar char="»"/>
        <a:defRPr sz="1200">
          <a:solidFill>
            <a:srgbClr val="103184"/>
          </a:solidFill>
          <a:latin typeface="+mn-lt"/>
          <a:cs typeface="+mn-cs"/>
        </a:defRPr>
      </a:lvl8pPr>
      <a:lvl9pPr marL="3886200" indent="-228600" algn="l" rtl="0" fontAlgn="base">
        <a:spcBef>
          <a:spcPct val="20000"/>
        </a:spcBef>
        <a:spcAft>
          <a:spcPct val="0"/>
        </a:spcAft>
        <a:buChar char="»"/>
        <a:defRPr sz="1200">
          <a:solidFill>
            <a:srgbClr val="103184"/>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30238" y="274638"/>
            <a:ext cx="78295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857250" y="1357313"/>
            <a:ext cx="7800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539750" y="6570663"/>
            <a:ext cx="1008063" cy="242887"/>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endParaRPr lang="fr-FR">
              <a:solidFill>
                <a:srgbClr val="000000">
                  <a:tint val="75000"/>
                </a:srgbClr>
              </a:solidFill>
            </a:endParaRPr>
          </a:p>
        </p:txBody>
      </p:sp>
      <p:sp>
        <p:nvSpPr>
          <p:cNvPr id="5" name="Espace réservé du pied de page 4"/>
          <p:cNvSpPr>
            <a:spLocks noGrp="1"/>
          </p:cNvSpPr>
          <p:nvPr>
            <p:ph type="ftr" sz="quarter" idx="3"/>
          </p:nvPr>
        </p:nvSpPr>
        <p:spPr>
          <a:xfrm>
            <a:off x="1619250" y="6570663"/>
            <a:ext cx="3065463" cy="242887"/>
          </a:xfrm>
          <a:prstGeom prst="rect">
            <a:avLst/>
          </a:prstGeom>
        </p:spPr>
        <p:txBody>
          <a:bodyPr vert="horz" wrap="square" lIns="0" tIns="45720" rIns="91440" bIns="45720" numCol="1" anchor="ctr" anchorCtr="0" compatLnSpc="1">
            <a:prstTxWarp prst="textNoShape">
              <a:avLst/>
            </a:prstTxWarp>
          </a:bodyPr>
          <a:lstStyle>
            <a:lvl1pPr>
              <a:defRPr sz="900">
                <a:solidFill>
                  <a:srgbClr val="898989"/>
                </a:solidFill>
                <a:latin typeface="Calibri" pitchFamily="34" charset="0"/>
                <a:cs typeface="+mn-cs"/>
              </a:defRPr>
            </a:lvl1pPr>
          </a:lstStyle>
          <a:p>
            <a:pPr fontAlgn="base">
              <a:spcBef>
                <a:spcPct val="0"/>
              </a:spcBef>
              <a:spcAft>
                <a:spcPct val="0"/>
              </a:spcAft>
              <a:defRPr/>
            </a:pPr>
            <a:endParaRPr lang="fr-FR"/>
          </a:p>
        </p:txBody>
      </p:sp>
      <p:sp>
        <p:nvSpPr>
          <p:cNvPr id="6" name="Espace réservé du numéro de diapositive 5"/>
          <p:cNvSpPr>
            <a:spLocks noGrp="1"/>
          </p:cNvSpPr>
          <p:nvPr>
            <p:ph type="sldNum" sz="quarter" idx="4"/>
          </p:nvPr>
        </p:nvSpPr>
        <p:spPr>
          <a:xfrm>
            <a:off x="34925" y="6570663"/>
            <a:ext cx="471488" cy="242887"/>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0EC73430-77BD-49AF-847E-E99C5BA3F7C6}" type="slidenum">
              <a:rPr lang="fr-FR">
                <a:solidFill>
                  <a:srgbClr val="000000">
                    <a:tint val="75000"/>
                  </a:srgbClr>
                </a:solidFill>
              </a:rPr>
              <a:pPr>
                <a:defRPr/>
              </a:pPr>
              <a:t>‹#›</a:t>
            </a:fld>
            <a:endParaRPr lang="fr-FR" dirty="0">
              <a:solidFill>
                <a:srgbClr val="000000">
                  <a:tint val="75000"/>
                </a:srgbClr>
              </a:solidFill>
            </a:endParaRPr>
          </a:p>
        </p:txBody>
      </p:sp>
      <p:pic>
        <p:nvPicPr>
          <p:cNvPr id="1031" name="Picture 7" descr="switch_p_rg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04213" y="333375"/>
            <a:ext cx="5889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stan_d_p_cmy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2588" y="6165850"/>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817515"/>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Lst>
  <p:hf hdr="0" ftr="0" dt="0"/>
  <p:txStyles>
    <p:titleStyle>
      <a:lvl1pPr algn="r" rtl="0" eaLnBrk="0" fontAlgn="base" hangingPunct="0">
        <a:spcBef>
          <a:spcPct val="0"/>
        </a:spcBef>
        <a:spcAft>
          <a:spcPct val="0"/>
        </a:spcAft>
        <a:defRPr sz="2800">
          <a:solidFill>
            <a:srgbClr val="103184"/>
          </a:solidFill>
          <a:latin typeface="+mj-lt"/>
          <a:ea typeface="+mj-ea"/>
          <a:cs typeface="+mj-cs"/>
        </a:defRPr>
      </a:lvl1pPr>
      <a:lvl2pPr algn="r" rtl="0" eaLnBrk="0" fontAlgn="base" hangingPunct="0">
        <a:spcBef>
          <a:spcPct val="0"/>
        </a:spcBef>
        <a:spcAft>
          <a:spcPct val="0"/>
        </a:spcAft>
        <a:defRPr sz="2800">
          <a:solidFill>
            <a:srgbClr val="103184"/>
          </a:solidFill>
          <a:latin typeface="Arial Black" pitchFamily="34" charset="0"/>
        </a:defRPr>
      </a:lvl2pPr>
      <a:lvl3pPr algn="r" rtl="0" eaLnBrk="0" fontAlgn="base" hangingPunct="0">
        <a:spcBef>
          <a:spcPct val="0"/>
        </a:spcBef>
        <a:spcAft>
          <a:spcPct val="0"/>
        </a:spcAft>
        <a:defRPr sz="2800">
          <a:solidFill>
            <a:srgbClr val="103184"/>
          </a:solidFill>
          <a:latin typeface="Arial Black" pitchFamily="34" charset="0"/>
        </a:defRPr>
      </a:lvl3pPr>
      <a:lvl4pPr algn="r" rtl="0" eaLnBrk="0" fontAlgn="base" hangingPunct="0">
        <a:spcBef>
          <a:spcPct val="0"/>
        </a:spcBef>
        <a:spcAft>
          <a:spcPct val="0"/>
        </a:spcAft>
        <a:defRPr sz="2800">
          <a:solidFill>
            <a:srgbClr val="103184"/>
          </a:solidFill>
          <a:latin typeface="Arial Black" pitchFamily="34" charset="0"/>
        </a:defRPr>
      </a:lvl4pPr>
      <a:lvl5pPr algn="r" rtl="0" eaLnBrk="0" fontAlgn="base" hangingPunct="0">
        <a:spcBef>
          <a:spcPct val="0"/>
        </a:spcBef>
        <a:spcAft>
          <a:spcPct val="0"/>
        </a:spcAft>
        <a:defRPr sz="2800">
          <a:solidFill>
            <a:srgbClr val="103184"/>
          </a:solidFill>
          <a:latin typeface="Arial Black" pitchFamily="34" charset="0"/>
        </a:defRPr>
      </a:lvl5pPr>
      <a:lvl6pPr marL="457200" algn="r" rtl="0" fontAlgn="base">
        <a:spcBef>
          <a:spcPct val="0"/>
        </a:spcBef>
        <a:spcAft>
          <a:spcPct val="0"/>
        </a:spcAft>
        <a:defRPr sz="2800">
          <a:solidFill>
            <a:srgbClr val="103184"/>
          </a:solidFill>
          <a:latin typeface="Arial Black" pitchFamily="34" charset="0"/>
        </a:defRPr>
      </a:lvl6pPr>
      <a:lvl7pPr marL="914400" algn="r" rtl="0" fontAlgn="base">
        <a:spcBef>
          <a:spcPct val="0"/>
        </a:spcBef>
        <a:spcAft>
          <a:spcPct val="0"/>
        </a:spcAft>
        <a:defRPr sz="2800">
          <a:solidFill>
            <a:srgbClr val="103184"/>
          </a:solidFill>
          <a:latin typeface="Arial Black" pitchFamily="34" charset="0"/>
        </a:defRPr>
      </a:lvl7pPr>
      <a:lvl8pPr marL="1371600" algn="r" rtl="0" fontAlgn="base">
        <a:spcBef>
          <a:spcPct val="0"/>
        </a:spcBef>
        <a:spcAft>
          <a:spcPct val="0"/>
        </a:spcAft>
        <a:defRPr sz="2800">
          <a:solidFill>
            <a:srgbClr val="103184"/>
          </a:solidFill>
          <a:latin typeface="Arial Black" pitchFamily="34" charset="0"/>
        </a:defRPr>
      </a:lvl8pPr>
      <a:lvl9pPr marL="1828800" algn="r" rtl="0" fontAlgn="base">
        <a:spcBef>
          <a:spcPct val="0"/>
        </a:spcBef>
        <a:spcAft>
          <a:spcPct val="0"/>
        </a:spcAft>
        <a:defRPr sz="2800">
          <a:solidFill>
            <a:srgbClr val="103184"/>
          </a:solidFill>
          <a:latin typeface="Arial Black" pitchFamily="34" charset="0"/>
        </a:defRPr>
      </a:lvl9pPr>
    </p:titleStyle>
    <p:bodyStyle>
      <a:lvl1pPr marL="357188" indent="-357188" algn="l" rtl="0" eaLnBrk="0" fontAlgn="base" hangingPunct="0">
        <a:spcBef>
          <a:spcPct val="20000"/>
        </a:spcBef>
        <a:spcAft>
          <a:spcPct val="0"/>
        </a:spcAft>
        <a:buClr>
          <a:srgbClr val="FF3300"/>
        </a:buClr>
        <a:buSzPct val="100000"/>
        <a:buFont typeface="Wingdings 2" pitchFamily="18" charset="2"/>
        <a:buChar char="¾"/>
        <a:defRPr sz="2200" b="1">
          <a:solidFill>
            <a:srgbClr val="103184"/>
          </a:solidFill>
          <a:latin typeface="+mn-lt"/>
          <a:ea typeface="+mn-ea"/>
          <a:cs typeface="+mn-cs"/>
        </a:defRPr>
      </a:lvl1pPr>
      <a:lvl2pPr marL="822325" indent="-285750" algn="l" rtl="0" eaLnBrk="0" fontAlgn="base" hangingPunct="0">
        <a:spcBef>
          <a:spcPct val="20000"/>
        </a:spcBef>
        <a:spcAft>
          <a:spcPct val="0"/>
        </a:spcAft>
        <a:buClr>
          <a:srgbClr val="FF9900"/>
        </a:buClr>
        <a:buFont typeface="Wingdings 2" pitchFamily="18" charset="2"/>
        <a:buChar char=""/>
        <a:defRPr>
          <a:solidFill>
            <a:srgbClr val="103184"/>
          </a:solidFill>
          <a:latin typeface="+mn-lt"/>
          <a:cs typeface="+mn-cs"/>
        </a:defRPr>
      </a:lvl2pPr>
      <a:lvl3pPr marL="1230313" indent="-228600" algn="l" rtl="0" eaLnBrk="0" fontAlgn="base" hangingPunct="0">
        <a:spcBef>
          <a:spcPct val="20000"/>
        </a:spcBef>
        <a:spcAft>
          <a:spcPct val="0"/>
        </a:spcAft>
        <a:buClr>
          <a:srgbClr val="103184"/>
        </a:buClr>
        <a:buFont typeface="Arial" charset="0"/>
        <a:buChar char="•"/>
        <a:defRPr sz="1600">
          <a:solidFill>
            <a:srgbClr val="103184"/>
          </a:solidFill>
          <a:latin typeface="+mn-lt"/>
          <a:cs typeface="+mn-cs"/>
        </a:defRPr>
      </a:lvl3pPr>
      <a:lvl4pPr marL="1638300" indent="-228600" algn="l" rtl="0" eaLnBrk="0" fontAlgn="base" hangingPunct="0">
        <a:spcBef>
          <a:spcPct val="20000"/>
        </a:spcBef>
        <a:spcAft>
          <a:spcPct val="0"/>
        </a:spcAft>
        <a:buFont typeface="Arial" charset="0"/>
        <a:buChar char="–"/>
        <a:defRPr sz="1400">
          <a:solidFill>
            <a:srgbClr val="103184"/>
          </a:solidFill>
          <a:latin typeface="+mn-lt"/>
          <a:cs typeface="+mn-cs"/>
        </a:defRPr>
      </a:lvl4pPr>
      <a:lvl5pPr marL="2057400" indent="-228600" algn="l" rtl="0" eaLnBrk="0" fontAlgn="base" hangingPunct="0">
        <a:spcBef>
          <a:spcPct val="20000"/>
        </a:spcBef>
        <a:spcAft>
          <a:spcPct val="0"/>
        </a:spcAft>
        <a:buChar char="»"/>
        <a:defRPr sz="1200">
          <a:solidFill>
            <a:srgbClr val="103184"/>
          </a:solidFill>
          <a:latin typeface="+mn-lt"/>
          <a:cs typeface="+mn-cs"/>
        </a:defRPr>
      </a:lvl5pPr>
      <a:lvl6pPr marL="2514600" indent="-228600" algn="l" rtl="0" fontAlgn="base">
        <a:spcBef>
          <a:spcPct val="20000"/>
        </a:spcBef>
        <a:spcAft>
          <a:spcPct val="0"/>
        </a:spcAft>
        <a:buChar char="»"/>
        <a:defRPr sz="1200">
          <a:solidFill>
            <a:srgbClr val="103184"/>
          </a:solidFill>
          <a:latin typeface="+mn-lt"/>
          <a:cs typeface="+mn-cs"/>
        </a:defRPr>
      </a:lvl6pPr>
      <a:lvl7pPr marL="2971800" indent="-228600" algn="l" rtl="0" fontAlgn="base">
        <a:spcBef>
          <a:spcPct val="20000"/>
        </a:spcBef>
        <a:spcAft>
          <a:spcPct val="0"/>
        </a:spcAft>
        <a:buChar char="»"/>
        <a:defRPr sz="1200">
          <a:solidFill>
            <a:srgbClr val="103184"/>
          </a:solidFill>
          <a:latin typeface="+mn-lt"/>
          <a:cs typeface="+mn-cs"/>
        </a:defRPr>
      </a:lvl7pPr>
      <a:lvl8pPr marL="3429000" indent="-228600" algn="l" rtl="0" fontAlgn="base">
        <a:spcBef>
          <a:spcPct val="20000"/>
        </a:spcBef>
        <a:spcAft>
          <a:spcPct val="0"/>
        </a:spcAft>
        <a:buChar char="»"/>
        <a:defRPr sz="1200">
          <a:solidFill>
            <a:srgbClr val="103184"/>
          </a:solidFill>
          <a:latin typeface="+mn-lt"/>
          <a:cs typeface="+mn-cs"/>
        </a:defRPr>
      </a:lvl8pPr>
      <a:lvl9pPr marL="3886200" indent="-228600" algn="l" rtl="0" fontAlgn="base">
        <a:spcBef>
          <a:spcPct val="20000"/>
        </a:spcBef>
        <a:spcAft>
          <a:spcPct val="0"/>
        </a:spcAft>
        <a:buChar char="»"/>
        <a:defRPr sz="1200">
          <a:solidFill>
            <a:srgbClr val="103184"/>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a:xfrm>
            <a:off x="2483768" y="2483406"/>
            <a:ext cx="6394999" cy="1440483"/>
          </a:xfrm>
        </p:spPr>
        <p:txBody>
          <a:bodyPr/>
          <a:lstStyle/>
          <a:p>
            <a:r>
              <a:rPr lang="en-GB" sz="2400" dirty="0">
                <a:solidFill>
                  <a:schemeClr val="bg1"/>
                </a:solidFill>
                <a:latin typeface="Arial" pitchFamily="34" charset="0"/>
              </a:rPr>
              <a:t>What is Pricing?</a:t>
            </a:r>
            <a:endParaRPr lang="en-GB" sz="2400" b="0" i="1" dirty="0">
              <a:solidFill>
                <a:schemeClr val="bg1"/>
              </a:solidFill>
              <a:latin typeface="Arial" pitchFamily="34" charset="0"/>
            </a:endParaRPr>
          </a:p>
        </p:txBody>
      </p:sp>
      <p:sp>
        <p:nvSpPr>
          <p:cNvPr id="5123" name="Rectangle 3"/>
          <p:cNvSpPr>
            <a:spLocks noChangeArrowheads="1"/>
          </p:cNvSpPr>
          <p:nvPr/>
        </p:nvSpPr>
        <p:spPr bwMode="gray">
          <a:xfrm>
            <a:off x="4644008" y="3923889"/>
            <a:ext cx="410445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120000"/>
              </a:lnSpc>
            </a:pPr>
            <a:endParaRPr lang="en-GB" sz="2000" b="1" dirty="0">
              <a:solidFill>
                <a:srgbClr val="FFFFFF"/>
              </a:solidFill>
              <a:ea typeface="MS PGothic" pitchFamily="34" charset="-128"/>
            </a:endParaRPr>
          </a:p>
        </p:txBody>
      </p:sp>
      <p:sp>
        <p:nvSpPr>
          <p:cNvPr id="2" name="Rectangle 1"/>
          <p:cNvSpPr/>
          <p:nvPr/>
        </p:nvSpPr>
        <p:spPr>
          <a:xfrm>
            <a:off x="4067944" y="3717032"/>
            <a:ext cx="4572000" cy="1089529"/>
          </a:xfrm>
          <a:prstGeom prst="rect">
            <a:avLst/>
          </a:prstGeom>
        </p:spPr>
        <p:txBody>
          <a:bodyPr>
            <a:spAutoFit/>
          </a:bodyPr>
          <a:lstStyle/>
          <a:p>
            <a:pPr algn="r" eaLnBrk="0" hangingPunct="0">
              <a:lnSpc>
                <a:spcPct val="120000"/>
              </a:lnSpc>
            </a:pPr>
            <a:r>
              <a:rPr lang="en-GB" b="1" dirty="0">
                <a:solidFill>
                  <a:srgbClr val="FFFFFF"/>
                </a:solidFill>
                <a:ea typeface="MS PGothic" pitchFamily="34" charset="-128"/>
              </a:rPr>
              <a:t>Adam Kemp</a:t>
            </a:r>
          </a:p>
          <a:p>
            <a:pPr algn="r" eaLnBrk="0" hangingPunct="0">
              <a:lnSpc>
                <a:spcPct val="120000"/>
              </a:lnSpc>
            </a:pPr>
            <a:r>
              <a:rPr lang="en-GB" b="1" dirty="0">
                <a:solidFill>
                  <a:srgbClr val="FFFFFF"/>
                </a:solidFill>
                <a:ea typeface="MS PGothic" pitchFamily="34" charset="-128"/>
              </a:rPr>
              <a:t>Pricing Analyst</a:t>
            </a:r>
          </a:p>
          <a:p>
            <a:pPr algn="r" eaLnBrk="0" hangingPunct="0">
              <a:lnSpc>
                <a:spcPct val="120000"/>
              </a:lnSpc>
            </a:pPr>
            <a:r>
              <a:rPr lang="en-GB" b="1" dirty="0">
                <a:solidFill>
                  <a:srgbClr val="FFFFFF"/>
                </a:solidFill>
                <a:ea typeface="MS PGothic" pitchFamily="34" charset="-128"/>
              </a:rPr>
              <a:t>15</a:t>
            </a:r>
            <a:r>
              <a:rPr lang="en-GB" b="1" baseline="30000" dirty="0">
                <a:solidFill>
                  <a:srgbClr val="FFFFFF"/>
                </a:solidFill>
                <a:ea typeface="MS PGothic" pitchFamily="34" charset="-128"/>
              </a:rPr>
              <a:t>th</a:t>
            </a:r>
            <a:r>
              <a:rPr lang="en-GB" b="1" dirty="0">
                <a:solidFill>
                  <a:srgbClr val="FFFFFF"/>
                </a:solidFill>
                <a:ea typeface="MS PGothic" pitchFamily="34" charset="-128"/>
              </a:rPr>
              <a:t> August 2016</a:t>
            </a:r>
          </a:p>
        </p:txBody>
      </p:sp>
    </p:spTree>
    <p:extLst>
      <p:ext uri="{BB962C8B-B14F-4D97-AF65-F5344CB8AC3E}">
        <p14:creationId xmlns:p14="http://schemas.microsoft.com/office/powerpoint/2010/main" val="125362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a bad risk?</a:t>
            </a:r>
          </a:p>
        </p:txBody>
      </p:sp>
      <p:sp>
        <p:nvSpPr>
          <p:cNvPr id="3" name="Content Placeholder 2"/>
          <p:cNvSpPr>
            <a:spLocks noGrp="1"/>
          </p:cNvSpPr>
          <p:nvPr>
            <p:ph idx="1"/>
          </p:nvPr>
        </p:nvSpPr>
        <p:spPr/>
        <p:txBody>
          <a:bodyPr/>
          <a:lstStyle/>
          <a:p>
            <a:r>
              <a:rPr lang="en-GB" dirty="0"/>
              <a:t>Motor</a:t>
            </a:r>
          </a:p>
          <a:p>
            <a:endParaRPr lang="en-GB" dirty="0"/>
          </a:p>
          <a:p>
            <a:pPr>
              <a:buFont typeface="Wingdings" panose="05000000000000000000" pitchFamily="2" charset="2"/>
              <a:buChar char="Ø"/>
            </a:pPr>
            <a:r>
              <a:rPr lang="en-GB" dirty="0"/>
              <a:t>Being an inexperienced driver</a:t>
            </a:r>
          </a:p>
          <a:p>
            <a:pPr>
              <a:buFont typeface="Wingdings" panose="05000000000000000000" pitchFamily="2" charset="2"/>
              <a:buChar char="Ø"/>
            </a:pPr>
            <a:endParaRPr lang="en-GB" dirty="0"/>
          </a:p>
          <a:p>
            <a:pPr>
              <a:buFont typeface="Wingdings" panose="05000000000000000000" pitchFamily="2" charset="2"/>
              <a:buChar char="Ø"/>
            </a:pPr>
            <a:r>
              <a:rPr lang="en-GB" dirty="0"/>
              <a:t>Having a record of claims</a:t>
            </a:r>
          </a:p>
          <a:p>
            <a:pPr>
              <a:buFont typeface="Wingdings" panose="05000000000000000000" pitchFamily="2" charset="2"/>
              <a:buChar char="Ø"/>
            </a:pPr>
            <a:endParaRPr lang="en-GB" dirty="0"/>
          </a:p>
          <a:p>
            <a:pPr>
              <a:buFont typeface="Wingdings" panose="05000000000000000000" pitchFamily="2" charset="2"/>
              <a:buChar char="Ø"/>
            </a:pPr>
            <a:r>
              <a:rPr lang="en-GB" dirty="0"/>
              <a:t>Being younger</a:t>
            </a:r>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10</a:t>
            </a:fld>
            <a:endParaRPr lang="fr-FR" dirty="0">
              <a:solidFill>
                <a:srgbClr val="000000">
                  <a:tint val="75000"/>
                </a:srgbClr>
              </a:solidFill>
            </a:endParaRPr>
          </a:p>
        </p:txBody>
      </p:sp>
    </p:spTree>
    <p:extLst>
      <p:ext uri="{BB962C8B-B14F-4D97-AF65-F5344CB8AC3E}">
        <p14:creationId xmlns:p14="http://schemas.microsoft.com/office/powerpoint/2010/main" val="342812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a bad risk?</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a:t>Life</a:t>
            </a:r>
            <a:br>
              <a:rPr lang="en-GB" dirty="0"/>
            </a:br>
            <a:endParaRPr lang="en-GB" dirty="0"/>
          </a:p>
          <a:p>
            <a:pPr>
              <a:buFont typeface="Wingdings" panose="05000000000000000000" pitchFamily="2" charset="2"/>
              <a:buChar char="Ø"/>
            </a:pPr>
            <a:r>
              <a:rPr lang="en-GB" dirty="0"/>
              <a:t>Not exercising regularly</a:t>
            </a:r>
          </a:p>
          <a:p>
            <a:pPr>
              <a:buFont typeface="Wingdings" panose="05000000000000000000" pitchFamily="2" charset="2"/>
              <a:buChar char="Ø"/>
            </a:pPr>
            <a:endParaRPr lang="en-GB" dirty="0"/>
          </a:p>
          <a:p>
            <a:pPr>
              <a:buFont typeface="Wingdings" panose="05000000000000000000" pitchFamily="2" charset="2"/>
              <a:buChar char="Ø"/>
            </a:pPr>
            <a:r>
              <a:rPr lang="en-GB" dirty="0"/>
              <a:t>Being a smoker</a:t>
            </a:r>
          </a:p>
          <a:p>
            <a:pPr>
              <a:buFont typeface="Wingdings" panose="05000000000000000000" pitchFamily="2" charset="2"/>
              <a:buChar char="Ø"/>
            </a:pPr>
            <a:endParaRPr lang="en-GB" dirty="0"/>
          </a:p>
          <a:p>
            <a:pPr>
              <a:buFont typeface="Wingdings" panose="05000000000000000000" pitchFamily="2" charset="2"/>
              <a:buChar char="Ø"/>
            </a:pPr>
            <a:r>
              <a:rPr lang="en-GB" dirty="0"/>
              <a:t>Having a poor medical record</a:t>
            </a:r>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11</a:t>
            </a:fld>
            <a:endParaRPr lang="fr-FR" dirty="0">
              <a:solidFill>
                <a:srgbClr val="000000">
                  <a:tint val="75000"/>
                </a:srgbClr>
              </a:solidFill>
            </a:endParaRPr>
          </a:p>
        </p:txBody>
      </p:sp>
    </p:spTree>
    <p:extLst>
      <p:ext uri="{BB962C8B-B14F-4D97-AF65-F5344CB8AC3E}">
        <p14:creationId xmlns:p14="http://schemas.microsoft.com/office/powerpoint/2010/main" val="101006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Attitudes towards risk</a:t>
            </a:r>
          </a:p>
        </p:txBody>
      </p:sp>
      <p:sp>
        <p:nvSpPr>
          <p:cNvPr id="3" name="Content Placeholder 2"/>
          <p:cNvSpPr>
            <a:spLocks noGrp="1"/>
          </p:cNvSpPr>
          <p:nvPr>
            <p:ph idx="1"/>
          </p:nvPr>
        </p:nvSpPr>
        <p:spPr/>
        <p:txBody>
          <a:bodyPr/>
          <a:lstStyle/>
          <a:p>
            <a:r>
              <a:rPr lang="en-GB" dirty="0"/>
              <a:t>Naturally, different individuals have different attitudes towards risk</a:t>
            </a:r>
          </a:p>
          <a:p>
            <a:endParaRPr lang="en-GB" dirty="0"/>
          </a:p>
          <a:p>
            <a:r>
              <a:rPr lang="en-GB" dirty="0"/>
              <a:t>Firstly, let us define a fair gamble as follows:</a:t>
            </a:r>
            <a:br>
              <a:rPr lang="en-GB" dirty="0"/>
            </a:br>
            <a:br>
              <a:rPr lang="en-GB" dirty="0"/>
            </a:br>
            <a:r>
              <a:rPr lang="en-GB" dirty="0"/>
              <a:t>A fair gamble is one where the odds of any expected loss or gain are </a:t>
            </a:r>
            <a:r>
              <a:rPr lang="en-GB" u="sng" dirty="0"/>
              <a:t>equal</a:t>
            </a:r>
            <a:r>
              <a:rPr lang="en-GB" i="1" dirty="0"/>
              <a:t>, e.g. flipping a coin and betting on heads/tails there is a 50/50 chance of either outcome</a:t>
            </a:r>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12</a:t>
            </a:fld>
            <a:endParaRPr lang="fr-FR" dirty="0">
              <a:solidFill>
                <a:srgbClr val="000000">
                  <a:tint val="75000"/>
                </a:srgbClr>
              </a:solidFill>
            </a:endParaRPr>
          </a:p>
        </p:txBody>
      </p:sp>
    </p:spTree>
    <p:extLst>
      <p:ext uri="{BB962C8B-B14F-4D97-AF65-F5344CB8AC3E}">
        <p14:creationId xmlns:p14="http://schemas.microsoft.com/office/powerpoint/2010/main" val="26398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Attitudes towards risk</a:t>
            </a:r>
          </a:p>
        </p:txBody>
      </p:sp>
      <p:sp>
        <p:nvSpPr>
          <p:cNvPr id="3" name="Content Placeholder 2"/>
          <p:cNvSpPr>
            <a:spLocks noGrp="1"/>
          </p:cNvSpPr>
          <p:nvPr>
            <p:ph idx="1"/>
          </p:nvPr>
        </p:nvSpPr>
        <p:spPr/>
        <p:txBody>
          <a:bodyPr/>
          <a:lstStyle/>
          <a:p>
            <a:r>
              <a:rPr lang="en-GB" dirty="0"/>
              <a:t>A </a:t>
            </a:r>
            <a:r>
              <a:rPr lang="en-GB" u="sng" dirty="0"/>
              <a:t>Risk Taking </a:t>
            </a:r>
            <a:r>
              <a:rPr lang="en-GB" dirty="0"/>
              <a:t>person likes risk and will always accept a fair gamble</a:t>
            </a:r>
            <a:endParaRPr lang="en-GB" u="sng" dirty="0"/>
          </a:p>
          <a:p>
            <a:pPr marL="0" indent="0">
              <a:buNone/>
            </a:pPr>
            <a:endParaRPr lang="en-GB" dirty="0"/>
          </a:p>
          <a:p>
            <a:r>
              <a:rPr lang="en-GB" dirty="0"/>
              <a:t>A </a:t>
            </a:r>
            <a:r>
              <a:rPr lang="en-GB" u="sng" dirty="0"/>
              <a:t>Risk Averse</a:t>
            </a:r>
            <a:r>
              <a:rPr lang="en-GB" dirty="0"/>
              <a:t> person dislikes risk and will always reject a fair gamble</a:t>
            </a:r>
          </a:p>
          <a:p>
            <a:endParaRPr lang="en-GB" u="sng" dirty="0"/>
          </a:p>
          <a:p>
            <a:r>
              <a:rPr lang="en-GB" dirty="0"/>
              <a:t>Which type do you think is more likely to take out insurance?</a:t>
            </a:r>
            <a:br>
              <a:rPr lang="en-GB" dirty="0"/>
            </a:br>
            <a:endParaRPr lang="en-GB" dirty="0"/>
          </a:p>
          <a:p>
            <a:pPr>
              <a:buFont typeface="Wingdings" panose="05000000000000000000" pitchFamily="2" charset="2"/>
              <a:buChar char="Ø"/>
            </a:pPr>
            <a:r>
              <a:rPr lang="en-GB" dirty="0"/>
              <a:t>As you would expect, a risk averse person is more likely to take out insurance!</a:t>
            </a:r>
            <a:br>
              <a:rPr lang="en-GB" dirty="0"/>
            </a:br>
            <a:br>
              <a:rPr lang="en-GB" dirty="0"/>
            </a:br>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13</a:t>
            </a:fld>
            <a:endParaRPr lang="fr-FR" dirty="0">
              <a:solidFill>
                <a:srgbClr val="000000">
                  <a:tint val="75000"/>
                </a:srgbClr>
              </a:solidFill>
            </a:endParaRPr>
          </a:p>
        </p:txBody>
      </p:sp>
    </p:spTree>
    <p:extLst>
      <p:ext uri="{BB962C8B-B14F-4D97-AF65-F5344CB8AC3E}">
        <p14:creationId xmlns:p14="http://schemas.microsoft.com/office/powerpoint/2010/main" val="23952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Retaining the best risks</a:t>
            </a:r>
          </a:p>
        </p:txBody>
      </p:sp>
      <p:sp>
        <p:nvSpPr>
          <p:cNvPr id="3" name="Content Placeholder 2"/>
          <p:cNvSpPr>
            <a:spLocks noGrp="1"/>
          </p:cNvSpPr>
          <p:nvPr>
            <p:ph idx="1"/>
          </p:nvPr>
        </p:nvSpPr>
        <p:spPr/>
        <p:txBody>
          <a:bodyPr/>
          <a:lstStyle/>
          <a:p>
            <a:r>
              <a:rPr lang="en-GB" sz="2000" dirty="0"/>
              <a:t>As well as attracting new customers, an insurance company will be concerned about retaining existing business</a:t>
            </a:r>
          </a:p>
          <a:p>
            <a:endParaRPr lang="en-GB" sz="2000" dirty="0"/>
          </a:p>
          <a:p>
            <a:r>
              <a:rPr lang="en-GB" sz="2000" dirty="0"/>
              <a:t>Clearly, those customers who have not made claims are preferable to those who have</a:t>
            </a:r>
          </a:p>
          <a:p>
            <a:endParaRPr lang="en-GB" sz="2000" dirty="0"/>
          </a:p>
          <a:p>
            <a:r>
              <a:rPr lang="en-GB" sz="2000" dirty="0"/>
              <a:t>One method to reward customers for not making any claims and encouraging them to remain with the insurer is by offering a No Claims Discount</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14</a:t>
            </a:fld>
            <a:endParaRPr lang="fr-FR" dirty="0">
              <a:solidFill>
                <a:srgbClr val="000000">
                  <a:tint val="75000"/>
                </a:srgbClr>
              </a:solidFill>
            </a:endParaRPr>
          </a:p>
        </p:txBody>
      </p:sp>
    </p:spTree>
    <p:extLst>
      <p:ext uri="{BB962C8B-B14F-4D97-AF65-F5344CB8AC3E}">
        <p14:creationId xmlns:p14="http://schemas.microsoft.com/office/powerpoint/2010/main" val="367451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 Claims Discount</a:t>
            </a:r>
          </a:p>
        </p:txBody>
      </p:sp>
      <p:sp>
        <p:nvSpPr>
          <p:cNvPr id="3" name="Content Placeholder 2"/>
          <p:cNvSpPr>
            <a:spLocks noGrp="1"/>
          </p:cNvSpPr>
          <p:nvPr>
            <p:ph idx="1"/>
          </p:nvPr>
        </p:nvSpPr>
        <p:spPr/>
        <p:txBody>
          <a:bodyPr/>
          <a:lstStyle/>
          <a:p>
            <a:r>
              <a:rPr lang="en-GB" dirty="0"/>
              <a:t>A no claims discount system works by rewarding customers who have not made a claim in the previous year</a:t>
            </a:r>
            <a:br>
              <a:rPr lang="en-GB" dirty="0"/>
            </a:br>
            <a:br>
              <a:rPr lang="en-GB" dirty="0"/>
            </a:br>
            <a:r>
              <a:rPr lang="en-GB" u="sng" dirty="0"/>
              <a:t>Example:</a:t>
            </a:r>
            <a:br>
              <a:rPr lang="en-GB" dirty="0"/>
            </a:br>
            <a:endParaRPr lang="en-GB" dirty="0"/>
          </a:p>
          <a:p>
            <a:r>
              <a:rPr lang="en-GB" dirty="0"/>
              <a:t>When a policy comes up for renewal, an insurance company may offer discounts of 10%, 25% and 40% for customers with 0, 1, 2 years without claiming respectively.</a:t>
            </a:r>
          </a:p>
          <a:p>
            <a:endParaRPr lang="en-GB" dirty="0"/>
          </a:p>
          <a:p>
            <a:r>
              <a:rPr lang="en-GB" dirty="0"/>
              <a:t>This discount encourages the customer to remain with the insurer and means the insurer keeps its best risks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15</a:t>
            </a:fld>
            <a:endParaRPr lang="fr-FR" dirty="0">
              <a:solidFill>
                <a:srgbClr val="000000">
                  <a:tint val="75000"/>
                </a:srgbClr>
              </a:solidFill>
            </a:endParaRPr>
          </a:p>
        </p:txBody>
      </p:sp>
    </p:spTree>
    <p:extLst>
      <p:ext uri="{BB962C8B-B14F-4D97-AF65-F5344CB8AC3E}">
        <p14:creationId xmlns:p14="http://schemas.microsoft.com/office/powerpoint/2010/main" val="217034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Difficulties faced when pricing?</a:t>
            </a:r>
          </a:p>
        </p:txBody>
      </p:sp>
      <p:sp>
        <p:nvSpPr>
          <p:cNvPr id="3" name="Content Placeholder 2"/>
          <p:cNvSpPr>
            <a:spLocks noGrp="1"/>
          </p:cNvSpPr>
          <p:nvPr>
            <p:ph idx="1"/>
          </p:nvPr>
        </p:nvSpPr>
        <p:spPr/>
        <p:txBody>
          <a:bodyPr/>
          <a:lstStyle/>
          <a:p>
            <a:r>
              <a:rPr lang="en-GB" dirty="0"/>
              <a:t>A common problem actuaries face when pricing is a lack of data</a:t>
            </a:r>
          </a:p>
          <a:p>
            <a:endParaRPr lang="en-GB" dirty="0"/>
          </a:p>
          <a:p>
            <a:r>
              <a:rPr lang="en-GB" dirty="0"/>
              <a:t>The more data you have, the more likely you are to have an accurate model</a:t>
            </a:r>
          </a:p>
          <a:p>
            <a:endParaRPr lang="en-GB" dirty="0"/>
          </a:p>
          <a:p>
            <a:r>
              <a:rPr lang="en-GB" dirty="0"/>
              <a:t>Lack of data is especially an issue in niche markets (such as those written by Lloyds), as opposed to a major insurance pricing motor</a:t>
            </a:r>
          </a:p>
          <a:p>
            <a:endParaRPr lang="en-GB" dirty="0"/>
          </a:p>
          <a:p>
            <a:r>
              <a:rPr lang="en-GB" dirty="0"/>
              <a:t>Agreement with Underwriters!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16</a:t>
            </a:fld>
            <a:endParaRPr lang="fr-FR" dirty="0">
              <a:solidFill>
                <a:srgbClr val="000000">
                  <a:tint val="75000"/>
                </a:srgbClr>
              </a:solidFill>
            </a:endParaRPr>
          </a:p>
        </p:txBody>
      </p:sp>
    </p:spTree>
    <p:extLst>
      <p:ext uri="{BB962C8B-B14F-4D97-AF65-F5344CB8AC3E}">
        <p14:creationId xmlns:p14="http://schemas.microsoft.com/office/powerpoint/2010/main" val="286657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Adverse Selection</a:t>
            </a:r>
          </a:p>
        </p:txBody>
      </p:sp>
      <p:sp>
        <p:nvSpPr>
          <p:cNvPr id="3" name="Content Placeholder 2"/>
          <p:cNvSpPr>
            <a:spLocks noGrp="1"/>
          </p:cNvSpPr>
          <p:nvPr>
            <p:ph idx="1"/>
          </p:nvPr>
        </p:nvSpPr>
        <p:spPr>
          <a:xfrm>
            <a:off x="827584" y="1124744"/>
            <a:ext cx="7800975" cy="4525962"/>
          </a:xfrm>
        </p:spPr>
        <p:txBody>
          <a:bodyPr/>
          <a:lstStyle/>
          <a:p>
            <a:pPr>
              <a:buFont typeface="Wingdings" panose="05000000000000000000" pitchFamily="2" charset="2"/>
              <a:buChar char="§"/>
            </a:pPr>
            <a:r>
              <a:rPr lang="en-GB" dirty="0"/>
              <a:t>Adverse selection is where individuals who take out insurance do so because they know that they are a greater risk</a:t>
            </a:r>
            <a:br>
              <a:rPr lang="en-GB" dirty="0"/>
            </a:br>
            <a:endParaRPr lang="en-GB" dirty="0"/>
          </a:p>
          <a:p>
            <a:pPr>
              <a:buFont typeface="Wingdings" panose="05000000000000000000" pitchFamily="2" charset="2"/>
              <a:buChar char="§"/>
            </a:pPr>
            <a:r>
              <a:rPr lang="en-GB" dirty="0"/>
              <a:t>Conversely, individuals who know they are better risks </a:t>
            </a:r>
            <a:r>
              <a:rPr lang="en-GB" u="sng" dirty="0"/>
              <a:t>do not </a:t>
            </a:r>
            <a:r>
              <a:rPr lang="en-GB" dirty="0"/>
              <a:t>take out insurance</a:t>
            </a:r>
            <a:br>
              <a:rPr lang="en-GB" dirty="0"/>
            </a:br>
            <a:br>
              <a:rPr lang="en-GB" dirty="0"/>
            </a:br>
            <a:r>
              <a:rPr lang="en-GB" u="sng" dirty="0"/>
              <a:t>Example:</a:t>
            </a:r>
          </a:p>
          <a:p>
            <a:pPr>
              <a:buFont typeface="Wingdings" panose="05000000000000000000" pitchFamily="2" charset="2"/>
              <a:buChar char="§"/>
            </a:pPr>
            <a:endParaRPr lang="en-GB" dirty="0"/>
          </a:p>
          <a:p>
            <a:pPr>
              <a:buFont typeface="Wingdings" panose="05000000000000000000" pitchFamily="2" charset="2"/>
              <a:buChar char="Ø"/>
            </a:pPr>
            <a:r>
              <a:rPr lang="en-GB" dirty="0"/>
              <a:t>Say you know you are clumsy and likely to drop your mobile phone. As a result of this, you decide it would be sensible to take out insurance</a:t>
            </a:r>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17</a:t>
            </a:fld>
            <a:endParaRPr lang="fr-FR" dirty="0">
              <a:solidFill>
                <a:srgbClr val="000000">
                  <a:tint val="75000"/>
                </a:srgbClr>
              </a:solidFill>
            </a:endParaRPr>
          </a:p>
        </p:txBody>
      </p:sp>
    </p:spTree>
    <p:extLst>
      <p:ext uri="{BB962C8B-B14F-4D97-AF65-F5344CB8AC3E}">
        <p14:creationId xmlns:p14="http://schemas.microsoft.com/office/powerpoint/2010/main" val="21781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Adverse Selection</a:t>
            </a:r>
          </a:p>
        </p:txBody>
      </p:sp>
      <p:sp>
        <p:nvSpPr>
          <p:cNvPr id="3" name="Content Placeholder 2"/>
          <p:cNvSpPr>
            <a:spLocks noGrp="1"/>
          </p:cNvSpPr>
          <p:nvPr>
            <p:ph idx="1"/>
          </p:nvPr>
        </p:nvSpPr>
        <p:spPr/>
        <p:txBody>
          <a:bodyPr/>
          <a:lstStyle/>
          <a:p>
            <a:pPr>
              <a:buFont typeface="Wingdings" panose="05000000000000000000" pitchFamily="2" charset="2"/>
              <a:buChar char="§"/>
            </a:pPr>
            <a:endParaRPr lang="en-GB" dirty="0"/>
          </a:p>
          <a:p>
            <a:pPr>
              <a:buFont typeface="Wingdings" panose="05000000000000000000" pitchFamily="2" charset="2"/>
              <a:buChar char="Ø"/>
            </a:pPr>
            <a:r>
              <a:rPr lang="en-GB" dirty="0"/>
              <a:t>However, say you know you are a careful individual, who looks after your possessions. As a result, you </a:t>
            </a:r>
            <a:r>
              <a:rPr lang="en-GB" u="sng" dirty="0"/>
              <a:t>do not</a:t>
            </a:r>
            <a:r>
              <a:rPr lang="en-GB" dirty="0"/>
              <a:t> take out insurance for your mobile phone</a:t>
            </a:r>
            <a:br>
              <a:rPr lang="en-GB" dirty="0"/>
            </a:br>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18</a:t>
            </a:fld>
            <a:endParaRPr lang="fr-FR" dirty="0">
              <a:solidFill>
                <a:srgbClr val="000000">
                  <a:tint val="75000"/>
                </a:srgbClr>
              </a:solidFill>
            </a:endParaRPr>
          </a:p>
        </p:txBody>
      </p:sp>
    </p:spTree>
    <p:extLst>
      <p:ext uri="{BB962C8B-B14F-4D97-AF65-F5344CB8AC3E}">
        <p14:creationId xmlns:p14="http://schemas.microsoft.com/office/powerpoint/2010/main" val="131567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Adverse Selection</a:t>
            </a:r>
          </a:p>
        </p:txBody>
      </p:sp>
      <p:sp>
        <p:nvSpPr>
          <p:cNvPr id="3" name="Content Placeholder 2"/>
          <p:cNvSpPr>
            <a:spLocks noGrp="1"/>
          </p:cNvSpPr>
          <p:nvPr>
            <p:ph idx="1"/>
          </p:nvPr>
        </p:nvSpPr>
        <p:spPr/>
        <p:txBody>
          <a:bodyPr/>
          <a:lstStyle/>
          <a:p>
            <a:r>
              <a:rPr lang="en-GB" dirty="0"/>
              <a:t>What effect do you think adverse selection has on insurance policies?</a:t>
            </a:r>
            <a:br>
              <a:rPr lang="en-GB" dirty="0"/>
            </a:br>
            <a:endParaRPr lang="en-GB" dirty="0"/>
          </a:p>
          <a:p>
            <a:pPr>
              <a:buFont typeface="Wingdings" panose="05000000000000000000" pitchFamily="2" charset="2"/>
              <a:buChar char="Ø"/>
            </a:pPr>
            <a:r>
              <a:rPr lang="en-GB" dirty="0"/>
              <a:t>It makes insurance more expensive!</a:t>
            </a:r>
          </a:p>
          <a:p>
            <a:pPr>
              <a:buFont typeface="Wingdings" panose="05000000000000000000" pitchFamily="2" charset="2"/>
              <a:buChar char="Ø"/>
            </a:pPr>
            <a:endParaRPr lang="en-GB" dirty="0"/>
          </a:p>
          <a:p>
            <a:pPr>
              <a:buFont typeface="Wingdings" panose="05000000000000000000" pitchFamily="2" charset="2"/>
              <a:buChar char="Ø"/>
            </a:pPr>
            <a:r>
              <a:rPr lang="en-GB" dirty="0"/>
              <a:t>It may push the price of insurance above what an individual is prepared to pay</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19</a:t>
            </a:fld>
            <a:endParaRPr lang="fr-FR" dirty="0">
              <a:solidFill>
                <a:srgbClr val="000000">
                  <a:tint val="75000"/>
                </a:srgbClr>
              </a:solidFill>
            </a:endParaRPr>
          </a:p>
        </p:txBody>
      </p:sp>
    </p:spTree>
    <p:extLst>
      <p:ext uri="{BB962C8B-B14F-4D97-AF65-F5344CB8AC3E}">
        <p14:creationId xmlns:p14="http://schemas.microsoft.com/office/powerpoint/2010/main" val="86408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idx="1"/>
          </p:nvPr>
        </p:nvSpPr>
        <p:spPr>
          <a:xfrm>
            <a:off x="827584" y="1124744"/>
            <a:ext cx="7800975" cy="4525962"/>
          </a:xfrm>
        </p:spPr>
        <p:txBody>
          <a:bodyPr/>
          <a:lstStyle/>
          <a:p>
            <a:pPr marL="0" indent="0">
              <a:buNone/>
            </a:pPr>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a:t>
            </a:fld>
            <a:endParaRPr lang="fr-FR" dirty="0">
              <a:solidFill>
                <a:srgbClr val="000000">
                  <a:tint val="75000"/>
                </a:srgbClr>
              </a:solidFill>
            </a:endParaRPr>
          </a:p>
        </p:txBody>
      </p:sp>
      <p:sp>
        <p:nvSpPr>
          <p:cNvPr id="6" name="Content Placeholder 2"/>
          <p:cNvSpPr txBox="1">
            <a:spLocks/>
          </p:cNvSpPr>
          <p:nvPr/>
        </p:nvSpPr>
        <p:spPr bwMode="auto">
          <a:xfrm>
            <a:off x="857250" y="1357313"/>
            <a:ext cx="7800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57188" indent="-357188" algn="l" rtl="0" eaLnBrk="0" fontAlgn="base" hangingPunct="0">
              <a:spcBef>
                <a:spcPct val="20000"/>
              </a:spcBef>
              <a:spcAft>
                <a:spcPct val="0"/>
              </a:spcAft>
              <a:buClr>
                <a:srgbClr val="FF3300"/>
              </a:buClr>
              <a:buSzPct val="100000"/>
              <a:buFont typeface="Wingdings 2" pitchFamily="18" charset="2"/>
              <a:buChar char="¾"/>
              <a:defRPr sz="2200" b="1">
                <a:solidFill>
                  <a:srgbClr val="103184"/>
                </a:solidFill>
                <a:latin typeface="+mn-lt"/>
                <a:ea typeface="+mn-ea"/>
                <a:cs typeface="+mn-cs"/>
              </a:defRPr>
            </a:lvl1pPr>
            <a:lvl2pPr marL="822325" indent="-285750" algn="l" rtl="0" eaLnBrk="0" fontAlgn="base" hangingPunct="0">
              <a:spcBef>
                <a:spcPct val="20000"/>
              </a:spcBef>
              <a:spcAft>
                <a:spcPct val="0"/>
              </a:spcAft>
              <a:buClr>
                <a:srgbClr val="FF9900"/>
              </a:buClr>
              <a:buFont typeface="Wingdings 2" pitchFamily="18" charset="2"/>
              <a:buChar char=""/>
              <a:defRPr>
                <a:solidFill>
                  <a:srgbClr val="103184"/>
                </a:solidFill>
                <a:latin typeface="+mn-lt"/>
                <a:cs typeface="+mn-cs"/>
              </a:defRPr>
            </a:lvl2pPr>
            <a:lvl3pPr marL="1230313" indent="-228600" algn="l" rtl="0" eaLnBrk="0" fontAlgn="base" hangingPunct="0">
              <a:spcBef>
                <a:spcPct val="20000"/>
              </a:spcBef>
              <a:spcAft>
                <a:spcPct val="0"/>
              </a:spcAft>
              <a:buClr>
                <a:srgbClr val="103184"/>
              </a:buClr>
              <a:buFont typeface="Arial" charset="0"/>
              <a:buChar char="•"/>
              <a:defRPr sz="1600">
                <a:solidFill>
                  <a:srgbClr val="103184"/>
                </a:solidFill>
                <a:latin typeface="+mn-lt"/>
                <a:cs typeface="+mn-cs"/>
              </a:defRPr>
            </a:lvl3pPr>
            <a:lvl4pPr marL="1638300" indent="-228600" algn="l" rtl="0" eaLnBrk="0" fontAlgn="base" hangingPunct="0">
              <a:spcBef>
                <a:spcPct val="20000"/>
              </a:spcBef>
              <a:spcAft>
                <a:spcPct val="0"/>
              </a:spcAft>
              <a:buFont typeface="Arial" charset="0"/>
              <a:buChar char="–"/>
              <a:defRPr sz="1400">
                <a:solidFill>
                  <a:srgbClr val="103184"/>
                </a:solidFill>
                <a:latin typeface="+mn-lt"/>
                <a:cs typeface="+mn-cs"/>
              </a:defRPr>
            </a:lvl4pPr>
            <a:lvl5pPr marL="2057400" indent="-228600" algn="l" rtl="0" eaLnBrk="0" fontAlgn="base" hangingPunct="0">
              <a:spcBef>
                <a:spcPct val="20000"/>
              </a:spcBef>
              <a:spcAft>
                <a:spcPct val="0"/>
              </a:spcAft>
              <a:buChar char="»"/>
              <a:defRPr sz="1200">
                <a:solidFill>
                  <a:srgbClr val="103184"/>
                </a:solidFill>
                <a:latin typeface="+mn-lt"/>
                <a:cs typeface="+mn-cs"/>
              </a:defRPr>
            </a:lvl5pPr>
            <a:lvl6pPr marL="2514600" indent="-228600" algn="l" rtl="0" fontAlgn="base">
              <a:spcBef>
                <a:spcPct val="20000"/>
              </a:spcBef>
              <a:spcAft>
                <a:spcPct val="0"/>
              </a:spcAft>
              <a:buChar char="»"/>
              <a:defRPr sz="1200">
                <a:solidFill>
                  <a:srgbClr val="103184"/>
                </a:solidFill>
                <a:latin typeface="+mn-lt"/>
                <a:cs typeface="+mn-cs"/>
              </a:defRPr>
            </a:lvl6pPr>
            <a:lvl7pPr marL="2971800" indent="-228600" algn="l" rtl="0" fontAlgn="base">
              <a:spcBef>
                <a:spcPct val="20000"/>
              </a:spcBef>
              <a:spcAft>
                <a:spcPct val="0"/>
              </a:spcAft>
              <a:buChar char="»"/>
              <a:defRPr sz="1200">
                <a:solidFill>
                  <a:srgbClr val="103184"/>
                </a:solidFill>
                <a:latin typeface="+mn-lt"/>
                <a:cs typeface="+mn-cs"/>
              </a:defRPr>
            </a:lvl7pPr>
            <a:lvl8pPr marL="3429000" indent="-228600" algn="l" rtl="0" fontAlgn="base">
              <a:spcBef>
                <a:spcPct val="20000"/>
              </a:spcBef>
              <a:spcAft>
                <a:spcPct val="0"/>
              </a:spcAft>
              <a:buChar char="»"/>
              <a:defRPr sz="1200">
                <a:solidFill>
                  <a:srgbClr val="103184"/>
                </a:solidFill>
                <a:latin typeface="+mn-lt"/>
                <a:cs typeface="+mn-cs"/>
              </a:defRPr>
            </a:lvl8pPr>
            <a:lvl9pPr marL="3886200" indent="-228600" algn="l" rtl="0" fontAlgn="base">
              <a:spcBef>
                <a:spcPct val="20000"/>
              </a:spcBef>
              <a:spcAft>
                <a:spcPct val="0"/>
              </a:spcAft>
              <a:buChar char="»"/>
              <a:defRPr sz="1200">
                <a:solidFill>
                  <a:srgbClr val="103184"/>
                </a:solidFill>
                <a:latin typeface="+mn-lt"/>
                <a:cs typeface="+mn-cs"/>
              </a:defRPr>
            </a:lvl9pPr>
          </a:lstStyle>
          <a:p>
            <a:pPr>
              <a:buFont typeface="Wingdings" panose="05000000000000000000" pitchFamily="2" charset="2"/>
              <a:buChar char="Ø"/>
            </a:pPr>
            <a:r>
              <a:rPr lang="en-GB" sz="2000" kern="0" dirty="0"/>
              <a:t>What is Pricing?</a:t>
            </a:r>
          </a:p>
          <a:p>
            <a:pPr>
              <a:buFont typeface="Wingdings" panose="05000000000000000000" pitchFamily="2" charset="2"/>
              <a:buChar char="Ø"/>
            </a:pPr>
            <a:endParaRPr lang="en-GB" sz="2000" kern="0" dirty="0"/>
          </a:p>
          <a:p>
            <a:pPr>
              <a:buFont typeface="Wingdings" panose="05000000000000000000" pitchFamily="2" charset="2"/>
              <a:buChar char="Ø"/>
            </a:pPr>
            <a:r>
              <a:rPr lang="en-GB" sz="2000" kern="0" dirty="0"/>
              <a:t>Risk</a:t>
            </a:r>
          </a:p>
          <a:p>
            <a:pPr>
              <a:buFont typeface="Wingdings" panose="05000000000000000000" pitchFamily="2" charset="2"/>
              <a:buChar char="Ø"/>
            </a:pPr>
            <a:endParaRPr lang="en-GB" sz="2000" kern="0" dirty="0"/>
          </a:p>
          <a:p>
            <a:pPr>
              <a:buFont typeface="Wingdings" panose="05000000000000000000" pitchFamily="2" charset="2"/>
              <a:buChar char="Ø"/>
            </a:pPr>
            <a:r>
              <a:rPr lang="en-GB" sz="2000" kern="0" dirty="0"/>
              <a:t>Why don’t we charge everyone the same price?</a:t>
            </a:r>
          </a:p>
          <a:p>
            <a:pPr>
              <a:buFont typeface="Wingdings" panose="05000000000000000000" pitchFamily="2" charset="2"/>
              <a:buChar char="Ø"/>
            </a:pPr>
            <a:endParaRPr lang="en-GB" sz="2000" kern="0" dirty="0"/>
          </a:p>
          <a:p>
            <a:pPr>
              <a:buFont typeface="Wingdings" panose="05000000000000000000" pitchFamily="2" charset="2"/>
              <a:buChar char="Ø"/>
            </a:pPr>
            <a:r>
              <a:rPr lang="en-GB" sz="2000" kern="0" dirty="0"/>
              <a:t>Measures of performance</a:t>
            </a:r>
          </a:p>
          <a:p>
            <a:pPr>
              <a:buFont typeface="Wingdings" panose="05000000000000000000" pitchFamily="2" charset="2"/>
              <a:buChar char="Ø"/>
            </a:pPr>
            <a:endParaRPr lang="en-GB" sz="2000" kern="0" dirty="0"/>
          </a:p>
          <a:p>
            <a:pPr>
              <a:buFont typeface="Wingdings" panose="05000000000000000000" pitchFamily="2" charset="2"/>
              <a:buChar char="Ø"/>
            </a:pPr>
            <a:r>
              <a:rPr lang="en-GB" sz="2000" kern="0" dirty="0"/>
              <a:t>How has Pricing changed?</a:t>
            </a:r>
          </a:p>
          <a:p>
            <a:pPr>
              <a:buFont typeface="Wingdings" panose="05000000000000000000" pitchFamily="2" charset="2"/>
              <a:buChar char="Ø"/>
            </a:pPr>
            <a:endParaRPr lang="en-GB" sz="2000" kern="0" dirty="0"/>
          </a:p>
          <a:p>
            <a:pPr>
              <a:buFont typeface="Wingdings" panose="05000000000000000000" pitchFamily="2" charset="2"/>
              <a:buChar char="Ø"/>
            </a:pPr>
            <a:r>
              <a:rPr lang="en-GB" sz="2000" kern="0" dirty="0"/>
              <a:t>Generalised Linear Models (GLMs)</a:t>
            </a:r>
          </a:p>
          <a:p>
            <a:pPr marL="0" indent="0">
              <a:buNone/>
            </a:pPr>
            <a:endParaRPr lang="en-GB" sz="2000" kern="0" dirty="0"/>
          </a:p>
          <a:p>
            <a:endParaRPr lang="en-GB" sz="2000" kern="0" dirty="0"/>
          </a:p>
          <a:p>
            <a:endParaRPr lang="en-GB" sz="2000" kern="0" dirty="0"/>
          </a:p>
          <a:p>
            <a:endParaRPr lang="en-GB" sz="2000" kern="0" dirty="0"/>
          </a:p>
          <a:p>
            <a:endParaRPr lang="en-GB" sz="2000" kern="0" dirty="0"/>
          </a:p>
        </p:txBody>
      </p:sp>
    </p:spTree>
    <p:extLst>
      <p:ext uri="{BB962C8B-B14F-4D97-AF65-F5344CB8AC3E}">
        <p14:creationId xmlns:p14="http://schemas.microsoft.com/office/powerpoint/2010/main" val="382227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anim calcmode="lin" valueType="num">
                                      <p:cBhvr>
                                        <p:cTn id="3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1000"/>
                                        <p:tgtEl>
                                          <p:spTgt spid="6">
                                            <p:txEl>
                                              <p:pRg st="10" end="10"/>
                                            </p:txEl>
                                          </p:spTgt>
                                        </p:tgtEl>
                                      </p:cBhvr>
                                    </p:animEffect>
                                    <p:anim calcmode="lin" valueType="num">
                                      <p:cBhvr>
                                        <p:cTn id="4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Moral Hazard</a:t>
            </a:r>
          </a:p>
        </p:txBody>
      </p:sp>
      <p:sp>
        <p:nvSpPr>
          <p:cNvPr id="3" name="Content Placeholder 2"/>
          <p:cNvSpPr>
            <a:spLocks noGrp="1"/>
          </p:cNvSpPr>
          <p:nvPr>
            <p:ph idx="1"/>
          </p:nvPr>
        </p:nvSpPr>
        <p:spPr>
          <a:xfrm>
            <a:off x="827584" y="1052736"/>
            <a:ext cx="7800975" cy="4525962"/>
          </a:xfrm>
        </p:spPr>
        <p:txBody>
          <a:bodyPr/>
          <a:lstStyle/>
          <a:p>
            <a:r>
              <a:rPr lang="en-GB" dirty="0"/>
              <a:t>Moral hazard is where a policyholder acts in such a way that makes the insured event </a:t>
            </a:r>
            <a:r>
              <a:rPr lang="en-GB" i="1" dirty="0"/>
              <a:t>more likely</a:t>
            </a:r>
            <a:r>
              <a:rPr lang="en-GB" dirty="0"/>
              <a:t> to occur </a:t>
            </a:r>
            <a:r>
              <a:rPr lang="en-GB" i="1" dirty="0"/>
              <a:t>because</a:t>
            </a:r>
            <a:r>
              <a:rPr lang="en-GB" dirty="0"/>
              <a:t> they have insurance</a:t>
            </a:r>
          </a:p>
          <a:p>
            <a:endParaRPr lang="en-GB" dirty="0"/>
          </a:p>
          <a:p>
            <a:pPr marL="0" indent="0">
              <a:buNone/>
            </a:pPr>
            <a:r>
              <a:rPr lang="en-GB" u="sng" dirty="0"/>
              <a:t>Example 1:</a:t>
            </a:r>
          </a:p>
          <a:p>
            <a:pPr marL="0" indent="0">
              <a:buNone/>
            </a:pPr>
            <a:endParaRPr lang="en-GB" dirty="0"/>
          </a:p>
          <a:p>
            <a:pPr>
              <a:buFont typeface="Wingdings" panose="05000000000000000000" pitchFamily="2" charset="2"/>
              <a:buChar char="Ø"/>
            </a:pPr>
            <a:r>
              <a:rPr lang="en-GB" dirty="0"/>
              <a:t>Suppose you have insurance for your mobile phone</a:t>
            </a:r>
          </a:p>
          <a:p>
            <a:pPr>
              <a:buFont typeface="Wingdings" panose="05000000000000000000" pitchFamily="2" charset="2"/>
              <a:buChar char="Ø"/>
            </a:pPr>
            <a:endParaRPr lang="en-GB" dirty="0"/>
          </a:p>
          <a:p>
            <a:pPr>
              <a:buFont typeface="Wingdings" panose="05000000000000000000" pitchFamily="2" charset="2"/>
              <a:buChar char="Ø"/>
            </a:pPr>
            <a:r>
              <a:rPr lang="en-GB" dirty="0"/>
              <a:t>Since you know that the insurance company will pay for your phone to be repaired (if it breaks) you decide not to spend money on a protective case</a:t>
            </a:r>
          </a:p>
          <a:p>
            <a:pPr>
              <a:buFont typeface="Wingdings" panose="05000000000000000000" pitchFamily="2" charset="2"/>
              <a:buChar char="Ø"/>
            </a:pPr>
            <a:endParaRPr lang="en-GB" dirty="0"/>
          </a:p>
          <a:p>
            <a:pPr>
              <a:buFont typeface="Wingdings" panose="05000000000000000000" pitchFamily="2" charset="2"/>
              <a:buChar char="Ø"/>
            </a:pPr>
            <a:r>
              <a:rPr lang="en-GB" dirty="0"/>
              <a:t>Not purchasing the case makes the insured event </a:t>
            </a:r>
            <a:r>
              <a:rPr lang="en-GB" i="1" dirty="0"/>
              <a:t>more likely to happen</a:t>
            </a:r>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20</a:t>
            </a:fld>
            <a:endParaRPr lang="fr-FR" dirty="0">
              <a:solidFill>
                <a:srgbClr val="000000">
                  <a:tint val="75000"/>
                </a:srgbClr>
              </a:solidFill>
            </a:endParaRPr>
          </a:p>
        </p:txBody>
      </p:sp>
    </p:spTree>
    <p:extLst>
      <p:ext uri="{BB962C8B-B14F-4D97-AF65-F5344CB8AC3E}">
        <p14:creationId xmlns:p14="http://schemas.microsoft.com/office/powerpoint/2010/main" val="328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Moral Hazard</a:t>
            </a:r>
          </a:p>
        </p:txBody>
      </p:sp>
      <p:sp>
        <p:nvSpPr>
          <p:cNvPr id="3" name="Content Placeholder 2"/>
          <p:cNvSpPr>
            <a:spLocks noGrp="1"/>
          </p:cNvSpPr>
          <p:nvPr>
            <p:ph idx="1"/>
          </p:nvPr>
        </p:nvSpPr>
        <p:spPr>
          <a:xfrm>
            <a:off x="827584" y="1052736"/>
            <a:ext cx="7800975" cy="4525962"/>
          </a:xfrm>
        </p:spPr>
        <p:txBody>
          <a:bodyPr/>
          <a:lstStyle/>
          <a:p>
            <a:pPr marL="0" indent="0">
              <a:buNone/>
            </a:pPr>
            <a:r>
              <a:rPr lang="en-GB" u="sng" dirty="0"/>
              <a:t>Example 2:</a:t>
            </a:r>
            <a:br>
              <a:rPr lang="en-GB" u="sng" dirty="0"/>
            </a:br>
            <a:endParaRPr lang="en-GB" u="sng" dirty="0"/>
          </a:p>
          <a:p>
            <a:pPr>
              <a:buFont typeface="Wingdings" panose="05000000000000000000" pitchFamily="2" charset="2"/>
              <a:buChar char="Ø"/>
            </a:pPr>
            <a:r>
              <a:rPr lang="en-GB" dirty="0"/>
              <a:t>You leave your house in the morning to go to work</a:t>
            </a:r>
          </a:p>
          <a:p>
            <a:pPr>
              <a:buFont typeface="Wingdings" panose="05000000000000000000" pitchFamily="2" charset="2"/>
              <a:buChar char="Ø"/>
            </a:pPr>
            <a:endParaRPr lang="en-GB" dirty="0"/>
          </a:p>
          <a:p>
            <a:pPr>
              <a:buFont typeface="Wingdings" panose="05000000000000000000" pitchFamily="2" charset="2"/>
              <a:buChar char="Ø"/>
            </a:pPr>
            <a:r>
              <a:rPr lang="en-GB" dirty="0"/>
              <a:t>Shortly after leaving, you realise you have left the front door unlocked</a:t>
            </a:r>
          </a:p>
          <a:p>
            <a:pPr>
              <a:buFont typeface="Wingdings" panose="05000000000000000000" pitchFamily="2" charset="2"/>
              <a:buChar char="Ø"/>
            </a:pPr>
            <a:endParaRPr lang="en-GB" dirty="0"/>
          </a:p>
          <a:p>
            <a:pPr>
              <a:buFont typeface="Wingdings" panose="05000000000000000000" pitchFamily="2" charset="2"/>
              <a:buChar char="Ø"/>
            </a:pPr>
            <a:r>
              <a:rPr lang="en-GB" dirty="0"/>
              <a:t>If you have your contents insured against theft, you may decide not to go back and lock the door (</a:t>
            </a:r>
            <a:r>
              <a:rPr lang="en-GB" i="1" dirty="0"/>
              <a:t>because</a:t>
            </a:r>
            <a:r>
              <a:rPr lang="en-GB" dirty="0"/>
              <a:t> you know you are insured)</a:t>
            </a:r>
          </a:p>
          <a:p>
            <a:pPr>
              <a:buFont typeface="Wingdings" panose="05000000000000000000" pitchFamily="2" charset="2"/>
              <a:buChar char="Ø"/>
            </a:pPr>
            <a:endParaRPr lang="en-GB" dirty="0"/>
          </a:p>
          <a:p>
            <a:pPr>
              <a:buFont typeface="Wingdings" panose="05000000000000000000" pitchFamily="2" charset="2"/>
              <a:buChar char="Ø"/>
            </a:pPr>
            <a:r>
              <a:rPr lang="en-GB" dirty="0"/>
              <a:t>Leaving the door unlocked makes it more likely that you will be robbed (i.e. that the insured event will occur)</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21</a:t>
            </a:fld>
            <a:endParaRPr lang="fr-FR" dirty="0">
              <a:solidFill>
                <a:srgbClr val="000000">
                  <a:tint val="75000"/>
                </a:srgbClr>
              </a:solidFill>
            </a:endParaRPr>
          </a:p>
        </p:txBody>
      </p:sp>
    </p:spTree>
    <p:extLst>
      <p:ext uri="{BB962C8B-B14F-4D97-AF65-F5344CB8AC3E}">
        <p14:creationId xmlns:p14="http://schemas.microsoft.com/office/powerpoint/2010/main" val="340808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don’t we just charge everyone the same price?</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22</a:t>
            </a:fld>
            <a:endParaRPr lang="fr-FR" dirty="0">
              <a:solidFill>
                <a:srgbClr val="000000">
                  <a:tint val="75000"/>
                </a:srgbClr>
              </a:solidFill>
            </a:endParaRPr>
          </a:p>
        </p:txBody>
      </p:sp>
      <p:sp>
        <p:nvSpPr>
          <p:cNvPr id="5" name="Content Placeholder 4"/>
          <p:cNvSpPr>
            <a:spLocks noGrp="1"/>
          </p:cNvSpPr>
          <p:nvPr>
            <p:ph idx="1"/>
          </p:nvPr>
        </p:nvSpPr>
        <p:spPr/>
        <p:txBody>
          <a:bodyPr/>
          <a:lstStyle/>
          <a:p>
            <a:r>
              <a:rPr lang="en-GB" sz="2000" dirty="0"/>
              <a:t>What would happen if we charged all customers the same price?</a:t>
            </a:r>
            <a:br>
              <a:rPr lang="en-GB" sz="2000" dirty="0"/>
            </a:br>
            <a:br>
              <a:rPr lang="en-GB" sz="2000" dirty="0"/>
            </a:br>
            <a:r>
              <a:rPr lang="en-GB" sz="2000" u="sng" dirty="0"/>
              <a:t>Example:</a:t>
            </a:r>
          </a:p>
          <a:p>
            <a:endParaRPr lang="en-GB" sz="2000" dirty="0"/>
          </a:p>
          <a:p>
            <a:pPr>
              <a:buFont typeface="Wingdings" panose="05000000000000000000" pitchFamily="2" charset="2"/>
              <a:buChar char="Ø"/>
            </a:pPr>
            <a:r>
              <a:rPr lang="en-GB" sz="2000" dirty="0"/>
              <a:t>Lets assume 50% of properties in the UK are houses and the remainder flats</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Also assume that we know we should charge £200 for flats and £400 for houses</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Also, we are the only insurer in the UK</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What happens if we charge everyone £300?</a:t>
            </a:r>
          </a:p>
        </p:txBody>
      </p:sp>
    </p:spTree>
    <p:extLst>
      <p:ext uri="{BB962C8B-B14F-4D97-AF65-F5344CB8AC3E}">
        <p14:creationId xmlns:p14="http://schemas.microsoft.com/office/powerpoint/2010/main" val="19247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1000"/>
                                        <p:tgtEl>
                                          <p:spTgt spid="5">
                                            <p:txEl>
                                              <p:pRg st="6" end="6"/>
                                            </p:txEl>
                                          </p:spTgt>
                                        </p:tgtEl>
                                      </p:cBhvr>
                                    </p:animEffect>
                                    <p:anim calcmode="lin" valueType="num">
                                      <p:cBhvr>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1000"/>
                                        <p:tgtEl>
                                          <p:spTgt spid="5">
                                            <p:txEl>
                                              <p:pRg st="8" end="8"/>
                                            </p:txEl>
                                          </p:spTgt>
                                        </p:tgtEl>
                                      </p:cBhvr>
                                    </p:animEffect>
                                    <p:anim calcmode="lin" valueType="num">
                                      <p:cBhvr>
                                        <p:cTn id="3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don’t we just charge everyone the same price?</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23</a:t>
            </a:fld>
            <a:endParaRPr lang="fr-FR" dirty="0">
              <a:solidFill>
                <a:srgbClr val="000000">
                  <a:tint val="75000"/>
                </a:srgbClr>
              </a:solidFill>
            </a:endParaRPr>
          </a:p>
        </p:txBody>
      </p:sp>
      <p:sp>
        <p:nvSpPr>
          <p:cNvPr id="8" name="Content Placeholder 4"/>
          <p:cNvSpPr>
            <a:spLocks noGrp="1"/>
          </p:cNvSpPr>
          <p:nvPr>
            <p:ph idx="1"/>
          </p:nvPr>
        </p:nvSpPr>
        <p:spPr>
          <a:xfrm>
            <a:off x="857250" y="1357312"/>
            <a:ext cx="7800975" cy="4879999"/>
          </a:xfrm>
        </p:spPr>
        <p:txBody>
          <a:bodyPr/>
          <a:lstStyle/>
          <a:p>
            <a:pPr>
              <a:buFont typeface="Wingdings" panose="05000000000000000000" pitchFamily="2" charset="2"/>
              <a:buChar char="Ø"/>
            </a:pPr>
            <a:r>
              <a:rPr lang="en-GB" sz="2000" dirty="0"/>
              <a:t>Now let’s assume a competitor is set up and they charge £200 for flats and £400 for houses. What happens?</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They write all the flats in the UK and make money. We write all the houses in the UK for £300 and go bust</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This basic example is known as anti-selection</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However, this can be expanded to actual market conditions. Consider what happens if a risk factor exists that a competitor uses to rate and we do not. For example, a fairly basic panels question set that is used on aggregators</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216469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Measures of Performance</a:t>
            </a:r>
          </a:p>
        </p:txBody>
      </p:sp>
      <p:sp>
        <p:nvSpPr>
          <p:cNvPr id="3" name="Content Placeholder 2"/>
          <p:cNvSpPr>
            <a:spLocks noGrp="1"/>
          </p:cNvSpPr>
          <p:nvPr>
            <p:ph idx="1"/>
          </p:nvPr>
        </p:nvSpPr>
        <p:spPr/>
        <p:txBody>
          <a:bodyPr/>
          <a:lstStyle/>
          <a:p>
            <a:r>
              <a:rPr lang="en-GB" dirty="0"/>
              <a:t>In order for an insurance company to remain in business, it must write enough business to cover its overheads and expenses (such as employee salaries, rent, heating and lighting </a:t>
            </a:r>
            <a:r>
              <a:rPr lang="en-GB" dirty="0" err="1"/>
              <a:t>etc</a:t>
            </a:r>
            <a:r>
              <a:rPr lang="en-GB" dirty="0"/>
              <a:t>)</a:t>
            </a:r>
          </a:p>
          <a:p>
            <a:endParaRPr lang="en-GB" dirty="0"/>
          </a:p>
          <a:p>
            <a:r>
              <a:rPr lang="en-GB" dirty="0"/>
              <a:t>It must also be able to pay any claims incurred from policyholders</a:t>
            </a:r>
          </a:p>
          <a:p>
            <a:endParaRPr lang="en-GB" dirty="0"/>
          </a:p>
          <a:p>
            <a:r>
              <a:rPr lang="en-GB" dirty="0"/>
              <a:t>The measure of money raised from policies sold is Gross Written Premium (GWP)</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24</a:t>
            </a:fld>
            <a:endParaRPr lang="fr-FR" dirty="0">
              <a:solidFill>
                <a:srgbClr val="000000">
                  <a:tint val="75000"/>
                </a:srgbClr>
              </a:solidFill>
            </a:endParaRPr>
          </a:p>
        </p:txBody>
      </p:sp>
    </p:spTree>
    <p:extLst>
      <p:ext uri="{BB962C8B-B14F-4D97-AF65-F5344CB8AC3E}">
        <p14:creationId xmlns:p14="http://schemas.microsoft.com/office/powerpoint/2010/main" val="340351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Measures of Performance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It is important to have sufficient GWP to ensure the above can be paid</a:t>
                </a:r>
              </a:p>
              <a:p>
                <a:endParaRPr lang="en-GB" i="1" dirty="0">
                  <a:latin typeface="Cambria Math"/>
                </a:endParaRPr>
              </a:p>
              <a:p>
                <a:r>
                  <a:rPr lang="en-GB" dirty="0"/>
                  <a:t>However, GWP alone is not a measure of profitability</a:t>
                </a:r>
              </a:p>
              <a:p>
                <a:endParaRPr lang="en-GB" i="1" dirty="0">
                  <a:latin typeface="Cambria Math"/>
                </a:endParaRPr>
              </a:p>
              <a:p>
                <a:r>
                  <a:rPr lang="en-GB" i="1" dirty="0">
                    <a:latin typeface="Cambria Math"/>
                  </a:rPr>
                  <a:t>Combined Ratio = </a:t>
                </a:r>
                <a14:m>
                  <m:oMath xmlns:m="http://schemas.openxmlformats.org/officeDocument/2006/math">
                    <m:f>
                      <m:fPr>
                        <m:ctrlPr>
                          <a:rPr lang="en-GB" i="1">
                            <a:latin typeface="Cambria Math" panose="02040503050406030204" pitchFamily="18" charset="0"/>
                          </a:rPr>
                        </m:ctrlPr>
                      </m:fPr>
                      <m:num>
                        <m:r>
                          <a:rPr lang="en-GB" i="1">
                            <a:latin typeface="Cambria Math"/>
                          </a:rPr>
                          <m:t>𝑰𝒏𝒄𝒖𝒓𝒓𝒆𝒅</m:t>
                        </m:r>
                        <m:r>
                          <a:rPr lang="en-GB" i="1">
                            <a:latin typeface="Cambria Math"/>
                          </a:rPr>
                          <m:t> </m:t>
                        </m:r>
                        <m:r>
                          <a:rPr lang="en-GB" i="1">
                            <a:latin typeface="Cambria Math"/>
                          </a:rPr>
                          <m:t>𝑪𝒍𝒂𝒊𝒎𝒔</m:t>
                        </m:r>
                      </m:num>
                      <m:den>
                        <m:r>
                          <a:rPr lang="en-GB" b="1" i="1" smtClean="0">
                            <a:latin typeface="Cambria Math"/>
                          </a:rPr>
                          <m:t>𝑬𝒂𝒓𝒎𝒆𝒅</m:t>
                        </m:r>
                        <m:r>
                          <a:rPr lang="en-GB" b="1" i="1" smtClean="0">
                            <a:latin typeface="Cambria Math"/>
                          </a:rPr>
                          <m:t> </m:t>
                        </m:r>
                        <m:r>
                          <a:rPr lang="en-GB" b="1" i="1" smtClean="0">
                            <a:latin typeface="Cambria Math"/>
                          </a:rPr>
                          <m:t>𝑷𝒓𝒆𝒎𝒊𝒖𝒎</m:t>
                        </m:r>
                      </m:den>
                    </m:f>
                  </m:oMath>
                </a14:m>
                <a:r>
                  <a:rPr lang="en-GB" i="1" dirty="0">
                    <a:latin typeface="Cambria Math"/>
                  </a:rPr>
                  <a:t> + </a:t>
                </a:r>
                <a14:m>
                  <m:oMath xmlns:m="http://schemas.openxmlformats.org/officeDocument/2006/math">
                    <m:f>
                      <m:fPr>
                        <m:ctrlPr>
                          <a:rPr lang="en-GB" i="1" smtClean="0">
                            <a:latin typeface="Cambria Math" panose="02040503050406030204" pitchFamily="18" charset="0"/>
                          </a:rPr>
                        </m:ctrlPr>
                      </m:fPr>
                      <m:num>
                        <m:r>
                          <a:rPr lang="en-GB" b="1" i="1" smtClean="0">
                            <a:latin typeface="Cambria Math"/>
                          </a:rPr>
                          <m:t>𝑬𝒙𝒑𝒆𝒏𝒔𝒆𝒔</m:t>
                        </m:r>
                      </m:num>
                      <m:den>
                        <m:r>
                          <a:rPr lang="en-GB" b="1" i="1" smtClean="0">
                            <a:latin typeface="Cambria Math"/>
                          </a:rPr>
                          <m:t>𝑮𝑾𝑷</m:t>
                        </m:r>
                      </m:den>
                    </m:f>
                  </m:oMath>
                </a14:m>
                <a:endParaRPr lang="en-GB" i="1" dirty="0">
                  <a:latin typeface="Cambria Math"/>
                </a:endParaRPr>
              </a:p>
              <a:p>
                <a:endParaRPr lang="en-GB" dirty="0"/>
              </a:p>
              <a:p>
                <a:r>
                  <a:rPr lang="en-GB" dirty="0"/>
                  <a:t>A combined ratio of less than 100% means we are making a profit. Conversely, a loss ratio of more than 100% means we are making a loss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2" t="-674"/>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25</a:t>
            </a:fld>
            <a:endParaRPr lang="fr-FR" dirty="0">
              <a:solidFill>
                <a:srgbClr val="000000">
                  <a:tint val="75000"/>
                </a:srgbClr>
              </a:solidFill>
            </a:endParaRPr>
          </a:p>
        </p:txBody>
      </p:sp>
    </p:spTree>
    <p:extLst>
      <p:ext uri="{BB962C8B-B14F-4D97-AF65-F5344CB8AC3E}">
        <p14:creationId xmlns:p14="http://schemas.microsoft.com/office/powerpoint/2010/main" val="2704290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686178" cy="765175"/>
          </a:xfrm>
        </p:spPr>
        <p:txBody>
          <a:bodyPr/>
          <a:lstStyle/>
          <a:p>
            <a:r>
              <a:rPr lang="en-GB" dirty="0"/>
              <a:t>How did GI Pricing look 20 years ago?</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26</a:t>
            </a:fld>
            <a:endParaRPr lang="fr-FR" dirty="0">
              <a:solidFill>
                <a:srgbClr val="000000">
                  <a:tint val="75000"/>
                </a:srgbClr>
              </a:solidFill>
            </a:endParaRPr>
          </a:p>
        </p:txBody>
      </p:sp>
      <p:sp>
        <p:nvSpPr>
          <p:cNvPr id="48" name="Rectangle 3"/>
          <p:cNvSpPr txBox="1">
            <a:spLocks noChangeArrowheads="1"/>
          </p:cNvSpPr>
          <p:nvPr/>
        </p:nvSpPr>
        <p:spPr bwMode="auto">
          <a:xfrm>
            <a:off x="457200" y="1600200"/>
            <a:ext cx="7010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57188" indent="-357188" algn="l" rtl="0" eaLnBrk="0" fontAlgn="base" hangingPunct="0">
              <a:spcBef>
                <a:spcPct val="20000"/>
              </a:spcBef>
              <a:spcAft>
                <a:spcPct val="0"/>
              </a:spcAft>
              <a:buClr>
                <a:srgbClr val="FF3300"/>
              </a:buClr>
              <a:buSzPct val="100000"/>
              <a:buFont typeface="Wingdings 2" pitchFamily="18" charset="2"/>
              <a:buChar char="¾"/>
              <a:defRPr sz="2200" b="1">
                <a:solidFill>
                  <a:srgbClr val="103184"/>
                </a:solidFill>
                <a:latin typeface="+mn-lt"/>
                <a:ea typeface="+mn-ea"/>
                <a:cs typeface="+mn-cs"/>
              </a:defRPr>
            </a:lvl1pPr>
            <a:lvl2pPr marL="822325" indent="-285750" algn="l" rtl="0" eaLnBrk="0" fontAlgn="base" hangingPunct="0">
              <a:spcBef>
                <a:spcPct val="20000"/>
              </a:spcBef>
              <a:spcAft>
                <a:spcPct val="0"/>
              </a:spcAft>
              <a:buClr>
                <a:srgbClr val="FF9900"/>
              </a:buClr>
              <a:buFont typeface="Wingdings 2" pitchFamily="18" charset="2"/>
              <a:buChar char=""/>
              <a:defRPr>
                <a:solidFill>
                  <a:srgbClr val="103184"/>
                </a:solidFill>
                <a:latin typeface="+mn-lt"/>
                <a:cs typeface="+mn-cs"/>
              </a:defRPr>
            </a:lvl2pPr>
            <a:lvl3pPr marL="1230313" indent="-228600" algn="l" rtl="0" eaLnBrk="0" fontAlgn="base" hangingPunct="0">
              <a:spcBef>
                <a:spcPct val="20000"/>
              </a:spcBef>
              <a:spcAft>
                <a:spcPct val="0"/>
              </a:spcAft>
              <a:buClr>
                <a:srgbClr val="103184"/>
              </a:buClr>
              <a:buFont typeface="Arial" charset="0"/>
              <a:buChar char="•"/>
              <a:defRPr sz="1600">
                <a:solidFill>
                  <a:srgbClr val="103184"/>
                </a:solidFill>
                <a:latin typeface="+mn-lt"/>
                <a:cs typeface="+mn-cs"/>
              </a:defRPr>
            </a:lvl3pPr>
            <a:lvl4pPr marL="1638300" indent="-228600" algn="l" rtl="0" eaLnBrk="0" fontAlgn="base" hangingPunct="0">
              <a:spcBef>
                <a:spcPct val="20000"/>
              </a:spcBef>
              <a:spcAft>
                <a:spcPct val="0"/>
              </a:spcAft>
              <a:buFont typeface="Arial" charset="0"/>
              <a:buChar char="–"/>
              <a:defRPr sz="1400">
                <a:solidFill>
                  <a:srgbClr val="103184"/>
                </a:solidFill>
                <a:latin typeface="+mn-lt"/>
                <a:cs typeface="+mn-cs"/>
              </a:defRPr>
            </a:lvl4pPr>
            <a:lvl5pPr marL="2057400" indent="-228600" algn="l" rtl="0" eaLnBrk="0" fontAlgn="base" hangingPunct="0">
              <a:spcBef>
                <a:spcPct val="20000"/>
              </a:spcBef>
              <a:spcAft>
                <a:spcPct val="0"/>
              </a:spcAft>
              <a:buChar char="»"/>
              <a:defRPr sz="1200">
                <a:solidFill>
                  <a:srgbClr val="103184"/>
                </a:solidFill>
                <a:latin typeface="+mn-lt"/>
                <a:cs typeface="+mn-cs"/>
              </a:defRPr>
            </a:lvl5pPr>
            <a:lvl6pPr marL="2514600" indent="-228600" algn="l" rtl="0" fontAlgn="base">
              <a:spcBef>
                <a:spcPct val="20000"/>
              </a:spcBef>
              <a:spcAft>
                <a:spcPct val="0"/>
              </a:spcAft>
              <a:buChar char="»"/>
              <a:defRPr sz="1200">
                <a:solidFill>
                  <a:srgbClr val="103184"/>
                </a:solidFill>
                <a:latin typeface="+mn-lt"/>
                <a:cs typeface="+mn-cs"/>
              </a:defRPr>
            </a:lvl6pPr>
            <a:lvl7pPr marL="2971800" indent="-228600" algn="l" rtl="0" fontAlgn="base">
              <a:spcBef>
                <a:spcPct val="20000"/>
              </a:spcBef>
              <a:spcAft>
                <a:spcPct val="0"/>
              </a:spcAft>
              <a:buChar char="»"/>
              <a:defRPr sz="1200">
                <a:solidFill>
                  <a:srgbClr val="103184"/>
                </a:solidFill>
                <a:latin typeface="+mn-lt"/>
                <a:cs typeface="+mn-cs"/>
              </a:defRPr>
            </a:lvl7pPr>
            <a:lvl8pPr marL="3429000" indent="-228600" algn="l" rtl="0" fontAlgn="base">
              <a:spcBef>
                <a:spcPct val="20000"/>
              </a:spcBef>
              <a:spcAft>
                <a:spcPct val="0"/>
              </a:spcAft>
              <a:buChar char="»"/>
              <a:defRPr sz="1200">
                <a:solidFill>
                  <a:srgbClr val="103184"/>
                </a:solidFill>
                <a:latin typeface="+mn-lt"/>
                <a:cs typeface="+mn-cs"/>
              </a:defRPr>
            </a:lvl8pPr>
            <a:lvl9pPr marL="3886200" indent="-228600" algn="l" rtl="0" fontAlgn="base">
              <a:spcBef>
                <a:spcPct val="20000"/>
              </a:spcBef>
              <a:spcAft>
                <a:spcPct val="0"/>
              </a:spcAft>
              <a:buChar char="»"/>
              <a:defRPr sz="1200">
                <a:solidFill>
                  <a:srgbClr val="103184"/>
                </a:solidFill>
                <a:latin typeface="+mn-lt"/>
                <a:cs typeface="+mn-cs"/>
              </a:defRPr>
            </a:lvl9pPr>
          </a:lstStyle>
          <a:p>
            <a:pPr marL="0" indent="0" eaLnBrk="1" hangingPunct="1">
              <a:lnSpc>
                <a:spcPct val="90000"/>
              </a:lnSpc>
              <a:buNone/>
              <a:defRPr/>
            </a:pPr>
            <a:endParaRPr lang="en-US" altLang="en-US" dirty="0"/>
          </a:p>
        </p:txBody>
      </p:sp>
      <p:sp>
        <p:nvSpPr>
          <p:cNvPr id="5" name="Content Placeholder 4"/>
          <p:cNvSpPr>
            <a:spLocks noGrp="1"/>
          </p:cNvSpPr>
          <p:nvPr>
            <p:ph idx="1"/>
          </p:nvPr>
        </p:nvSpPr>
        <p:spPr>
          <a:xfrm>
            <a:off x="457200" y="1052736"/>
            <a:ext cx="8382000" cy="4754562"/>
          </a:xfrm>
        </p:spPr>
        <p:txBody>
          <a:bodyPr/>
          <a:lstStyle/>
          <a:p>
            <a:r>
              <a:rPr lang="en-GB" dirty="0"/>
              <a:t>Traditionally pricing for insurance was not sophisticated – modelling was not used</a:t>
            </a:r>
          </a:p>
          <a:p>
            <a:endParaRPr lang="en-GB" dirty="0"/>
          </a:p>
          <a:p>
            <a:r>
              <a:rPr lang="en-GB" dirty="0"/>
              <a:t>Most home insurance sold either as an add on to mortgage or face to face with broker</a:t>
            </a:r>
          </a:p>
          <a:p>
            <a:endParaRPr lang="en-GB" dirty="0"/>
          </a:p>
          <a:p>
            <a:r>
              <a:rPr lang="en-GB" dirty="0"/>
              <a:t>People rarely changed insurance provider each year</a:t>
            </a:r>
          </a:p>
          <a:p>
            <a:endParaRPr lang="en-GB" dirty="0"/>
          </a:p>
          <a:p>
            <a:r>
              <a:rPr lang="en-GB" dirty="0"/>
              <a:t>Less competition with no aggregator sites</a:t>
            </a:r>
          </a:p>
          <a:p>
            <a:endParaRPr lang="en-GB" sz="2000" dirty="0"/>
          </a:p>
        </p:txBody>
      </p:sp>
    </p:spTree>
    <p:extLst>
      <p:ext uri="{BB962C8B-B14F-4D97-AF65-F5344CB8AC3E}">
        <p14:creationId xmlns:p14="http://schemas.microsoft.com/office/powerpoint/2010/main" val="105678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did GI Pricing look 20 years ago?</a:t>
            </a:r>
          </a:p>
        </p:txBody>
      </p:sp>
      <p:sp>
        <p:nvSpPr>
          <p:cNvPr id="3" name="Content Placeholder 2"/>
          <p:cNvSpPr>
            <a:spLocks noGrp="1"/>
          </p:cNvSpPr>
          <p:nvPr>
            <p:ph idx="1"/>
          </p:nvPr>
        </p:nvSpPr>
        <p:spPr/>
        <p:txBody>
          <a:bodyPr/>
          <a:lstStyle/>
          <a:p>
            <a:r>
              <a:rPr lang="en-GB" dirty="0"/>
              <a:t>Often, premium calculated as a rate per mille (per £000 sum insured) with no additional rating factors used. </a:t>
            </a:r>
          </a:p>
          <a:p>
            <a:endParaRPr lang="en-GB" dirty="0"/>
          </a:p>
          <a:p>
            <a:r>
              <a:rPr lang="en-GB" dirty="0"/>
              <a:t>Underwriting teams set premium rates – pricing teams did not exist</a:t>
            </a:r>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27</a:t>
            </a:fld>
            <a:endParaRPr lang="fr-FR" dirty="0">
              <a:solidFill>
                <a:srgbClr val="000000">
                  <a:tint val="75000"/>
                </a:srgbClr>
              </a:solidFill>
            </a:endParaRPr>
          </a:p>
        </p:txBody>
      </p:sp>
    </p:spTree>
    <p:extLst>
      <p:ext uri="{BB962C8B-B14F-4D97-AF65-F5344CB8AC3E}">
        <p14:creationId xmlns:p14="http://schemas.microsoft.com/office/powerpoint/2010/main" val="112532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3" name="Rectangle 2"/>
          <p:cNvSpPr>
            <a:spLocks noGrp="1"/>
          </p:cNvSpPr>
          <p:nvPr>
            <p:ph type="title" idx="4294967295"/>
          </p:nvPr>
        </p:nvSpPr>
        <p:spPr>
          <a:xfrm>
            <a:off x="1835696" y="188640"/>
            <a:ext cx="6467475" cy="914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r>
              <a:rPr lang="en-GB" dirty="0"/>
              <a:t>Classic Linear Models </a:t>
            </a:r>
          </a:p>
        </p:txBody>
      </p:sp>
      <p:sp>
        <p:nvSpPr>
          <p:cNvPr id="6" name="Rectangle 3"/>
          <p:cNvSpPr txBox="1">
            <a:spLocks/>
          </p:cNvSpPr>
          <p:nvPr/>
        </p:nvSpPr>
        <p:spPr bwMode="gray">
          <a:xfrm>
            <a:off x="533400" y="1341439"/>
            <a:ext cx="8382000" cy="4751858"/>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These remove the effect of correlations/aliasing between factors that are present in one way analysis</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A GLM (the models we build in EMBlem) is a generalised form of a linear model</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 Linear models are of the form: </a:t>
            </a:r>
            <a:r>
              <a:rPr lang="en-GB" sz="2000" dirty="0">
                <a:latin typeface="Arial" charset="0"/>
              </a:rPr>
              <a:t>Y</a:t>
            </a:r>
            <a:r>
              <a:rPr lang="en-GB" sz="2000" baseline="-25000" dirty="0">
                <a:latin typeface="Arial" charset="0"/>
              </a:rPr>
              <a:t>i</a:t>
            </a:r>
            <a:r>
              <a:rPr lang="en-GB" sz="2000" dirty="0">
                <a:latin typeface="Arial" charset="0"/>
              </a:rPr>
              <a:t> = </a:t>
            </a:r>
            <a:r>
              <a:rPr lang="en-GB" sz="2000" dirty="0">
                <a:latin typeface="Symbol" pitchFamily="18" charset="2"/>
              </a:rPr>
              <a:t></a:t>
            </a:r>
            <a:r>
              <a:rPr lang="en-GB" sz="2000" baseline="-25000" dirty="0">
                <a:latin typeface="Symbol" pitchFamily="18" charset="2"/>
              </a:rPr>
              <a:t></a:t>
            </a:r>
            <a:r>
              <a:rPr lang="en-GB" sz="2000" baseline="-25000" dirty="0">
                <a:latin typeface="Arial" charset="0"/>
              </a:rPr>
              <a:t>i</a:t>
            </a:r>
            <a:r>
              <a:rPr lang="en-GB" sz="2000" dirty="0">
                <a:latin typeface="Arial" charset="0"/>
              </a:rPr>
              <a:t> + error</a:t>
            </a:r>
          </a:p>
          <a:p>
            <a:pPr marL="744538" lvl="1" indent="-287338" eaLnBrk="0" hangingPunct="0">
              <a:buClr>
                <a:schemeClr val="bg1">
                  <a:lumMod val="50000"/>
                </a:schemeClr>
              </a:buClr>
              <a:buSzPct val="80000"/>
              <a:buFont typeface="Arial" pitchFamily="34" charset="0"/>
              <a:buChar char="•"/>
              <a:defRPr/>
            </a:pPr>
            <a:r>
              <a:rPr lang="en-GB" sz="2000" dirty="0">
                <a:latin typeface="Arial" charset="0"/>
              </a:rPr>
              <a:t>Y</a:t>
            </a:r>
            <a:r>
              <a:rPr lang="en-GB" sz="2000" baseline="-25000" dirty="0">
                <a:latin typeface="Arial" charset="0"/>
              </a:rPr>
              <a:t>i</a:t>
            </a:r>
            <a:r>
              <a:rPr lang="en-GB" sz="2000" kern="0" dirty="0">
                <a:latin typeface="Arial" charset="0"/>
                <a:ea typeface="ＭＳ Ｐゴシック" pitchFamily="-64" charset="-128"/>
              </a:rPr>
              <a:t> </a:t>
            </a:r>
            <a:r>
              <a:rPr lang="en-GB" sz="1800" kern="0" dirty="0">
                <a:latin typeface="Arial" charset="0"/>
                <a:ea typeface="ＭＳ Ｐゴシック" pitchFamily="-64" charset="-128"/>
              </a:rPr>
              <a:t>is the observed experience (we are trying to build a model that matches this as closely as possible)</a:t>
            </a:r>
          </a:p>
          <a:p>
            <a:pPr marL="744538" lvl="1" indent="-287338" eaLnBrk="0" hangingPunct="0">
              <a:buClr>
                <a:schemeClr val="bg1">
                  <a:lumMod val="50000"/>
                </a:schemeClr>
              </a:buClr>
              <a:buSzPct val="80000"/>
              <a:buFont typeface="Arial" pitchFamily="34" charset="0"/>
              <a:buChar char="•"/>
              <a:defRPr/>
            </a:pPr>
            <a:r>
              <a:rPr lang="en-GB" sz="1800" dirty="0">
                <a:latin typeface="Symbol" pitchFamily="18" charset="2"/>
              </a:rPr>
              <a:t></a:t>
            </a:r>
            <a:r>
              <a:rPr lang="en-GB" sz="1800" baseline="-25000" dirty="0">
                <a:latin typeface="Symbol" pitchFamily="18" charset="2"/>
              </a:rPr>
              <a:t></a:t>
            </a:r>
            <a:r>
              <a:rPr lang="en-GB" sz="1800" baseline="-25000" dirty="0">
                <a:latin typeface="Arial" charset="0"/>
              </a:rPr>
              <a:t>i </a:t>
            </a:r>
            <a:r>
              <a:rPr lang="en-GB" sz="1800" kern="0" dirty="0">
                <a:latin typeface="Arial" charset="0"/>
                <a:ea typeface="ＭＳ Ｐゴシック" pitchFamily="-64" charset="-128"/>
              </a:rPr>
              <a:t>is the modelled estimate of each factor</a:t>
            </a:r>
          </a:p>
          <a:p>
            <a:pPr marL="744538" lvl="1" indent="-287338" eaLnBrk="0" hangingPunct="0">
              <a:buClr>
                <a:schemeClr val="bg1">
                  <a:lumMod val="50000"/>
                </a:schemeClr>
              </a:buClr>
              <a:buSzPct val="80000"/>
              <a:buFont typeface="Arial" pitchFamily="34" charset="0"/>
              <a:buChar char="•"/>
              <a:defRPr/>
            </a:pPr>
            <a:r>
              <a:rPr lang="en-GB" sz="1800" kern="0" dirty="0">
                <a:latin typeface="Arial" charset="0"/>
                <a:ea typeface="ＭＳ Ｐゴシック" pitchFamily="-64" charset="-128"/>
              </a:rPr>
              <a:t>the error term is the random element/noise </a:t>
            </a:r>
          </a:p>
          <a:p>
            <a:pPr marL="287338" indent="-287338" eaLnBrk="0" hangingPunct="0">
              <a:buClr>
                <a:schemeClr val="tx2"/>
              </a:buClr>
              <a:buSzPct val="80000"/>
              <a:buFont typeface="Wingdings" pitchFamily="2" charset="2"/>
              <a:buChar char="n"/>
              <a:defRPr/>
            </a:pPr>
            <a:endParaRPr lang="en-GB" sz="2000" dirty="0">
              <a:latin typeface="Arial" charset="0"/>
            </a:endParaRPr>
          </a:p>
          <a:p>
            <a:pPr marL="287338" indent="-287338" eaLnBrk="0" hangingPunct="0">
              <a:buClr>
                <a:schemeClr val="tx2"/>
              </a:buClr>
              <a:buSzPct val="80000"/>
              <a:buFont typeface="Wingdings" pitchFamily="2" charset="2"/>
              <a:buChar char="n"/>
              <a:defRPr/>
            </a:pPr>
            <a:r>
              <a:rPr lang="en-GB" sz="1800" b="1" dirty="0">
                <a:latin typeface="Arial" charset="0"/>
              </a:rPr>
              <a:t>A key assumption is all observations are independent and each comes from a normal distribution with mean 0 and constant variance </a:t>
            </a:r>
            <a:r>
              <a:rPr lang="el-GR" sz="2000" b="1" dirty="0">
                <a:latin typeface="Arial" charset="0"/>
              </a:rPr>
              <a:t>σ²</a:t>
            </a:r>
            <a:r>
              <a:rPr lang="en-GB" sz="2000" b="1" dirty="0">
                <a:latin typeface="Arial" charset="0"/>
              </a:rPr>
              <a:t>.</a:t>
            </a:r>
          </a:p>
          <a:p>
            <a:pPr marL="287338" indent="-287338" eaLnBrk="0" hangingPunct="0">
              <a:buClr>
                <a:schemeClr val="tx2"/>
              </a:buClr>
              <a:buSzPct val="80000"/>
              <a:buFont typeface="Wingdings" pitchFamily="2" charset="2"/>
              <a:buChar char="n"/>
              <a:defRPr/>
            </a:pPr>
            <a:endParaRPr lang="en-GB" sz="2000" dirty="0">
              <a:latin typeface="Arial" charset="0"/>
            </a:endParaRPr>
          </a:p>
          <a:p>
            <a:pPr marL="287338" indent="-287338" eaLnBrk="0" hangingPunct="0">
              <a:buClr>
                <a:schemeClr val="tx2"/>
              </a:buClr>
              <a:buSzPct val="80000"/>
              <a:buFont typeface="Wingdings" pitchFamily="2" charset="2"/>
              <a:buChar char="n"/>
              <a:defRPr/>
            </a:pPr>
            <a:r>
              <a:rPr lang="en-GB" sz="1800" b="1" dirty="0">
                <a:latin typeface="Arial" charset="0"/>
              </a:rPr>
              <a:t>The </a:t>
            </a:r>
            <a:r>
              <a:rPr lang="en-GB" sz="1800" b="1" dirty="0">
                <a:latin typeface="Symbol" pitchFamily="18" charset="2"/>
              </a:rPr>
              <a:t></a:t>
            </a:r>
            <a:r>
              <a:rPr lang="en-GB" sz="1800" b="1" baseline="-25000" dirty="0">
                <a:latin typeface="Symbol" pitchFamily="18" charset="2"/>
              </a:rPr>
              <a:t></a:t>
            </a:r>
            <a:r>
              <a:rPr lang="en-GB" sz="1800" b="1" baseline="-25000" dirty="0">
                <a:latin typeface="Arial" charset="0"/>
              </a:rPr>
              <a:t>i</a:t>
            </a:r>
            <a:r>
              <a:rPr lang="en-GB" sz="1800" b="1" dirty="0">
                <a:latin typeface="Arial" charset="0"/>
              </a:rPr>
              <a:t> terms are the covariates (estimates of each rating factor)</a:t>
            </a:r>
          </a:p>
          <a:p>
            <a:pPr marL="287338" indent="-287338" eaLnBrk="0" hangingPunct="0">
              <a:buClr>
                <a:schemeClr val="tx2"/>
              </a:buClr>
              <a:buSzPct val="80000"/>
              <a:buFont typeface="Wingdings" pitchFamily="2" charset="2"/>
              <a:buChar char="n"/>
              <a:defRPr/>
            </a:pPr>
            <a:endParaRPr lang="en-GB" sz="2000" dirty="0">
              <a:latin typeface="Arial" charset="0"/>
            </a:endParaRPr>
          </a:p>
          <a:p>
            <a:pPr marL="744538" lvl="1" indent="-287338" eaLnBrk="0" hangingPunct="0">
              <a:buClr>
                <a:schemeClr val="tx2"/>
              </a:buClr>
              <a:buSzPct val="80000"/>
              <a:defRPr/>
            </a:pPr>
            <a:endParaRPr lang="en-GB" sz="1800" b="1" kern="0" dirty="0">
              <a:latin typeface="Arial" charset="0"/>
              <a:ea typeface="ＭＳ Ｐゴシック" pitchFamily="-64" charset="-128"/>
            </a:endParaRPr>
          </a:p>
        </p:txBody>
      </p:sp>
    </p:spTree>
    <p:extLst>
      <p:ext uri="{BB962C8B-B14F-4D97-AF65-F5344CB8AC3E}">
        <p14:creationId xmlns:p14="http://schemas.microsoft.com/office/powerpoint/2010/main" val="271360639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dirty="0"/>
              <a:t>Classic Linear Models</a:t>
            </a:r>
          </a:p>
        </p:txBody>
      </p:sp>
      <p:pic>
        <p:nvPicPr>
          <p:cNvPr id="29698" name="Picture 2"/>
          <p:cNvPicPr>
            <a:picLocks noChangeAspect="1" noChangeArrowheads="1"/>
          </p:cNvPicPr>
          <p:nvPr/>
        </p:nvPicPr>
        <p:blipFill>
          <a:blip r:embed="rId2" cstate="print"/>
          <a:srcRect l="24770" t="13078" r="20954" b="11323"/>
          <a:stretch>
            <a:fillRect/>
          </a:stretch>
        </p:blipFill>
        <p:spPr bwMode="auto">
          <a:xfrm>
            <a:off x="1907704" y="1204287"/>
            <a:ext cx="5184576" cy="3610686"/>
          </a:xfrm>
          <a:prstGeom prst="rect">
            <a:avLst/>
          </a:prstGeom>
          <a:noFill/>
          <a:ln w="9525">
            <a:noFill/>
            <a:miter lim="800000"/>
            <a:headEnd/>
            <a:tailEnd/>
          </a:ln>
        </p:spPr>
      </p:pic>
      <p:sp>
        <p:nvSpPr>
          <p:cNvPr id="7" name="Rectangle 3"/>
          <p:cNvSpPr txBox="1">
            <a:spLocks/>
          </p:cNvSpPr>
          <p:nvPr/>
        </p:nvSpPr>
        <p:spPr bwMode="gray">
          <a:xfrm>
            <a:off x="142875" y="4725144"/>
            <a:ext cx="8382000" cy="1428750"/>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600" b="1" kern="0" dirty="0">
                <a:latin typeface="+mn-lt"/>
                <a:ea typeface="+mn-ea"/>
              </a:rPr>
              <a:t>Average claim amounts by gender may be normally distributed for males and females and the mean of the distribution for men is twice that for women. The total distribution of average claim amounts across all men and women is not normally distributed</a:t>
            </a:r>
          </a:p>
          <a:p>
            <a:pPr marL="287338" indent="-287338" eaLnBrk="0" hangingPunct="0">
              <a:buClr>
                <a:schemeClr val="tx2"/>
              </a:buClr>
              <a:buSzPct val="80000"/>
              <a:buFont typeface="Wingdings" pitchFamily="2" charset="2"/>
              <a:buChar char="n"/>
              <a:defRPr/>
            </a:pPr>
            <a:r>
              <a:rPr lang="en-GB" sz="1600" b="1" kern="0" dirty="0">
                <a:latin typeface="+mn-lt"/>
                <a:ea typeface="+mn-ea"/>
              </a:rPr>
              <a:t>Linear models assume that the mean is a linear combination of the covariates and each component of the random variable is assumed to have a common variance</a:t>
            </a:r>
            <a:endParaRPr lang="en-GB" sz="1600" dirty="0">
              <a:latin typeface="Arial" charset="0"/>
            </a:endParaRPr>
          </a:p>
          <a:p>
            <a:pPr marL="744538" lvl="1" indent="-287338" eaLnBrk="0" hangingPunct="0">
              <a:buClr>
                <a:schemeClr val="tx2"/>
              </a:buClr>
              <a:buSzPct val="80000"/>
              <a:defRPr/>
            </a:pPr>
            <a:endParaRPr lang="en-GB" sz="1800" b="1" kern="0" dirty="0">
              <a:latin typeface="Arial" charset="0"/>
              <a:ea typeface="ＭＳ Ｐゴシック" pitchFamily="-64" charset="-128"/>
            </a:endParaRPr>
          </a:p>
        </p:txBody>
      </p:sp>
    </p:spTree>
    <p:extLst>
      <p:ext uri="{BB962C8B-B14F-4D97-AF65-F5344CB8AC3E}">
        <p14:creationId xmlns:p14="http://schemas.microsoft.com/office/powerpoint/2010/main" val="198336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Pricing?</a:t>
            </a:r>
          </a:p>
        </p:txBody>
      </p:sp>
      <p:sp>
        <p:nvSpPr>
          <p:cNvPr id="3" name="Content Placeholder 2"/>
          <p:cNvSpPr>
            <a:spLocks noGrp="1"/>
          </p:cNvSpPr>
          <p:nvPr>
            <p:ph idx="1"/>
          </p:nvPr>
        </p:nvSpPr>
        <p:spPr/>
        <p:txBody>
          <a:bodyPr/>
          <a:lstStyle/>
          <a:p>
            <a:r>
              <a:rPr lang="en-GB" sz="2000" dirty="0"/>
              <a:t>Insurance companies must decide how much to charge their customers</a:t>
            </a:r>
          </a:p>
          <a:p>
            <a:endParaRPr lang="en-GB" sz="2000" dirty="0"/>
          </a:p>
          <a:p>
            <a:r>
              <a:rPr lang="en-GB" sz="2000" dirty="0"/>
              <a:t>Their aim is to write the best business possible (i.e. people who are less of a risk) at a price that will maximise profits and be more attractive than its competitors’ prices</a:t>
            </a:r>
          </a:p>
          <a:p>
            <a:endParaRPr lang="en-GB" sz="2000" dirty="0"/>
          </a:p>
          <a:p>
            <a:r>
              <a:rPr lang="en-GB" sz="2000" dirty="0"/>
              <a:t>This is a difficult balance to achieve; how do we determine whether someone is a good or bad risk and how much to charge?</a:t>
            </a:r>
          </a:p>
          <a:p>
            <a:endParaRPr lang="en-GB" sz="2000" dirty="0"/>
          </a:p>
          <a:p>
            <a:r>
              <a:rPr lang="en-GB" sz="2000" dirty="0"/>
              <a:t>For this reason, insurance companies employ pricing actuaries </a:t>
            </a:r>
          </a:p>
          <a:p>
            <a:endParaRPr lang="en-GB" sz="2000" dirty="0"/>
          </a:p>
          <a:p>
            <a:endParaRPr lang="en-GB" sz="2000"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3</a:t>
            </a:fld>
            <a:endParaRPr lang="fr-FR" dirty="0">
              <a:solidFill>
                <a:srgbClr val="000000">
                  <a:tint val="75000"/>
                </a:srgbClr>
              </a:solidFill>
            </a:endParaRPr>
          </a:p>
        </p:txBody>
      </p:sp>
    </p:spTree>
    <p:extLst>
      <p:ext uri="{BB962C8B-B14F-4D97-AF65-F5344CB8AC3E}">
        <p14:creationId xmlns:p14="http://schemas.microsoft.com/office/powerpoint/2010/main" val="26576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GB" dirty="0"/>
              <a:t>Classic Linear Models </a:t>
            </a:r>
          </a:p>
        </p:txBody>
      </p:sp>
      <p:sp>
        <p:nvSpPr>
          <p:cNvPr id="6" name="Rectangle 3"/>
          <p:cNvSpPr txBox="1">
            <a:spLocks/>
          </p:cNvSpPr>
          <p:nvPr/>
        </p:nvSpPr>
        <p:spPr bwMode="gray">
          <a:xfrm>
            <a:off x="571500" y="1357313"/>
            <a:ext cx="8382000" cy="1428750"/>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Lets once again assume that just two rating factors exist and they both have two levels (the same factors as used in the one way analysis example)</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Suppose the observed average claim severities are:</a:t>
            </a:r>
            <a:endParaRPr lang="en-GB" sz="2000" dirty="0">
              <a:latin typeface="Arial" charset="0"/>
            </a:endParaRPr>
          </a:p>
          <a:p>
            <a:pPr marL="287338" indent="-287338" eaLnBrk="0" hangingPunct="0">
              <a:buClr>
                <a:schemeClr val="tx2"/>
              </a:buClr>
              <a:buSzPct val="80000"/>
              <a:buFont typeface="Wingdings" pitchFamily="2" charset="2"/>
              <a:buChar char="n"/>
              <a:defRPr/>
            </a:pPr>
            <a:endParaRPr lang="en-GB" sz="2000" dirty="0">
              <a:latin typeface="Arial" charset="0"/>
            </a:endParaRPr>
          </a:p>
          <a:p>
            <a:pPr marL="744538" lvl="1" indent="-287338" eaLnBrk="0" hangingPunct="0">
              <a:buClr>
                <a:schemeClr val="tx2"/>
              </a:buClr>
              <a:buSzPct val="80000"/>
              <a:defRPr/>
            </a:pPr>
            <a:endParaRPr lang="en-GB" sz="1800" b="1" kern="0" dirty="0">
              <a:latin typeface="Arial" charset="0"/>
              <a:ea typeface="ＭＳ Ｐゴシック" pitchFamily="-64" charset="-128"/>
            </a:endParaRPr>
          </a:p>
        </p:txBody>
      </p:sp>
      <p:graphicFrame>
        <p:nvGraphicFramePr>
          <p:cNvPr id="5" name="Table 4"/>
          <p:cNvGraphicFramePr>
            <a:graphicFrameLocks noGrp="1"/>
          </p:cNvGraphicFramePr>
          <p:nvPr/>
        </p:nvGraphicFramePr>
        <p:xfrm>
          <a:off x="2357438" y="2786063"/>
          <a:ext cx="3643337" cy="1000131"/>
        </p:xfrm>
        <a:graphic>
          <a:graphicData uri="http://schemas.openxmlformats.org/drawingml/2006/table">
            <a:tbl>
              <a:tblPr/>
              <a:tblGrid>
                <a:gridCol w="1133745">
                  <a:extLst>
                    <a:ext uri="{9D8B030D-6E8A-4147-A177-3AD203B41FA5}">
                      <a16:colId xmlns:a16="http://schemas.microsoft.com/office/drawing/2014/main" val="20000"/>
                    </a:ext>
                  </a:extLst>
                </a:gridCol>
                <a:gridCol w="1322702">
                  <a:extLst>
                    <a:ext uri="{9D8B030D-6E8A-4147-A177-3AD203B41FA5}">
                      <a16:colId xmlns:a16="http://schemas.microsoft.com/office/drawing/2014/main" val="20001"/>
                    </a:ext>
                  </a:extLst>
                </a:gridCol>
                <a:gridCol w="1186890">
                  <a:extLst>
                    <a:ext uri="{9D8B030D-6E8A-4147-A177-3AD203B41FA5}">
                      <a16:colId xmlns:a16="http://schemas.microsoft.com/office/drawing/2014/main" val="20002"/>
                    </a:ext>
                  </a:extLst>
                </a:gridCol>
              </a:tblGrid>
              <a:tr h="333377">
                <a:tc>
                  <a:txBody>
                    <a:bodyPr/>
                    <a:lstStyle/>
                    <a:p>
                      <a:pPr algn="ctr" fontAlgn="b"/>
                      <a:r>
                        <a:rPr lang="en-GB" sz="11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100" b="1" i="0" u="none" strike="noStrike" dirty="0">
                          <a:solidFill>
                            <a:srgbClr val="000000"/>
                          </a:solidFill>
                          <a:latin typeface="Calibri"/>
                        </a:rPr>
                        <a:t>HOUSE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100" b="1" i="0" u="none" strike="noStrike" dirty="0">
                          <a:solidFill>
                            <a:srgbClr val="000000"/>
                          </a:solidFill>
                          <a:latin typeface="Calibri"/>
                        </a:rPr>
                        <a:t>FLAT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333377">
                <a:tc>
                  <a:txBody>
                    <a:bodyPr/>
                    <a:lstStyle/>
                    <a:p>
                      <a:pPr algn="ctr" fontAlgn="b"/>
                      <a:r>
                        <a:rPr lang="en-GB" sz="1100" b="1" i="0" u="none" strike="noStrike" dirty="0">
                          <a:solidFill>
                            <a:srgbClr val="000000"/>
                          </a:solidFill>
                          <a:latin typeface="Calibri"/>
                        </a:rPr>
                        <a:t>OLD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1" i="0" u="none" strike="noStrike" dirty="0">
                          <a:solidFill>
                            <a:srgbClr val="000000"/>
                          </a:solidFill>
                          <a:latin typeface="Calibri"/>
                        </a:rPr>
                        <a:t>           1,250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1" i="0" u="none" strike="noStrike" dirty="0">
                          <a:solidFill>
                            <a:srgbClr val="000000"/>
                          </a:solidFill>
                          <a:latin typeface="Calibri"/>
                        </a:rPr>
                        <a:t>            500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3377">
                <a:tc>
                  <a:txBody>
                    <a:bodyPr/>
                    <a:lstStyle/>
                    <a:p>
                      <a:pPr algn="ctr" fontAlgn="b"/>
                      <a:r>
                        <a:rPr lang="en-GB" sz="1100" b="1" i="0" u="none" strike="noStrike" dirty="0">
                          <a:solidFill>
                            <a:srgbClr val="000000"/>
                          </a:solidFill>
                          <a:latin typeface="Calibri"/>
                        </a:rPr>
                        <a:t>YOUNG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1" i="0" u="none" strike="noStrike" dirty="0">
                          <a:solidFill>
                            <a:srgbClr val="000000"/>
                          </a:solidFill>
                          <a:latin typeface="Calibri"/>
                        </a:rPr>
                        <a:t>           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1" i="0" u="none" strike="noStrike" dirty="0">
                          <a:solidFill>
                            <a:srgbClr val="000000"/>
                          </a:solidFill>
                          <a:latin typeface="Calibri"/>
                        </a:rPr>
                        <a:t>         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3"/>
          <p:cNvSpPr txBox="1">
            <a:spLocks/>
          </p:cNvSpPr>
          <p:nvPr/>
        </p:nvSpPr>
        <p:spPr bwMode="gray">
          <a:xfrm>
            <a:off x="762000" y="4000500"/>
            <a:ext cx="8382000" cy="1428750"/>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dirty="0">
                <a:latin typeface="Arial" charset="0"/>
              </a:rPr>
              <a:t>A linear model of the above can be built of the form:</a:t>
            </a:r>
          </a:p>
          <a:p>
            <a:pPr marL="287338" indent="-287338" eaLnBrk="0" hangingPunct="0">
              <a:buClr>
                <a:schemeClr val="tx2"/>
              </a:buClr>
              <a:buSzPct val="80000"/>
              <a:defRPr/>
            </a:pPr>
            <a:r>
              <a:rPr lang="en-GB" sz="1800" b="1" dirty="0">
                <a:latin typeface="Arial" charset="0"/>
              </a:rPr>
              <a:t>		Y=</a:t>
            </a:r>
            <a:r>
              <a:rPr lang="el-GR" sz="1800" b="1" dirty="0">
                <a:latin typeface="Arial" charset="0"/>
              </a:rPr>
              <a:t>β</a:t>
            </a:r>
            <a:r>
              <a:rPr lang="en-GB" sz="800" b="1" dirty="0">
                <a:latin typeface="Arial" charset="0"/>
              </a:rPr>
              <a:t>1</a:t>
            </a:r>
            <a:r>
              <a:rPr lang="en-GB" sz="1800" b="1" dirty="0">
                <a:latin typeface="Arial" charset="0"/>
              </a:rPr>
              <a:t>X</a:t>
            </a:r>
            <a:r>
              <a:rPr lang="en-GB" sz="800" b="1" dirty="0">
                <a:latin typeface="Arial" charset="0"/>
              </a:rPr>
              <a:t>1</a:t>
            </a:r>
            <a:r>
              <a:rPr lang="en-GB" sz="1800" b="1" dirty="0">
                <a:latin typeface="Arial" charset="0"/>
              </a:rPr>
              <a:t>+</a:t>
            </a:r>
            <a:r>
              <a:rPr lang="el-GR" sz="900" b="1" dirty="0">
                <a:latin typeface="Arial" charset="0"/>
              </a:rPr>
              <a:t> </a:t>
            </a:r>
            <a:r>
              <a:rPr lang="el-GR" sz="1800" b="1" dirty="0">
                <a:latin typeface="Arial" charset="0"/>
              </a:rPr>
              <a:t>β</a:t>
            </a:r>
            <a:r>
              <a:rPr lang="en-GB" sz="800" b="1" dirty="0">
                <a:latin typeface="Arial" charset="0"/>
              </a:rPr>
              <a:t>2</a:t>
            </a:r>
            <a:r>
              <a:rPr lang="en-GB" sz="1800" b="1" dirty="0">
                <a:latin typeface="Arial" charset="0"/>
              </a:rPr>
              <a:t>X</a:t>
            </a:r>
            <a:r>
              <a:rPr lang="en-GB" sz="800" b="1" dirty="0">
                <a:latin typeface="Arial" charset="0"/>
              </a:rPr>
              <a:t>2</a:t>
            </a:r>
            <a:r>
              <a:rPr lang="en-GB" sz="1800" b="1" dirty="0">
                <a:latin typeface="Arial" charset="0"/>
              </a:rPr>
              <a:t>+</a:t>
            </a:r>
            <a:r>
              <a:rPr lang="el-GR" sz="1800" b="1" dirty="0">
                <a:latin typeface="Arial" charset="0"/>
              </a:rPr>
              <a:t>β</a:t>
            </a:r>
            <a:r>
              <a:rPr lang="en-GB" sz="800" b="1" dirty="0">
                <a:latin typeface="Arial" charset="0"/>
              </a:rPr>
              <a:t>3</a:t>
            </a:r>
            <a:r>
              <a:rPr lang="en-GB" sz="1800" b="1" dirty="0">
                <a:latin typeface="Arial" charset="0"/>
              </a:rPr>
              <a:t>X</a:t>
            </a:r>
            <a:r>
              <a:rPr lang="en-GB" sz="800" b="1" dirty="0">
                <a:latin typeface="Arial" charset="0"/>
              </a:rPr>
              <a:t>3</a:t>
            </a:r>
            <a:r>
              <a:rPr lang="en-GB" sz="1800" b="1" dirty="0">
                <a:latin typeface="Arial" charset="0"/>
              </a:rPr>
              <a:t>+</a:t>
            </a:r>
            <a:r>
              <a:rPr lang="el-GR" sz="1800" b="1" dirty="0">
                <a:latin typeface="Arial" charset="0"/>
              </a:rPr>
              <a:t>ε</a:t>
            </a: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buFont typeface="Wingdings" pitchFamily="2" charset="2"/>
              <a:buChar char="n"/>
              <a:defRPr/>
            </a:pPr>
            <a:r>
              <a:rPr lang="en-GB" sz="1800" b="1" dirty="0">
                <a:latin typeface="Arial" charset="0"/>
              </a:rPr>
              <a:t>This model assumes there is an average response for old policyholders (</a:t>
            </a:r>
            <a:r>
              <a:rPr lang="el-GR" sz="1800" b="1" dirty="0">
                <a:latin typeface="Arial" charset="0"/>
              </a:rPr>
              <a:t>β</a:t>
            </a:r>
            <a:r>
              <a:rPr lang="en-GB" sz="800" b="1" dirty="0">
                <a:latin typeface="Arial" charset="0"/>
              </a:rPr>
              <a:t>1</a:t>
            </a:r>
            <a:r>
              <a:rPr lang="en-GB" sz="1800" b="1" dirty="0">
                <a:latin typeface="Arial" charset="0"/>
              </a:rPr>
              <a:t>) and an average response for young policyholders (</a:t>
            </a:r>
            <a:r>
              <a:rPr lang="el-GR" sz="1800" b="1" dirty="0">
                <a:latin typeface="Arial" charset="0"/>
              </a:rPr>
              <a:t>β</a:t>
            </a:r>
            <a:r>
              <a:rPr lang="en-GB" sz="800" b="1" dirty="0">
                <a:latin typeface="Arial" charset="0"/>
              </a:rPr>
              <a:t>2</a:t>
            </a:r>
            <a:r>
              <a:rPr lang="en-GB" sz="1800" b="1" dirty="0">
                <a:latin typeface="Arial" charset="0"/>
              </a:rPr>
              <a:t>), with the effect of living in a house (as opposed to a flat) having an additive effect (</a:t>
            </a:r>
            <a:r>
              <a:rPr lang="el-GR" sz="1800" b="1" dirty="0">
                <a:latin typeface="Arial" charset="0"/>
              </a:rPr>
              <a:t>β</a:t>
            </a:r>
            <a:r>
              <a:rPr lang="en-GB" sz="800" b="1" dirty="0">
                <a:latin typeface="Arial" charset="0"/>
              </a:rPr>
              <a:t>3</a:t>
            </a:r>
            <a:r>
              <a:rPr lang="en-GB" sz="1800" b="1" dirty="0">
                <a:latin typeface="Arial" charset="0"/>
              </a:rPr>
              <a:t>) which is the same regardless of age</a:t>
            </a:r>
          </a:p>
          <a:p>
            <a:pPr marL="287338" indent="-287338" eaLnBrk="0" hangingPunct="0">
              <a:buClr>
                <a:schemeClr val="tx2"/>
              </a:buClr>
              <a:buSzPct val="80000"/>
              <a:defRPr/>
            </a:pPr>
            <a:endParaRPr lang="en-GB" sz="900" b="1" dirty="0">
              <a:latin typeface="Arial" charset="0"/>
            </a:endParaRPr>
          </a:p>
          <a:p>
            <a:pPr marL="744538" lvl="1" indent="-287338" eaLnBrk="0" hangingPunct="0">
              <a:buClr>
                <a:schemeClr val="tx2"/>
              </a:buClr>
              <a:buSzPct val="80000"/>
              <a:defRPr/>
            </a:pPr>
            <a:endParaRPr lang="en-GB" sz="1800" b="1" kern="0" dirty="0">
              <a:latin typeface="Arial" charset="0"/>
              <a:ea typeface="ＭＳ Ｐゴシック" pitchFamily="-64" charset="-128"/>
            </a:endParaRPr>
          </a:p>
        </p:txBody>
      </p:sp>
    </p:spTree>
    <p:extLst>
      <p:ext uri="{BB962C8B-B14F-4D97-AF65-F5344CB8AC3E}">
        <p14:creationId xmlns:p14="http://schemas.microsoft.com/office/powerpoint/2010/main" val="307621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pPr eaLnBrk="1" hangingPunct="1"/>
            <a:r>
              <a:rPr lang="en-GB" sz="2400" dirty="0"/>
              <a:t>Classic Linear Models </a:t>
            </a:r>
            <a:endParaRPr lang="en-GB" sz="2400" dirty="0">
              <a:solidFill>
                <a:srgbClr val="FF0000"/>
              </a:solidFill>
            </a:endParaRPr>
          </a:p>
        </p:txBody>
      </p:sp>
      <p:sp>
        <p:nvSpPr>
          <p:cNvPr id="6" name="Rectangle 3"/>
          <p:cNvSpPr txBox="1">
            <a:spLocks/>
          </p:cNvSpPr>
          <p:nvPr/>
        </p:nvSpPr>
        <p:spPr bwMode="gray">
          <a:xfrm>
            <a:off x="547688"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Thus our four observations can be expressed as:</a:t>
            </a:r>
          </a:p>
          <a:p>
            <a:pPr marL="744538" lvl="1" indent="-287338" eaLnBrk="0" hangingPunct="0">
              <a:buClr>
                <a:schemeClr val="tx2"/>
              </a:buClr>
              <a:buSzPct val="80000"/>
              <a:defRPr/>
            </a:pPr>
            <a:r>
              <a:rPr lang="en-GB" sz="1800" b="1" kern="0" dirty="0">
                <a:latin typeface="Arial" charset="0"/>
              </a:rPr>
              <a:t>		Y</a:t>
            </a:r>
            <a:r>
              <a:rPr lang="en-GB" sz="800" b="1" kern="0" dirty="0">
                <a:latin typeface="Arial" charset="0"/>
              </a:rPr>
              <a:t>1</a:t>
            </a:r>
            <a:r>
              <a:rPr lang="en-GB" sz="1800" b="1" kern="0" dirty="0">
                <a:latin typeface="Arial" charset="0"/>
              </a:rPr>
              <a:t>=1250=</a:t>
            </a:r>
            <a:r>
              <a:rPr lang="el-GR" sz="1800" b="1" dirty="0">
                <a:latin typeface="Arial" charset="0"/>
              </a:rPr>
              <a:t>β</a:t>
            </a:r>
            <a:r>
              <a:rPr lang="en-GB" sz="800" b="1" dirty="0">
                <a:latin typeface="Arial" charset="0"/>
              </a:rPr>
              <a:t>1</a:t>
            </a:r>
            <a:r>
              <a:rPr lang="en-GB" sz="1800" b="1" dirty="0">
                <a:latin typeface="Arial" charset="0"/>
              </a:rPr>
              <a:t>+0+</a:t>
            </a:r>
            <a:r>
              <a:rPr lang="el-GR" sz="1800" b="1" dirty="0">
                <a:latin typeface="Arial" charset="0"/>
              </a:rPr>
              <a:t>β</a:t>
            </a:r>
            <a:r>
              <a:rPr lang="en-GB" sz="800" b="1" dirty="0">
                <a:latin typeface="Arial" charset="0"/>
              </a:rPr>
              <a:t>3</a:t>
            </a:r>
            <a:r>
              <a:rPr lang="en-GB" sz="1800" b="1" dirty="0">
                <a:latin typeface="Arial" charset="0"/>
              </a:rPr>
              <a:t>+</a:t>
            </a:r>
            <a:r>
              <a:rPr lang="el-GR" sz="1800" b="1" dirty="0">
                <a:latin typeface="Arial" charset="0"/>
              </a:rPr>
              <a:t>ε</a:t>
            </a:r>
            <a:r>
              <a:rPr lang="en-GB" sz="800" b="1" dirty="0">
                <a:latin typeface="Arial" charset="0"/>
              </a:rPr>
              <a:t>1</a:t>
            </a:r>
          </a:p>
          <a:p>
            <a:pPr marL="744538" lvl="1" indent="-287338" eaLnBrk="0" hangingPunct="0">
              <a:buClr>
                <a:schemeClr val="tx2"/>
              </a:buClr>
              <a:buSzPct val="80000"/>
              <a:defRPr/>
            </a:pPr>
            <a:r>
              <a:rPr lang="en-GB" sz="800" b="1" kern="0" dirty="0">
                <a:latin typeface="Arial" charset="0"/>
              </a:rPr>
              <a:t>		</a:t>
            </a:r>
            <a:r>
              <a:rPr lang="en-GB" sz="1800" b="1" kern="0" dirty="0">
                <a:latin typeface="Arial" charset="0"/>
              </a:rPr>
              <a:t>Y</a:t>
            </a:r>
            <a:r>
              <a:rPr lang="en-GB" sz="800" b="1" kern="0" dirty="0">
                <a:latin typeface="Arial" charset="0"/>
              </a:rPr>
              <a:t>2</a:t>
            </a:r>
            <a:r>
              <a:rPr lang="en-GB" sz="1800" b="1" kern="0" dirty="0">
                <a:latin typeface="Arial" charset="0"/>
              </a:rPr>
              <a:t>=500=</a:t>
            </a:r>
            <a:r>
              <a:rPr lang="el-GR" sz="1800" b="1" dirty="0">
                <a:latin typeface="Arial" charset="0"/>
              </a:rPr>
              <a:t>β</a:t>
            </a:r>
            <a:r>
              <a:rPr lang="en-GB" sz="800" b="1" dirty="0">
                <a:latin typeface="Arial" charset="0"/>
              </a:rPr>
              <a:t>1</a:t>
            </a:r>
            <a:r>
              <a:rPr lang="en-GB" sz="1800" b="1" dirty="0">
                <a:latin typeface="Arial" charset="0"/>
              </a:rPr>
              <a:t>+0+0+</a:t>
            </a:r>
            <a:r>
              <a:rPr lang="el-GR" sz="1800" b="1" dirty="0">
                <a:latin typeface="Arial" charset="0"/>
              </a:rPr>
              <a:t>ε</a:t>
            </a:r>
            <a:r>
              <a:rPr lang="en-GB" sz="800" b="1" dirty="0">
                <a:latin typeface="Arial" charset="0"/>
              </a:rPr>
              <a:t>2</a:t>
            </a:r>
            <a:endParaRPr lang="en-GB" sz="1800" b="1" kern="0" dirty="0">
              <a:latin typeface="Arial" charset="0"/>
            </a:endParaRPr>
          </a:p>
          <a:p>
            <a:pPr marL="287338" indent="-287338" eaLnBrk="0" hangingPunct="0">
              <a:buClr>
                <a:schemeClr val="tx2"/>
              </a:buClr>
              <a:buSzPct val="80000"/>
              <a:defRPr/>
            </a:pPr>
            <a:r>
              <a:rPr lang="en-GB" sz="1800" b="1" kern="0" dirty="0">
                <a:latin typeface="Arial" charset="0"/>
              </a:rPr>
              <a:t>		Y</a:t>
            </a:r>
            <a:r>
              <a:rPr lang="en-GB" sz="800" b="1" kern="0" dirty="0">
                <a:latin typeface="Arial" charset="0"/>
              </a:rPr>
              <a:t>3</a:t>
            </a:r>
            <a:r>
              <a:rPr lang="en-GB" sz="1800" b="1" kern="0" dirty="0">
                <a:latin typeface="Arial" charset="0"/>
              </a:rPr>
              <a:t>=2000=</a:t>
            </a:r>
            <a:r>
              <a:rPr lang="en-GB" sz="1800" b="1" dirty="0">
                <a:latin typeface="Arial" charset="0"/>
              </a:rPr>
              <a:t>0+</a:t>
            </a:r>
            <a:r>
              <a:rPr lang="el-GR" sz="1800" b="1" dirty="0">
                <a:latin typeface="Arial" charset="0"/>
              </a:rPr>
              <a:t>β</a:t>
            </a:r>
            <a:r>
              <a:rPr lang="en-GB" sz="800" b="1" dirty="0">
                <a:latin typeface="Arial" charset="0"/>
              </a:rPr>
              <a:t>2</a:t>
            </a:r>
            <a:r>
              <a:rPr lang="en-GB" sz="1800" b="1" dirty="0">
                <a:latin typeface="Arial" charset="0"/>
              </a:rPr>
              <a:t>+</a:t>
            </a:r>
            <a:r>
              <a:rPr lang="el-GR" sz="1800" b="1" dirty="0">
                <a:latin typeface="Arial" charset="0"/>
              </a:rPr>
              <a:t>β</a:t>
            </a:r>
            <a:r>
              <a:rPr lang="en-GB" sz="800" b="1" dirty="0">
                <a:latin typeface="Arial" charset="0"/>
              </a:rPr>
              <a:t>3</a:t>
            </a:r>
            <a:r>
              <a:rPr lang="en-GB" sz="1800" b="1" dirty="0">
                <a:latin typeface="Arial" charset="0"/>
              </a:rPr>
              <a:t>+</a:t>
            </a:r>
            <a:r>
              <a:rPr lang="el-GR" sz="1800" b="1" dirty="0">
                <a:latin typeface="Arial" charset="0"/>
              </a:rPr>
              <a:t>ε</a:t>
            </a:r>
            <a:r>
              <a:rPr lang="en-GB" sz="800" b="1" dirty="0">
                <a:latin typeface="Arial" charset="0"/>
              </a:rPr>
              <a:t>1</a:t>
            </a:r>
          </a:p>
          <a:p>
            <a:pPr marL="287338" indent="-287338" eaLnBrk="0" hangingPunct="0">
              <a:buClr>
                <a:schemeClr val="tx2"/>
              </a:buClr>
              <a:buSzPct val="80000"/>
              <a:defRPr/>
            </a:pPr>
            <a:r>
              <a:rPr lang="en-GB" sz="1800" b="1" kern="0" dirty="0">
                <a:latin typeface="Arial" charset="0"/>
              </a:rPr>
              <a:t>		Y</a:t>
            </a:r>
            <a:r>
              <a:rPr lang="en-GB" sz="800" b="1" kern="0" dirty="0">
                <a:latin typeface="Arial" charset="0"/>
              </a:rPr>
              <a:t>4</a:t>
            </a:r>
            <a:r>
              <a:rPr lang="en-GB" sz="1800" b="1" kern="0" dirty="0">
                <a:latin typeface="Arial" charset="0"/>
              </a:rPr>
              <a:t>=1000=0+</a:t>
            </a:r>
            <a:r>
              <a:rPr lang="el-GR" sz="1800" b="1" dirty="0">
                <a:latin typeface="Arial" charset="0"/>
              </a:rPr>
              <a:t>β</a:t>
            </a:r>
            <a:r>
              <a:rPr lang="en-GB" sz="800" b="1" dirty="0">
                <a:latin typeface="Arial" charset="0"/>
              </a:rPr>
              <a:t>2</a:t>
            </a:r>
            <a:r>
              <a:rPr lang="en-GB" sz="1800" b="1" dirty="0">
                <a:latin typeface="Arial" charset="0"/>
              </a:rPr>
              <a:t>+0+</a:t>
            </a:r>
            <a:r>
              <a:rPr lang="el-GR" sz="1800" b="1" dirty="0">
                <a:latin typeface="Arial" charset="0"/>
              </a:rPr>
              <a:t>β</a:t>
            </a:r>
            <a:r>
              <a:rPr lang="en-GB" sz="800" b="1" dirty="0">
                <a:latin typeface="Arial" charset="0"/>
              </a:rPr>
              <a:t>3</a:t>
            </a:r>
            <a:r>
              <a:rPr lang="en-GB" sz="1800" b="1" dirty="0">
                <a:latin typeface="Arial" charset="0"/>
              </a:rPr>
              <a:t>+</a:t>
            </a:r>
            <a:r>
              <a:rPr lang="el-GR" sz="1800" b="1" dirty="0">
                <a:latin typeface="Arial" charset="0"/>
              </a:rPr>
              <a:t>ε</a:t>
            </a:r>
            <a:r>
              <a:rPr lang="en-GB" sz="800" b="1" dirty="0">
                <a:latin typeface="Arial" charset="0"/>
              </a:rPr>
              <a:t>1</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The parameters </a:t>
            </a:r>
            <a:r>
              <a:rPr lang="el-GR" sz="1800" b="1" dirty="0">
                <a:latin typeface="Arial" charset="0"/>
              </a:rPr>
              <a:t>β</a:t>
            </a:r>
            <a:r>
              <a:rPr lang="en-GB" sz="800" b="1" dirty="0">
                <a:latin typeface="Arial" charset="0"/>
              </a:rPr>
              <a:t>1</a:t>
            </a:r>
            <a:r>
              <a:rPr lang="en-GB" sz="1800" b="1" dirty="0">
                <a:latin typeface="Arial" charset="0"/>
              </a:rPr>
              <a:t>, </a:t>
            </a:r>
            <a:r>
              <a:rPr lang="el-GR" sz="1800" b="1" dirty="0">
                <a:latin typeface="Arial" charset="0"/>
              </a:rPr>
              <a:t>β</a:t>
            </a:r>
            <a:r>
              <a:rPr lang="en-GB" sz="800" b="1" dirty="0">
                <a:latin typeface="Arial" charset="0"/>
              </a:rPr>
              <a:t>2</a:t>
            </a:r>
            <a:r>
              <a:rPr lang="en-GB" sz="1800" b="1" dirty="0">
                <a:latin typeface="Arial" charset="0"/>
              </a:rPr>
              <a:t>, </a:t>
            </a:r>
            <a:r>
              <a:rPr lang="el-GR" sz="1800" b="1" dirty="0">
                <a:latin typeface="Arial" charset="0"/>
              </a:rPr>
              <a:t>β</a:t>
            </a:r>
            <a:r>
              <a:rPr lang="en-GB" sz="800" b="1" dirty="0">
                <a:latin typeface="Arial" charset="0"/>
              </a:rPr>
              <a:t>3 </a:t>
            </a:r>
            <a:r>
              <a:rPr lang="en-GB" sz="1800" b="1" dirty="0">
                <a:latin typeface="Arial" charset="0"/>
              </a:rPr>
              <a:t>are then selected that best explain the observed data. This is done by minimising the sum of squared errors (SSE)</a:t>
            </a:r>
          </a:p>
          <a:p>
            <a:pPr marL="287338" indent="-287338" eaLnBrk="0" hangingPunct="0">
              <a:buClr>
                <a:schemeClr val="tx2"/>
              </a:buClr>
              <a:buSzPct val="80000"/>
              <a:defRPr/>
            </a:pPr>
            <a:r>
              <a:rPr lang="en-GB" sz="1800" b="1" dirty="0">
                <a:latin typeface="Arial" charset="0"/>
              </a:rPr>
              <a:t>		</a:t>
            </a:r>
            <a:r>
              <a:rPr lang="en-GB" sz="1800" b="1" kern="0" dirty="0">
                <a:latin typeface="Arial" charset="0"/>
              </a:rPr>
              <a:t>SSE =</a:t>
            </a:r>
            <a:r>
              <a:rPr lang="el-GR" sz="1800" b="1" kern="0" dirty="0">
                <a:latin typeface="Arial" charset="0"/>
              </a:rPr>
              <a:t>ε</a:t>
            </a:r>
            <a:r>
              <a:rPr lang="en-GB" sz="800" b="1" kern="0" dirty="0">
                <a:latin typeface="Arial" charset="0"/>
              </a:rPr>
              <a:t>1</a:t>
            </a:r>
            <a:r>
              <a:rPr lang="en-GB" sz="1800" b="1" kern="0" dirty="0">
                <a:latin typeface="Arial" charset="0"/>
              </a:rPr>
              <a:t>²+</a:t>
            </a:r>
            <a:r>
              <a:rPr lang="el-GR" sz="800" b="1" kern="0" dirty="0">
                <a:latin typeface="Arial" charset="0"/>
              </a:rPr>
              <a:t> </a:t>
            </a:r>
            <a:r>
              <a:rPr lang="el-GR" sz="1800" b="1" kern="0" dirty="0">
                <a:latin typeface="Arial" charset="0"/>
              </a:rPr>
              <a:t>ε</a:t>
            </a:r>
            <a:r>
              <a:rPr lang="en-GB" sz="800" b="1" kern="0" dirty="0">
                <a:latin typeface="Arial" charset="0"/>
              </a:rPr>
              <a:t>2</a:t>
            </a:r>
            <a:r>
              <a:rPr lang="en-GB" sz="1800" b="1" kern="0" dirty="0">
                <a:latin typeface="Arial" charset="0"/>
              </a:rPr>
              <a:t>²+</a:t>
            </a:r>
            <a:r>
              <a:rPr lang="el-GR" sz="1800" b="1" kern="0" dirty="0">
                <a:latin typeface="Arial" charset="0"/>
              </a:rPr>
              <a:t> ε</a:t>
            </a:r>
            <a:r>
              <a:rPr lang="en-GB" sz="800" b="1" kern="0" dirty="0">
                <a:latin typeface="Arial" charset="0"/>
              </a:rPr>
              <a:t>3</a:t>
            </a:r>
            <a:r>
              <a:rPr lang="en-GB" sz="1800" b="1" kern="0" dirty="0">
                <a:latin typeface="Arial" charset="0"/>
              </a:rPr>
              <a:t>²+</a:t>
            </a:r>
            <a:r>
              <a:rPr lang="el-GR" sz="1800" b="1" kern="0" dirty="0">
                <a:latin typeface="Arial" charset="0"/>
              </a:rPr>
              <a:t> ε</a:t>
            </a:r>
            <a:r>
              <a:rPr lang="en-GB" sz="800" b="1" kern="0" dirty="0">
                <a:latin typeface="Arial" charset="0"/>
              </a:rPr>
              <a:t>4</a:t>
            </a:r>
            <a:r>
              <a:rPr lang="en-GB" sz="1800" b="1" kern="0" dirty="0">
                <a:latin typeface="Arial" charset="0"/>
              </a:rPr>
              <a:t>²</a:t>
            </a:r>
          </a:p>
          <a:p>
            <a:pPr marL="287338" indent="-287338" eaLnBrk="0" hangingPunct="0">
              <a:buClr>
                <a:schemeClr val="tx2"/>
              </a:buClr>
              <a:buSzPct val="80000"/>
              <a:defRPr/>
            </a:pPr>
            <a:r>
              <a:rPr lang="en-GB" sz="1800" b="1" kern="0" dirty="0">
                <a:latin typeface="Arial" charset="0"/>
              </a:rPr>
              <a:t>		        = (1250-</a:t>
            </a:r>
            <a:r>
              <a:rPr lang="el-GR" sz="1800" b="1" dirty="0">
                <a:latin typeface="Arial" charset="0"/>
              </a:rPr>
              <a:t>β</a:t>
            </a:r>
            <a:r>
              <a:rPr lang="en-GB" sz="800" b="1" dirty="0">
                <a:latin typeface="Arial" charset="0"/>
              </a:rPr>
              <a:t>1</a:t>
            </a:r>
            <a:r>
              <a:rPr lang="en-GB" sz="1800" b="1" dirty="0">
                <a:latin typeface="Arial" charset="0"/>
              </a:rPr>
              <a:t>-</a:t>
            </a:r>
            <a:r>
              <a:rPr lang="el-GR" sz="1800" b="1" dirty="0">
                <a:latin typeface="Arial" charset="0"/>
              </a:rPr>
              <a:t>β</a:t>
            </a:r>
            <a:r>
              <a:rPr lang="en-GB" sz="800" b="1" dirty="0">
                <a:latin typeface="Arial" charset="0"/>
              </a:rPr>
              <a:t>3</a:t>
            </a:r>
            <a:r>
              <a:rPr lang="en-GB" sz="1800" b="1" dirty="0">
                <a:latin typeface="Arial" charset="0"/>
              </a:rPr>
              <a:t>)²+(500-</a:t>
            </a:r>
            <a:r>
              <a:rPr lang="en-GB" sz="800" b="1" dirty="0">
                <a:latin typeface="Arial" charset="0"/>
              </a:rPr>
              <a:t> </a:t>
            </a:r>
            <a:r>
              <a:rPr lang="el-GR" sz="1800" b="1" dirty="0">
                <a:latin typeface="Arial" charset="0"/>
              </a:rPr>
              <a:t>β</a:t>
            </a:r>
            <a:r>
              <a:rPr lang="en-GB" sz="800" b="1" dirty="0">
                <a:latin typeface="Arial" charset="0"/>
              </a:rPr>
              <a:t>1</a:t>
            </a:r>
            <a:r>
              <a:rPr lang="en-GB" sz="1800" b="1" dirty="0">
                <a:latin typeface="Arial" charset="0"/>
              </a:rPr>
              <a:t>)²+(2000-</a:t>
            </a:r>
            <a:r>
              <a:rPr lang="el-GR" sz="1800" b="1" dirty="0">
                <a:latin typeface="Arial" charset="0"/>
              </a:rPr>
              <a:t> β</a:t>
            </a:r>
            <a:r>
              <a:rPr lang="en-GB" sz="800" b="1" dirty="0">
                <a:latin typeface="Arial" charset="0"/>
              </a:rPr>
              <a:t>2</a:t>
            </a:r>
            <a:r>
              <a:rPr lang="en-GB" sz="1800" b="1" dirty="0">
                <a:latin typeface="Arial" charset="0"/>
              </a:rPr>
              <a:t>-</a:t>
            </a:r>
            <a:r>
              <a:rPr lang="el-GR" sz="1800" b="1" dirty="0">
                <a:latin typeface="Arial" charset="0"/>
              </a:rPr>
              <a:t>β</a:t>
            </a:r>
            <a:r>
              <a:rPr lang="en-GB" sz="800" b="1" dirty="0">
                <a:latin typeface="Arial" charset="0"/>
              </a:rPr>
              <a:t>3</a:t>
            </a:r>
            <a:r>
              <a:rPr lang="en-GB" sz="1800" b="1" dirty="0">
                <a:latin typeface="Arial" charset="0"/>
              </a:rPr>
              <a:t>)²+(1000-</a:t>
            </a:r>
            <a:r>
              <a:rPr lang="el-GR" sz="1800" b="1" dirty="0">
                <a:latin typeface="Arial" charset="0"/>
              </a:rPr>
              <a:t>β</a:t>
            </a:r>
            <a:r>
              <a:rPr lang="en-GB" sz="800" b="1" dirty="0">
                <a:latin typeface="Arial" charset="0"/>
              </a:rPr>
              <a:t>2</a:t>
            </a:r>
            <a:r>
              <a:rPr lang="en-GB" sz="1800" b="1" dirty="0">
                <a:latin typeface="Arial" charset="0"/>
              </a:rPr>
              <a:t>-</a:t>
            </a:r>
            <a:r>
              <a:rPr lang="el-GR" sz="1800" b="1" dirty="0">
                <a:latin typeface="Arial" charset="0"/>
              </a:rPr>
              <a:t>β</a:t>
            </a:r>
            <a:r>
              <a:rPr lang="en-GB" sz="800" b="1" dirty="0">
                <a:latin typeface="Arial" charset="0"/>
              </a:rPr>
              <a:t>3</a:t>
            </a:r>
            <a:r>
              <a:rPr lang="en-GB" sz="1800" b="1" dirty="0">
                <a:latin typeface="Arial" charset="0"/>
              </a:rPr>
              <a:t>)²</a:t>
            </a: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buFont typeface="Wingdings" pitchFamily="2" charset="2"/>
              <a:buChar char="n"/>
              <a:defRPr/>
            </a:pPr>
            <a:r>
              <a:rPr lang="en-GB" sz="1800" b="1" dirty="0">
                <a:latin typeface="Arial" charset="0"/>
              </a:rPr>
              <a:t>The above is solved by taking derivatives with respect to </a:t>
            </a:r>
            <a:r>
              <a:rPr lang="el-GR" sz="1800" b="1" dirty="0">
                <a:latin typeface="Arial" charset="0"/>
              </a:rPr>
              <a:t>β</a:t>
            </a:r>
            <a:r>
              <a:rPr lang="en-GB" sz="800" b="1" dirty="0">
                <a:latin typeface="Arial" charset="0"/>
              </a:rPr>
              <a:t>1</a:t>
            </a:r>
            <a:r>
              <a:rPr lang="en-GB" sz="1800" b="1" dirty="0">
                <a:latin typeface="Arial" charset="0"/>
              </a:rPr>
              <a:t>, </a:t>
            </a:r>
            <a:r>
              <a:rPr lang="el-GR" sz="1800" b="1" dirty="0">
                <a:latin typeface="Arial" charset="0"/>
              </a:rPr>
              <a:t>β</a:t>
            </a:r>
            <a:r>
              <a:rPr lang="en-GB" sz="800" b="1" dirty="0">
                <a:latin typeface="Arial" charset="0"/>
              </a:rPr>
              <a:t>2</a:t>
            </a:r>
            <a:r>
              <a:rPr lang="en-GB" sz="1800" b="1" dirty="0">
                <a:latin typeface="Arial" charset="0"/>
              </a:rPr>
              <a:t>, </a:t>
            </a:r>
            <a:r>
              <a:rPr lang="el-GR" sz="1800" b="1" dirty="0">
                <a:latin typeface="Arial" charset="0"/>
              </a:rPr>
              <a:t>β</a:t>
            </a:r>
            <a:r>
              <a:rPr lang="en-GB" sz="800" b="1" dirty="0">
                <a:latin typeface="Arial" charset="0"/>
              </a:rPr>
              <a:t>3  </a:t>
            </a:r>
            <a:r>
              <a:rPr lang="en-GB" sz="1800" b="1" dirty="0">
                <a:latin typeface="Arial" charset="0"/>
              </a:rPr>
              <a:t> and setting each to zero</a:t>
            </a:r>
          </a:p>
          <a:p>
            <a:pPr marL="287338" indent="-287338" eaLnBrk="0" hangingPunct="0">
              <a:buClr>
                <a:schemeClr val="tx2"/>
              </a:buClr>
              <a:buSzPct val="80000"/>
              <a:buFont typeface="Wingdings" pitchFamily="2" charset="2"/>
              <a:buChar char="n"/>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2691223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pPr eaLnBrk="1" hangingPunct="1"/>
            <a:r>
              <a:rPr lang="en-GB" sz="2400" dirty="0"/>
              <a:t>Classic Linear Models – Vector Notation </a:t>
            </a:r>
          </a:p>
        </p:txBody>
      </p:sp>
      <p:sp>
        <p:nvSpPr>
          <p:cNvPr id="6" name="Rectangle 3"/>
          <p:cNvSpPr txBox="1">
            <a:spLocks/>
          </p:cNvSpPr>
          <p:nvPr/>
        </p:nvSpPr>
        <p:spPr bwMode="gray">
          <a:xfrm>
            <a:off x="547688"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The example used thus far is simplistic. In practice, many rating factors and observations are used and the above equations quickly become complex. Vector notation is often used instead</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1250        	101   .  	</a:t>
            </a:r>
            <a:r>
              <a:rPr lang="el-GR" sz="1800" b="1" kern="0" dirty="0">
                <a:latin typeface="+mn-lt"/>
                <a:ea typeface="+mn-ea"/>
              </a:rPr>
              <a:t>β</a:t>
            </a:r>
            <a:r>
              <a:rPr lang="en-GB" sz="800" b="1" kern="0" dirty="0">
                <a:latin typeface="+mn-lt"/>
                <a:ea typeface="+mn-ea"/>
              </a:rPr>
              <a:t>1          </a:t>
            </a:r>
            <a:r>
              <a:rPr lang="en-GB" sz="1800" b="1" kern="0" dirty="0">
                <a:latin typeface="+mn-lt"/>
                <a:ea typeface="+mn-ea"/>
              </a:rPr>
              <a:t>+ 	</a:t>
            </a:r>
            <a:r>
              <a:rPr lang="el-GR" sz="1800" b="1" kern="0" dirty="0">
                <a:latin typeface="+mn-lt"/>
                <a:ea typeface="+mn-ea"/>
              </a:rPr>
              <a:t>ε</a:t>
            </a:r>
            <a:r>
              <a:rPr lang="en-GB" sz="800" b="1" kern="0" dirty="0">
                <a:latin typeface="Arial" charset="0"/>
              </a:rPr>
              <a:t> 1</a:t>
            </a:r>
            <a:endParaRPr lang="en-GB" sz="800" b="1" kern="0" dirty="0">
              <a:latin typeface="+mn-lt"/>
              <a:ea typeface="+mn-ea"/>
            </a:endParaRPr>
          </a:p>
          <a:p>
            <a:pPr marL="287338" indent="-287338" eaLnBrk="0" hangingPunct="0">
              <a:buClr>
                <a:schemeClr val="tx2"/>
              </a:buClr>
              <a:buSzPct val="80000"/>
              <a:defRPr/>
            </a:pPr>
            <a:r>
              <a:rPr lang="en-GB" sz="1800" b="1" kern="0" dirty="0">
                <a:latin typeface="+mn-lt"/>
                <a:ea typeface="+mn-ea"/>
              </a:rPr>
              <a:t>	500	     =  	100	</a:t>
            </a:r>
            <a:r>
              <a:rPr lang="el-GR" sz="1800" b="1" kern="0" dirty="0">
                <a:latin typeface="Arial" charset="0"/>
              </a:rPr>
              <a:t>β</a:t>
            </a:r>
            <a:r>
              <a:rPr lang="en-GB" sz="800" b="1" kern="0" dirty="0">
                <a:latin typeface="Arial" charset="0"/>
              </a:rPr>
              <a:t>2</a:t>
            </a:r>
            <a:r>
              <a:rPr lang="en-GB" sz="1800" b="1" kern="0" dirty="0">
                <a:latin typeface="+mn-lt"/>
                <a:ea typeface="+mn-ea"/>
              </a:rPr>
              <a:t>	</a:t>
            </a:r>
            <a:r>
              <a:rPr lang="el-GR" sz="1800" b="1" kern="0" dirty="0">
                <a:latin typeface="Arial" charset="0"/>
              </a:rPr>
              <a:t>ε</a:t>
            </a:r>
            <a:r>
              <a:rPr lang="en-GB" sz="800" b="1" kern="0" dirty="0">
                <a:latin typeface="Arial" charset="0"/>
              </a:rPr>
              <a:t>2</a:t>
            </a:r>
            <a:endParaRPr lang="en-GB" sz="800" b="1" kern="0" dirty="0">
              <a:latin typeface="+mn-lt"/>
              <a:ea typeface="+mn-ea"/>
            </a:endParaRPr>
          </a:p>
          <a:p>
            <a:pPr marL="287338" indent="-287338" eaLnBrk="0" hangingPunct="0">
              <a:buClr>
                <a:schemeClr val="tx2"/>
              </a:buClr>
              <a:buSzPct val="80000"/>
              <a:defRPr/>
            </a:pPr>
            <a:r>
              <a:rPr lang="en-GB" sz="1800" b="1" kern="0" dirty="0">
                <a:latin typeface="+mn-lt"/>
                <a:ea typeface="+mn-ea"/>
              </a:rPr>
              <a:t>	2000        	011        	</a:t>
            </a:r>
            <a:r>
              <a:rPr lang="el-GR" sz="1800" b="1" kern="0" dirty="0">
                <a:latin typeface="Arial" charset="0"/>
              </a:rPr>
              <a:t>β</a:t>
            </a:r>
            <a:r>
              <a:rPr lang="en-GB" sz="800" b="1" kern="0" dirty="0">
                <a:latin typeface="Arial" charset="0"/>
              </a:rPr>
              <a:t>3             	</a:t>
            </a:r>
            <a:r>
              <a:rPr lang="el-GR" sz="1800" b="1" kern="0" dirty="0">
                <a:latin typeface="Arial" charset="0"/>
              </a:rPr>
              <a:t>ε</a:t>
            </a:r>
            <a:r>
              <a:rPr lang="en-GB" sz="800" b="1" kern="0" dirty="0">
                <a:latin typeface="Arial" charset="0"/>
              </a:rPr>
              <a:t>3</a:t>
            </a:r>
            <a:endParaRPr lang="en-GB" sz="800" b="1" kern="0" dirty="0">
              <a:latin typeface="+mn-lt"/>
              <a:ea typeface="+mn-ea"/>
            </a:endParaRPr>
          </a:p>
          <a:p>
            <a:pPr marL="287338" indent="-287338" eaLnBrk="0" hangingPunct="0">
              <a:buClr>
                <a:schemeClr val="tx2"/>
              </a:buClr>
              <a:buSzPct val="80000"/>
              <a:defRPr/>
            </a:pPr>
            <a:r>
              <a:rPr lang="en-GB" sz="1800" b="1" kern="0" dirty="0">
                <a:latin typeface="+mn-lt"/>
                <a:ea typeface="+mn-ea"/>
              </a:rPr>
              <a:t>	1000	      	010    		</a:t>
            </a:r>
            <a:r>
              <a:rPr lang="el-GR" sz="1800" b="1" kern="0" dirty="0">
                <a:latin typeface="+mn-lt"/>
                <a:ea typeface="+mn-ea"/>
              </a:rPr>
              <a:t>ε</a:t>
            </a:r>
            <a:r>
              <a:rPr lang="en-GB" sz="800" b="1" kern="0" dirty="0">
                <a:latin typeface="+mn-lt"/>
                <a:ea typeface="+mn-ea"/>
              </a:rPr>
              <a:t>4</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defRPr/>
            </a:pPr>
            <a:r>
              <a:rPr lang="en-GB" sz="1800" b="1" dirty="0">
                <a:latin typeface="Arial" charset="0"/>
              </a:rPr>
              <a:t>		       This is called the </a:t>
            </a:r>
          </a:p>
          <a:p>
            <a:pPr marL="287338" indent="-287338" eaLnBrk="0" hangingPunct="0">
              <a:buClr>
                <a:schemeClr val="tx2"/>
              </a:buClr>
              <a:buSzPct val="80000"/>
              <a:defRPr/>
            </a:pPr>
            <a:r>
              <a:rPr lang="en-GB" sz="1800" b="1" dirty="0">
                <a:latin typeface="Arial" charset="0"/>
              </a:rPr>
              <a:t>		       design matrix</a:t>
            </a: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120000"/>
              <a:buFont typeface="Wingdings" pitchFamily="2" charset="2"/>
              <a:buChar char="§"/>
              <a:defRPr/>
            </a:pPr>
            <a:r>
              <a:rPr lang="en-GB" sz="1800" b="1" kern="0" dirty="0">
                <a:latin typeface="Arial" charset="0"/>
              </a:rPr>
              <a:t>The  system of equations takes the form:</a:t>
            </a:r>
          </a:p>
          <a:p>
            <a:pPr marL="744538" lvl="1" indent="-287338" eaLnBrk="0" hangingPunct="0">
              <a:buClr>
                <a:schemeClr val="tx2"/>
              </a:buClr>
              <a:buSzPct val="120000"/>
              <a:defRPr/>
            </a:pPr>
            <a:r>
              <a:rPr lang="en-GB" sz="1800" b="1" kern="0" dirty="0">
                <a:latin typeface="Arial" charset="0"/>
              </a:rPr>
              <a:t>		</a:t>
            </a:r>
            <a:r>
              <a:rPr lang="en-GB" sz="1800" b="1" u="sng" kern="0" dirty="0">
                <a:latin typeface="Arial" charset="0"/>
              </a:rPr>
              <a:t>Y</a:t>
            </a:r>
            <a:r>
              <a:rPr lang="en-GB" sz="1800" b="1" kern="0" dirty="0">
                <a:latin typeface="Arial" charset="0"/>
              </a:rPr>
              <a:t>=</a:t>
            </a:r>
            <a:r>
              <a:rPr lang="en-GB" sz="1800" b="1" u="sng" kern="0" dirty="0">
                <a:latin typeface="Arial" charset="0"/>
              </a:rPr>
              <a:t>X</a:t>
            </a:r>
            <a:r>
              <a:rPr lang="el-GR" sz="1800" b="1" kern="0" dirty="0">
                <a:latin typeface="Arial" charset="0"/>
              </a:rPr>
              <a:t>β</a:t>
            </a:r>
            <a:r>
              <a:rPr lang="en-GB" sz="1800" b="1" kern="0" dirty="0">
                <a:latin typeface="Arial" charset="0"/>
              </a:rPr>
              <a:t>+</a:t>
            </a:r>
            <a:r>
              <a:rPr lang="el-GR" sz="1800" b="1" u="sng" kern="0" dirty="0">
                <a:latin typeface="Arial" charset="0"/>
              </a:rPr>
              <a:t>ε</a:t>
            </a:r>
            <a:endParaRPr lang="en-GB" sz="1800" b="1" u="sng" kern="0" dirty="0">
              <a:latin typeface="Arial" charset="0"/>
            </a:endParaRPr>
          </a:p>
          <a:p>
            <a:pPr marL="744538" lvl="1" indent="-287338" eaLnBrk="0" hangingPunct="0">
              <a:buClr>
                <a:schemeClr val="tx2"/>
              </a:buClr>
              <a:buSzPct val="120000"/>
              <a:defRPr/>
            </a:pPr>
            <a:endParaRPr lang="en-GB" sz="1800" b="1" u="sng" kern="0" dirty="0">
              <a:latin typeface="Arial" charset="0"/>
            </a:endParaRPr>
          </a:p>
          <a:p>
            <a:pPr marL="744538" lvl="1" indent="-287338" eaLnBrk="0" hangingPunct="0">
              <a:buClr>
                <a:schemeClr val="tx2"/>
              </a:buClr>
              <a:buSzPct val="120000"/>
              <a:defRPr/>
            </a:pPr>
            <a:endParaRPr lang="en-GB" sz="1800" b="1" u="sng"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
        <p:nvSpPr>
          <p:cNvPr id="32771" name="Left Bracket 4"/>
          <p:cNvSpPr>
            <a:spLocks/>
          </p:cNvSpPr>
          <p:nvPr/>
        </p:nvSpPr>
        <p:spPr bwMode="auto">
          <a:xfrm>
            <a:off x="714375" y="2428875"/>
            <a:ext cx="142875" cy="1143000"/>
          </a:xfrm>
          <a:prstGeom prst="leftBracket">
            <a:avLst>
              <a:gd name="adj" fmla="val 8333"/>
            </a:avLst>
          </a:prstGeom>
          <a:noFill/>
          <a:ln w="9525" algn="ctr">
            <a:solidFill>
              <a:schemeClr val="tx1"/>
            </a:solidFill>
            <a:round/>
            <a:headEnd/>
            <a:tailEnd/>
          </a:ln>
        </p:spPr>
        <p:txBody>
          <a:bodyPr/>
          <a:lstStyle/>
          <a:p>
            <a:pPr eaLnBrk="0" hangingPunct="0"/>
            <a:endParaRPr lang="en-GB"/>
          </a:p>
        </p:txBody>
      </p:sp>
      <p:sp>
        <p:nvSpPr>
          <p:cNvPr id="32772" name="Right Bracket 6"/>
          <p:cNvSpPr>
            <a:spLocks/>
          </p:cNvSpPr>
          <p:nvPr/>
        </p:nvSpPr>
        <p:spPr bwMode="auto">
          <a:xfrm>
            <a:off x="1357313" y="2428875"/>
            <a:ext cx="142875" cy="1143000"/>
          </a:xfrm>
          <a:prstGeom prst="rightBracket">
            <a:avLst>
              <a:gd name="adj" fmla="val 8333"/>
            </a:avLst>
          </a:prstGeom>
          <a:noFill/>
          <a:ln w="9525" algn="ctr">
            <a:solidFill>
              <a:schemeClr val="tx1"/>
            </a:solidFill>
            <a:round/>
            <a:headEnd/>
            <a:tailEnd/>
          </a:ln>
        </p:spPr>
        <p:txBody>
          <a:bodyPr/>
          <a:lstStyle/>
          <a:p>
            <a:pPr eaLnBrk="0" hangingPunct="0"/>
            <a:endParaRPr lang="en-GB"/>
          </a:p>
        </p:txBody>
      </p:sp>
      <p:sp>
        <p:nvSpPr>
          <p:cNvPr id="32773" name="Left Bracket 7"/>
          <p:cNvSpPr>
            <a:spLocks/>
          </p:cNvSpPr>
          <p:nvPr/>
        </p:nvSpPr>
        <p:spPr bwMode="auto">
          <a:xfrm>
            <a:off x="2286000" y="2428875"/>
            <a:ext cx="142875" cy="1143000"/>
          </a:xfrm>
          <a:prstGeom prst="leftBracket">
            <a:avLst>
              <a:gd name="adj" fmla="val 8333"/>
            </a:avLst>
          </a:prstGeom>
          <a:noFill/>
          <a:ln w="9525" algn="ctr">
            <a:solidFill>
              <a:schemeClr val="tx1"/>
            </a:solidFill>
            <a:round/>
            <a:headEnd/>
            <a:tailEnd/>
          </a:ln>
        </p:spPr>
        <p:txBody>
          <a:bodyPr/>
          <a:lstStyle/>
          <a:p>
            <a:pPr eaLnBrk="0" hangingPunct="0"/>
            <a:endParaRPr lang="en-GB"/>
          </a:p>
        </p:txBody>
      </p:sp>
      <p:sp>
        <p:nvSpPr>
          <p:cNvPr id="32774" name="Right Bracket 8"/>
          <p:cNvSpPr>
            <a:spLocks/>
          </p:cNvSpPr>
          <p:nvPr/>
        </p:nvSpPr>
        <p:spPr bwMode="auto">
          <a:xfrm>
            <a:off x="2714625" y="2428875"/>
            <a:ext cx="142875" cy="1143000"/>
          </a:xfrm>
          <a:prstGeom prst="rightBracket">
            <a:avLst>
              <a:gd name="adj" fmla="val 8333"/>
            </a:avLst>
          </a:prstGeom>
          <a:noFill/>
          <a:ln w="9525" algn="ctr">
            <a:solidFill>
              <a:schemeClr val="tx1"/>
            </a:solidFill>
            <a:round/>
            <a:headEnd/>
            <a:tailEnd/>
          </a:ln>
        </p:spPr>
        <p:txBody>
          <a:bodyPr/>
          <a:lstStyle/>
          <a:p>
            <a:pPr eaLnBrk="0" hangingPunct="0"/>
            <a:endParaRPr lang="en-GB"/>
          </a:p>
        </p:txBody>
      </p:sp>
      <p:sp>
        <p:nvSpPr>
          <p:cNvPr id="32775" name="Left Bracket 9"/>
          <p:cNvSpPr>
            <a:spLocks/>
          </p:cNvSpPr>
          <p:nvPr/>
        </p:nvSpPr>
        <p:spPr bwMode="auto">
          <a:xfrm>
            <a:off x="3214688" y="2428875"/>
            <a:ext cx="142875" cy="928688"/>
          </a:xfrm>
          <a:prstGeom prst="leftBracket">
            <a:avLst>
              <a:gd name="adj" fmla="val 8336"/>
            </a:avLst>
          </a:prstGeom>
          <a:noFill/>
          <a:ln w="9525" algn="ctr">
            <a:solidFill>
              <a:schemeClr val="tx1"/>
            </a:solidFill>
            <a:round/>
            <a:headEnd/>
            <a:tailEnd/>
          </a:ln>
        </p:spPr>
        <p:txBody>
          <a:bodyPr/>
          <a:lstStyle/>
          <a:p>
            <a:pPr eaLnBrk="0" hangingPunct="0"/>
            <a:endParaRPr lang="en-GB"/>
          </a:p>
        </p:txBody>
      </p:sp>
      <p:sp>
        <p:nvSpPr>
          <p:cNvPr id="32776" name="Right Bracket 10"/>
          <p:cNvSpPr>
            <a:spLocks/>
          </p:cNvSpPr>
          <p:nvPr/>
        </p:nvSpPr>
        <p:spPr bwMode="auto">
          <a:xfrm>
            <a:off x="3429000" y="2428875"/>
            <a:ext cx="142875" cy="928688"/>
          </a:xfrm>
          <a:prstGeom prst="rightBracket">
            <a:avLst>
              <a:gd name="adj" fmla="val 8336"/>
            </a:avLst>
          </a:prstGeom>
          <a:noFill/>
          <a:ln w="9525" algn="ctr">
            <a:solidFill>
              <a:schemeClr val="tx1"/>
            </a:solidFill>
            <a:round/>
            <a:headEnd/>
            <a:tailEnd/>
          </a:ln>
        </p:spPr>
        <p:txBody>
          <a:bodyPr/>
          <a:lstStyle/>
          <a:p>
            <a:pPr eaLnBrk="0" hangingPunct="0"/>
            <a:endParaRPr lang="en-GB"/>
          </a:p>
        </p:txBody>
      </p:sp>
      <p:sp>
        <p:nvSpPr>
          <p:cNvPr id="32777" name="Left Bracket 12"/>
          <p:cNvSpPr>
            <a:spLocks/>
          </p:cNvSpPr>
          <p:nvPr/>
        </p:nvSpPr>
        <p:spPr bwMode="auto">
          <a:xfrm>
            <a:off x="4143375" y="2428875"/>
            <a:ext cx="142875" cy="1143000"/>
          </a:xfrm>
          <a:prstGeom prst="leftBracket">
            <a:avLst>
              <a:gd name="adj" fmla="val 8333"/>
            </a:avLst>
          </a:prstGeom>
          <a:noFill/>
          <a:ln w="9525" algn="ctr">
            <a:solidFill>
              <a:schemeClr val="tx1"/>
            </a:solidFill>
            <a:round/>
            <a:headEnd/>
            <a:tailEnd/>
          </a:ln>
        </p:spPr>
        <p:txBody>
          <a:bodyPr/>
          <a:lstStyle/>
          <a:p>
            <a:pPr eaLnBrk="0" hangingPunct="0"/>
            <a:endParaRPr lang="en-GB"/>
          </a:p>
        </p:txBody>
      </p:sp>
      <p:sp>
        <p:nvSpPr>
          <p:cNvPr id="32778" name="Right Bracket 13"/>
          <p:cNvSpPr>
            <a:spLocks/>
          </p:cNvSpPr>
          <p:nvPr/>
        </p:nvSpPr>
        <p:spPr bwMode="auto">
          <a:xfrm>
            <a:off x="4357688" y="2428875"/>
            <a:ext cx="142875" cy="1143000"/>
          </a:xfrm>
          <a:prstGeom prst="rightBracket">
            <a:avLst>
              <a:gd name="adj" fmla="val 8333"/>
            </a:avLst>
          </a:prstGeom>
          <a:noFill/>
          <a:ln w="9525" algn="ctr">
            <a:solidFill>
              <a:schemeClr val="tx1"/>
            </a:solidFill>
            <a:round/>
            <a:headEnd/>
            <a:tailEnd/>
          </a:ln>
        </p:spPr>
        <p:txBody>
          <a:bodyPr/>
          <a:lstStyle/>
          <a:p>
            <a:pPr eaLnBrk="0" hangingPunct="0"/>
            <a:endParaRPr lang="en-GB"/>
          </a:p>
        </p:txBody>
      </p:sp>
      <p:cxnSp>
        <p:nvCxnSpPr>
          <p:cNvPr id="32779" name="Straight Arrow Connector 15"/>
          <p:cNvCxnSpPr>
            <a:cxnSpLocks noChangeShapeType="1"/>
          </p:cNvCxnSpPr>
          <p:nvPr/>
        </p:nvCxnSpPr>
        <p:spPr bwMode="auto">
          <a:xfrm rot="5400000" flipH="1" flipV="1">
            <a:off x="2393157" y="3679031"/>
            <a:ext cx="285750" cy="71437"/>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932546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1345407" y="188640"/>
            <a:ext cx="6786562" cy="914400"/>
          </a:xfrm>
        </p:spPr>
        <p:txBody>
          <a:bodyPr/>
          <a:lstStyle/>
          <a:p>
            <a:pPr eaLnBrk="1" hangingPunct="1"/>
            <a:r>
              <a:rPr lang="en-GB" sz="2400" dirty="0"/>
              <a:t>Classic Linear Models – Why don’t we use them? </a:t>
            </a:r>
          </a:p>
        </p:txBody>
      </p:sp>
      <p:sp>
        <p:nvSpPr>
          <p:cNvPr id="6" name="Rectangle 3"/>
          <p:cNvSpPr txBox="1">
            <a:spLocks/>
          </p:cNvSpPr>
          <p:nvPr/>
        </p:nvSpPr>
        <p:spPr bwMode="gray">
          <a:xfrm>
            <a:off x="547688"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The key assumptions do not hold when modelling insurance claims</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Classical linear models assume all observations are independent and each comes from a normal distribution</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This assumption of normality violates the restriction of positive predictions. Our premiums should be positive!</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The normal distribution has a constant variance. Intuitively, this will not work when modelling average costs – variance will be smaller for lower average costs</a:t>
            </a:r>
            <a:endParaRPr lang="en-GB" sz="1800" b="1" kern="0" dirty="0">
              <a:latin typeface="Arial" charset="0"/>
            </a:endParaRPr>
          </a:p>
          <a:p>
            <a:pPr marL="744538" lvl="1" indent="-287338" eaLnBrk="0" hangingPunct="0">
              <a:buClr>
                <a:schemeClr val="tx2"/>
              </a:buClr>
              <a:buSzPct val="120000"/>
              <a:defRPr/>
            </a:pPr>
            <a:endParaRPr lang="en-GB" sz="1800" b="1" u="sng"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2325247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1475656" y="260648"/>
            <a:ext cx="6786562" cy="914400"/>
          </a:xfrm>
        </p:spPr>
        <p:txBody>
          <a:bodyPr/>
          <a:lstStyle/>
          <a:p>
            <a:pPr eaLnBrk="1" hangingPunct="1"/>
            <a:r>
              <a:rPr lang="en-GB" sz="2400" dirty="0"/>
              <a:t>Generalised Linear Models </a:t>
            </a:r>
          </a:p>
        </p:txBody>
      </p:sp>
      <p:sp>
        <p:nvSpPr>
          <p:cNvPr id="6" name="Rectangle 3"/>
          <p:cNvSpPr txBox="1">
            <a:spLocks/>
          </p:cNvSpPr>
          <p:nvPr/>
        </p:nvSpPr>
        <p:spPr bwMode="gray">
          <a:xfrm>
            <a:off x="547688" y="1357313"/>
            <a:ext cx="8382000" cy="464343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These are used for insurance pricing and overcome the restrictions of classic linear models</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GLMs are of the form:</a:t>
            </a: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r>
              <a:rPr lang="en-GB" sz="1800" b="1" kern="0" dirty="0">
                <a:latin typeface="+mn-lt"/>
                <a:ea typeface="+mn-ea"/>
              </a:rPr>
              <a:t>		</a:t>
            </a:r>
            <a:r>
              <a:rPr lang="en-GB" sz="3200" b="1" kern="0" dirty="0">
                <a:latin typeface="+mn-lt"/>
                <a:ea typeface="+mn-ea"/>
              </a:rPr>
              <a:t>E[</a:t>
            </a:r>
            <a:r>
              <a:rPr lang="en-GB" sz="3200" b="1" u="sng" kern="0" dirty="0">
                <a:latin typeface="+mn-lt"/>
                <a:ea typeface="+mn-ea"/>
              </a:rPr>
              <a:t>Y</a:t>
            </a:r>
            <a:r>
              <a:rPr lang="en-GB" sz="3200" b="1" kern="0" dirty="0">
                <a:latin typeface="+mn-lt"/>
                <a:ea typeface="+mn-ea"/>
              </a:rPr>
              <a:t>] = </a:t>
            </a:r>
            <a:r>
              <a:rPr lang="el-GR" sz="3200" b="1" kern="0" dirty="0">
                <a:latin typeface="+mn-lt"/>
                <a:ea typeface="+mn-ea"/>
              </a:rPr>
              <a:t>μ</a:t>
            </a:r>
            <a:r>
              <a:rPr lang="en-GB" sz="3200" b="1" kern="0" dirty="0">
                <a:latin typeface="+mn-lt"/>
                <a:ea typeface="+mn-ea"/>
              </a:rPr>
              <a:t> = gˉ¹(X.</a:t>
            </a:r>
            <a:r>
              <a:rPr lang="el-GR" sz="3200" b="1" u="sng" kern="0" dirty="0">
                <a:latin typeface="+mn-lt"/>
                <a:ea typeface="+mn-ea"/>
              </a:rPr>
              <a:t>β</a:t>
            </a:r>
            <a:r>
              <a:rPr lang="en-GB" sz="3200" b="1" kern="0" dirty="0">
                <a:latin typeface="+mn-lt"/>
                <a:ea typeface="+mn-ea"/>
              </a:rPr>
              <a:t> + </a:t>
            </a:r>
            <a:r>
              <a:rPr lang="el-GR" sz="3200" b="1" u="sng" kern="0" dirty="0">
                <a:latin typeface="+mn-lt"/>
                <a:ea typeface="+mn-ea"/>
              </a:rPr>
              <a:t>ξ</a:t>
            </a:r>
            <a:r>
              <a:rPr lang="en-GB" sz="3200" b="1" kern="0" dirty="0">
                <a:latin typeface="+mn-lt"/>
                <a:ea typeface="+mn-ea"/>
              </a:rPr>
              <a:t>)</a:t>
            </a:r>
            <a:endParaRPr lang="en-GB"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744538" lvl="1" indent="-287338" eaLnBrk="0" hangingPunct="0">
              <a:buClr>
                <a:schemeClr val="tx2"/>
              </a:buClr>
              <a:buSzPct val="120000"/>
              <a:defRPr/>
            </a:pPr>
            <a:endParaRPr lang="en-GB" sz="1800" b="1" u="sng"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
        <p:nvSpPr>
          <p:cNvPr id="34819" name="TextBox 20"/>
          <p:cNvSpPr txBox="1">
            <a:spLocks noChangeArrowheads="1"/>
          </p:cNvSpPr>
          <p:nvPr/>
        </p:nvSpPr>
        <p:spPr bwMode="auto">
          <a:xfrm>
            <a:off x="285750" y="4929188"/>
            <a:ext cx="1428750" cy="646112"/>
          </a:xfrm>
          <a:prstGeom prst="rect">
            <a:avLst/>
          </a:prstGeom>
          <a:noFill/>
          <a:ln w="9525">
            <a:noFill/>
            <a:miter lim="800000"/>
            <a:headEnd/>
            <a:tailEnd/>
          </a:ln>
        </p:spPr>
        <p:txBody>
          <a:bodyPr>
            <a:spAutoFit/>
          </a:bodyPr>
          <a:lstStyle/>
          <a:p>
            <a:pPr eaLnBrk="0" hangingPunct="0"/>
            <a:r>
              <a:rPr lang="en-GB" sz="1800"/>
              <a:t>Observed thing (data)</a:t>
            </a:r>
          </a:p>
        </p:txBody>
      </p:sp>
      <p:sp>
        <p:nvSpPr>
          <p:cNvPr id="34820" name="TextBox 21"/>
          <p:cNvSpPr txBox="1">
            <a:spLocks noChangeArrowheads="1"/>
          </p:cNvSpPr>
          <p:nvPr/>
        </p:nvSpPr>
        <p:spPr bwMode="auto">
          <a:xfrm>
            <a:off x="5214938" y="4572000"/>
            <a:ext cx="1428750" cy="1477963"/>
          </a:xfrm>
          <a:prstGeom prst="rect">
            <a:avLst/>
          </a:prstGeom>
          <a:noFill/>
          <a:ln w="9525">
            <a:noFill/>
            <a:miter lim="800000"/>
            <a:headEnd/>
            <a:tailEnd/>
          </a:ln>
        </p:spPr>
        <p:txBody>
          <a:bodyPr>
            <a:spAutoFit/>
          </a:bodyPr>
          <a:lstStyle/>
          <a:p>
            <a:pPr eaLnBrk="0" hangingPunct="0"/>
            <a:r>
              <a:rPr lang="en-GB" sz="1800"/>
              <a:t>Parameters to be estimated (the answer!)</a:t>
            </a:r>
          </a:p>
        </p:txBody>
      </p:sp>
      <p:sp>
        <p:nvSpPr>
          <p:cNvPr id="34821" name="TextBox 22"/>
          <p:cNvSpPr txBox="1">
            <a:spLocks noChangeArrowheads="1"/>
          </p:cNvSpPr>
          <p:nvPr/>
        </p:nvSpPr>
        <p:spPr bwMode="auto">
          <a:xfrm>
            <a:off x="3071813" y="4786313"/>
            <a:ext cx="1571625" cy="1200150"/>
          </a:xfrm>
          <a:prstGeom prst="rect">
            <a:avLst/>
          </a:prstGeom>
          <a:noFill/>
          <a:ln w="9525">
            <a:noFill/>
            <a:miter lim="800000"/>
            <a:headEnd/>
            <a:tailEnd/>
          </a:ln>
        </p:spPr>
        <p:txBody>
          <a:bodyPr>
            <a:spAutoFit/>
          </a:bodyPr>
          <a:lstStyle/>
          <a:p>
            <a:pPr eaLnBrk="0" hangingPunct="0"/>
            <a:r>
              <a:rPr lang="en-GB" sz="1800"/>
              <a:t>Some matrix based on the data (user defined)</a:t>
            </a:r>
          </a:p>
        </p:txBody>
      </p:sp>
      <p:sp>
        <p:nvSpPr>
          <p:cNvPr id="34822" name="TextBox 23"/>
          <p:cNvSpPr txBox="1">
            <a:spLocks noChangeArrowheads="1"/>
          </p:cNvSpPr>
          <p:nvPr/>
        </p:nvSpPr>
        <p:spPr bwMode="auto">
          <a:xfrm>
            <a:off x="6286500" y="3857625"/>
            <a:ext cx="2143125" cy="369888"/>
          </a:xfrm>
          <a:prstGeom prst="rect">
            <a:avLst/>
          </a:prstGeom>
          <a:noFill/>
          <a:ln w="9525">
            <a:noFill/>
            <a:miter lim="800000"/>
            <a:headEnd/>
            <a:tailEnd/>
          </a:ln>
        </p:spPr>
        <p:txBody>
          <a:bodyPr>
            <a:spAutoFit/>
          </a:bodyPr>
          <a:lstStyle/>
          <a:p>
            <a:pPr eaLnBrk="0" hangingPunct="0"/>
            <a:r>
              <a:rPr lang="en-GB" sz="1800"/>
              <a:t>Offset – e.g. NCD</a:t>
            </a:r>
          </a:p>
        </p:txBody>
      </p:sp>
      <p:sp>
        <p:nvSpPr>
          <p:cNvPr id="34823" name="TextBox 24"/>
          <p:cNvSpPr txBox="1">
            <a:spLocks noChangeArrowheads="1"/>
          </p:cNvSpPr>
          <p:nvPr/>
        </p:nvSpPr>
        <p:spPr bwMode="auto">
          <a:xfrm>
            <a:off x="1928813" y="3714750"/>
            <a:ext cx="1428750" cy="1200150"/>
          </a:xfrm>
          <a:prstGeom prst="rect">
            <a:avLst/>
          </a:prstGeom>
          <a:noFill/>
          <a:ln w="9525">
            <a:noFill/>
            <a:miter lim="800000"/>
            <a:headEnd/>
            <a:tailEnd/>
          </a:ln>
        </p:spPr>
        <p:txBody>
          <a:bodyPr>
            <a:spAutoFit/>
          </a:bodyPr>
          <a:lstStyle/>
          <a:p>
            <a:pPr eaLnBrk="0" hangingPunct="0"/>
            <a:r>
              <a:rPr lang="en-GB" sz="1800"/>
              <a:t>Link function (user defined)</a:t>
            </a:r>
          </a:p>
        </p:txBody>
      </p:sp>
      <p:cxnSp>
        <p:nvCxnSpPr>
          <p:cNvPr id="34824" name="Straight Arrow Connector 26"/>
          <p:cNvCxnSpPr>
            <a:cxnSpLocks noChangeShapeType="1"/>
          </p:cNvCxnSpPr>
          <p:nvPr/>
        </p:nvCxnSpPr>
        <p:spPr bwMode="auto">
          <a:xfrm rot="5400000" flipH="1" flipV="1">
            <a:off x="500063" y="3571875"/>
            <a:ext cx="1714500" cy="1143000"/>
          </a:xfrm>
          <a:prstGeom prst="straightConnector1">
            <a:avLst/>
          </a:prstGeom>
          <a:noFill/>
          <a:ln w="9525" algn="ctr">
            <a:solidFill>
              <a:schemeClr val="tx1"/>
            </a:solidFill>
            <a:round/>
            <a:headEnd/>
            <a:tailEnd type="arrow" w="med" len="med"/>
          </a:ln>
        </p:spPr>
      </p:cxnSp>
      <p:cxnSp>
        <p:nvCxnSpPr>
          <p:cNvPr id="34825" name="Straight Arrow Connector 28"/>
          <p:cNvCxnSpPr>
            <a:cxnSpLocks noChangeShapeType="1"/>
            <a:stCxn id="34823" idx="0"/>
          </p:cNvCxnSpPr>
          <p:nvPr/>
        </p:nvCxnSpPr>
        <p:spPr bwMode="auto">
          <a:xfrm rot="5400000" flipH="1" flipV="1">
            <a:off x="2857501" y="3000375"/>
            <a:ext cx="500062" cy="928687"/>
          </a:xfrm>
          <a:prstGeom prst="straightConnector1">
            <a:avLst/>
          </a:prstGeom>
          <a:noFill/>
          <a:ln w="9525" algn="ctr">
            <a:solidFill>
              <a:schemeClr val="tx1"/>
            </a:solidFill>
            <a:round/>
            <a:headEnd/>
            <a:tailEnd type="arrow" w="med" len="med"/>
          </a:ln>
        </p:spPr>
      </p:cxnSp>
      <p:cxnSp>
        <p:nvCxnSpPr>
          <p:cNvPr id="34826" name="Straight Arrow Connector 30"/>
          <p:cNvCxnSpPr>
            <a:cxnSpLocks noChangeShapeType="1"/>
          </p:cNvCxnSpPr>
          <p:nvPr/>
        </p:nvCxnSpPr>
        <p:spPr bwMode="auto">
          <a:xfrm rot="5400000" flipH="1" flipV="1">
            <a:off x="3357563" y="3857625"/>
            <a:ext cx="1500187" cy="214313"/>
          </a:xfrm>
          <a:prstGeom prst="straightConnector1">
            <a:avLst/>
          </a:prstGeom>
          <a:noFill/>
          <a:ln w="9525" algn="ctr">
            <a:solidFill>
              <a:schemeClr val="tx1"/>
            </a:solidFill>
            <a:round/>
            <a:headEnd/>
            <a:tailEnd type="arrow" w="med" len="med"/>
          </a:ln>
        </p:spPr>
      </p:cxnSp>
      <p:cxnSp>
        <p:nvCxnSpPr>
          <p:cNvPr id="34827" name="Straight Arrow Connector 32"/>
          <p:cNvCxnSpPr>
            <a:cxnSpLocks noChangeShapeType="1"/>
          </p:cNvCxnSpPr>
          <p:nvPr/>
        </p:nvCxnSpPr>
        <p:spPr bwMode="auto">
          <a:xfrm rot="16200000" flipV="1">
            <a:off x="4464844" y="3464719"/>
            <a:ext cx="1357312" cy="857250"/>
          </a:xfrm>
          <a:prstGeom prst="straightConnector1">
            <a:avLst/>
          </a:prstGeom>
          <a:noFill/>
          <a:ln w="9525" algn="ctr">
            <a:solidFill>
              <a:schemeClr val="tx1"/>
            </a:solidFill>
            <a:round/>
            <a:headEnd/>
            <a:tailEnd type="arrow" w="med" len="med"/>
          </a:ln>
        </p:spPr>
      </p:cxnSp>
      <p:cxnSp>
        <p:nvCxnSpPr>
          <p:cNvPr id="34828" name="Straight Arrow Connector 34"/>
          <p:cNvCxnSpPr>
            <a:cxnSpLocks noChangeShapeType="1"/>
          </p:cNvCxnSpPr>
          <p:nvPr/>
        </p:nvCxnSpPr>
        <p:spPr bwMode="auto">
          <a:xfrm rot="10800000">
            <a:off x="5500688" y="3214688"/>
            <a:ext cx="928687" cy="642937"/>
          </a:xfrm>
          <a:prstGeom prst="straightConnector1">
            <a:avLst/>
          </a:prstGeom>
          <a:noFill/>
          <a:ln w="9525" algn="ctr">
            <a:solidFill>
              <a:schemeClr val="tx1"/>
            </a:solidFill>
            <a:round/>
            <a:headEnd/>
            <a:tailEnd type="arrow" w="med" len="med"/>
          </a:ln>
        </p:spPr>
      </p:cxnSp>
      <p:sp>
        <p:nvSpPr>
          <p:cNvPr id="36" name="Rectangle 3"/>
          <p:cNvSpPr txBox="1">
            <a:spLocks/>
          </p:cNvSpPr>
          <p:nvPr/>
        </p:nvSpPr>
        <p:spPr bwMode="gray">
          <a:xfrm>
            <a:off x="500063" y="6000750"/>
            <a:ext cx="8382000" cy="285750"/>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REMEMBER: We are trying to build models that fit our past/observed data</a:t>
            </a: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744538" lvl="1" indent="-287338" eaLnBrk="0" hangingPunct="0">
              <a:buClr>
                <a:schemeClr val="tx2"/>
              </a:buClr>
              <a:buSzPct val="120000"/>
              <a:defRPr/>
            </a:pPr>
            <a:endParaRPr lang="en-GB" sz="1800" b="1" u="sng"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528058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345407" y="188640"/>
            <a:ext cx="6786562" cy="914400"/>
          </a:xfrm>
        </p:spPr>
        <p:txBody>
          <a:bodyPr/>
          <a:lstStyle/>
          <a:p>
            <a:pPr eaLnBrk="1" hangingPunct="1"/>
            <a:r>
              <a:rPr lang="en-GB" sz="2400" dirty="0"/>
              <a:t>Generalised Linear Models </a:t>
            </a:r>
          </a:p>
        </p:txBody>
      </p:sp>
      <p:sp>
        <p:nvSpPr>
          <p:cNvPr id="6" name="Rectangle 3"/>
          <p:cNvSpPr txBox="1">
            <a:spLocks/>
          </p:cNvSpPr>
          <p:nvPr/>
        </p:nvSpPr>
        <p:spPr bwMode="gray">
          <a:xfrm>
            <a:off x="547688" y="1210400"/>
            <a:ext cx="8382000" cy="464343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Each observation (our past data) i is from distribution </a:t>
            </a:r>
            <a:r>
              <a:rPr lang="el-GR" sz="1800" b="1" kern="0" dirty="0">
                <a:latin typeface="+mn-lt"/>
                <a:ea typeface="+mn-ea"/>
              </a:rPr>
              <a:t>μ</a:t>
            </a:r>
            <a:r>
              <a:rPr lang="en-GB" sz="1050" b="1" kern="0" dirty="0">
                <a:latin typeface="+mn-lt"/>
                <a:ea typeface="+mn-ea"/>
              </a:rPr>
              <a:t>i</a:t>
            </a:r>
            <a:r>
              <a:rPr lang="en-GB" sz="1800" b="1" kern="0" dirty="0">
                <a:latin typeface="+mn-lt"/>
                <a:ea typeface="+mn-ea"/>
              </a:rPr>
              <a:t>. The distribution is assumed to be from the exponential family (gamma, binomial, normal, inverse Gaussian, Poisson)</a:t>
            </a:r>
          </a:p>
          <a:p>
            <a:pPr marL="744538" lvl="1" indent="-287338" eaLnBrk="0" hangingPunct="0">
              <a:buClr>
                <a:schemeClr val="tx2"/>
              </a:buClr>
              <a:buSzPct val="80000"/>
              <a:defRPr/>
            </a:pPr>
            <a:endParaRPr lang="en-GB" sz="1800" b="1" kern="0" dirty="0">
              <a:latin typeface="+mn-lt"/>
              <a:ea typeface="+mn-ea"/>
            </a:endParaRPr>
          </a:p>
          <a:p>
            <a:pPr marL="744538" lvl="1" indent="-287338" eaLnBrk="0" hangingPunct="0">
              <a:buClr>
                <a:schemeClr val="tx2"/>
              </a:buClr>
              <a:buSzPct val="80000"/>
              <a:defRPr/>
            </a:pPr>
            <a:r>
              <a:rPr lang="en-GB" sz="1800" b="1" kern="0" dirty="0">
                <a:latin typeface="+mn-lt"/>
                <a:ea typeface="+mn-ea"/>
              </a:rPr>
              <a:t>				</a:t>
            </a:r>
            <a:r>
              <a:rPr lang="en-GB" b="1" kern="0" dirty="0">
                <a:latin typeface="Arial" charset="0"/>
              </a:rPr>
              <a:t>Y</a:t>
            </a:r>
            <a:r>
              <a:rPr lang="en-GB" sz="1100" b="1" kern="0" dirty="0">
                <a:latin typeface="Arial" charset="0"/>
              </a:rPr>
              <a:t>i</a:t>
            </a:r>
            <a:r>
              <a:rPr lang="en-GB" b="1" kern="0" dirty="0">
                <a:latin typeface="Arial" charset="0"/>
              </a:rPr>
              <a:t>= gˉ¹(X.</a:t>
            </a:r>
            <a:r>
              <a:rPr lang="el-GR" b="1" u="sng" kern="0" dirty="0">
                <a:latin typeface="Arial" charset="0"/>
              </a:rPr>
              <a:t>β</a:t>
            </a:r>
            <a:r>
              <a:rPr lang="en-GB" b="1" kern="0" dirty="0">
                <a:latin typeface="Arial" charset="0"/>
              </a:rPr>
              <a:t>)+error</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The distributional assumption ensures the variance is appropriate for our data (removes the assumption of constant variance from classic linear models). See later slide for more detail</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The g function is known as the link function. For burn cost modelling will use a log link function (transforms additive into multiplicative). This has the appealing property that the covariates are multiplicative (in other words the GLM estimates logs of multiplicative effects – it is easier to interpret a multiplicative model). Also the log-link ensures we do not have negative values:</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744538" lvl="1" indent="-287338" eaLnBrk="0" hangingPunct="0">
              <a:buClr>
                <a:schemeClr val="tx2"/>
              </a:buClr>
              <a:buSzPct val="80000"/>
              <a:defRPr/>
            </a:pPr>
            <a:r>
              <a:rPr lang="en-GB" sz="1800" b="1" kern="0" dirty="0">
                <a:latin typeface="+mn-lt"/>
                <a:ea typeface="+mn-ea"/>
              </a:rPr>
              <a:t>If </a:t>
            </a:r>
            <a:r>
              <a:rPr lang="el-GR" sz="1800" b="1" kern="0" dirty="0">
                <a:latin typeface="+mn-lt"/>
                <a:ea typeface="+mn-ea"/>
              </a:rPr>
              <a:t>μ</a:t>
            </a:r>
            <a:r>
              <a:rPr lang="en-GB" sz="1100" b="1" kern="0" dirty="0">
                <a:latin typeface="+mn-lt"/>
                <a:ea typeface="+mn-ea"/>
              </a:rPr>
              <a:t>i</a:t>
            </a:r>
            <a:r>
              <a:rPr lang="en-GB" sz="1800" b="1" kern="0" dirty="0">
                <a:latin typeface="+mn-lt"/>
                <a:ea typeface="+mn-ea"/>
              </a:rPr>
              <a:t>=gˉ¹(</a:t>
            </a:r>
            <a:r>
              <a:rPr lang="el-GR" sz="1800" b="1" kern="0" dirty="0">
                <a:latin typeface="+mn-lt"/>
                <a:ea typeface="+mn-ea"/>
              </a:rPr>
              <a:t>β</a:t>
            </a:r>
            <a:r>
              <a:rPr lang="en-GB" sz="1100" b="1" kern="0" dirty="0">
                <a:latin typeface="+mn-lt"/>
                <a:ea typeface="+mn-ea"/>
              </a:rPr>
              <a:t>1</a:t>
            </a:r>
            <a:r>
              <a:rPr lang="en-GB" sz="1800" b="1" kern="0" dirty="0">
                <a:latin typeface="+mn-lt"/>
                <a:ea typeface="+mn-ea"/>
              </a:rPr>
              <a:t>x</a:t>
            </a:r>
            <a:r>
              <a:rPr lang="en-GB" sz="1100" b="1" kern="0" dirty="0">
                <a:latin typeface="+mn-lt"/>
                <a:ea typeface="+mn-ea"/>
              </a:rPr>
              <a:t>i1+</a:t>
            </a:r>
            <a:r>
              <a:rPr lang="en-GB" sz="1800" b="1" kern="0" dirty="0">
                <a:latin typeface="+mn-lt"/>
                <a:ea typeface="+mn-ea"/>
              </a:rPr>
              <a:t>....+</a:t>
            </a:r>
            <a:r>
              <a:rPr lang="el-GR" sz="1800" b="1" kern="0" dirty="0">
                <a:latin typeface="+mn-lt"/>
                <a:ea typeface="+mn-ea"/>
              </a:rPr>
              <a:t>β</a:t>
            </a:r>
            <a:r>
              <a:rPr lang="en-GB" sz="1100" b="1" kern="0" dirty="0">
                <a:latin typeface="+mn-lt"/>
                <a:ea typeface="+mn-ea"/>
              </a:rPr>
              <a:t>p</a:t>
            </a:r>
            <a:r>
              <a:rPr lang="en-GB" sz="1800" b="1" kern="0" dirty="0">
                <a:latin typeface="+mn-lt"/>
                <a:ea typeface="+mn-ea"/>
              </a:rPr>
              <a:t>x</a:t>
            </a:r>
            <a:r>
              <a:rPr lang="en-GB" sz="1100" b="1" kern="0" dirty="0">
                <a:latin typeface="+mn-lt"/>
                <a:ea typeface="+mn-ea"/>
              </a:rPr>
              <a:t>ip</a:t>
            </a:r>
            <a:r>
              <a:rPr lang="en-GB" sz="1800" b="1" kern="0" dirty="0">
                <a:latin typeface="+mn-lt"/>
                <a:ea typeface="+mn-ea"/>
              </a:rPr>
              <a:t>)=exp(</a:t>
            </a:r>
            <a:r>
              <a:rPr lang="el-GR" sz="1800" b="1" kern="0" dirty="0">
                <a:latin typeface="+mn-lt"/>
                <a:ea typeface="+mn-ea"/>
              </a:rPr>
              <a:t>β</a:t>
            </a:r>
            <a:r>
              <a:rPr lang="en-GB" sz="1100" b="1" kern="0" dirty="0">
                <a:latin typeface="+mn-lt"/>
                <a:ea typeface="+mn-ea"/>
              </a:rPr>
              <a:t>1</a:t>
            </a:r>
            <a:r>
              <a:rPr lang="en-GB" sz="1800" b="1" kern="0" dirty="0">
                <a:latin typeface="+mn-lt"/>
                <a:ea typeface="+mn-ea"/>
              </a:rPr>
              <a:t>x</a:t>
            </a:r>
            <a:r>
              <a:rPr lang="en-GB" sz="1100" b="1" kern="0" dirty="0">
                <a:latin typeface="+mn-lt"/>
                <a:ea typeface="+mn-ea"/>
              </a:rPr>
              <a:t>i1</a:t>
            </a:r>
            <a:r>
              <a:rPr lang="en-GB" sz="1800" b="1" kern="0" dirty="0">
                <a:latin typeface="+mn-lt"/>
                <a:ea typeface="+mn-ea"/>
              </a:rPr>
              <a:t>).exp(</a:t>
            </a:r>
            <a:r>
              <a:rPr lang="el-GR" sz="1800" b="1" kern="0" dirty="0">
                <a:latin typeface="+mn-lt"/>
                <a:ea typeface="+mn-ea"/>
              </a:rPr>
              <a:t>β</a:t>
            </a:r>
            <a:r>
              <a:rPr lang="en-GB" sz="1100" b="1" kern="0" dirty="0">
                <a:latin typeface="+mn-lt"/>
                <a:ea typeface="+mn-ea"/>
              </a:rPr>
              <a:t>2</a:t>
            </a:r>
            <a:r>
              <a:rPr lang="en-GB" sz="1800" b="1" kern="0" dirty="0">
                <a:latin typeface="+mn-lt"/>
                <a:ea typeface="+mn-ea"/>
              </a:rPr>
              <a:t>x</a:t>
            </a:r>
            <a:r>
              <a:rPr lang="en-GB" sz="1100" b="1" kern="0" dirty="0">
                <a:latin typeface="+mn-lt"/>
                <a:ea typeface="+mn-ea"/>
              </a:rPr>
              <a:t>i2</a:t>
            </a:r>
            <a:r>
              <a:rPr lang="en-GB" sz="1800" b="1" kern="0" dirty="0">
                <a:latin typeface="+mn-lt"/>
                <a:ea typeface="+mn-ea"/>
              </a:rPr>
              <a:t>)...exp(</a:t>
            </a:r>
            <a:r>
              <a:rPr lang="el-GR" sz="1800" b="1" kern="0" dirty="0">
                <a:latin typeface="+mn-lt"/>
                <a:ea typeface="+mn-ea"/>
              </a:rPr>
              <a:t>β</a:t>
            </a:r>
            <a:r>
              <a:rPr lang="en-GB" sz="1100" b="1" kern="0" dirty="0">
                <a:latin typeface="+mn-lt"/>
                <a:ea typeface="+mn-ea"/>
              </a:rPr>
              <a:t>p</a:t>
            </a:r>
            <a:r>
              <a:rPr lang="en-GB" sz="1800" b="1" kern="0" dirty="0">
                <a:latin typeface="+mn-lt"/>
                <a:ea typeface="+mn-ea"/>
              </a:rPr>
              <a:t>x</a:t>
            </a:r>
            <a:r>
              <a:rPr lang="en-GB" sz="1100" b="1" kern="0" dirty="0">
                <a:latin typeface="+mn-lt"/>
                <a:ea typeface="+mn-ea"/>
              </a:rPr>
              <a:t>ip</a:t>
            </a:r>
            <a:r>
              <a:rPr lang="en-GB" sz="1800" b="1" kern="0" dirty="0">
                <a:latin typeface="+mn-lt"/>
                <a:ea typeface="+mn-ea"/>
              </a:rPr>
              <a:t>)</a:t>
            </a:r>
          </a:p>
          <a:p>
            <a:pPr marL="744538" lvl="1" indent="-287338" eaLnBrk="0" hangingPunct="0">
              <a:buClr>
                <a:schemeClr val="tx2"/>
              </a:buClr>
              <a:buSzPct val="80000"/>
              <a:defRPr/>
            </a:pPr>
            <a:endParaRPr lang="en-GB" sz="1800" b="1" kern="0" dirty="0">
              <a:latin typeface="+mn-lt"/>
              <a:ea typeface="+mn-ea"/>
            </a:endParaRPr>
          </a:p>
          <a:p>
            <a:pPr marL="744538" lvl="1"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b="1" u="sng" kern="0" dirty="0">
              <a:latin typeface="+mn-lt"/>
              <a:ea typeface="+mn-ea"/>
            </a:endParaRPr>
          </a:p>
          <a:p>
            <a:pPr marL="287338" indent="-287338" eaLnBrk="0" hangingPunct="0">
              <a:buClr>
                <a:schemeClr val="tx2"/>
              </a:buClr>
              <a:buSzPct val="80000"/>
              <a:defRPr/>
            </a:pPr>
            <a:endParaRPr lang="en-GB" b="1"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3200" b="1" u="sng"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744538" lvl="1" indent="-287338" eaLnBrk="0" hangingPunct="0">
              <a:buClr>
                <a:schemeClr val="tx2"/>
              </a:buClr>
              <a:buSzPct val="120000"/>
              <a:defRPr/>
            </a:pPr>
            <a:endParaRPr lang="en-GB" sz="1800" b="1" u="sng"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r>
              <a:rPr lang="en-GB" sz="800" b="1" kern="0" dirty="0">
                <a:latin typeface="+mn-lt"/>
                <a:ea typeface="+mn-ea"/>
              </a:rPr>
              <a:t>f</a:t>
            </a:r>
          </a:p>
        </p:txBody>
      </p:sp>
    </p:spTree>
    <p:extLst>
      <p:ext uri="{BB962C8B-B14F-4D97-AF65-F5344CB8AC3E}">
        <p14:creationId xmlns:p14="http://schemas.microsoft.com/office/powerpoint/2010/main" val="420735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1369219" y="188640"/>
            <a:ext cx="6786562" cy="914400"/>
          </a:xfrm>
        </p:spPr>
        <p:txBody>
          <a:bodyPr/>
          <a:lstStyle/>
          <a:p>
            <a:pPr eaLnBrk="1" hangingPunct="1"/>
            <a:r>
              <a:rPr lang="en-GB" sz="2400" dirty="0"/>
              <a:t>What exactly is X.</a:t>
            </a:r>
            <a:r>
              <a:rPr lang="el-GR" sz="2400" dirty="0"/>
              <a:t>β</a:t>
            </a:r>
            <a:r>
              <a:rPr lang="en-GB" sz="2400" dirty="0"/>
              <a:t> ?!</a:t>
            </a:r>
          </a:p>
        </p:txBody>
      </p:sp>
      <p:sp>
        <p:nvSpPr>
          <p:cNvPr id="6" name="Rectangle 3"/>
          <p:cNvSpPr txBox="1">
            <a:spLocks/>
          </p:cNvSpPr>
          <p:nvPr/>
        </p:nvSpPr>
        <p:spPr bwMode="gray">
          <a:xfrm>
            <a:off x="500063"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X are the parameters and </a:t>
            </a:r>
            <a:r>
              <a:rPr lang="el-GR" sz="1800" b="1" u="sng" dirty="0">
                <a:latin typeface="Arial" charset="0"/>
              </a:rPr>
              <a:t>β</a:t>
            </a:r>
            <a:r>
              <a:rPr lang="en-GB" sz="1800" b="1" dirty="0">
                <a:latin typeface="Arial" charset="0"/>
              </a:rPr>
              <a:t> the estimate of each parameter</a:t>
            </a: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grpSp>
        <p:nvGrpSpPr>
          <p:cNvPr id="36867" name="Group 3"/>
          <p:cNvGrpSpPr>
            <a:grpSpLocks/>
          </p:cNvGrpSpPr>
          <p:nvPr/>
        </p:nvGrpSpPr>
        <p:grpSpPr bwMode="auto">
          <a:xfrm>
            <a:off x="273050" y="1704050"/>
            <a:ext cx="7640638" cy="4581525"/>
            <a:chOff x="172" y="672"/>
            <a:chExt cx="4813" cy="3339"/>
          </a:xfrm>
        </p:grpSpPr>
        <p:sp>
          <p:nvSpPr>
            <p:cNvPr id="36868" name="Rectangle 4"/>
            <p:cNvSpPr>
              <a:spLocks noChangeArrowheads="1"/>
            </p:cNvSpPr>
            <p:nvPr/>
          </p:nvSpPr>
          <p:spPr bwMode="auto">
            <a:xfrm>
              <a:off x="1008" y="1277"/>
              <a:ext cx="287"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a:t>
              </a:r>
            </a:p>
          </p:txBody>
        </p:sp>
        <p:sp>
          <p:nvSpPr>
            <p:cNvPr id="36869" name="Rectangle 5"/>
            <p:cNvSpPr>
              <a:spLocks noChangeArrowheads="1"/>
            </p:cNvSpPr>
            <p:nvPr/>
          </p:nvSpPr>
          <p:spPr bwMode="auto">
            <a:xfrm>
              <a:off x="1583" y="1277"/>
              <a:ext cx="781"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0 1 0</a:t>
              </a:r>
            </a:p>
          </p:txBody>
        </p:sp>
        <p:sp>
          <p:nvSpPr>
            <p:cNvPr id="36870" name="Rectangle 6"/>
            <p:cNvSpPr>
              <a:spLocks noChangeArrowheads="1"/>
            </p:cNvSpPr>
            <p:nvPr/>
          </p:nvSpPr>
          <p:spPr bwMode="auto">
            <a:xfrm>
              <a:off x="2733" y="1277"/>
              <a:ext cx="53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1 0</a:t>
              </a:r>
            </a:p>
          </p:txBody>
        </p:sp>
        <p:sp>
          <p:nvSpPr>
            <p:cNvPr id="36871" name="Rectangle 7"/>
            <p:cNvSpPr>
              <a:spLocks noChangeArrowheads="1"/>
            </p:cNvSpPr>
            <p:nvPr/>
          </p:nvSpPr>
          <p:spPr bwMode="auto">
            <a:xfrm>
              <a:off x="1008" y="1659"/>
              <a:ext cx="287"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a:t>
              </a:r>
            </a:p>
          </p:txBody>
        </p:sp>
        <p:sp>
          <p:nvSpPr>
            <p:cNvPr id="36872" name="Rectangle 8"/>
            <p:cNvSpPr>
              <a:spLocks noChangeArrowheads="1"/>
            </p:cNvSpPr>
            <p:nvPr/>
          </p:nvSpPr>
          <p:spPr bwMode="auto">
            <a:xfrm>
              <a:off x="1583" y="1659"/>
              <a:ext cx="781"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1 0 0</a:t>
              </a:r>
            </a:p>
          </p:txBody>
        </p:sp>
        <p:sp>
          <p:nvSpPr>
            <p:cNvPr id="36873" name="Rectangle 9"/>
            <p:cNvSpPr>
              <a:spLocks noChangeArrowheads="1"/>
            </p:cNvSpPr>
            <p:nvPr/>
          </p:nvSpPr>
          <p:spPr bwMode="auto">
            <a:xfrm>
              <a:off x="2733" y="1659"/>
              <a:ext cx="53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1 0</a:t>
              </a:r>
            </a:p>
          </p:txBody>
        </p:sp>
        <p:sp>
          <p:nvSpPr>
            <p:cNvPr id="36874" name="Rectangle 10"/>
            <p:cNvSpPr>
              <a:spLocks noChangeArrowheads="1"/>
            </p:cNvSpPr>
            <p:nvPr/>
          </p:nvSpPr>
          <p:spPr bwMode="auto">
            <a:xfrm>
              <a:off x="1008" y="2040"/>
              <a:ext cx="287"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a:t>
              </a:r>
            </a:p>
          </p:txBody>
        </p:sp>
        <p:sp>
          <p:nvSpPr>
            <p:cNvPr id="36875" name="Rectangle 11"/>
            <p:cNvSpPr>
              <a:spLocks noChangeArrowheads="1"/>
            </p:cNvSpPr>
            <p:nvPr/>
          </p:nvSpPr>
          <p:spPr bwMode="auto">
            <a:xfrm>
              <a:off x="1583" y="2040"/>
              <a:ext cx="781"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1 0 0</a:t>
              </a:r>
            </a:p>
          </p:txBody>
        </p:sp>
        <p:sp>
          <p:nvSpPr>
            <p:cNvPr id="36876" name="Rectangle 12"/>
            <p:cNvSpPr>
              <a:spLocks noChangeArrowheads="1"/>
            </p:cNvSpPr>
            <p:nvPr/>
          </p:nvSpPr>
          <p:spPr bwMode="auto">
            <a:xfrm>
              <a:off x="2733" y="2040"/>
              <a:ext cx="53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0 1</a:t>
              </a:r>
            </a:p>
          </p:txBody>
        </p:sp>
        <p:sp>
          <p:nvSpPr>
            <p:cNvPr id="36877" name="Rectangle 13"/>
            <p:cNvSpPr>
              <a:spLocks noChangeArrowheads="1"/>
            </p:cNvSpPr>
            <p:nvPr/>
          </p:nvSpPr>
          <p:spPr bwMode="auto">
            <a:xfrm>
              <a:off x="1008" y="2422"/>
              <a:ext cx="287"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a:t>
              </a:r>
            </a:p>
          </p:txBody>
        </p:sp>
        <p:sp>
          <p:nvSpPr>
            <p:cNvPr id="36878" name="Rectangle 14"/>
            <p:cNvSpPr>
              <a:spLocks noChangeArrowheads="1"/>
            </p:cNvSpPr>
            <p:nvPr/>
          </p:nvSpPr>
          <p:spPr bwMode="auto">
            <a:xfrm>
              <a:off x="1583" y="2422"/>
              <a:ext cx="781"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0 0 1</a:t>
              </a:r>
            </a:p>
          </p:txBody>
        </p:sp>
        <p:sp>
          <p:nvSpPr>
            <p:cNvPr id="36879" name="Rectangle 15"/>
            <p:cNvSpPr>
              <a:spLocks noChangeArrowheads="1"/>
            </p:cNvSpPr>
            <p:nvPr/>
          </p:nvSpPr>
          <p:spPr bwMode="auto">
            <a:xfrm>
              <a:off x="2733" y="2422"/>
              <a:ext cx="53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1 0</a:t>
              </a:r>
            </a:p>
          </p:txBody>
        </p:sp>
        <p:sp>
          <p:nvSpPr>
            <p:cNvPr id="36880" name="Rectangle 16"/>
            <p:cNvSpPr>
              <a:spLocks noChangeArrowheads="1"/>
            </p:cNvSpPr>
            <p:nvPr/>
          </p:nvSpPr>
          <p:spPr bwMode="auto">
            <a:xfrm>
              <a:off x="1008" y="2804"/>
              <a:ext cx="287"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1</a:t>
              </a:r>
            </a:p>
          </p:txBody>
        </p:sp>
        <p:sp>
          <p:nvSpPr>
            <p:cNvPr id="36881" name="Rectangle 17"/>
            <p:cNvSpPr>
              <a:spLocks noChangeArrowheads="1"/>
            </p:cNvSpPr>
            <p:nvPr/>
          </p:nvSpPr>
          <p:spPr bwMode="auto">
            <a:xfrm>
              <a:off x="1583" y="2804"/>
              <a:ext cx="781"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0 1 0</a:t>
              </a:r>
            </a:p>
          </p:txBody>
        </p:sp>
        <p:sp>
          <p:nvSpPr>
            <p:cNvPr id="36882" name="Rectangle 18"/>
            <p:cNvSpPr>
              <a:spLocks noChangeArrowheads="1"/>
            </p:cNvSpPr>
            <p:nvPr/>
          </p:nvSpPr>
          <p:spPr bwMode="auto">
            <a:xfrm>
              <a:off x="2733" y="2804"/>
              <a:ext cx="53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0 1</a:t>
              </a:r>
            </a:p>
          </p:txBody>
        </p:sp>
        <p:sp>
          <p:nvSpPr>
            <p:cNvPr id="36883" name="Rectangle 19"/>
            <p:cNvSpPr>
              <a:spLocks noChangeArrowheads="1"/>
            </p:cNvSpPr>
            <p:nvPr/>
          </p:nvSpPr>
          <p:spPr bwMode="auto">
            <a:xfrm>
              <a:off x="1008" y="3186"/>
              <a:ext cx="225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a:t>
              </a:r>
            </a:p>
          </p:txBody>
        </p:sp>
        <p:sp>
          <p:nvSpPr>
            <p:cNvPr id="36884" name="Rectangle 20"/>
            <p:cNvSpPr>
              <a:spLocks noChangeArrowheads="1"/>
            </p:cNvSpPr>
            <p:nvPr/>
          </p:nvSpPr>
          <p:spPr bwMode="auto">
            <a:xfrm>
              <a:off x="1008" y="3570"/>
              <a:ext cx="225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t>..........................</a:t>
              </a:r>
            </a:p>
          </p:txBody>
        </p:sp>
        <p:sp>
          <p:nvSpPr>
            <p:cNvPr id="36885" name="Freeform 21"/>
            <p:cNvSpPr>
              <a:spLocks/>
            </p:cNvSpPr>
            <p:nvPr/>
          </p:nvSpPr>
          <p:spPr bwMode="auto">
            <a:xfrm>
              <a:off x="661" y="971"/>
              <a:ext cx="225" cy="2907"/>
            </a:xfrm>
            <a:custGeom>
              <a:avLst/>
              <a:gdLst>
                <a:gd name="T0" fmla="*/ 224 w 225"/>
                <a:gd name="T1" fmla="*/ 0 h 2907"/>
                <a:gd name="T2" fmla="*/ 126 w 225"/>
                <a:gd name="T3" fmla="*/ 355 h 2907"/>
                <a:gd name="T4" fmla="*/ 56 w 225"/>
                <a:gd name="T5" fmla="*/ 718 h 2907"/>
                <a:gd name="T6" fmla="*/ 14 w 225"/>
                <a:gd name="T7" fmla="*/ 1084 h 2907"/>
                <a:gd name="T8" fmla="*/ 0 w 225"/>
                <a:gd name="T9" fmla="*/ 1453 h 2907"/>
                <a:gd name="T10" fmla="*/ 13 w 225"/>
                <a:gd name="T11" fmla="*/ 1820 h 2907"/>
                <a:gd name="T12" fmla="*/ 56 w 225"/>
                <a:gd name="T13" fmla="*/ 2187 h 2907"/>
                <a:gd name="T14" fmla="*/ 125 w 225"/>
                <a:gd name="T15" fmla="*/ 2549 h 2907"/>
                <a:gd name="T16" fmla="*/ 224 w 225"/>
                <a:gd name="T17" fmla="*/ 2906 h 2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
                <a:gd name="T28" fmla="*/ 0 h 2907"/>
                <a:gd name="T29" fmla="*/ 225 w 225"/>
                <a:gd name="T30" fmla="*/ 2907 h 29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 h="2907">
                  <a:moveTo>
                    <a:pt x="224" y="0"/>
                  </a:moveTo>
                  <a:lnTo>
                    <a:pt x="126" y="355"/>
                  </a:lnTo>
                  <a:lnTo>
                    <a:pt x="56" y="718"/>
                  </a:lnTo>
                  <a:lnTo>
                    <a:pt x="14" y="1084"/>
                  </a:lnTo>
                  <a:lnTo>
                    <a:pt x="0" y="1453"/>
                  </a:lnTo>
                  <a:lnTo>
                    <a:pt x="13" y="1820"/>
                  </a:lnTo>
                  <a:lnTo>
                    <a:pt x="56" y="2187"/>
                  </a:lnTo>
                  <a:lnTo>
                    <a:pt x="125" y="2549"/>
                  </a:lnTo>
                  <a:lnTo>
                    <a:pt x="224" y="2906"/>
                  </a:lnTo>
                </a:path>
              </a:pathLst>
            </a:custGeom>
            <a:noFill/>
            <a:ln w="50800" cap="rnd">
              <a:solidFill>
                <a:schemeClr val="tx1"/>
              </a:solidFill>
              <a:round/>
              <a:headEnd/>
              <a:tailEnd/>
            </a:ln>
          </p:spPr>
          <p:txBody>
            <a:bodyPr/>
            <a:lstStyle/>
            <a:p>
              <a:pPr eaLnBrk="0" hangingPunct="0"/>
              <a:endParaRPr lang="en-GB"/>
            </a:p>
          </p:txBody>
        </p:sp>
        <p:sp>
          <p:nvSpPr>
            <p:cNvPr id="36886" name="Freeform 22"/>
            <p:cNvSpPr>
              <a:spLocks/>
            </p:cNvSpPr>
            <p:nvPr/>
          </p:nvSpPr>
          <p:spPr bwMode="auto">
            <a:xfrm>
              <a:off x="3527" y="971"/>
              <a:ext cx="225" cy="2907"/>
            </a:xfrm>
            <a:custGeom>
              <a:avLst/>
              <a:gdLst>
                <a:gd name="T0" fmla="*/ 0 w 225"/>
                <a:gd name="T1" fmla="*/ 0 h 2907"/>
                <a:gd name="T2" fmla="*/ 98 w 225"/>
                <a:gd name="T3" fmla="*/ 355 h 2907"/>
                <a:gd name="T4" fmla="*/ 168 w 225"/>
                <a:gd name="T5" fmla="*/ 718 h 2907"/>
                <a:gd name="T6" fmla="*/ 210 w 225"/>
                <a:gd name="T7" fmla="*/ 1084 h 2907"/>
                <a:gd name="T8" fmla="*/ 224 w 225"/>
                <a:gd name="T9" fmla="*/ 1453 h 2907"/>
                <a:gd name="T10" fmla="*/ 224 w 225"/>
                <a:gd name="T11" fmla="*/ 1544 h 2907"/>
                <a:gd name="T12" fmla="*/ 222 w 225"/>
                <a:gd name="T13" fmla="*/ 1636 h 2907"/>
                <a:gd name="T14" fmla="*/ 210 w 225"/>
                <a:gd name="T15" fmla="*/ 1820 h 2907"/>
                <a:gd name="T16" fmla="*/ 168 w 225"/>
                <a:gd name="T17" fmla="*/ 2187 h 2907"/>
                <a:gd name="T18" fmla="*/ 98 w 225"/>
                <a:gd name="T19" fmla="*/ 2549 h 2907"/>
                <a:gd name="T20" fmla="*/ 0 w 225"/>
                <a:gd name="T21" fmla="*/ 2906 h 29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2907"/>
                <a:gd name="T35" fmla="*/ 225 w 225"/>
                <a:gd name="T36" fmla="*/ 2907 h 29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2907">
                  <a:moveTo>
                    <a:pt x="0" y="0"/>
                  </a:moveTo>
                  <a:lnTo>
                    <a:pt x="98" y="355"/>
                  </a:lnTo>
                  <a:lnTo>
                    <a:pt x="168" y="718"/>
                  </a:lnTo>
                  <a:lnTo>
                    <a:pt x="210" y="1084"/>
                  </a:lnTo>
                  <a:lnTo>
                    <a:pt x="224" y="1453"/>
                  </a:lnTo>
                  <a:lnTo>
                    <a:pt x="224" y="1544"/>
                  </a:lnTo>
                  <a:lnTo>
                    <a:pt x="222" y="1636"/>
                  </a:lnTo>
                  <a:lnTo>
                    <a:pt x="210" y="1820"/>
                  </a:lnTo>
                  <a:lnTo>
                    <a:pt x="168" y="2187"/>
                  </a:lnTo>
                  <a:lnTo>
                    <a:pt x="98" y="2549"/>
                  </a:lnTo>
                  <a:lnTo>
                    <a:pt x="0" y="2906"/>
                  </a:lnTo>
                </a:path>
              </a:pathLst>
            </a:custGeom>
            <a:noFill/>
            <a:ln w="50800" cap="rnd">
              <a:solidFill>
                <a:schemeClr val="tx1"/>
              </a:solidFill>
              <a:round/>
              <a:headEnd/>
              <a:tailEnd/>
            </a:ln>
          </p:spPr>
          <p:txBody>
            <a:bodyPr/>
            <a:lstStyle/>
            <a:p>
              <a:pPr eaLnBrk="0" hangingPunct="0"/>
              <a:endParaRPr lang="en-GB"/>
            </a:p>
          </p:txBody>
        </p:sp>
        <p:sp>
          <p:nvSpPr>
            <p:cNvPr id="36887" name="Rectangle 23"/>
            <p:cNvSpPr>
              <a:spLocks noChangeArrowheads="1"/>
            </p:cNvSpPr>
            <p:nvPr/>
          </p:nvSpPr>
          <p:spPr bwMode="auto">
            <a:xfrm>
              <a:off x="1638" y="672"/>
              <a:ext cx="649" cy="306"/>
            </a:xfrm>
            <a:prstGeom prst="rect">
              <a:avLst/>
            </a:prstGeom>
            <a:noFill/>
            <a:ln w="12700">
              <a:noFill/>
              <a:miter lim="800000"/>
              <a:headEnd/>
              <a:tailEnd/>
            </a:ln>
          </p:spPr>
          <p:txBody>
            <a:bodyPr lIns="90488" tIns="44450" rIns="90488" bIns="44450">
              <a:spAutoFit/>
            </a:bodyPr>
            <a:lstStyle/>
            <a:p>
              <a:pPr defTabSz="762000" eaLnBrk="0" hangingPunct="0"/>
              <a:r>
                <a:rPr lang="en-GB" sz="2600">
                  <a:solidFill>
                    <a:schemeClr val="accent2"/>
                  </a:solidFill>
                </a:rPr>
                <a:t>Age</a:t>
              </a:r>
            </a:p>
          </p:txBody>
        </p:sp>
        <p:sp>
          <p:nvSpPr>
            <p:cNvPr id="36888" name="Rectangle 24"/>
            <p:cNvSpPr>
              <a:spLocks noChangeArrowheads="1"/>
            </p:cNvSpPr>
            <p:nvPr/>
          </p:nvSpPr>
          <p:spPr bwMode="auto">
            <a:xfrm>
              <a:off x="2433" y="1033"/>
              <a:ext cx="149" cy="179"/>
            </a:xfrm>
            <a:prstGeom prst="rect">
              <a:avLst/>
            </a:prstGeom>
            <a:noFill/>
            <a:ln w="12700">
              <a:noFill/>
              <a:miter lim="800000"/>
              <a:headEnd/>
              <a:tailEnd/>
            </a:ln>
          </p:spPr>
          <p:txBody>
            <a:bodyPr wrap="none" lIns="90488" tIns="44450" rIns="90488" bIns="44450">
              <a:spAutoFit/>
            </a:bodyPr>
            <a:lstStyle/>
            <a:p>
              <a:pPr defTabSz="762000" eaLnBrk="0" hangingPunct="0"/>
              <a:r>
                <a:rPr lang="en-GB" sz="1200"/>
                <a:t> </a:t>
              </a:r>
            </a:p>
          </p:txBody>
        </p:sp>
        <p:sp>
          <p:nvSpPr>
            <p:cNvPr id="36889" name="Rectangle 25"/>
            <p:cNvSpPr>
              <a:spLocks noChangeArrowheads="1"/>
            </p:cNvSpPr>
            <p:nvPr/>
          </p:nvSpPr>
          <p:spPr bwMode="auto">
            <a:xfrm>
              <a:off x="2430" y="673"/>
              <a:ext cx="1305" cy="357"/>
            </a:xfrm>
            <a:prstGeom prst="rect">
              <a:avLst/>
            </a:prstGeom>
            <a:noFill/>
            <a:ln w="12700">
              <a:noFill/>
              <a:miter lim="800000"/>
              <a:headEnd/>
              <a:tailEnd/>
            </a:ln>
          </p:spPr>
          <p:txBody>
            <a:bodyPr lIns="90488" tIns="44450" rIns="90488" bIns="44450">
              <a:spAutoFit/>
            </a:bodyPr>
            <a:lstStyle/>
            <a:p>
              <a:pPr defTabSz="762000" eaLnBrk="0" hangingPunct="0"/>
              <a:r>
                <a:rPr lang="en-GB" sz="2600">
                  <a:solidFill>
                    <a:schemeClr val="accent2"/>
                  </a:solidFill>
                </a:rPr>
                <a:t>Prop Type</a:t>
              </a:r>
            </a:p>
          </p:txBody>
        </p:sp>
        <p:sp>
          <p:nvSpPr>
            <p:cNvPr id="36890" name="Freeform 26"/>
            <p:cNvSpPr>
              <a:spLocks/>
            </p:cNvSpPr>
            <p:nvPr/>
          </p:nvSpPr>
          <p:spPr bwMode="auto">
            <a:xfrm>
              <a:off x="4760" y="958"/>
              <a:ext cx="225" cy="2907"/>
            </a:xfrm>
            <a:custGeom>
              <a:avLst/>
              <a:gdLst>
                <a:gd name="T0" fmla="*/ 0 w 225"/>
                <a:gd name="T1" fmla="*/ 0 h 2907"/>
                <a:gd name="T2" fmla="*/ 97 w 225"/>
                <a:gd name="T3" fmla="*/ 355 h 2907"/>
                <a:gd name="T4" fmla="*/ 168 w 225"/>
                <a:gd name="T5" fmla="*/ 718 h 2907"/>
                <a:gd name="T6" fmla="*/ 209 w 225"/>
                <a:gd name="T7" fmla="*/ 1084 h 2907"/>
                <a:gd name="T8" fmla="*/ 224 w 225"/>
                <a:gd name="T9" fmla="*/ 1453 h 2907"/>
                <a:gd name="T10" fmla="*/ 224 w 225"/>
                <a:gd name="T11" fmla="*/ 1544 h 2907"/>
                <a:gd name="T12" fmla="*/ 221 w 225"/>
                <a:gd name="T13" fmla="*/ 1636 h 2907"/>
                <a:gd name="T14" fmla="*/ 210 w 225"/>
                <a:gd name="T15" fmla="*/ 1820 h 2907"/>
                <a:gd name="T16" fmla="*/ 168 w 225"/>
                <a:gd name="T17" fmla="*/ 2187 h 2907"/>
                <a:gd name="T18" fmla="*/ 98 w 225"/>
                <a:gd name="T19" fmla="*/ 2549 h 2907"/>
                <a:gd name="T20" fmla="*/ 0 w 225"/>
                <a:gd name="T21" fmla="*/ 2906 h 29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2907"/>
                <a:gd name="T35" fmla="*/ 225 w 225"/>
                <a:gd name="T36" fmla="*/ 2907 h 29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2907">
                  <a:moveTo>
                    <a:pt x="0" y="0"/>
                  </a:moveTo>
                  <a:lnTo>
                    <a:pt x="97" y="355"/>
                  </a:lnTo>
                  <a:lnTo>
                    <a:pt x="168" y="718"/>
                  </a:lnTo>
                  <a:lnTo>
                    <a:pt x="209" y="1084"/>
                  </a:lnTo>
                  <a:lnTo>
                    <a:pt x="224" y="1453"/>
                  </a:lnTo>
                  <a:lnTo>
                    <a:pt x="224" y="1544"/>
                  </a:lnTo>
                  <a:lnTo>
                    <a:pt x="221" y="1636"/>
                  </a:lnTo>
                  <a:lnTo>
                    <a:pt x="210" y="1820"/>
                  </a:lnTo>
                  <a:lnTo>
                    <a:pt x="168" y="2187"/>
                  </a:lnTo>
                  <a:lnTo>
                    <a:pt x="98" y="2549"/>
                  </a:lnTo>
                  <a:lnTo>
                    <a:pt x="0" y="2906"/>
                  </a:lnTo>
                </a:path>
              </a:pathLst>
            </a:custGeom>
            <a:noFill/>
            <a:ln w="50800" cap="rnd">
              <a:solidFill>
                <a:schemeClr val="tx1"/>
              </a:solidFill>
              <a:round/>
              <a:headEnd/>
              <a:tailEnd/>
            </a:ln>
          </p:spPr>
          <p:txBody>
            <a:bodyPr/>
            <a:lstStyle/>
            <a:p>
              <a:pPr eaLnBrk="0" hangingPunct="0"/>
              <a:endParaRPr lang="en-GB"/>
            </a:p>
          </p:txBody>
        </p:sp>
        <p:sp>
          <p:nvSpPr>
            <p:cNvPr id="36891" name="Rectangle 27"/>
            <p:cNvSpPr>
              <a:spLocks noChangeArrowheads="1"/>
            </p:cNvSpPr>
            <p:nvPr/>
          </p:nvSpPr>
          <p:spPr bwMode="auto">
            <a:xfrm>
              <a:off x="4308" y="1086"/>
              <a:ext cx="244"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2" name="Rectangle 28"/>
            <p:cNvSpPr>
              <a:spLocks noChangeArrowheads="1"/>
            </p:cNvSpPr>
            <p:nvPr/>
          </p:nvSpPr>
          <p:spPr bwMode="auto">
            <a:xfrm>
              <a:off x="4308" y="1503"/>
              <a:ext cx="253"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3" name="Rectangle 29"/>
            <p:cNvSpPr>
              <a:spLocks noChangeArrowheads="1"/>
            </p:cNvSpPr>
            <p:nvPr/>
          </p:nvSpPr>
          <p:spPr bwMode="auto">
            <a:xfrm>
              <a:off x="4308" y="1920"/>
              <a:ext cx="253"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4" name="Rectangle 30"/>
            <p:cNvSpPr>
              <a:spLocks noChangeArrowheads="1"/>
            </p:cNvSpPr>
            <p:nvPr/>
          </p:nvSpPr>
          <p:spPr bwMode="auto">
            <a:xfrm>
              <a:off x="4308" y="2338"/>
              <a:ext cx="253"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5" name="Rectangle 31"/>
            <p:cNvSpPr>
              <a:spLocks noChangeArrowheads="1"/>
            </p:cNvSpPr>
            <p:nvPr/>
          </p:nvSpPr>
          <p:spPr bwMode="auto">
            <a:xfrm>
              <a:off x="4308" y="2755"/>
              <a:ext cx="253"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6" name="Rectangle 32"/>
            <p:cNvSpPr>
              <a:spLocks noChangeArrowheads="1"/>
            </p:cNvSpPr>
            <p:nvPr/>
          </p:nvSpPr>
          <p:spPr bwMode="auto">
            <a:xfrm>
              <a:off x="4308" y="3173"/>
              <a:ext cx="253" cy="419"/>
            </a:xfrm>
            <a:prstGeom prst="rect">
              <a:avLst/>
            </a:prstGeom>
            <a:noFill/>
            <a:ln w="12700">
              <a:noFill/>
              <a:miter lim="800000"/>
              <a:headEnd/>
              <a:tailEnd/>
            </a:ln>
          </p:spPr>
          <p:txBody>
            <a:bodyPr wrap="none" lIns="90488" tIns="44450" rIns="90488" bIns="44450">
              <a:spAutoFit/>
            </a:bodyPr>
            <a:lstStyle/>
            <a:p>
              <a:pPr defTabSz="762000" eaLnBrk="0" hangingPunct="0"/>
              <a:r>
                <a:rPr lang="en-GB" sz="3700">
                  <a:latin typeface="Symbol" pitchFamily="18" charset="2"/>
                </a:rPr>
                <a:t></a:t>
              </a:r>
            </a:p>
          </p:txBody>
        </p:sp>
        <p:sp>
          <p:nvSpPr>
            <p:cNvPr id="36897" name="Freeform 33"/>
            <p:cNvSpPr>
              <a:spLocks/>
            </p:cNvSpPr>
            <p:nvPr/>
          </p:nvSpPr>
          <p:spPr bwMode="auto">
            <a:xfrm>
              <a:off x="3996" y="958"/>
              <a:ext cx="225" cy="2907"/>
            </a:xfrm>
            <a:custGeom>
              <a:avLst/>
              <a:gdLst>
                <a:gd name="T0" fmla="*/ 224 w 225"/>
                <a:gd name="T1" fmla="*/ 0 h 2907"/>
                <a:gd name="T2" fmla="*/ 126 w 225"/>
                <a:gd name="T3" fmla="*/ 355 h 2907"/>
                <a:gd name="T4" fmla="*/ 56 w 225"/>
                <a:gd name="T5" fmla="*/ 718 h 2907"/>
                <a:gd name="T6" fmla="*/ 14 w 225"/>
                <a:gd name="T7" fmla="*/ 1084 h 2907"/>
                <a:gd name="T8" fmla="*/ 0 w 225"/>
                <a:gd name="T9" fmla="*/ 1453 h 2907"/>
                <a:gd name="T10" fmla="*/ 13 w 225"/>
                <a:gd name="T11" fmla="*/ 1820 h 2907"/>
                <a:gd name="T12" fmla="*/ 56 w 225"/>
                <a:gd name="T13" fmla="*/ 2187 h 2907"/>
                <a:gd name="T14" fmla="*/ 126 w 225"/>
                <a:gd name="T15" fmla="*/ 2549 h 2907"/>
                <a:gd name="T16" fmla="*/ 224 w 225"/>
                <a:gd name="T17" fmla="*/ 2906 h 2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
                <a:gd name="T28" fmla="*/ 0 h 2907"/>
                <a:gd name="T29" fmla="*/ 225 w 225"/>
                <a:gd name="T30" fmla="*/ 2907 h 29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 h="2907">
                  <a:moveTo>
                    <a:pt x="224" y="0"/>
                  </a:moveTo>
                  <a:lnTo>
                    <a:pt x="126" y="355"/>
                  </a:lnTo>
                  <a:lnTo>
                    <a:pt x="56" y="718"/>
                  </a:lnTo>
                  <a:lnTo>
                    <a:pt x="14" y="1084"/>
                  </a:lnTo>
                  <a:lnTo>
                    <a:pt x="0" y="1453"/>
                  </a:lnTo>
                  <a:lnTo>
                    <a:pt x="13" y="1820"/>
                  </a:lnTo>
                  <a:lnTo>
                    <a:pt x="56" y="2187"/>
                  </a:lnTo>
                  <a:lnTo>
                    <a:pt x="126" y="2549"/>
                  </a:lnTo>
                  <a:lnTo>
                    <a:pt x="224" y="2906"/>
                  </a:lnTo>
                </a:path>
              </a:pathLst>
            </a:custGeom>
            <a:noFill/>
            <a:ln w="50800" cap="rnd">
              <a:solidFill>
                <a:schemeClr val="tx1"/>
              </a:solidFill>
              <a:round/>
              <a:headEnd/>
              <a:tailEnd/>
            </a:ln>
          </p:spPr>
          <p:txBody>
            <a:bodyPr/>
            <a:lstStyle/>
            <a:p>
              <a:pPr eaLnBrk="0" hangingPunct="0"/>
              <a:endParaRPr lang="en-GB"/>
            </a:p>
          </p:txBody>
        </p:sp>
        <p:sp>
          <p:nvSpPr>
            <p:cNvPr id="36898" name="Rectangle 34"/>
            <p:cNvSpPr>
              <a:spLocks noChangeArrowheads="1"/>
            </p:cNvSpPr>
            <p:nvPr/>
          </p:nvSpPr>
          <p:spPr bwMode="auto">
            <a:xfrm>
              <a:off x="4462" y="1702"/>
              <a:ext cx="207" cy="246"/>
            </a:xfrm>
            <a:prstGeom prst="rect">
              <a:avLst/>
            </a:prstGeom>
            <a:noFill/>
            <a:ln w="12700">
              <a:noFill/>
              <a:miter lim="800000"/>
              <a:headEnd/>
              <a:tailEnd/>
            </a:ln>
          </p:spPr>
          <p:txBody>
            <a:bodyPr wrap="none" lIns="90488" tIns="44450" rIns="90488" bIns="44450">
              <a:spAutoFit/>
            </a:bodyPr>
            <a:lstStyle/>
            <a:p>
              <a:pPr defTabSz="762000" eaLnBrk="0" hangingPunct="0"/>
              <a:r>
                <a:rPr lang="en-GB" sz="1900"/>
                <a:t>1</a:t>
              </a:r>
            </a:p>
          </p:txBody>
        </p:sp>
        <p:sp>
          <p:nvSpPr>
            <p:cNvPr id="36899" name="Rectangle 35"/>
            <p:cNvSpPr>
              <a:spLocks noChangeArrowheads="1"/>
            </p:cNvSpPr>
            <p:nvPr/>
          </p:nvSpPr>
          <p:spPr bwMode="auto">
            <a:xfrm>
              <a:off x="4417" y="3477"/>
              <a:ext cx="207" cy="246"/>
            </a:xfrm>
            <a:prstGeom prst="rect">
              <a:avLst/>
            </a:prstGeom>
            <a:noFill/>
            <a:ln w="12700">
              <a:noFill/>
              <a:miter lim="800000"/>
              <a:headEnd/>
              <a:tailEnd/>
            </a:ln>
          </p:spPr>
          <p:txBody>
            <a:bodyPr wrap="none" lIns="90488" tIns="44450" rIns="90488" bIns="44450">
              <a:spAutoFit/>
            </a:bodyPr>
            <a:lstStyle/>
            <a:p>
              <a:pPr defTabSz="762000" eaLnBrk="0" hangingPunct="0"/>
              <a:r>
                <a:rPr lang="en-GB" sz="1900"/>
                <a:t>2</a:t>
              </a:r>
            </a:p>
          </p:txBody>
        </p:sp>
        <p:sp>
          <p:nvSpPr>
            <p:cNvPr id="36900" name="Rectangle 36"/>
            <p:cNvSpPr>
              <a:spLocks noChangeArrowheads="1"/>
            </p:cNvSpPr>
            <p:nvPr/>
          </p:nvSpPr>
          <p:spPr bwMode="auto">
            <a:xfrm>
              <a:off x="4417" y="3034"/>
              <a:ext cx="207" cy="246"/>
            </a:xfrm>
            <a:prstGeom prst="rect">
              <a:avLst/>
            </a:prstGeom>
            <a:noFill/>
            <a:ln w="12700">
              <a:noFill/>
              <a:miter lim="800000"/>
              <a:headEnd/>
              <a:tailEnd/>
            </a:ln>
          </p:spPr>
          <p:txBody>
            <a:bodyPr wrap="none" lIns="90488" tIns="44450" rIns="90488" bIns="44450">
              <a:spAutoFit/>
            </a:bodyPr>
            <a:lstStyle/>
            <a:p>
              <a:pPr defTabSz="762000" eaLnBrk="0" hangingPunct="0"/>
              <a:r>
                <a:rPr lang="en-GB" sz="1900"/>
                <a:t>1</a:t>
              </a:r>
            </a:p>
          </p:txBody>
        </p:sp>
        <p:sp>
          <p:nvSpPr>
            <p:cNvPr id="36901" name="Rectangle 37"/>
            <p:cNvSpPr>
              <a:spLocks noChangeArrowheads="1"/>
            </p:cNvSpPr>
            <p:nvPr/>
          </p:nvSpPr>
          <p:spPr bwMode="auto">
            <a:xfrm>
              <a:off x="4462" y="2618"/>
              <a:ext cx="207" cy="246"/>
            </a:xfrm>
            <a:prstGeom prst="rect">
              <a:avLst/>
            </a:prstGeom>
            <a:noFill/>
            <a:ln w="12700">
              <a:noFill/>
              <a:miter lim="800000"/>
              <a:headEnd/>
              <a:tailEnd/>
            </a:ln>
          </p:spPr>
          <p:txBody>
            <a:bodyPr wrap="none" lIns="90488" tIns="44450" rIns="90488" bIns="44450">
              <a:spAutoFit/>
            </a:bodyPr>
            <a:lstStyle/>
            <a:p>
              <a:pPr defTabSz="762000" eaLnBrk="0" hangingPunct="0"/>
              <a:r>
                <a:rPr lang="en-GB" sz="1900"/>
                <a:t>3</a:t>
              </a:r>
            </a:p>
          </p:txBody>
        </p:sp>
        <p:sp>
          <p:nvSpPr>
            <p:cNvPr id="36902" name="Rectangle 38"/>
            <p:cNvSpPr>
              <a:spLocks noChangeArrowheads="1"/>
            </p:cNvSpPr>
            <p:nvPr/>
          </p:nvSpPr>
          <p:spPr bwMode="auto">
            <a:xfrm>
              <a:off x="4462" y="2159"/>
              <a:ext cx="207" cy="246"/>
            </a:xfrm>
            <a:prstGeom prst="rect">
              <a:avLst/>
            </a:prstGeom>
            <a:noFill/>
            <a:ln w="12700">
              <a:noFill/>
              <a:miter lim="800000"/>
              <a:headEnd/>
              <a:tailEnd/>
            </a:ln>
          </p:spPr>
          <p:txBody>
            <a:bodyPr wrap="none" lIns="90488" tIns="44450" rIns="90488" bIns="44450">
              <a:spAutoFit/>
            </a:bodyPr>
            <a:lstStyle/>
            <a:p>
              <a:pPr defTabSz="762000" eaLnBrk="0" hangingPunct="0"/>
              <a:r>
                <a:rPr lang="en-GB" sz="1900"/>
                <a:t>2</a:t>
              </a:r>
            </a:p>
          </p:txBody>
        </p:sp>
        <p:sp>
          <p:nvSpPr>
            <p:cNvPr id="36903" name="Rectangle 39"/>
            <p:cNvSpPr>
              <a:spLocks noChangeArrowheads="1"/>
            </p:cNvSpPr>
            <p:nvPr/>
          </p:nvSpPr>
          <p:spPr bwMode="auto">
            <a:xfrm>
              <a:off x="3783" y="3429"/>
              <a:ext cx="314" cy="582"/>
            </a:xfrm>
            <a:prstGeom prst="rect">
              <a:avLst/>
            </a:prstGeom>
            <a:noFill/>
            <a:ln w="12700">
              <a:noFill/>
              <a:miter lim="800000"/>
              <a:headEnd/>
              <a:tailEnd/>
            </a:ln>
          </p:spPr>
          <p:txBody>
            <a:bodyPr wrap="none" lIns="90488" tIns="44450" rIns="90488" bIns="44450">
              <a:spAutoFit/>
            </a:bodyPr>
            <a:lstStyle/>
            <a:p>
              <a:pPr defTabSz="762000" eaLnBrk="0" hangingPunct="0"/>
              <a:r>
                <a:rPr lang="en-GB" sz="5400">
                  <a:latin typeface="Symbol" pitchFamily="18" charset="2"/>
                </a:rPr>
                <a:t></a:t>
              </a:r>
            </a:p>
          </p:txBody>
        </p:sp>
        <p:sp>
          <p:nvSpPr>
            <p:cNvPr id="36904" name="Rectangle 40"/>
            <p:cNvSpPr>
              <a:spLocks noChangeArrowheads="1"/>
            </p:cNvSpPr>
            <p:nvPr/>
          </p:nvSpPr>
          <p:spPr bwMode="auto">
            <a:xfrm>
              <a:off x="1453" y="1024"/>
              <a:ext cx="1065" cy="229"/>
            </a:xfrm>
            <a:prstGeom prst="rect">
              <a:avLst/>
            </a:prstGeom>
            <a:noFill/>
            <a:ln w="12700">
              <a:noFill/>
              <a:miter lim="800000"/>
              <a:headEnd/>
              <a:tailEnd/>
            </a:ln>
          </p:spPr>
          <p:txBody>
            <a:bodyPr lIns="90488" tIns="44450" rIns="90488" bIns="44450">
              <a:spAutoFit/>
            </a:bodyPr>
            <a:lstStyle/>
            <a:p>
              <a:pPr defTabSz="762000" eaLnBrk="0" hangingPunct="0"/>
              <a:r>
                <a:rPr lang="en-GB" sz="1800">
                  <a:solidFill>
                    <a:schemeClr val="accent2"/>
                  </a:solidFill>
                </a:rPr>
                <a:t>20s  30s  40+</a:t>
              </a:r>
            </a:p>
          </p:txBody>
        </p:sp>
        <p:sp>
          <p:nvSpPr>
            <p:cNvPr id="36905" name="Rectangle 41"/>
            <p:cNvSpPr>
              <a:spLocks noChangeArrowheads="1"/>
            </p:cNvSpPr>
            <p:nvPr/>
          </p:nvSpPr>
          <p:spPr bwMode="auto">
            <a:xfrm>
              <a:off x="2735" y="1023"/>
              <a:ext cx="571" cy="267"/>
            </a:xfrm>
            <a:prstGeom prst="rect">
              <a:avLst/>
            </a:prstGeom>
            <a:noFill/>
            <a:ln w="12700">
              <a:noFill/>
              <a:miter lim="800000"/>
              <a:headEnd/>
              <a:tailEnd/>
            </a:ln>
          </p:spPr>
          <p:txBody>
            <a:bodyPr lIns="90488" tIns="44450" rIns="90488" bIns="44450">
              <a:spAutoFit/>
            </a:bodyPr>
            <a:lstStyle/>
            <a:p>
              <a:pPr defTabSz="762000" eaLnBrk="0" hangingPunct="0"/>
              <a:r>
                <a:rPr lang="en-GB" sz="1800">
                  <a:solidFill>
                    <a:schemeClr val="accent2"/>
                  </a:solidFill>
                </a:rPr>
                <a:t>H   F</a:t>
              </a:r>
            </a:p>
          </p:txBody>
        </p:sp>
        <p:grpSp>
          <p:nvGrpSpPr>
            <p:cNvPr id="36906" name="Group 42"/>
            <p:cNvGrpSpPr>
              <a:grpSpLocks/>
            </p:cNvGrpSpPr>
            <p:nvPr/>
          </p:nvGrpSpPr>
          <p:grpSpPr bwMode="auto">
            <a:xfrm>
              <a:off x="172" y="1307"/>
              <a:ext cx="221" cy="1885"/>
              <a:chOff x="1104" y="1373"/>
              <a:chExt cx="221" cy="1800"/>
            </a:xfrm>
          </p:grpSpPr>
          <p:sp>
            <p:nvSpPr>
              <p:cNvPr id="36907" name="Rectangle 43"/>
              <p:cNvSpPr>
                <a:spLocks noChangeArrowheads="1"/>
              </p:cNvSpPr>
              <p:nvPr/>
            </p:nvSpPr>
            <p:spPr bwMode="auto">
              <a:xfrm>
                <a:off x="1104" y="1373"/>
                <a:ext cx="221" cy="273"/>
              </a:xfrm>
              <a:prstGeom prst="rect">
                <a:avLst/>
              </a:prstGeom>
              <a:noFill/>
              <a:ln w="12700">
                <a:noFill/>
                <a:miter lim="800000"/>
                <a:headEnd/>
                <a:tailEnd/>
              </a:ln>
            </p:spPr>
            <p:txBody>
              <a:bodyPr wrap="none" lIns="90488" tIns="44450" rIns="90488" bIns="44450">
                <a:spAutoFit/>
              </a:bodyPr>
              <a:lstStyle/>
              <a:p>
                <a:pPr defTabSz="762000" eaLnBrk="0" hangingPunct="0"/>
                <a:r>
                  <a:rPr lang="en-GB">
                    <a:solidFill>
                      <a:srgbClr val="009900"/>
                    </a:solidFill>
                  </a:rPr>
                  <a:t>1</a:t>
                </a:r>
              </a:p>
            </p:txBody>
          </p:sp>
          <p:sp>
            <p:nvSpPr>
              <p:cNvPr id="36908" name="Rectangle 44"/>
              <p:cNvSpPr>
                <a:spLocks noChangeArrowheads="1"/>
              </p:cNvSpPr>
              <p:nvPr/>
            </p:nvSpPr>
            <p:spPr bwMode="auto">
              <a:xfrm>
                <a:off x="1104" y="1755"/>
                <a:ext cx="221" cy="273"/>
              </a:xfrm>
              <a:prstGeom prst="rect">
                <a:avLst/>
              </a:prstGeom>
              <a:noFill/>
              <a:ln w="12700">
                <a:noFill/>
                <a:miter lim="800000"/>
                <a:headEnd/>
                <a:tailEnd/>
              </a:ln>
            </p:spPr>
            <p:txBody>
              <a:bodyPr wrap="none" lIns="90488" tIns="44450" rIns="90488" bIns="44450">
                <a:spAutoFit/>
              </a:bodyPr>
              <a:lstStyle/>
              <a:p>
                <a:pPr defTabSz="762000" eaLnBrk="0" hangingPunct="0"/>
                <a:r>
                  <a:rPr lang="en-GB">
                    <a:solidFill>
                      <a:srgbClr val="009900"/>
                    </a:solidFill>
                  </a:rPr>
                  <a:t>2</a:t>
                </a:r>
              </a:p>
            </p:txBody>
          </p:sp>
          <p:sp>
            <p:nvSpPr>
              <p:cNvPr id="36909" name="Rectangle 45"/>
              <p:cNvSpPr>
                <a:spLocks noChangeArrowheads="1"/>
              </p:cNvSpPr>
              <p:nvPr/>
            </p:nvSpPr>
            <p:spPr bwMode="auto">
              <a:xfrm>
                <a:off x="1104" y="2136"/>
                <a:ext cx="221" cy="273"/>
              </a:xfrm>
              <a:prstGeom prst="rect">
                <a:avLst/>
              </a:prstGeom>
              <a:noFill/>
              <a:ln w="12700">
                <a:noFill/>
                <a:miter lim="800000"/>
                <a:headEnd/>
                <a:tailEnd/>
              </a:ln>
            </p:spPr>
            <p:txBody>
              <a:bodyPr wrap="none" lIns="90488" tIns="44450" rIns="90488" bIns="44450">
                <a:spAutoFit/>
              </a:bodyPr>
              <a:lstStyle/>
              <a:p>
                <a:pPr defTabSz="762000" eaLnBrk="0" hangingPunct="0"/>
                <a:r>
                  <a:rPr lang="en-GB">
                    <a:solidFill>
                      <a:srgbClr val="009900"/>
                    </a:solidFill>
                  </a:rPr>
                  <a:t>3</a:t>
                </a:r>
              </a:p>
            </p:txBody>
          </p:sp>
          <p:sp>
            <p:nvSpPr>
              <p:cNvPr id="36910" name="Rectangle 46"/>
              <p:cNvSpPr>
                <a:spLocks noChangeArrowheads="1"/>
              </p:cNvSpPr>
              <p:nvPr/>
            </p:nvSpPr>
            <p:spPr bwMode="auto">
              <a:xfrm>
                <a:off x="1104" y="2519"/>
                <a:ext cx="221" cy="273"/>
              </a:xfrm>
              <a:prstGeom prst="rect">
                <a:avLst/>
              </a:prstGeom>
              <a:noFill/>
              <a:ln w="12700">
                <a:noFill/>
                <a:miter lim="800000"/>
                <a:headEnd/>
                <a:tailEnd/>
              </a:ln>
            </p:spPr>
            <p:txBody>
              <a:bodyPr wrap="none" lIns="90488" tIns="44450" rIns="90488" bIns="44450">
                <a:spAutoFit/>
              </a:bodyPr>
              <a:lstStyle/>
              <a:p>
                <a:pPr defTabSz="762000" eaLnBrk="0" hangingPunct="0"/>
                <a:r>
                  <a:rPr lang="en-GB">
                    <a:solidFill>
                      <a:srgbClr val="009900"/>
                    </a:solidFill>
                  </a:rPr>
                  <a:t>4</a:t>
                </a:r>
              </a:p>
            </p:txBody>
          </p:sp>
          <p:sp>
            <p:nvSpPr>
              <p:cNvPr id="36911" name="Rectangle 47"/>
              <p:cNvSpPr>
                <a:spLocks noChangeArrowheads="1"/>
              </p:cNvSpPr>
              <p:nvPr/>
            </p:nvSpPr>
            <p:spPr bwMode="auto">
              <a:xfrm>
                <a:off x="1104" y="2900"/>
                <a:ext cx="221" cy="273"/>
              </a:xfrm>
              <a:prstGeom prst="rect">
                <a:avLst/>
              </a:prstGeom>
              <a:noFill/>
              <a:ln w="12700">
                <a:noFill/>
                <a:miter lim="800000"/>
                <a:headEnd/>
                <a:tailEnd/>
              </a:ln>
            </p:spPr>
            <p:txBody>
              <a:bodyPr wrap="none" lIns="90488" tIns="44450" rIns="90488" bIns="44450">
                <a:spAutoFit/>
              </a:bodyPr>
              <a:lstStyle/>
              <a:p>
                <a:pPr defTabSz="762000" eaLnBrk="0" hangingPunct="0"/>
                <a:r>
                  <a:rPr lang="en-GB">
                    <a:solidFill>
                      <a:srgbClr val="009900"/>
                    </a:solidFill>
                  </a:rPr>
                  <a:t>5</a:t>
                </a:r>
              </a:p>
            </p:txBody>
          </p:sp>
        </p:grpSp>
      </p:grpSp>
    </p:spTree>
    <p:extLst>
      <p:ext uri="{BB962C8B-B14F-4D97-AF65-F5344CB8AC3E}">
        <p14:creationId xmlns:p14="http://schemas.microsoft.com/office/powerpoint/2010/main" val="2823219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1450398" y="188640"/>
            <a:ext cx="6786562" cy="914400"/>
          </a:xfrm>
        </p:spPr>
        <p:txBody>
          <a:bodyPr/>
          <a:lstStyle/>
          <a:p>
            <a:pPr eaLnBrk="1" hangingPunct="1"/>
            <a:r>
              <a:rPr lang="en-GB" sz="2400" dirty="0"/>
              <a:t>Non Technical recap: What we are trying to achieve ?</a:t>
            </a:r>
          </a:p>
        </p:txBody>
      </p:sp>
      <p:grpSp>
        <p:nvGrpSpPr>
          <p:cNvPr id="37890" name="Group 3"/>
          <p:cNvGrpSpPr>
            <a:grpSpLocks/>
          </p:cNvGrpSpPr>
          <p:nvPr/>
        </p:nvGrpSpPr>
        <p:grpSpPr bwMode="auto">
          <a:xfrm>
            <a:off x="571500" y="2071688"/>
            <a:ext cx="8015288" cy="4100512"/>
            <a:chOff x="383" y="756"/>
            <a:chExt cx="5049" cy="2583"/>
          </a:xfrm>
        </p:grpSpPr>
        <p:sp>
          <p:nvSpPr>
            <p:cNvPr id="37892" name="Rectangle 4"/>
            <p:cNvSpPr>
              <a:spLocks noChangeArrowheads="1"/>
            </p:cNvSpPr>
            <p:nvPr/>
          </p:nvSpPr>
          <p:spPr bwMode="auto">
            <a:xfrm>
              <a:off x="1643" y="774"/>
              <a:ext cx="1094" cy="2524"/>
            </a:xfrm>
            <a:prstGeom prst="rect">
              <a:avLst/>
            </a:prstGeom>
            <a:solidFill>
              <a:srgbClr val="00FFFF"/>
            </a:solidFill>
            <a:ln w="9525">
              <a:noFill/>
              <a:miter lim="800000"/>
              <a:headEnd/>
              <a:tailEnd/>
            </a:ln>
          </p:spPr>
          <p:txBody>
            <a:bodyPr/>
            <a:lstStyle/>
            <a:p>
              <a:pPr eaLnBrk="0" hangingPunct="0"/>
              <a:endParaRPr lang="en-GB"/>
            </a:p>
          </p:txBody>
        </p:sp>
        <p:sp>
          <p:nvSpPr>
            <p:cNvPr id="37893" name="Rectangle 5"/>
            <p:cNvSpPr>
              <a:spLocks noChangeArrowheads="1"/>
            </p:cNvSpPr>
            <p:nvPr/>
          </p:nvSpPr>
          <p:spPr bwMode="auto">
            <a:xfrm>
              <a:off x="1648" y="77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894" name="Rectangle 6"/>
            <p:cNvSpPr>
              <a:spLocks noChangeArrowheads="1"/>
            </p:cNvSpPr>
            <p:nvPr/>
          </p:nvSpPr>
          <p:spPr bwMode="auto">
            <a:xfrm>
              <a:off x="1842" y="756"/>
              <a:ext cx="371" cy="223"/>
            </a:xfrm>
            <a:prstGeom prst="rect">
              <a:avLst/>
            </a:prstGeom>
            <a:noFill/>
            <a:ln w="9525">
              <a:noFill/>
              <a:miter lim="800000"/>
              <a:headEnd/>
              <a:tailEnd/>
            </a:ln>
          </p:spPr>
          <p:txBody>
            <a:bodyPr/>
            <a:lstStyle/>
            <a:p>
              <a:pPr eaLnBrk="0" hangingPunct="0"/>
              <a:endParaRPr lang="en-GB"/>
            </a:p>
          </p:txBody>
        </p:sp>
        <p:sp>
          <p:nvSpPr>
            <p:cNvPr id="37895" name="Rectangle 7"/>
            <p:cNvSpPr>
              <a:spLocks noChangeArrowheads="1"/>
            </p:cNvSpPr>
            <p:nvPr/>
          </p:nvSpPr>
          <p:spPr bwMode="auto">
            <a:xfrm>
              <a:off x="1933" y="791"/>
              <a:ext cx="257"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Age</a:t>
              </a:r>
              <a:endParaRPr lang="en-GB" sz="2000">
                <a:latin typeface="Times New Roman" pitchFamily="18" charset="0"/>
              </a:endParaRPr>
            </a:p>
          </p:txBody>
        </p:sp>
        <p:sp>
          <p:nvSpPr>
            <p:cNvPr id="37896" name="Rectangle 8"/>
            <p:cNvSpPr>
              <a:spLocks noChangeArrowheads="1"/>
            </p:cNvSpPr>
            <p:nvPr/>
          </p:nvSpPr>
          <p:spPr bwMode="auto">
            <a:xfrm>
              <a:off x="2201" y="77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897" name="Rectangle 9"/>
            <p:cNvSpPr>
              <a:spLocks noChangeArrowheads="1"/>
            </p:cNvSpPr>
            <p:nvPr/>
          </p:nvSpPr>
          <p:spPr bwMode="auto">
            <a:xfrm>
              <a:off x="2235" y="756"/>
              <a:ext cx="525" cy="223"/>
            </a:xfrm>
            <a:prstGeom prst="rect">
              <a:avLst/>
            </a:prstGeom>
            <a:noFill/>
            <a:ln w="9525">
              <a:noFill/>
              <a:miter lim="800000"/>
              <a:headEnd/>
              <a:tailEnd/>
            </a:ln>
          </p:spPr>
          <p:txBody>
            <a:bodyPr/>
            <a:lstStyle/>
            <a:p>
              <a:pPr eaLnBrk="0" hangingPunct="0"/>
              <a:endParaRPr lang="en-GB"/>
            </a:p>
          </p:txBody>
        </p:sp>
        <p:sp>
          <p:nvSpPr>
            <p:cNvPr id="37898" name="Rectangle 10"/>
            <p:cNvSpPr>
              <a:spLocks noChangeArrowheads="1"/>
            </p:cNvSpPr>
            <p:nvPr/>
          </p:nvSpPr>
          <p:spPr bwMode="auto">
            <a:xfrm>
              <a:off x="2329" y="791"/>
              <a:ext cx="41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Factor</a:t>
              </a:r>
              <a:endParaRPr lang="en-GB" sz="2000">
                <a:latin typeface="Times New Roman" pitchFamily="18" charset="0"/>
              </a:endParaRPr>
            </a:p>
          </p:txBody>
        </p:sp>
        <p:sp>
          <p:nvSpPr>
            <p:cNvPr id="37899" name="Rectangle 11"/>
            <p:cNvSpPr>
              <a:spLocks noChangeArrowheads="1"/>
            </p:cNvSpPr>
            <p:nvPr/>
          </p:nvSpPr>
          <p:spPr bwMode="auto">
            <a:xfrm>
              <a:off x="1648" y="962"/>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00" name="Rectangle 12"/>
            <p:cNvSpPr>
              <a:spLocks noChangeArrowheads="1"/>
            </p:cNvSpPr>
            <p:nvPr/>
          </p:nvSpPr>
          <p:spPr bwMode="auto">
            <a:xfrm>
              <a:off x="1945" y="939"/>
              <a:ext cx="262" cy="216"/>
            </a:xfrm>
            <a:prstGeom prst="rect">
              <a:avLst/>
            </a:prstGeom>
            <a:noFill/>
            <a:ln w="9525">
              <a:noFill/>
              <a:miter lim="800000"/>
              <a:headEnd/>
              <a:tailEnd/>
            </a:ln>
          </p:spPr>
          <p:txBody>
            <a:bodyPr/>
            <a:lstStyle/>
            <a:p>
              <a:pPr eaLnBrk="0" hangingPunct="0"/>
              <a:endParaRPr lang="en-GB"/>
            </a:p>
          </p:txBody>
        </p:sp>
        <p:sp>
          <p:nvSpPr>
            <p:cNvPr id="37901" name="Rectangle 13"/>
            <p:cNvSpPr>
              <a:spLocks noChangeArrowheads="1"/>
            </p:cNvSpPr>
            <p:nvPr/>
          </p:nvSpPr>
          <p:spPr bwMode="auto">
            <a:xfrm>
              <a:off x="2031" y="973"/>
              <a:ext cx="152"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17</a:t>
              </a:r>
              <a:endParaRPr lang="en-GB" sz="2000">
                <a:latin typeface="Times New Roman" pitchFamily="18" charset="0"/>
              </a:endParaRPr>
            </a:p>
          </p:txBody>
        </p:sp>
        <p:sp>
          <p:nvSpPr>
            <p:cNvPr id="37902" name="Rectangle 14"/>
            <p:cNvSpPr>
              <a:spLocks noChangeArrowheads="1"/>
            </p:cNvSpPr>
            <p:nvPr/>
          </p:nvSpPr>
          <p:spPr bwMode="auto">
            <a:xfrm>
              <a:off x="2201" y="962"/>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03" name="Rectangle 15"/>
            <p:cNvSpPr>
              <a:spLocks noChangeArrowheads="1"/>
            </p:cNvSpPr>
            <p:nvPr/>
          </p:nvSpPr>
          <p:spPr bwMode="auto">
            <a:xfrm>
              <a:off x="2384" y="939"/>
              <a:ext cx="376" cy="216"/>
            </a:xfrm>
            <a:prstGeom prst="rect">
              <a:avLst/>
            </a:prstGeom>
            <a:noFill/>
            <a:ln w="9525">
              <a:noFill/>
              <a:miter lim="800000"/>
              <a:headEnd/>
              <a:tailEnd/>
            </a:ln>
          </p:spPr>
          <p:txBody>
            <a:bodyPr/>
            <a:lstStyle/>
            <a:p>
              <a:pPr eaLnBrk="0" hangingPunct="0"/>
              <a:endParaRPr lang="en-GB"/>
            </a:p>
          </p:txBody>
        </p:sp>
        <p:sp>
          <p:nvSpPr>
            <p:cNvPr id="37904" name="Rectangle 16"/>
            <p:cNvSpPr>
              <a:spLocks noChangeArrowheads="1"/>
            </p:cNvSpPr>
            <p:nvPr/>
          </p:nvSpPr>
          <p:spPr bwMode="auto">
            <a:xfrm>
              <a:off x="2476" y="973"/>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2.52</a:t>
              </a:r>
              <a:endParaRPr lang="en-GB" sz="2000">
                <a:latin typeface="Times New Roman" pitchFamily="18" charset="0"/>
              </a:endParaRPr>
            </a:p>
          </p:txBody>
        </p:sp>
        <p:sp>
          <p:nvSpPr>
            <p:cNvPr id="37905" name="Rectangle 17"/>
            <p:cNvSpPr>
              <a:spLocks noChangeArrowheads="1"/>
            </p:cNvSpPr>
            <p:nvPr/>
          </p:nvSpPr>
          <p:spPr bwMode="auto">
            <a:xfrm>
              <a:off x="1648" y="1138"/>
              <a:ext cx="530" cy="166"/>
            </a:xfrm>
            <a:prstGeom prst="rect">
              <a:avLst/>
            </a:prstGeom>
            <a:solidFill>
              <a:srgbClr val="00FFFF"/>
            </a:solidFill>
            <a:ln w="9525">
              <a:noFill/>
              <a:miter lim="800000"/>
              <a:headEnd/>
              <a:tailEnd/>
            </a:ln>
          </p:spPr>
          <p:txBody>
            <a:bodyPr/>
            <a:lstStyle/>
            <a:p>
              <a:pPr eaLnBrk="0" hangingPunct="0"/>
              <a:endParaRPr lang="en-GB"/>
            </a:p>
          </p:txBody>
        </p:sp>
        <p:sp>
          <p:nvSpPr>
            <p:cNvPr id="37906" name="Rectangle 18"/>
            <p:cNvSpPr>
              <a:spLocks noChangeArrowheads="1"/>
            </p:cNvSpPr>
            <p:nvPr/>
          </p:nvSpPr>
          <p:spPr bwMode="auto">
            <a:xfrm>
              <a:off x="1945" y="1121"/>
              <a:ext cx="262" cy="217"/>
            </a:xfrm>
            <a:prstGeom prst="rect">
              <a:avLst/>
            </a:prstGeom>
            <a:noFill/>
            <a:ln w="9525">
              <a:noFill/>
              <a:miter lim="800000"/>
              <a:headEnd/>
              <a:tailEnd/>
            </a:ln>
          </p:spPr>
          <p:txBody>
            <a:bodyPr/>
            <a:lstStyle/>
            <a:p>
              <a:pPr eaLnBrk="0" hangingPunct="0"/>
              <a:endParaRPr lang="en-GB"/>
            </a:p>
          </p:txBody>
        </p:sp>
        <p:sp>
          <p:nvSpPr>
            <p:cNvPr id="37907" name="Rectangle 19"/>
            <p:cNvSpPr>
              <a:spLocks noChangeArrowheads="1"/>
            </p:cNvSpPr>
            <p:nvPr/>
          </p:nvSpPr>
          <p:spPr bwMode="auto">
            <a:xfrm>
              <a:off x="2031" y="1156"/>
              <a:ext cx="152"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18</a:t>
              </a:r>
              <a:endParaRPr lang="en-GB" sz="2000">
                <a:latin typeface="Times New Roman" pitchFamily="18" charset="0"/>
              </a:endParaRPr>
            </a:p>
          </p:txBody>
        </p:sp>
        <p:sp>
          <p:nvSpPr>
            <p:cNvPr id="37908" name="Rectangle 20"/>
            <p:cNvSpPr>
              <a:spLocks noChangeArrowheads="1"/>
            </p:cNvSpPr>
            <p:nvPr/>
          </p:nvSpPr>
          <p:spPr bwMode="auto">
            <a:xfrm>
              <a:off x="2201" y="1138"/>
              <a:ext cx="530" cy="166"/>
            </a:xfrm>
            <a:prstGeom prst="rect">
              <a:avLst/>
            </a:prstGeom>
            <a:solidFill>
              <a:srgbClr val="00FFFF"/>
            </a:solidFill>
            <a:ln w="9525">
              <a:noFill/>
              <a:miter lim="800000"/>
              <a:headEnd/>
              <a:tailEnd/>
            </a:ln>
          </p:spPr>
          <p:txBody>
            <a:bodyPr/>
            <a:lstStyle/>
            <a:p>
              <a:pPr eaLnBrk="0" hangingPunct="0"/>
              <a:endParaRPr lang="en-GB"/>
            </a:p>
          </p:txBody>
        </p:sp>
        <p:sp>
          <p:nvSpPr>
            <p:cNvPr id="37909" name="Rectangle 21"/>
            <p:cNvSpPr>
              <a:spLocks noChangeArrowheads="1"/>
            </p:cNvSpPr>
            <p:nvPr/>
          </p:nvSpPr>
          <p:spPr bwMode="auto">
            <a:xfrm>
              <a:off x="2384" y="1121"/>
              <a:ext cx="376" cy="217"/>
            </a:xfrm>
            <a:prstGeom prst="rect">
              <a:avLst/>
            </a:prstGeom>
            <a:noFill/>
            <a:ln w="9525">
              <a:noFill/>
              <a:miter lim="800000"/>
              <a:headEnd/>
              <a:tailEnd/>
            </a:ln>
          </p:spPr>
          <p:txBody>
            <a:bodyPr/>
            <a:lstStyle/>
            <a:p>
              <a:pPr eaLnBrk="0" hangingPunct="0"/>
              <a:endParaRPr lang="en-GB"/>
            </a:p>
          </p:txBody>
        </p:sp>
        <p:sp>
          <p:nvSpPr>
            <p:cNvPr id="37910" name="Rectangle 22"/>
            <p:cNvSpPr>
              <a:spLocks noChangeArrowheads="1"/>
            </p:cNvSpPr>
            <p:nvPr/>
          </p:nvSpPr>
          <p:spPr bwMode="auto">
            <a:xfrm>
              <a:off x="2476" y="1156"/>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2.05</a:t>
              </a:r>
              <a:endParaRPr lang="en-GB" sz="2000">
                <a:latin typeface="Times New Roman" pitchFamily="18" charset="0"/>
              </a:endParaRPr>
            </a:p>
          </p:txBody>
        </p:sp>
        <p:sp>
          <p:nvSpPr>
            <p:cNvPr id="37911" name="Rectangle 23"/>
            <p:cNvSpPr>
              <a:spLocks noChangeArrowheads="1"/>
            </p:cNvSpPr>
            <p:nvPr/>
          </p:nvSpPr>
          <p:spPr bwMode="auto">
            <a:xfrm>
              <a:off x="1648" y="132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12" name="Rectangle 24"/>
            <p:cNvSpPr>
              <a:spLocks noChangeArrowheads="1"/>
            </p:cNvSpPr>
            <p:nvPr/>
          </p:nvSpPr>
          <p:spPr bwMode="auto">
            <a:xfrm>
              <a:off x="1945" y="1304"/>
              <a:ext cx="262" cy="216"/>
            </a:xfrm>
            <a:prstGeom prst="rect">
              <a:avLst/>
            </a:prstGeom>
            <a:noFill/>
            <a:ln w="9525">
              <a:noFill/>
              <a:miter lim="800000"/>
              <a:headEnd/>
              <a:tailEnd/>
            </a:ln>
          </p:spPr>
          <p:txBody>
            <a:bodyPr/>
            <a:lstStyle/>
            <a:p>
              <a:pPr eaLnBrk="0" hangingPunct="0"/>
              <a:endParaRPr lang="en-GB"/>
            </a:p>
          </p:txBody>
        </p:sp>
        <p:sp>
          <p:nvSpPr>
            <p:cNvPr id="37913" name="Rectangle 25"/>
            <p:cNvSpPr>
              <a:spLocks noChangeArrowheads="1"/>
            </p:cNvSpPr>
            <p:nvPr/>
          </p:nvSpPr>
          <p:spPr bwMode="auto">
            <a:xfrm>
              <a:off x="2031" y="1338"/>
              <a:ext cx="152"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19</a:t>
              </a:r>
              <a:endParaRPr lang="en-GB" sz="2000">
                <a:latin typeface="Times New Roman" pitchFamily="18" charset="0"/>
              </a:endParaRPr>
            </a:p>
          </p:txBody>
        </p:sp>
        <p:sp>
          <p:nvSpPr>
            <p:cNvPr id="37914" name="Rectangle 26"/>
            <p:cNvSpPr>
              <a:spLocks noChangeArrowheads="1"/>
            </p:cNvSpPr>
            <p:nvPr/>
          </p:nvSpPr>
          <p:spPr bwMode="auto">
            <a:xfrm>
              <a:off x="2201" y="132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15" name="Rectangle 27"/>
            <p:cNvSpPr>
              <a:spLocks noChangeArrowheads="1"/>
            </p:cNvSpPr>
            <p:nvPr/>
          </p:nvSpPr>
          <p:spPr bwMode="auto">
            <a:xfrm>
              <a:off x="2384" y="1304"/>
              <a:ext cx="376" cy="216"/>
            </a:xfrm>
            <a:prstGeom prst="rect">
              <a:avLst/>
            </a:prstGeom>
            <a:noFill/>
            <a:ln w="9525">
              <a:noFill/>
              <a:miter lim="800000"/>
              <a:headEnd/>
              <a:tailEnd/>
            </a:ln>
          </p:spPr>
          <p:txBody>
            <a:bodyPr/>
            <a:lstStyle/>
            <a:p>
              <a:pPr eaLnBrk="0" hangingPunct="0"/>
              <a:endParaRPr lang="en-GB"/>
            </a:p>
          </p:txBody>
        </p:sp>
        <p:sp>
          <p:nvSpPr>
            <p:cNvPr id="37916" name="Rectangle 28"/>
            <p:cNvSpPr>
              <a:spLocks noChangeArrowheads="1"/>
            </p:cNvSpPr>
            <p:nvPr/>
          </p:nvSpPr>
          <p:spPr bwMode="auto">
            <a:xfrm>
              <a:off x="2476" y="1338"/>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1.97</a:t>
              </a:r>
              <a:endParaRPr lang="en-GB" sz="2000">
                <a:latin typeface="Times New Roman" pitchFamily="18" charset="0"/>
              </a:endParaRPr>
            </a:p>
          </p:txBody>
        </p:sp>
        <p:sp>
          <p:nvSpPr>
            <p:cNvPr id="37917" name="Rectangle 29"/>
            <p:cNvSpPr>
              <a:spLocks noChangeArrowheads="1"/>
            </p:cNvSpPr>
            <p:nvPr/>
          </p:nvSpPr>
          <p:spPr bwMode="auto">
            <a:xfrm>
              <a:off x="1648" y="1503"/>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18" name="Rectangle 30"/>
            <p:cNvSpPr>
              <a:spLocks noChangeArrowheads="1"/>
            </p:cNvSpPr>
            <p:nvPr/>
          </p:nvSpPr>
          <p:spPr bwMode="auto">
            <a:xfrm>
              <a:off x="1945" y="1480"/>
              <a:ext cx="262" cy="217"/>
            </a:xfrm>
            <a:prstGeom prst="rect">
              <a:avLst/>
            </a:prstGeom>
            <a:noFill/>
            <a:ln w="9525">
              <a:noFill/>
              <a:miter lim="800000"/>
              <a:headEnd/>
              <a:tailEnd/>
            </a:ln>
          </p:spPr>
          <p:txBody>
            <a:bodyPr/>
            <a:lstStyle/>
            <a:p>
              <a:pPr eaLnBrk="0" hangingPunct="0"/>
              <a:endParaRPr lang="en-GB"/>
            </a:p>
          </p:txBody>
        </p:sp>
        <p:sp>
          <p:nvSpPr>
            <p:cNvPr id="37919" name="Rectangle 31"/>
            <p:cNvSpPr>
              <a:spLocks noChangeArrowheads="1"/>
            </p:cNvSpPr>
            <p:nvPr/>
          </p:nvSpPr>
          <p:spPr bwMode="auto">
            <a:xfrm>
              <a:off x="2031" y="1515"/>
              <a:ext cx="152"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20</a:t>
              </a:r>
              <a:endParaRPr lang="en-GB" sz="2000">
                <a:latin typeface="Times New Roman" pitchFamily="18" charset="0"/>
              </a:endParaRPr>
            </a:p>
          </p:txBody>
        </p:sp>
        <p:sp>
          <p:nvSpPr>
            <p:cNvPr id="37920" name="Rectangle 32"/>
            <p:cNvSpPr>
              <a:spLocks noChangeArrowheads="1"/>
            </p:cNvSpPr>
            <p:nvPr/>
          </p:nvSpPr>
          <p:spPr bwMode="auto">
            <a:xfrm>
              <a:off x="2201" y="1503"/>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21" name="Rectangle 33"/>
            <p:cNvSpPr>
              <a:spLocks noChangeArrowheads="1"/>
            </p:cNvSpPr>
            <p:nvPr/>
          </p:nvSpPr>
          <p:spPr bwMode="auto">
            <a:xfrm>
              <a:off x="2384" y="1480"/>
              <a:ext cx="376" cy="217"/>
            </a:xfrm>
            <a:prstGeom prst="rect">
              <a:avLst/>
            </a:prstGeom>
            <a:noFill/>
            <a:ln w="9525">
              <a:noFill/>
              <a:miter lim="800000"/>
              <a:headEnd/>
              <a:tailEnd/>
            </a:ln>
          </p:spPr>
          <p:txBody>
            <a:bodyPr/>
            <a:lstStyle/>
            <a:p>
              <a:pPr eaLnBrk="0" hangingPunct="0"/>
              <a:endParaRPr lang="en-GB"/>
            </a:p>
          </p:txBody>
        </p:sp>
        <p:sp>
          <p:nvSpPr>
            <p:cNvPr id="37922" name="Rectangle 34"/>
            <p:cNvSpPr>
              <a:spLocks noChangeArrowheads="1"/>
            </p:cNvSpPr>
            <p:nvPr/>
          </p:nvSpPr>
          <p:spPr bwMode="auto">
            <a:xfrm>
              <a:off x="2476" y="1515"/>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1.85</a:t>
              </a:r>
              <a:endParaRPr lang="en-GB" sz="2000">
                <a:latin typeface="Times New Roman" pitchFamily="18" charset="0"/>
              </a:endParaRPr>
            </a:p>
          </p:txBody>
        </p:sp>
        <p:sp>
          <p:nvSpPr>
            <p:cNvPr id="37923" name="Rectangle 35"/>
            <p:cNvSpPr>
              <a:spLocks noChangeArrowheads="1"/>
            </p:cNvSpPr>
            <p:nvPr/>
          </p:nvSpPr>
          <p:spPr bwMode="auto">
            <a:xfrm>
              <a:off x="1648" y="1685"/>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24" name="Rectangle 36"/>
            <p:cNvSpPr>
              <a:spLocks noChangeArrowheads="1"/>
            </p:cNvSpPr>
            <p:nvPr/>
          </p:nvSpPr>
          <p:spPr bwMode="auto">
            <a:xfrm>
              <a:off x="1751" y="1663"/>
              <a:ext cx="462" cy="216"/>
            </a:xfrm>
            <a:prstGeom prst="rect">
              <a:avLst/>
            </a:prstGeom>
            <a:noFill/>
            <a:ln w="9525">
              <a:noFill/>
              <a:miter lim="800000"/>
              <a:headEnd/>
              <a:tailEnd/>
            </a:ln>
          </p:spPr>
          <p:txBody>
            <a:bodyPr/>
            <a:lstStyle/>
            <a:p>
              <a:pPr eaLnBrk="0" hangingPunct="0"/>
              <a:endParaRPr lang="en-GB"/>
            </a:p>
          </p:txBody>
        </p:sp>
        <p:sp>
          <p:nvSpPr>
            <p:cNvPr id="37925" name="Rectangle 37"/>
            <p:cNvSpPr>
              <a:spLocks noChangeArrowheads="1"/>
            </p:cNvSpPr>
            <p:nvPr/>
          </p:nvSpPr>
          <p:spPr bwMode="auto">
            <a:xfrm>
              <a:off x="1841" y="1697"/>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21-23</a:t>
              </a:r>
              <a:endParaRPr lang="en-GB" sz="2000">
                <a:latin typeface="Times New Roman" pitchFamily="18" charset="0"/>
              </a:endParaRPr>
            </a:p>
          </p:txBody>
        </p:sp>
        <p:sp>
          <p:nvSpPr>
            <p:cNvPr id="37926" name="Rectangle 38"/>
            <p:cNvSpPr>
              <a:spLocks noChangeArrowheads="1"/>
            </p:cNvSpPr>
            <p:nvPr/>
          </p:nvSpPr>
          <p:spPr bwMode="auto">
            <a:xfrm>
              <a:off x="2201" y="1685"/>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27" name="Rectangle 39"/>
            <p:cNvSpPr>
              <a:spLocks noChangeArrowheads="1"/>
            </p:cNvSpPr>
            <p:nvPr/>
          </p:nvSpPr>
          <p:spPr bwMode="auto">
            <a:xfrm>
              <a:off x="2384" y="1663"/>
              <a:ext cx="376" cy="216"/>
            </a:xfrm>
            <a:prstGeom prst="rect">
              <a:avLst/>
            </a:prstGeom>
            <a:noFill/>
            <a:ln w="9525">
              <a:noFill/>
              <a:miter lim="800000"/>
              <a:headEnd/>
              <a:tailEnd/>
            </a:ln>
          </p:spPr>
          <p:txBody>
            <a:bodyPr/>
            <a:lstStyle/>
            <a:p>
              <a:pPr eaLnBrk="0" hangingPunct="0"/>
              <a:endParaRPr lang="en-GB"/>
            </a:p>
          </p:txBody>
        </p:sp>
        <p:sp>
          <p:nvSpPr>
            <p:cNvPr id="37928" name="Rectangle 40"/>
            <p:cNvSpPr>
              <a:spLocks noChangeArrowheads="1"/>
            </p:cNvSpPr>
            <p:nvPr/>
          </p:nvSpPr>
          <p:spPr bwMode="auto">
            <a:xfrm>
              <a:off x="2476" y="1697"/>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1.75</a:t>
              </a:r>
              <a:endParaRPr lang="en-GB" sz="2000">
                <a:latin typeface="Times New Roman" pitchFamily="18" charset="0"/>
              </a:endParaRPr>
            </a:p>
          </p:txBody>
        </p:sp>
        <p:sp>
          <p:nvSpPr>
            <p:cNvPr id="37929" name="Rectangle 41"/>
            <p:cNvSpPr>
              <a:spLocks noChangeArrowheads="1"/>
            </p:cNvSpPr>
            <p:nvPr/>
          </p:nvSpPr>
          <p:spPr bwMode="auto">
            <a:xfrm>
              <a:off x="1648" y="1862"/>
              <a:ext cx="530" cy="165"/>
            </a:xfrm>
            <a:prstGeom prst="rect">
              <a:avLst/>
            </a:prstGeom>
            <a:solidFill>
              <a:srgbClr val="00FFFF"/>
            </a:solidFill>
            <a:ln w="9525">
              <a:noFill/>
              <a:miter lim="800000"/>
              <a:headEnd/>
              <a:tailEnd/>
            </a:ln>
          </p:spPr>
          <p:txBody>
            <a:bodyPr/>
            <a:lstStyle/>
            <a:p>
              <a:pPr eaLnBrk="0" hangingPunct="0"/>
              <a:endParaRPr lang="en-GB"/>
            </a:p>
          </p:txBody>
        </p:sp>
        <p:sp>
          <p:nvSpPr>
            <p:cNvPr id="37930" name="Rectangle 42"/>
            <p:cNvSpPr>
              <a:spLocks noChangeArrowheads="1"/>
            </p:cNvSpPr>
            <p:nvPr/>
          </p:nvSpPr>
          <p:spPr bwMode="auto">
            <a:xfrm>
              <a:off x="1751" y="1845"/>
              <a:ext cx="462" cy="216"/>
            </a:xfrm>
            <a:prstGeom prst="rect">
              <a:avLst/>
            </a:prstGeom>
            <a:noFill/>
            <a:ln w="9525">
              <a:noFill/>
              <a:miter lim="800000"/>
              <a:headEnd/>
              <a:tailEnd/>
            </a:ln>
          </p:spPr>
          <p:txBody>
            <a:bodyPr/>
            <a:lstStyle/>
            <a:p>
              <a:pPr eaLnBrk="0" hangingPunct="0"/>
              <a:endParaRPr lang="en-GB"/>
            </a:p>
          </p:txBody>
        </p:sp>
        <p:sp>
          <p:nvSpPr>
            <p:cNvPr id="37931" name="Rectangle 43"/>
            <p:cNvSpPr>
              <a:spLocks noChangeArrowheads="1"/>
            </p:cNvSpPr>
            <p:nvPr/>
          </p:nvSpPr>
          <p:spPr bwMode="auto">
            <a:xfrm>
              <a:off x="1841" y="1880"/>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24-26</a:t>
              </a:r>
              <a:endParaRPr lang="en-GB" sz="2000">
                <a:latin typeface="Times New Roman" pitchFamily="18" charset="0"/>
              </a:endParaRPr>
            </a:p>
          </p:txBody>
        </p:sp>
        <p:sp>
          <p:nvSpPr>
            <p:cNvPr id="37932" name="Rectangle 44"/>
            <p:cNvSpPr>
              <a:spLocks noChangeArrowheads="1"/>
            </p:cNvSpPr>
            <p:nvPr/>
          </p:nvSpPr>
          <p:spPr bwMode="auto">
            <a:xfrm>
              <a:off x="2201" y="1862"/>
              <a:ext cx="530" cy="165"/>
            </a:xfrm>
            <a:prstGeom prst="rect">
              <a:avLst/>
            </a:prstGeom>
            <a:solidFill>
              <a:srgbClr val="00FFFF"/>
            </a:solidFill>
            <a:ln w="9525">
              <a:noFill/>
              <a:miter lim="800000"/>
              <a:headEnd/>
              <a:tailEnd/>
            </a:ln>
          </p:spPr>
          <p:txBody>
            <a:bodyPr/>
            <a:lstStyle/>
            <a:p>
              <a:pPr eaLnBrk="0" hangingPunct="0"/>
              <a:endParaRPr lang="en-GB"/>
            </a:p>
          </p:txBody>
        </p:sp>
        <p:sp>
          <p:nvSpPr>
            <p:cNvPr id="37933" name="Rectangle 45"/>
            <p:cNvSpPr>
              <a:spLocks noChangeArrowheads="1"/>
            </p:cNvSpPr>
            <p:nvPr/>
          </p:nvSpPr>
          <p:spPr bwMode="auto">
            <a:xfrm>
              <a:off x="2384" y="1845"/>
              <a:ext cx="376" cy="216"/>
            </a:xfrm>
            <a:prstGeom prst="rect">
              <a:avLst/>
            </a:prstGeom>
            <a:noFill/>
            <a:ln w="9525">
              <a:noFill/>
              <a:miter lim="800000"/>
              <a:headEnd/>
              <a:tailEnd/>
            </a:ln>
          </p:spPr>
          <p:txBody>
            <a:bodyPr/>
            <a:lstStyle/>
            <a:p>
              <a:pPr eaLnBrk="0" hangingPunct="0"/>
              <a:endParaRPr lang="en-GB"/>
            </a:p>
          </p:txBody>
        </p:sp>
        <p:sp>
          <p:nvSpPr>
            <p:cNvPr id="37934" name="Rectangle 46"/>
            <p:cNvSpPr>
              <a:spLocks noChangeArrowheads="1"/>
            </p:cNvSpPr>
            <p:nvPr/>
          </p:nvSpPr>
          <p:spPr bwMode="auto">
            <a:xfrm>
              <a:off x="2476" y="1880"/>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1.54</a:t>
              </a:r>
              <a:endParaRPr lang="en-GB" sz="2000">
                <a:latin typeface="Times New Roman" pitchFamily="18" charset="0"/>
              </a:endParaRPr>
            </a:p>
          </p:txBody>
        </p:sp>
        <p:sp>
          <p:nvSpPr>
            <p:cNvPr id="37935" name="Rectangle 47"/>
            <p:cNvSpPr>
              <a:spLocks noChangeArrowheads="1"/>
            </p:cNvSpPr>
            <p:nvPr/>
          </p:nvSpPr>
          <p:spPr bwMode="auto">
            <a:xfrm>
              <a:off x="1648" y="2044"/>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36" name="Rectangle 48"/>
            <p:cNvSpPr>
              <a:spLocks noChangeArrowheads="1"/>
            </p:cNvSpPr>
            <p:nvPr/>
          </p:nvSpPr>
          <p:spPr bwMode="auto">
            <a:xfrm>
              <a:off x="1751" y="2027"/>
              <a:ext cx="462" cy="217"/>
            </a:xfrm>
            <a:prstGeom prst="rect">
              <a:avLst/>
            </a:prstGeom>
            <a:noFill/>
            <a:ln w="9525">
              <a:noFill/>
              <a:miter lim="800000"/>
              <a:headEnd/>
              <a:tailEnd/>
            </a:ln>
          </p:spPr>
          <p:txBody>
            <a:bodyPr/>
            <a:lstStyle/>
            <a:p>
              <a:pPr eaLnBrk="0" hangingPunct="0"/>
              <a:endParaRPr lang="en-GB"/>
            </a:p>
          </p:txBody>
        </p:sp>
        <p:sp>
          <p:nvSpPr>
            <p:cNvPr id="37937" name="Rectangle 49"/>
            <p:cNvSpPr>
              <a:spLocks noChangeArrowheads="1"/>
            </p:cNvSpPr>
            <p:nvPr/>
          </p:nvSpPr>
          <p:spPr bwMode="auto">
            <a:xfrm>
              <a:off x="1841" y="2062"/>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27-30</a:t>
              </a:r>
              <a:endParaRPr lang="en-GB" sz="2000">
                <a:latin typeface="Times New Roman" pitchFamily="18" charset="0"/>
              </a:endParaRPr>
            </a:p>
          </p:txBody>
        </p:sp>
        <p:sp>
          <p:nvSpPr>
            <p:cNvPr id="37938" name="Rectangle 50"/>
            <p:cNvSpPr>
              <a:spLocks noChangeArrowheads="1"/>
            </p:cNvSpPr>
            <p:nvPr/>
          </p:nvSpPr>
          <p:spPr bwMode="auto">
            <a:xfrm>
              <a:off x="2201" y="2044"/>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39" name="Rectangle 51"/>
            <p:cNvSpPr>
              <a:spLocks noChangeArrowheads="1"/>
            </p:cNvSpPr>
            <p:nvPr/>
          </p:nvSpPr>
          <p:spPr bwMode="auto">
            <a:xfrm>
              <a:off x="2384" y="2027"/>
              <a:ext cx="376" cy="217"/>
            </a:xfrm>
            <a:prstGeom prst="rect">
              <a:avLst/>
            </a:prstGeom>
            <a:noFill/>
            <a:ln w="9525">
              <a:noFill/>
              <a:miter lim="800000"/>
              <a:headEnd/>
              <a:tailEnd/>
            </a:ln>
          </p:spPr>
          <p:txBody>
            <a:bodyPr/>
            <a:lstStyle/>
            <a:p>
              <a:pPr eaLnBrk="0" hangingPunct="0"/>
              <a:endParaRPr lang="en-GB"/>
            </a:p>
          </p:txBody>
        </p:sp>
        <p:sp>
          <p:nvSpPr>
            <p:cNvPr id="37940" name="Rectangle 52"/>
            <p:cNvSpPr>
              <a:spLocks noChangeArrowheads="1"/>
            </p:cNvSpPr>
            <p:nvPr/>
          </p:nvSpPr>
          <p:spPr bwMode="auto">
            <a:xfrm>
              <a:off x="2476" y="2062"/>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1.42</a:t>
              </a:r>
              <a:endParaRPr lang="en-GB" sz="2000">
                <a:latin typeface="Times New Roman" pitchFamily="18" charset="0"/>
              </a:endParaRPr>
            </a:p>
          </p:txBody>
        </p:sp>
        <p:sp>
          <p:nvSpPr>
            <p:cNvPr id="37941" name="Rectangle 53"/>
            <p:cNvSpPr>
              <a:spLocks noChangeArrowheads="1"/>
            </p:cNvSpPr>
            <p:nvPr/>
          </p:nvSpPr>
          <p:spPr bwMode="auto">
            <a:xfrm>
              <a:off x="1648" y="2227"/>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42" name="Rectangle 54"/>
            <p:cNvSpPr>
              <a:spLocks noChangeArrowheads="1"/>
            </p:cNvSpPr>
            <p:nvPr/>
          </p:nvSpPr>
          <p:spPr bwMode="auto">
            <a:xfrm>
              <a:off x="1751" y="2210"/>
              <a:ext cx="462" cy="216"/>
            </a:xfrm>
            <a:prstGeom prst="rect">
              <a:avLst/>
            </a:prstGeom>
            <a:noFill/>
            <a:ln w="9525">
              <a:noFill/>
              <a:miter lim="800000"/>
              <a:headEnd/>
              <a:tailEnd/>
            </a:ln>
          </p:spPr>
          <p:txBody>
            <a:bodyPr/>
            <a:lstStyle/>
            <a:p>
              <a:pPr eaLnBrk="0" hangingPunct="0"/>
              <a:endParaRPr lang="en-GB"/>
            </a:p>
          </p:txBody>
        </p:sp>
        <p:sp>
          <p:nvSpPr>
            <p:cNvPr id="37943" name="Rectangle 55"/>
            <p:cNvSpPr>
              <a:spLocks noChangeArrowheads="1"/>
            </p:cNvSpPr>
            <p:nvPr/>
          </p:nvSpPr>
          <p:spPr bwMode="auto">
            <a:xfrm>
              <a:off x="1841" y="2244"/>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31-35</a:t>
              </a:r>
              <a:endParaRPr lang="en-GB" sz="2000">
                <a:latin typeface="Times New Roman" pitchFamily="18" charset="0"/>
              </a:endParaRPr>
            </a:p>
          </p:txBody>
        </p:sp>
        <p:sp>
          <p:nvSpPr>
            <p:cNvPr id="37944" name="Rectangle 56"/>
            <p:cNvSpPr>
              <a:spLocks noChangeArrowheads="1"/>
            </p:cNvSpPr>
            <p:nvPr/>
          </p:nvSpPr>
          <p:spPr bwMode="auto">
            <a:xfrm>
              <a:off x="2201" y="2227"/>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45" name="Rectangle 57"/>
            <p:cNvSpPr>
              <a:spLocks noChangeArrowheads="1"/>
            </p:cNvSpPr>
            <p:nvPr/>
          </p:nvSpPr>
          <p:spPr bwMode="auto">
            <a:xfrm>
              <a:off x="2384" y="2210"/>
              <a:ext cx="376" cy="216"/>
            </a:xfrm>
            <a:prstGeom prst="rect">
              <a:avLst/>
            </a:prstGeom>
            <a:noFill/>
            <a:ln w="9525">
              <a:noFill/>
              <a:miter lim="800000"/>
              <a:headEnd/>
              <a:tailEnd/>
            </a:ln>
          </p:spPr>
          <p:txBody>
            <a:bodyPr/>
            <a:lstStyle/>
            <a:p>
              <a:pPr eaLnBrk="0" hangingPunct="0"/>
              <a:endParaRPr lang="en-GB"/>
            </a:p>
          </p:txBody>
        </p:sp>
        <p:sp>
          <p:nvSpPr>
            <p:cNvPr id="37946" name="Rectangle 58"/>
            <p:cNvSpPr>
              <a:spLocks noChangeArrowheads="1"/>
            </p:cNvSpPr>
            <p:nvPr/>
          </p:nvSpPr>
          <p:spPr bwMode="auto">
            <a:xfrm>
              <a:off x="2476" y="2244"/>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1.20</a:t>
              </a:r>
              <a:endParaRPr lang="en-GB" sz="2000">
                <a:latin typeface="Times New Roman" pitchFamily="18" charset="0"/>
              </a:endParaRPr>
            </a:p>
          </p:txBody>
        </p:sp>
        <p:sp>
          <p:nvSpPr>
            <p:cNvPr id="37947" name="Rectangle 59"/>
            <p:cNvSpPr>
              <a:spLocks noChangeArrowheads="1"/>
            </p:cNvSpPr>
            <p:nvPr/>
          </p:nvSpPr>
          <p:spPr bwMode="auto">
            <a:xfrm>
              <a:off x="1648" y="240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48" name="Rectangle 60"/>
            <p:cNvSpPr>
              <a:spLocks noChangeArrowheads="1"/>
            </p:cNvSpPr>
            <p:nvPr/>
          </p:nvSpPr>
          <p:spPr bwMode="auto">
            <a:xfrm>
              <a:off x="1751" y="2386"/>
              <a:ext cx="462" cy="217"/>
            </a:xfrm>
            <a:prstGeom prst="rect">
              <a:avLst/>
            </a:prstGeom>
            <a:noFill/>
            <a:ln w="9525">
              <a:noFill/>
              <a:miter lim="800000"/>
              <a:headEnd/>
              <a:tailEnd/>
            </a:ln>
          </p:spPr>
          <p:txBody>
            <a:bodyPr/>
            <a:lstStyle/>
            <a:p>
              <a:pPr eaLnBrk="0" hangingPunct="0"/>
              <a:endParaRPr lang="en-GB"/>
            </a:p>
          </p:txBody>
        </p:sp>
        <p:sp>
          <p:nvSpPr>
            <p:cNvPr id="37949" name="Rectangle 61"/>
            <p:cNvSpPr>
              <a:spLocks noChangeArrowheads="1"/>
            </p:cNvSpPr>
            <p:nvPr/>
          </p:nvSpPr>
          <p:spPr bwMode="auto">
            <a:xfrm>
              <a:off x="1841" y="2421"/>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rPr>
                <a:t>36-40</a:t>
              </a:r>
              <a:endParaRPr lang="en-GB" sz="2000">
                <a:latin typeface="Times New Roman" pitchFamily="18" charset="0"/>
              </a:endParaRPr>
            </a:p>
          </p:txBody>
        </p:sp>
        <p:sp>
          <p:nvSpPr>
            <p:cNvPr id="37950" name="Rectangle 62"/>
            <p:cNvSpPr>
              <a:spLocks noChangeArrowheads="1"/>
            </p:cNvSpPr>
            <p:nvPr/>
          </p:nvSpPr>
          <p:spPr bwMode="auto">
            <a:xfrm>
              <a:off x="2201" y="240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51" name="Rectangle 63"/>
            <p:cNvSpPr>
              <a:spLocks noChangeArrowheads="1"/>
            </p:cNvSpPr>
            <p:nvPr/>
          </p:nvSpPr>
          <p:spPr bwMode="auto">
            <a:xfrm>
              <a:off x="2384" y="2386"/>
              <a:ext cx="376" cy="217"/>
            </a:xfrm>
            <a:prstGeom prst="rect">
              <a:avLst/>
            </a:prstGeom>
            <a:noFill/>
            <a:ln w="9525">
              <a:noFill/>
              <a:miter lim="800000"/>
              <a:headEnd/>
              <a:tailEnd/>
            </a:ln>
          </p:spPr>
          <p:txBody>
            <a:bodyPr/>
            <a:lstStyle/>
            <a:p>
              <a:pPr eaLnBrk="0" hangingPunct="0"/>
              <a:endParaRPr lang="en-GB"/>
            </a:p>
          </p:txBody>
        </p:sp>
        <p:sp>
          <p:nvSpPr>
            <p:cNvPr id="37952" name="Rectangle 64"/>
            <p:cNvSpPr>
              <a:spLocks noChangeArrowheads="1"/>
            </p:cNvSpPr>
            <p:nvPr/>
          </p:nvSpPr>
          <p:spPr bwMode="auto">
            <a:xfrm>
              <a:off x="2476" y="2421"/>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rPr>
                <a:t>1.00</a:t>
              </a:r>
              <a:endParaRPr lang="en-GB" sz="2000">
                <a:latin typeface="Times New Roman" pitchFamily="18" charset="0"/>
              </a:endParaRPr>
            </a:p>
          </p:txBody>
        </p:sp>
        <p:sp>
          <p:nvSpPr>
            <p:cNvPr id="37953" name="Rectangle 65"/>
            <p:cNvSpPr>
              <a:spLocks noChangeArrowheads="1"/>
            </p:cNvSpPr>
            <p:nvPr/>
          </p:nvSpPr>
          <p:spPr bwMode="auto">
            <a:xfrm>
              <a:off x="1648" y="2586"/>
              <a:ext cx="530" cy="165"/>
            </a:xfrm>
            <a:prstGeom prst="rect">
              <a:avLst/>
            </a:prstGeom>
            <a:solidFill>
              <a:srgbClr val="00FFFF"/>
            </a:solidFill>
            <a:ln w="9525">
              <a:noFill/>
              <a:miter lim="800000"/>
              <a:headEnd/>
              <a:tailEnd/>
            </a:ln>
          </p:spPr>
          <p:txBody>
            <a:bodyPr/>
            <a:lstStyle/>
            <a:p>
              <a:pPr eaLnBrk="0" hangingPunct="0"/>
              <a:endParaRPr lang="en-GB"/>
            </a:p>
          </p:txBody>
        </p:sp>
        <p:sp>
          <p:nvSpPr>
            <p:cNvPr id="37954" name="Rectangle 66"/>
            <p:cNvSpPr>
              <a:spLocks noChangeArrowheads="1"/>
            </p:cNvSpPr>
            <p:nvPr/>
          </p:nvSpPr>
          <p:spPr bwMode="auto">
            <a:xfrm>
              <a:off x="1751" y="2569"/>
              <a:ext cx="462" cy="216"/>
            </a:xfrm>
            <a:prstGeom prst="rect">
              <a:avLst/>
            </a:prstGeom>
            <a:noFill/>
            <a:ln w="9525">
              <a:noFill/>
              <a:miter lim="800000"/>
              <a:headEnd/>
              <a:tailEnd/>
            </a:ln>
          </p:spPr>
          <p:txBody>
            <a:bodyPr/>
            <a:lstStyle/>
            <a:p>
              <a:pPr eaLnBrk="0" hangingPunct="0"/>
              <a:endParaRPr lang="en-GB"/>
            </a:p>
          </p:txBody>
        </p:sp>
        <p:sp>
          <p:nvSpPr>
            <p:cNvPr id="37955" name="Rectangle 67"/>
            <p:cNvSpPr>
              <a:spLocks noChangeArrowheads="1"/>
            </p:cNvSpPr>
            <p:nvPr/>
          </p:nvSpPr>
          <p:spPr bwMode="auto">
            <a:xfrm>
              <a:off x="1841" y="2603"/>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41-45</a:t>
              </a:r>
              <a:endParaRPr lang="en-GB" sz="2000">
                <a:latin typeface="Times New Roman" pitchFamily="18" charset="0"/>
              </a:endParaRPr>
            </a:p>
          </p:txBody>
        </p:sp>
        <p:sp>
          <p:nvSpPr>
            <p:cNvPr id="37956" name="Rectangle 68"/>
            <p:cNvSpPr>
              <a:spLocks noChangeArrowheads="1"/>
            </p:cNvSpPr>
            <p:nvPr/>
          </p:nvSpPr>
          <p:spPr bwMode="auto">
            <a:xfrm>
              <a:off x="2201" y="2586"/>
              <a:ext cx="530" cy="165"/>
            </a:xfrm>
            <a:prstGeom prst="rect">
              <a:avLst/>
            </a:prstGeom>
            <a:solidFill>
              <a:srgbClr val="00FFFF"/>
            </a:solidFill>
            <a:ln w="9525">
              <a:noFill/>
              <a:miter lim="800000"/>
              <a:headEnd/>
              <a:tailEnd/>
            </a:ln>
          </p:spPr>
          <p:txBody>
            <a:bodyPr/>
            <a:lstStyle/>
            <a:p>
              <a:pPr eaLnBrk="0" hangingPunct="0"/>
              <a:endParaRPr lang="en-GB"/>
            </a:p>
          </p:txBody>
        </p:sp>
        <p:sp>
          <p:nvSpPr>
            <p:cNvPr id="37957" name="Rectangle 69"/>
            <p:cNvSpPr>
              <a:spLocks noChangeArrowheads="1"/>
            </p:cNvSpPr>
            <p:nvPr/>
          </p:nvSpPr>
          <p:spPr bwMode="auto">
            <a:xfrm>
              <a:off x="2384" y="2569"/>
              <a:ext cx="376" cy="216"/>
            </a:xfrm>
            <a:prstGeom prst="rect">
              <a:avLst/>
            </a:prstGeom>
            <a:noFill/>
            <a:ln w="9525">
              <a:noFill/>
              <a:miter lim="800000"/>
              <a:headEnd/>
              <a:tailEnd/>
            </a:ln>
          </p:spPr>
          <p:txBody>
            <a:bodyPr/>
            <a:lstStyle/>
            <a:p>
              <a:pPr eaLnBrk="0" hangingPunct="0"/>
              <a:endParaRPr lang="en-GB"/>
            </a:p>
          </p:txBody>
        </p:sp>
        <p:sp>
          <p:nvSpPr>
            <p:cNvPr id="37958" name="Rectangle 70"/>
            <p:cNvSpPr>
              <a:spLocks noChangeArrowheads="1"/>
            </p:cNvSpPr>
            <p:nvPr/>
          </p:nvSpPr>
          <p:spPr bwMode="auto">
            <a:xfrm>
              <a:off x="2476" y="2603"/>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0.93</a:t>
              </a:r>
              <a:endParaRPr lang="en-GB" sz="2000">
                <a:latin typeface="Times New Roman" pitchFamily="18" charset="0"/>
              </a:endParaRPr>
            </a:p>
          </p:txBody>
        </p:sp>
        <p:sp>
          <p:nvSpPr>
            <p:cNvPr id="37959" name="Rectangle 71"/>
            <p:cNvSpPr>
              <a:spLocks noChangeArrowheads="1"/>
            </p:cNvSpPr>
            <p:nvPr/>
          </p:nvSpPr>
          <p:spPr bwMode="auto">
            <a:xfrm>
              <a:off x="1648" y="2768"/>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60" name="Rectangle 72"/>
            <p:cNvSpPr>
              <a:spLocks noChangeArrowheads="1"/>
            </p:cNvSpPr>
            <p:nvPr/>
          </p:nvSpPr>
          <p:spPr bwMode="auto">
            <a:xfrm>
              <a:off x="1751" y="2751"/>
              <a:ext cx="462" cy="217"/>
            </a:xfrm>
            <a:prstGeom prst="rect">
              <a:avLst/>
            </a:prstGeom>
            <a:noFill/>
            <a:ln w="9525">
              <a:noFill/>
              <a:miter lim="800000"/>
              <a:headEnd/>
              <a:tailEnd/>
            </a:ln>
          </p:spPr>
          <p:txBody>
            <a:bodyPr/>
            <a:lstStyle/>
            <a:p>
              <a:pPr eaLnBrk="0" hangingPunct="0"/>
              <a:endParaRPr lang="en-GB"/>
            </a:p>
          </p:txBody>
        </p:sp>
        <p:sp>
          <p:nvSpPr>
            <p:cNvPr id="37961" name="Rectangle 73"/>
            <p:cNvSpPr>
              <a:spLocks noChangeArrowheads="1"/>
            </p:cNvSpPr>
            <p:nvPr/>
          </p:nvSpPr>
          <p:spPr bwMode="auto">
            <a:xfrm>
              <a:off x="1841" y="2786"/>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46-50</a:t>
              </a:r>
              <a:endParaRPr lang="en-GB" sz="2000">
                <a:latin typeface="Times New Roman" pitchFamily="18" charset="0"/>
              </a:endParaRPr>
            </a:p>
          </p:txBody>
        </p:sp>
        <p:sp>
          <p:nvSpPr>
            <p:cNvPr id="37962" name="Rectangle 74"/>
            <p:cNvSpPr>
              <a:spLocks noChangeArrowheads="1"/>
            </p:cNvSpPr>
            <p:nvPr/>
          </p:nvSpPr>
          <p:spPr bwMode="auto">
            <a:xfrm>
              <a:off x="2201" y="2768"/>
              <a:ext cx="530" cy="160"/>
            </a:xfrm>
            <a:prstGeom prst="rect">
              <a:avLst/>
            </a:prstGeom>
            <a:solidFill>
              <a:srgbClr val="00FFFF"/>
            </a:solidFill>
            <a:ln w="9525">
              <a:noFill/>
              <a:miter lim="800000"/>
              <a:headEnd/>
              <a:tailEnd/>
            </a:ln>
          </p:spPr>
          <p:txBody>
            <a:bodyPr/>
            <a:lstStyle/>
            <a:p>
              <a:pPr eaLnBrk="0" hangingPunct="0"/>
              <a:endParaRPr lang="en-GB"/>
            </a:p>
          </p:txBody>
        </p:sp>
        <p:sp>
          <p:nvSpPr>
            <p:cNvPr id="37963" name="Rectangle 75"/>
            <p:cNvSpPr>
              <a:spLocks noChangeArrowheads="1"/>
            </p:cNvSpPr>
            <p:nvPr/>
          </p:nvSpPr>
          <p:spPr bwMode="auto">
            <a:xfrm>
              <a:off x="2384" y="2751"/>
              <a:ext cx="376" cy="217"/>
            </a:xfrm>
            <a:prstGeom prst="rect">
              <a:avLst/>
            </a:prstGeom>
            <a:noFill/>
            <a:ln w="9525">
              <a:noFill/>
              <a:miter lim="800000"/>
              <a:headEnd/>
              <a:tailEnd/>
            </a:ln>
          </p:spPr>
          <p:txBody>
            <a:bodyPr/>
            <a:lstStyle/>
            <a:p>
              <a:pPr eaLnBrk="0" hangingPunct="0"/>
              <a:endParaRPr lang="en-GB"/>
            </a:p>
          </p:txBody>
        </p:sp>
        <p:sp>
          <p:nvSpPr>
            <p:cNvPr id="37964" name="Rectangle 76"/>
            <p:cNvSpPr>
              <a:spLocks noChangeArrowheads="1"/>
            </p:cNvSpPr>
            <p:nvPr/>
          </p:nvSpPr>
          <p:spPr bwMode="auto">
            <a:xfrm>
              <a:off x="2476" y="2786"/>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0.84</a:t>
              </a:r>
              <a:endParaRPr lang="en-GB" sz="2000">
                <a:latin typeface="Times New Roman" pitchFamily="18" charset="0"/>
              </a:endParaRPr>
            </a:p>
          </p:txBody>
        </p:sp>
        <p:sp>
          <p:nvSpPr>
            <p:cNvPr id="37965" name="Rectangle 77"/>
            <p:cNvSpPr>
              <a:spLocks noChangeArrowheads="1"/>
            </p:cNvSpPr>
            <p:nvPr/>
          </p:nvSpPr>
          <p:spPr bwMode="auto">
            <a:xfrm>
              <a:off x="1648" y="295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66" name="Rectangle 78"/>
            <p:cNvSpPr>
              <a:spLocks noChangeArrowheads="1"/>
            </p:cNvSpPr>
            <p:nvPr/>
          </p:nvSpPr>
          <p:spPr bwMode="auto">
            <a:xfrm>
              <a:off x="1751" y="2928"/>
              <a:ext cx="462" cy="222"/>
            </a:xfrm>
            <a:prstGeom prst="rect">
              <a:avLst/>
            </a:prstGeom>
            <a:noFill/>
            <a:ln w="9525">
              <a:noFill/>
              <a:miter lim="800000"/>
              <a:headEnd/>
              <a:tailEnd/>
            </a:ln>
          </p:spPr>
          <p:txBody>
            <a:bodyPr/>
            <a:lstStyle/>
            <a:p>
              <a:pPr eaLnBrk="0" hangingPunct="0"/>
              <a:endParaRPr lang="en-GB"/>
            </a:p>
          </p:txBody>
        </p:sp>
        <p:sp>
          <p:nvSpPr>
            <p:cNvPr id="37967" name="Rectangle 79"/>
            <p:cNvSpPr>
              <a:spLocks noChangeArrowheads="1"/>
            </p:cNvSpPr>
            <p:nvPr/>
          </p:nvSpPr>
          <p:spPr bwMode="auto">
            <a:xfrm>
              <a:off x="1841" y="2962"/>
              <a:ext cx="349"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50-60</a:t>
              </a:r>
              <a:endParaRPr lang="en-GB" sz="2000">
                <a:latin typeface="Times New Roman" pitchFamily="18" charset="0"/>
              </a:endParaRPr>
            </a:p>
          </p:txBody>
        </p:sp>
        <p:sp>
          <p:nvSpPr>
            <p:cNvPr id="37968" name="Rectangle 80"/>
            <p:cNvSpPr>
              <a:spLocks noChangeArrowheads="1"/>
            </p:cNvSpPr>
            <p:nvPr/>
          </p:nvSpPr>
          <p:spPr bwMode="auto">
            <a:xfrm>
              <a:off x="2201" y="295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69" name="Rectangle 81"/>
            <p:cNvSpPr>
              <a:spLocks noChangeArrowheads="1"/>
            </p:cNvSpPr>
            <p:nvPr/>
          </p:nvSpPr>
          <p:spPr bwMode="auto">
            <a:xfrm>
              <a:off x="2384" y="2928"/>
              <a:ext cx="376" cy="222"/>
            </a:xfrm>
            <a:prstGeom prst="rect">
              <a:avLst/>
            </a:prstGeom>
            <a:noFill/>
            <a:ln w="9525">
              <a:noFill/>
              <a:miter lim="800000"/>
              <a:headEnd/>
              <a:tailEnd/>
            </a:ln>
          </p:spPr>
          <p:txBody>
            <a:bodyPr/>
            <a:lstStyle/>
            <a:p>
              <a:pPr eaLnBrk="0" hangingPunct="0"/>
              <a:endParaRPr lang="en-GB"/>
            </a:p>
          </p:txBody>
        </p:sp>
        <p:sp>
          <p:nvSpPr>
            <p:cNvPr id="37970" name="Rectangle 82"/>
            <p:cNvSpPr>
              <a:spLocks noChangeArrowheads="1"/>
            </p:cNvSpPr>
            <p:nvPr/>
          </p:nvSpPr>
          <p:spPr bwMode="auto">
            <a:xfrm>
              <a:off x="2476" y="2962"/>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0.76</a:t>
              </a:r>
              <a:endParaRPr lang="en-GB" sz="2000">
                <a:latin typeface="Times New Roman" pitchFamily="18" charset="0"/>
              </a:endParaRPr>
            </a:p>
          </p:txBody>
        </p:sp>
        <p:sp>
          <p:nvSpPr>
            <p:cNvPr id="37971" name="Rectangle 83"/>
            <p:cNvSpPr>
              <a:spLocks noChangeArrowheads="1"/>
            </p:cNvSpPr>
            <p:nvPr/>
          </p:nvSpPr>
          <p:spPr bwMode="auto">
            <a:xfrm>
              <a:off x="1648" y="3133"/>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72" name="Rectangle 84"/>
            <p:cNvSpPr>
              <a:spLocks noChangeArrowheads="1"/>
            </p:cNvSpPr>
            <p:nvPr/>
          </p:nvSpPr>
          <p:spPr bwMode="auto">
            <a:xfrm>
              <a:off x="1865" y="3110"/>
              <a:ext cx="342" cy="217"/>
            </a:xfrm>
            <a:prstGeom prst="rect">
              <a:avLst/>
            </a:prstGeom>
            <a:noFill/>
            <a:ln w="9525">
              <a:noFill/>
              <a:miter lim="800000"/>
              <a:headEnd/>
              <a:tailEnd/>
            </a:ln>
          </p:spPr>
          <p:txBody>
            <a:bodyPr/>
            <a:lstStyle/>
            <a:p>
              <a:pPr eaLnBrk="0" hangingPunct="0"/>
              <a:endParaRPr lang="en-GB"/>
            </a:p>
          </p:txBody>
        </p:sp>
        <p:sp>
          <p:nvSpPr>
            <p:cNvPr id="37973" name="Rectangle 85"/>
            <p:cNvSpPr>
              <a:spLocks noChangeArrowheads="1"/>
            </p:cNvSpPr>
            <p:nvPr/>
          </p:nvSpPr>
          <p:spPr bwMode="auto">
            <a:xfrm>
              <a:off x="1957" y="3145"/>
              <a:ext cx="231"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60+</a:t>
              </a:r>
              <a:endParaRPr lang="en-GB" sz="2000">
                <a:latin typeface="Times New Roman" pitchFamily="18" charset="0"/>
              </a:endParaRPr>
            </a:p>
          </p:txBody>
        </p:sp>
        <p:sp>
          <p:nvSpPr>
            <p:cNvPr id="37974" name="Rectangle 86"/>
            <p:cNvSpPr>
              <a:spLocks noChangeArrowheads="1"/>
            </p:cNvSpPr>
            <p:nvPr/>
          </p:nvSpPr>
          <p:spPr bwMode="auto">
            <a:xfrm>
              <a:off x="2201" y="3133"/>
              <a:ext cx="530" cy="159"/>
            </a:xfrm>
            <a:prstGeom prst="rect">
              <a:avLst/>
            </a:prstGeom>
            <a:solidFill>
              <a:srgbClr val="00FFFF"/>
            </a:solidFill>
            <a:ln w="9525">
              <a:noFill/>
              <a:miter lim="800000"/>
              <a:headEnd/>
              <a:tailEnd/>
            </a:ln>
          </p:spPr>
          <p:txBody>
            <a:bodyPr/>
            <a:lstStyle/>
            <a:p>
              <a:pPr eaLnBrk="0" hangingPunct="0"/>
              <a:endParaRPr lang="en-GB"/>
            </a:p>
          </p:txBody>
        </p:sp>
        <p:sp>
          <p:nvSpPr>
            <p:cNvPr id="37975" name="Rectangle 87"/>
            <p:cNvSpPr>
              <a:spLocks noChangeArrowheads="1"/>
            </p:cNvSpPr>
            <p:nvPr/>
          </p:nvSpPr>
          <p:spPr bwMode="auto">
            <a:xfrm>
              <a:off x="2384" y="3110"/>
              <a:ext cx="376" cy="217"/>
            </a:xfrm>
            <a:prstGeom prst="rect">
              <a:avLst/>
            </a:prstGeom>
            <a:noFill/>
            <a:ln w="9525">
              <a:noFill/>
              <a:miter lim="800000"/>
              <a:headEnd/>
              <a:tailEnd/>
            </a:ln>
          </p:spPr>
          <p:txBody>
            <a:bodyPr/>
            <a:lstStyle/>
            <a:p>
              <a:pPr eaLnBrk="0" hangingPunct="0"/>
              <a:endParaRPr lang="en-GB"/>
            </a:p>
          </p:txBody>
        </p:sp>
        <p:sp>
          <p:nvSpPr>
            <p:cNvPr id="37976" name="Rectangle 88"/>
            <p:cNvSpPr>
              <a:spLocks noChangeArrowheads="1"/>
            </p:cNvSpPr>
            <p:nvPr/>
          </p:nvSpPr>
          <p:spPr bwMode="auto">
            <a:xfrm>
              <a:off x="2476" y="3145"/>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0.78</a:t>
              </a:r>
              <a:endParaRPr lang="en-GB" sz="2000">
                <a:latin typeface="Times New Roman" pitchFamily="18" charset="0"/>
              </a:endParaRPr>
            </a:p>
          </p:txBody>
        </p:sp>
        <p:sp>
          <p:nvSpPr>
            <p:cNvPr id="37977" name="Rectangle 89"/>
            <p:cNvSpPr>
              <a:spLocks noChangeArrowheads="1"/>
            </p:cNvSpPr>
            <p:nvPr/>
          </p:nvSpPr>
          <p:spPr bwMode="auto">
            <a:xfrm>
              <a:off x="1643" y="774"/>
              <a:ext cx="552" cy="182"/>
            </a:xfrm>
            <a:prstGeom prst="rect">
              <a:avLst/>
            </a:prstGeom>
            <a:noFill/>
            <a:ln w="26988" cap="rnd">
              <a:solidFill>
                <a:srgbClr val="FFFFFF"/>
              </a:solidFill>
              <a:round/>
              <a:headEnd/>
              <a:tailEnd/>
            </a:ln>
          </p:spPr>
          <p:txBody>
            <a:bodyPr/>
            <a:lstStyle/>
            <a:p>
              <a:pPr eaLnBrk="0" hangingPunct="0"/>
              <a:endParaRPr lang="en-GB"/>
            </a:p>
          </p:txBody>
        </p:sp>
        <p:sp>
          <p:nvSpPr>
            <p:cNvPr id="37978" name="Line 90"/>
            <p:cNvSpPr>
              <a:spLocks noChangeShapeType="1"/>
            </p:cNvSpPr>
            <p:nvPr/>
          </p:nvSpPr>
          <p:spPr bwMode="auto">
            <a:xfrm>
              <a:off x="1643" y="791"/>
              <a:ext cx="1" cy="148"/>
            </a:xfrm>
            <a:prstGeom prst="line">
              <a:avLst/>
            </a:prstGeom>
            <a:noFill/>
            <a:ln w="26988">
              <a:solidFill>
                <a:srgbClr val="FFFFFF"/>
              </a:solidFill>
              <a:round/>
              <a:headEnd/>
              <a:tailEnd/>
            </a:ln>
          </p:spPr>
          <p:txBody>
            <a:bodyPr/>
            <a:lstStyle/>
            <a:p>
              <a:endParaRPr lang="en-GB"/>
            </a:p>
          </p:txBody>
        </p:sp>
        <p:sp>
          <p:nvSpPr>
            <p:cNvPr id="37979" name="Rectangle 91"/>
            <p:cNvSpPr>
              <a:spLocks noChangeArrowheads="1"/>
            </p:cNvSpPr>
            <p:nvPr/>
          </p:nvSpPr>
          <p:spPr bwMode="auto">
            <a:xfrm>
              <a:off x="2195" y="774"/>
              <a:ext cx="548" cy="182"/>
            </a:xfrm>
            <a:prstGeom prst="rect">
              <a:avLst/>
            </a:prstGeom>
            <a:noFill/>
            <a:ln w="26988" cap="rnd">
              <a:solidFill>
                <a:srgbClr val="FFFFFF"/>
              </a:solidFill>
              <a:round/>
              <a:headEnd/>
              <a:tailEnd/>
            </a:ln>
          </p:spPr>
          <p:txBody>
            <a:bodyPr/>
            <a:lstStyle/>
            <a:p>
              <a:pPr eaLnBrk="0" hangingPunct="0"/>
              <a:endParaRPr lang="en-GB"/>
            </a:p>
          </p:txBody>
        </p:sp>
        <p:sp>
          <p:nvSpPr>
            <p:cNvPr id="37980" name="Line 92"/>
            <p:cNvSpPr>
              <a:spLocks noChangeShapeType="1"/>
            </p:cNvSpPr>
            <p:nvPr/>
          </p:nvSpPr>
          <p:spPr bwMode="auto">
            <a:xfrm>
              <a:off x="2195" y="791"/>
              <a:ext cx="1" cy="148"/>
            </a:xfrm>
            <a:prstGeom prst="line">
              <a:avLst/>
            </a:prstGeom>
            <a:noFill/>
            <a:ln w="26988">
              <a:solidFill>
                <a:srgbClr val="FFFFFF"/>
              </a:solidFill>
              <a:round/>
              <a:headEnd/>
              <a:tailEnd/>
            </a:ln>
          </p:spPr>
          <p:txBody>
            <a:bodyPr/>
            <a:lstStyle/>
            <a:p>
              <a:endParaRPr lang="en-GB"/>
            </a:p>
          </p:txBody>
        </p:sp>
        <p:sp>
          <p:nvSpPr>
            <p:cNvPr id="37981" name="Rectangle 93"/>
            <p:cNvSpPr>
              <a:spLocks noChangeArrowheads="1"/>
            </p:cNvSpPr>
            <p:nvPr/>
          </p:nvSpPr>
          <p:spPr bwMode="auto">
            <a:xfrm>
              <a:off x="1643" y="956"/>
              <a:ext cx="552" cy="182"/>
            </a:xfrm>
            <a:prstGeom prst="rect">
              <a:avLst/>
            </a:prstGeom>
            <a:noFill/>
            <a:ln w="26988" cap="rnd">
              <a:solidFill>
                <a:srgbClr val="FFFFFF"/>
              </a:solidFill>
              <a:round/>
              <a:headEnd/>
              <a:tailEnd/>
            </a:ln>
          </p:spPr>
          <p:txBody>
            <a:bodyPr/>
            <a:lstStyle/>
            <a:p>
              <a:pPr eaLnBrk="0" hangingPunct="0"/>
              <a:endParaRPr lang="en-GB"/>
            </a:p>
          </p:txBody>
        </p:sp>
        <p:sp>
          <p:nvSpPr>
            <p:cNvPr id="37982" name="Line 94"/>
            <p:cNvSpPr>
              <a:spLocks noChangeShapeType="1"/>
            </p:cNvSpPr>
            <p:nvPr/>
          </p:nvSpPr>
          <p:spPr bwMode="auto">
            <a:xfrm>
              <a:off x="1643" y="967"/>
              <a:ext cx="1" cy="154"/>
            </a:xfrm>
            <a:prstGeom prst="line">
              <a:avLst/>
            </a:prstGeom>
            <a:noFill/>
            <a:ln w="26988">
              <a:solidFill>
                <a:srgbClr val="FFFFFF"/>
              </a:solidFill>
              <a:round/>
              <a:headEnd/>
              <a:tailEnd/>
            </a:ln>
          </p:spPr>
          <p:txBody>
            <a:bodyPr/>
            <a:lstStyle/>
            <a:p>
              <a:endParaRPr lang="en-GB"/>
            </a:p>
          </p:txBody>
        </p:sp>
        <p:sp>
          <p:nvSpPr>
            <p:cNvPr id="37983" name="Rectangle 95"/>
            <p:cNvSpPr>
              <a:spLocks noChangeArrowheads="1"/>
            </p:cNvSpPr>
            <p:nvPr/>
          </p:nvSpPr>
          <p:spPr bwMode="auto">
            <a:xfrm>
              <a:off x="2195" y="956"/>
              <a:ext cx="548" cy="182"/>
            </a:xfrm>
            <a:prstGeom prst="rect">
              <a:avLst/>
            </a:prstGeom>
            <a:noFill/>
            <a:ln w="26988" cap="rnd">
              <a:solidFill>
                <a:srgbClr val="FFFFFF"/>
              </a:solidFill>
              <a:round/>
              <a:headEnd/>
              <a:tailEnd/>
            </a:ln>
          </p:spPr>
          <p:txBody>
            <a:bodyPr/>
            <a:lstStyle/>
            <a:p>
              <a:pPr eaLnBrk="0" hangingPunct="0"/>
              <a:endParaRPr lang="en-GB"/>
            </a:p>
          </p:txBody>
        </p:sp>
        <p:sp>
          <p:nvSpPr>
            <p:cNvPr id="37984" name="Line 96"/>
            <p:cNvSpPr>
              <a:spLocks noChangeShapeType="1"/>
            </p:cNvSpPr>
            <p:nvPr/>
          </p:nvSpPr>
          <p:spPr bwMode="auto">
            <a:xfrm>
              <a:off x="2195" y="967"/>
              <a:ext cx="1" cy="154"/>
            </a:xfrm>
            <a:prstGeom prst="line">
              <a:avLst/>
            </a:prstGeom>
            <a:noFill/>
            <a:ln w="26988">
              <a:solidFill>
                <a:srgbClr val="FFFFFF"/>
              </a:solidFill>
              <a:round/>
              <a:headEnd/>
              <a:tailEnd/>
            </a:ln>
          </p:spPr>
          <p:txBody>
            <a:bodyPr/>
            <a:lstStyle/>
            <a:p>
              <a:endParaRPr lang="en-GB"/>
            </a:p>
          </p:txBody>
        </p:sp>
        <p:sp>
          <p:nvSpPr>
            <p:cNvPr id="37985" name="Rectangle 97"/>
            <p:cNvSpPr>
              <a:spLocks noChangeArrowheads="1"/>
            </p:cNvSpPr>
            <p:nvPr/>
          </p:nvSpPr>
          <p:spPr bwMode="auto">
            <a:xfrm>
              <a:off x="1643" y="1133"/>
              <a:ext cx="552" cy="182"/>
            </a:xfrm>
            <a:prstGeom prst="rect">
              <a:avLst/>
            </a:prstGeom>
            <a:noFill/>
            <a:ln w="26988" cap="rnd">
              <a:solidFill>
                <a:srgbClr val="FFFFFF"/>
              </a:solidFill>
              <a:round/>
              <a:headEnd/>
              <a:tailEnd/>
            </a:ln>
          </p:spPr>
          <p:txBody>
            <a:bodyPr/>
            <a:lstStyle/>
            <a:p>
              <a:pPr eaLnBrk="0" hangingPunct="0"/>
              <a:endParaRPr lang="en-GB"/>
            </a:p>
          </p:txBody>
        </p:sp>
        <p:sp>
          <p:nvSpPr>
            <p:cNvPr id="37986" name="Line 98"/>
            <p:cNvSpPr>
              <a:spLocks noChangeShapeType="1"/>
            </p:cNvSpPr>
            <p:nvPr/>
          </p:nvSpPr>
          <p:spPr bwMode="auto">
            <a:xfrm>
              <a:off x="1643" y="1150"/>
              <a:ext cx="1" cy="154"/>
            </a:xfrm>
            <a:prstGeom prst="line">
              <a:avLst/>
            </a:prstGeom>
            <a:noFill/>
            <a:ln w="26988">
              <a:solidFill>
                <a:srgbClr val="FFFFFF"/>
              </a:solidFill>
              <a:round/>
              <a:headEnd/>
              <a:tailEnd/>
            </a:ln>
          </p:spPr>
          <p:txBody>
            <a:bodyPr/>
            <a:lstStyle/>
            <a:p>
              <a:endParaRPr lang="en-GB"/>
            </a:p>
          </p:txBody>
        </p:sp>
        <p:sp>
          <p:nvSpPr>
            <p:cNvPr id="37987" name="Rectangle 99"/>
            <p:cNvSpPr>
              <a:spLocks noChangeArrowheads="1"/>
            </p:cNvSpPr>
            <p:nvPr/>
          </p:nvSpPr>
          <p:spPr bwMode="auto">
            <a:xfrm>
              <a:off x="2195" y="1133"/>
              <a:ext cx="548" cy="182"/>
            </a:xfrm>
            <a:prstGeom prst="rect">
              <a:avLst/>
            </a:prstGeom>
            <a:noFill/>
            <a:ln w="26988" cap="rnd">
              <a:solidFill>
                <a:srgbClr val="FFFFFF"/>
              </a:solidFill>
              <a:round/>
              <a:headEnd/>
              <a:tailEnd/>
            </a:ln>
          </p:spPr>
          <p:txBody>
            <a:bodyPr/>
            <a:lstStyle/>
            <a:p>
              <a:pPr eaLnBrk="0" hangingPunct="0"/>
              <a:endParaRPr lang="en-GB"/>
            </a:p>
          </p:txBody>
        </p:sp>
        <p:sp>
          <p:nvSpPr>
            <p:cNvPr id="37988" name="Line 100"/>
            <p:cNvSpPr>
              <a:spLocks noChangeShapeType="1"/>
            </p:cNvSpPr>
            <p:nvPr/>
          </p:nvSpPr>
          <p:spPr bwMode="auto">
            <a:xfrm>
              <a:off x="2195" y="1150"/>
              <a:ext cx="1" cy="154"/>
            </a:xfrm>
            <a:prstGeom prst="line">
              <a:avLst/>
            </a:prstGeom>
            <a:noFill/>
            <a:ln w="26988">
              <a:solidFill>
                <a:srgbClr val="FFFFFF"/>
              </a:solidFill>
              <a:round/>
              <a:headEnd/>
              <a:tailEnd/>
            </a:ln>
          </p:spPr>
          <p:txBody>
            <a:bodyPr/>
            <a:lstStyle/>
            <a:p>
              <a:endParaRPr lang="en-GB"/>
            </a:p>
          </p:txBody>
        </p:sp>
        <p:sp>
          <p:nvSpPr>
            <p:cNvPr id="37989" name="Rectangle 101"/>
            <p:cNvSpPr>
              <a:spLocks noChangeArrowheads="1"/>
            </p:cNvSpPr>
            <p:nvPr/>
          </p:nvSpPr>
          <p:spPr bwMode="auto">
            <a:xfrm>
              <a:off x="1643" y="1315"/>
              <a:ext cx="552" cy="182"/>
            </a:xfrm>
            <a:prstGeom prst="rect">
              <a:avLst/>
            </a:prstGeom>
            <a:noFill/>
            <a:ln w="26988" cap="rnd">
              <a:solidFill>
                <a:srgbClr val="FFFFFF"/>
              </a:solidFill>
              <a:round/>
              <a:headEnd/>
              <a:tailEnd/>
            </a:ln>
          </p:spPr>
          <p:txBody>
            <a:bodyPr/>
            <a:lstStyle/>
            <a:p>
              <a:pPr eaLnBrk="0" hangingPunct="0"/>
              <a:endParaRPr lang="en-GB"/>
            </a:p>
          </p:txBody>
        </p:sp>
        <p:sp>
          <p:nvSpPr>
            <p:cNvPr id="37990" name="Line 102"/>
            <p:cNvSpPr>
              <a:spLocks noChangeShapeType="1"/>
            </p:cNvSpPr>
            <p:nvPr/>
          </p:nvSpPr>
          <p:spPr bwMode="auto">
            <a:xfrm>
              <a:off x="1643" y="1332"/>
              <a:ext cx="1" cy="148"/>
            </a:xfrm>
            <a:prstGeom prst="line">
              <a:avLst/>
            </a:prstGeom>
            <a:noFill/>
            <a:ln w="26988">
              <a:solidFill>
                <a:srgbClr val="FFFFFF"/>
              </a:solidFill>
              <a:round/>
              <a:headEnd/>
              <a:tailEnd/>
            </a:ln>
          </p:spPr>
          <p:txBody>
            <a:bodyPr/>
            <a:lstStyle/>
            <a:p>
              <a:endParaRPr lang="en-GB"/>
            </a:p>
          </p:txBody>
        </p:sp>
        <p:sp>
          <p:nvSpPr>
            <p:cNvPr id="37991" name="Rectangle 103"/>
            <p:cNvSpPr>
              <a:spLocks noChangeArrowheads="1"/>
            </p:cNvSpPr>
            <p:nvPr/>
          </p:nvSpPr>
          <p:spPr bwMode="auto">
            <a:xfrm>
              <a:off x="2195" y="1315"/>
              <a:ext cx="548" cy="182"/>
            </a:xfrm>
            <a:prstGeom prst="rect">
              <a:avLst/>
            </a:prstGeom>
            <a:noFill/>
            <a:ln w="26988" cap="rnd">
              <a:solidFill>
                <a:srgbClr val="FFFFFF"/>
              </a:solidFill>
              <a:round/>
              <a:headEnd/>
              <a:tailEnd/>
            </a:ln>
          </p:spPr>
          <p:txBody>
            <a:bodyPr/>
            <a:lstStyle/>
            <a:p>
              <a:pPr eaLnBrk="0" hangingPunct="0"/>
              <a:endParaRPr lang="en-GB"/>
            </a:p>
          </p:txBody>
        </p:sp>
        <p:sp>
          <p:nvSpPr>
            <p:cNvPr id="37992" name="Line 104"/>
            <p:cNvSpPr>
              <a:spLocks noChangeShapeType="1"/>
            </p:cNvSpPr>
            <p:nvPr/>
          </p:nvSpPr>
          <p:spPr bwMode="auto">
            <a:xfrm>
              <a:off x="2195" y="1332"/>
              <a:ext cx="1" cy="148"/>
            </a:xfrm>
            <a:prstGeom prst="line">
              <a:avLst/>
            </a:prstGeom>
            <a:noFill/>
            <a:ln w="26988">
              <a:solidFill>
                <a:srgbClr val="FFFFFF"/>
              </a:solidFill>
              <a:round/>
              <a:headEnd/>
              <a:tailEnd/>
            </a:ln>
          </p:spPr>
          <p:txBody>
            <a:bodyPr/>
            <a:lstStyle/>
            <a:p>
              <a:endParaRPr lang="en-GB"/>
            </a:p>
          </p:txBody>
        </p:sp>
        <p:sp>
          <p:nvSpPr>
            <p:cNvPr id="37993" name="Rectangle 105"/>
            <p:cNvSpPr>
              <a:spLocks noChangeArrowheads="1"/>
            </p:cNvSpPr>
            <p:nvPr/>
          </p:nvSpPr>
          <p:spPr bwMode="auto">
            <a:xfrm>
              <a:off x="1643" y="1497"/>
              <a:ext cx="552" cy="183"/>
            </a:xfrm>
            <a:prstGeom prst="rect">
              <a:avLst/>
            </a:prstGeom>
            <a:noFill/>
            <a:ln w="26988" cap="rnd">
              <a:solidFill>
                <a:srgbClr val="FFFFFF"/>
              </a:solidFill>
              <a:round/>
              <a:headEnd/>
              <a:tailEnd/>
            </a:ln>
          </p:spPr>
          <p:txBody>
            <a:bodyPr/>
            <a:lstStyle/>
            <a:p>
              <a:pPr eaLnBrk="0" hangingPunct="0"/>
              <a:endParaRPr lang="en-GB"/>
            </a:p>
          </p:txBody>
        </p:sp>
        <p:sp>
          <p:nvSpPr>
            <p:cNvPr id="37994" name="Line 106"/>
            <p:cNvSpPr>
              <a:spLocks noChangeShapeType="1"/>
            </p:cNvSpPr>
            <p:nvPr/>
          </p:nvSpPr>
          <p:spPr bwMode="auto">
            <a:xfrm>
              <a:off x="1643" y="1514"/>
              <a:ext cx="1" cy="149"/>
            </a:xfrm>
            <a:prstGeom prst="line">
              <a:avLst/>
            </a:prstGeom>
            <a:noFill/>
            <a:ln w="26988">
              <a:solidFill>
                <a:srgbClr val="FFFFFF"/>
              </a:solidFill>
              <a:round/>
              <a:headEnd/>
              <a:tailEnd/>
            </a:ln>
          </p:spPr>
          <p:txBody>
            <a:bodyPr/>
            <a:lstStyle/>
            <a:p>
              <a:endParaRPr lang="en-GB"/>
            </a:p>
          </p:txBody>
        </p:sp>
        <p:sp>
          <p:nvSpPr>
            <p:cNvPr id="37995" name="Rectangle 107"/>
            <p:cNvSpPr>
              <a:spLocks noChangeArrowheads="1"/>
            </p:cNvSpPr>
            <p:nvPr/>
          </p:nvSpPr>
          <p:spPr bwMode="auto">
            <a:xfrm>
              <a:off x="2195" y="1497"/>
              <a:ext cx="548" cy="183"/>
            </a:xfrm>
            <a:prstGeom prst="rect">
              <a:avLst/>
            </a:prstGeom>
            <a:noFill/>
            <a:ln w="26988" cap="rnd">
              <a:solidFill>
                <a:srgbClr val="FFFFFF"/>
              </a:solidFill>
              <a:round/>
              <a:headEnd/>
              <a:tailEnd/>
            </a:ln>
          </p:spPr>
          <p:txBody>
            <a:bodyPr/>
            <a:lstStyle/>
            <a:p>
              <a:pPr eaLnBrk="0" hangingPunct="0"/>
              <a:endParaRPr lang="en-GB"/>
            </a:p>
          </p:txBody>
        </p:sp>
        <p:sp>
          <p:nvSpPr>
            <p:cNvPr id="37996" name="Line 108"/>
            <p:cNvSpPr>
              <a:spLocks noChangeShapeType="1"/>
            </p:cNvSpPr>
            <p:nvPr/>
          </p:nvSpPr>
          <p:spPr bwMode="auto">
            <a:xfrm>
              <a:off x="2195" y="1514"/>
              <a:ext cx="1" cy="149"/>
            </a:xfrm>
            <a:prstGeom prst="line">
              <a:avLst/>
            </a:prstGeom>
            <a:noFill/>
            <a:ln w="26988">
              <a:solidFill>
                <a:srgbClr val="FFFFFF"/>
              </a:solidFill>
              <a:round/>
              <a:headEnd/>
              <a:tailEnd/>
            </a:ln>
          </p:spPr>
          <p:txBody>
            <a:bodyPr/>
            <a:lstStyle/>
            <a:p>
              <a:endParaRPr lang="en-GB"/>
            </a:p>
          </p:txBody>
        </p:sp>
        <p:sp>
          <p:nvSpPr>
            <p:cNvPr id="37997" name="Rectangle 109"/>
            <p:cNvSpPr>
              <a:spLocks noChangeArrowheads="1"/>
            </p:cNvSpPr>
            <p:nvPr/>
          </p:nvSpPr>
          <p:spPr bwMode="auto">
            <a:xfrm>
              <a:off x="1643" y="1680"/>
              <a:ext cx="552" cy="182"/>
            </a:xfrm>
            <a:prstGeom prst="rect">
              <a:avLst/>
            </a:prstGeom>
            <a:noFill/>
            <a:ln w="26988" cap="rnd">
              <a:solidFill>
                <a:srgbClr val="FFFFFF"/>
              </a:solidFill>
              <a:round/>
              <a:headEnd/>
              <a:tailEnd/>
            </a:ln>
          </p:spPr>
          <p:txBody>
            <a:bodyPr/>
            <a:lstStyle/>
            <a:p>
              <a:pPr eaLnBrk="0" hangingPunct="0"/>
              <a:endParaRPr lang="en-GB"/>
            </a:p>
          </p:txBody>
        </p:sp>
        <p:sp>
          <p:nvSpPr>
            <p:cNvPr id="37998" name="Line 110"/>
            <p:cNvSpPr>
              <a:spLocks noChangeShapeType="1"/>
            </p:cNvSpPr>
            <p:nvPr/>
          </p:nvSpPr>
          <p:spPr bwMode="auto">
            <a:xfrm>
              <a:off x="1643" y="1691"/>
              <a:ext cx="1" cy="154"/>
            </a:xfrm>
            <a:prstGeom prst="line">
              <a:avLst/>
            </a:prstGeom>
            <a:noFill/>
            <a:ln w="26988">
              <a:solidFill>
                <a:srgbClr val="FFFFFF"/>
              </a:solidFill>
              <a:round/>
              <a:headEnd/>
              <a:tailEnd/>
            </a:ln>
          </p:spPr>
          <p:txBody>
            <a:bodyPr/>
            <a:lstStyle/>
            <a:p>
              <a:endParaRPr lang="en-GB"/>
            </a:p>
          </p:txBody>
        </p:sp>
        <p:sp>
          <p:nvSpPr>
            <p:cNvPr id="37999" name="Rectangle 111"/>
            <p:cNvSpPr>
              <a:spLocks noChangeArrowheads="1"/>
            </p:cNvSpPr>
            <p:nvPr/>
          </p:nvSpPr>
          <p:spPr bwMode="auto">
            <a:xfrm>
              <a:off x="2195" y="1680"/>
              <a:ext cx="548" cy="182"/>
            </a:xfrm>
            <a:prstGeom prst="rect">
              <a:avLst/>
            </a:prstGeom>
            <a:noFill/>
            <a:ln w="26988" cap="rnd">
              <a:solidFill>
                <a:srgbClr val="FFFFFF"/>
              </a:solidFill>
              <a:round/>
              <a:headEnd/>
              <a:tailEnd/>
            </a:ln>
          </p:spPr>
          <p:txBody>
            <a:bodyPr/>
            <a:lstStyle/>
            <a:p>
              <a:pPr eaLnBrk="0" hangingPunct="0"/>
              <a:endParaRPr lang="en-GB"/>
            </a:p>
          </p:txBody>
        </p:sp>
        <p:sp>
          <p:nvSpPr>
            <p:cNvPr id="38000" name="Line 112"/>
            <p:cNvSpPr>
              <a:spLocks noChangeShapeType="1"/>
            </p:cNvSpPr>
            <p:nvPr/>
          </p:nvSpPr>
          <p:spPr bwMode="auto">
            <a:xfrm>
              <a:off x="2195" y="1691"/>
              <a:ext cx="1" cy="154"/>
            </a:xfrm>
            <a:prstGeom prst="line">
              <a:avLst/>
            </a:prstGeom>
            <a:noFill/>
            <a:ln w="26988">
              <a:solidFill>
                <a:srgbClr val="FFFFFF"/>
              </a:solidFill>
              <a:round/>
              <a:headEnd/>
              <a:tailEnd/>
            </a:ln>
          </p:spPr>
          <p:txBody>
            <a:bodyPr/>
            <a:lstStyle/>
            <a:p>
              <a:endParaRPr lang="en-GB"/>
            </a:p>
          </p:txBody>
        </p:sp>
        <p:sp>
          <p:nvSpPr>
            <p:cNvPr id="38001" name="Rectangle 113"/>
            <p:cNvSpPr>
              <a:spLocks noChangeArrowheads="1"/>
            </p:cNvSpPr>
            <p:nvPr/>
          </p:nvSpPr>
          <p:spPr bwMode="auto">
            <a:xfrm>
              <a:off x="1643" y="1856"/>
              <a:ext cx="552" cy="183"/>
            </a:xfrm>
            <a:prstGeom prst="rect">
              <a:avLst/>
            </a:prstGeom>
            <a:noFill/>
            <a:ln w="26988" cap="rnd">
              <a:solidFill>
                <a:srgbClr val="FFFFFF"/>
              </a:solidFill>
              <a:round/>
              <a:headEnd/>
              <a:tailEnd/>
            </a:ln>
          </p:spPr>
          <p:txBody>
            <a:bodyPr/>
            <a:lstStyle/>
            <a:p>
              <a:pPr eaLnBrk="0" hangingPunct="0"/>
              <a:endParaRPr lang="en-GB"/>
            </a:p>
          </p:txBody>
        </p:sp>
        <p:sp>
          <p:nvSpPr>
            <p:cNvPr id="38002" name="Line 114"/>
            <p:cNvSpPr>
              <a:spLocks noChangeShapeType="1"/>
            </p:cNvSpPr>
            <p:nvPr/>
          </p:nvSpPr>
          <p:spPr bwMode="auto">
            <a:xfrm>
              <a:off x="1643" y="1873"/>
              <a:ext cx="1" cy="154"/>
            </a:xfrm>
            <a:prstGeom prst="line">
              <a:avLst/>
            </a:prstGeom>
            <a:noFill/>
            <a:ln w="26988">
              <a:solidFill>
                <a:srgbClr val="FFFFFF"/>
              </a:solidFill>
              <a:round/>
              <a:headEnd/>
              <a:tailEnd/>
            </a:ln>
          </p:spPr>
          <p:txBody>
            <a:bodyPr/>
            <a:lstStyle/>
            <a:p>
              <a:endParaRPr lang="en-GB"/>
            </a:p>
          </p:txBody>
        </p:sp>
        <p:sp>
          <p:nvSpPr>
            <p:cNvPr id="38003" name="Rectangle 115"/>
            <p:cNvSpPr>
              <a:spLocks noChangeArrowheads="1"/>
            </p:cNvSpPr>
            <p:nvPr/>
          </p:nvSpPr>
          <p:spPr bwMode="auto">
            <a:xfrm>
              <a:off x="2195" y="1856"/>
              <a:ext cx="548" cy="183"/>
            </a:xfrm>
            <a:prstGeom prst="rect">
              <a:avLst/>
            </a:prstGeom>
            <a:noFill/>
            <a:ln w="26988" cap="rnd">
              <a:solidFill>
                <a:srgbClr val="FFFFFF"/>
              </a:solidFill>
              <a:round/>
              <a:headEnd/>
              <a:tailEnd/>
            </a:ln>
          </p:spPr>
          <p:txBody>
            <a:bodyPr/>
            <a:lstStyle/>
            <a:p>
              <a:pPr eaLnBrk="0" hangingPunct="0"/>
              <a:endParaRPr lang="en-GB"/>
            </a:p>
          </p:txBody>
        </p:sp>
        <p:sp>
          <p:nvSpPr>
            <p:cNvPr id="38004" name="Line 116"/>
            <p:cNvSpPr>
              <a:spLocks noChangeShapeType="1"/>
            </p:cNvSpPr>
            <p:nvPr/>
          </p:nvSpPr>
          <p:spPr bwMode="auto">
            <a:xfrm>
              <a:off x="2195" y="1873"/>
              <a:ext cx="1" cy="154"/>
            </a:xfrm>
            <a:prstGeom prst="line">
              <a:avLst/>
            </a:prstGeom>
            <a:noFill/>
            <a:ln w="26988">
              <a:solidFill>
                <a:srgbClr val="FFFFFF"/>
              </a:solidFill>
              <a:round/>
              <a:headEnd/>
              <a:tailEnd/>
            </a:ln>
          </p:spPr>
          <p:txBody>
            <a:bodyPr/>
            <a:lstStyle/>
            <a:p>
              <a:endParaRPr lang="en-GB"/>
            </a:p>
          </p:txBody>
        </p:sp>
        <p:sp>
          <p:nvSpPr>
            <p:cNvPr id="38005" name="Rectangle 117"/>
            <p:cNvSpPr>
              <a:spLocks noChangeArrowheads="1"/>
            </p:cNvSpPr>
            <p:nvPr/>
          </p:nvSpPr>
          <p:spPr bwMode="auto">
            <a:xfrm>
              <a:off x="1643" y="2039"/>
              <a:ext cx="552" cy="182"/>
            </a:xfrm>
            <a:prstGeom prst="rect">
              <a:avLst/>
            </a:prstGeom>
            <a:noFill/>
            <a:ln w="26988" cap="rnd">
              <a:solidFill>
                <a:srgbClr val="FFFFFF"/>
              </a:solidFill>
              <a:round/>
              <a:headEnd/>
              <a:tailEnd/>
            </a:ln>
          </p:spPr>
          <p:txBody>
            <a:bodyPr/>
            <a:lstStyle/>
            <a:p>
              <a:pPr eaLnBrk="0" hangingPunct="0"/>
              <a:endParaRPr lang="en-GB"/>
            </a:p>
          </p:txBody>
        </p:sp>
        <p:sp>
          <p:nvSpPr>
            <p:cNvPr id="38006" name="Line 118"/>
            <p:cNvSpPr>
              <a:spLocks noChangeShapeType="1"/>
            </p:cNvSpPr>
            <p:nvPr/>
          </p:nvSpPr>
          <p:spPr bwMode="auto">
            <a:xfrm>
              <a:off x="1643" y="2056"/>
              <a:ext cx="1" cy="148"/>
            </a:xfrm>
            <a:prstGeom prst="line">
              <a:avLst/>
            </a:prstGeom>
            <a:noFill/>
            <a:ln w="26988">
              <a:solidFill>
                <a:srgbClr val="FFFFFF"/>
              </a:solidFill>
              <a:round/>
              <a:headEnd/>
              <a:tailEnd/>
            </a:ln>
          </p:spPr>
          <p:txBody>
            <a:bodyPr/>
            <a:lstStyle/>
            <a:p>
              <a:endParaRPr lang="en-GB"/>
            </a:p>
          </p:txBody>
        </p:sp>
        <p:sp>
          <p:nvSpPr>
            <p:cNvPr id="38007" name="Rectangle 119"/>
            <p:cNvSpPr>
              <a:spLocks noChangeArrowheads="1"/>
            </p:cNvSpPr>
            <p:nvPr/>
          </p:nvSpPr>
          <p:spPr bwMode="auto">
            <a:xfrm>
              <a:off x="2195" y="2039"/>
              <a:ext cx="548" cy="182"/>
            </a:xfrm>
            <a:prstGeom prst="rect">
              <a:avLst/>
            </a:prstGeom>
            <a:noFill/>
            <a:ln w="26988" cap="rnd">
              <a:solidFill>
                <a:srgbClr val="FFFFFF"/>
              </a:solidFill>
              <a:round/>
              <a:headEnd/>
              <a:tailEnd/>
            </a:ln>
          </p:spPr>
          <p:txBody>
            <a:bodyPr/>
            <a:lstStyle/>
            <a:p>
              <a:pPr eaLnBrk="0" hangingPunct="0"/>
              <a:endParaRPr lang="en-GB"/>
            </a:p>
          </p:txBody>
        </p:sp>
        <p:sp>
          <p:nvSpPr>
            <p:cNvPr id="38008" name="Line 120"/>
            <p:cNvSpPr>
              <a:spLocks noChangeShapeType="1"/>
            </p:cNvSpPr>
            <p:nvPr/>
          </p:nvSpPr>
          <p:spPr bwMode="auto">
            <a:xfrm>
              <a:off x="2195" y="2056"/>
              <a:ext cx="1" cy="148"/>
            </a:xfrm>
            <a:prstGeom prst="line">
              <a:avLst/>
            </a:prstGeom>
            <a:noFill/>
            <a:ln w="26988">
              <a:solidFill>
                <a:srgbClr val="FFFFFF"/>
              </a:solidFill>
              <a:round/>
              <a:headEnd/>
              <a:tailEnd/>
            </a:ln>
          </p:spPr>
          <p:txBody>
            <a:bodyPr/>
            <a:lstStyle/>
            <a:p>
              <a:endParaRPr lang="en-GB"/>
            </a:p>
          </p:txBody>
        </p:sp>
        <p:sp>
          <p:nvSpPr>
            <p:cNvPr id="38009" name="Rectangle 121"/>
            <p:cNvSpPr>
              <a:spLocks noChangeArrowheads="1"/>
            </p:cNvSpPr>
            <p:nvPr/>
          </p:nvSpPr>
          <p:spPr bwMode="auto">
            <a:xfrm>
              <a:off x="1643" y="2221"/>
              <a:ext cx="552" cy="182"/>
            </a:xfrm>
            <a:prstGeom prst="rect">
              <a:avLst/>
            </a:prstGeom>
            <a:noFill/>
            <a:ln w="26988" cap="rnd">
              <a:solidFill>
                <a:srgbClr val="FFFFFF"/>
              </a:solidFill>
              <a:round/>
              <a:headEnd/>
              <a:tailEnd/>
            </a:ln>
          </p:spPr>
          <p:txBody>
            <a:bodyPr/>
            <a:lstStyle/>
            <a:p>
              <a:pPr eaLnBrk="0" hangingPunct="0"/>
              <a:endParaRPr lang="en-GB"/>
            </a:p>
          </p:txBody>
        </p:sp>
        <p:sp>
          <p:nvSpPr>
            <p:cNvPr id="38010" name="Line 122"/>
            <p:cNvSpPr>
              <a:spLocks noChangeShapeType="1"/>
            </p:cNvSpPr>
            <p:nvPr/>
          </p:nvSpPr>
          <p:spPr bwMode="auto">
            <a:xfrm>
              <a:off x="1643" y="2238"/>
              <a:ext cx="1" cy="148"/>
            </a:xfrm>
            <a:prstGeom prst="line">
              <a:avLst/>
            </a:prstGeom>
            <a:noFill/>
            <a:ln w="26988">
              <a:solidFill>
                <a:srgbClr val="FFFFFF"/>
              </a:solidFill>
              <a:round/>
              <a:headEnd/>
              <a:tailEnd/>
            </a:ln>
          </p:spPr>
          <p:txBody>
            <a:bodyPr/>
            <a:lstStyle/>
            <a:p>
              <a:endParaRPr lang="en-GB"/>
            </a:p>
          </p:txBody>
        </p:sp>
        <p:sp>
          <p:nvSpPr>
            <p:cNvPr id="38011" name="Rectangle 123"/>
            <p:cNvSpPr>
              <a:spLocks noChangeArrowheads="1"/>
            </p:cNvSpPr>
            <p:nvPr/>
          </p:nvSpPr>
          <p:spPr bwMode="auto">
            <a:xfrm>
              <a:off x="2195" y="2221"/>
              <a:ext cx="548" cy="182"/>
            </a:xfrm>
            <a:prstGeom prst="rect">
              <a:avLst/>
            </a:prstGeom>
            <a:noFill/>
            <a:ln w="26988" cap="rnd">
              <a:solidFill>
                <a:srgbClr val="FFFFFF"/>
              </a:solidFill>
              <a:round/>
              <a:headEnd/>
              <a:tailEnd/>
            </a:ln>
          </p:spPr>
          <p:txBody>
            <a:bodyPr/>
            <a:lstStyle/>
            <a:p>
              <a:pPr eaLnBrk="0" hangingPunct="0"/>
              <a:endParaRPr lang="en-GB"/>
            </a:p>
          </p:txBody>
        </p:sp>
        <p:sp>
          <p:nvSpPr>
            <p:cNvPr id="38012" name="Line 124"/>
            <p:cNvSpPr>
              <a:spLocks noChangeShapeType="1"/>
            </p:cNvSpPr>
            <p:nvPr/>
          </p:nvSpPr>
          <p:spPr bwMode="auto">
            <a:xfrm>
              <a:off x="2195" y="2238"/>
              <a:ext cx="1" cy="148"/>
            </a:xfrm>
            <a:prstGeom prst="line">
              <a:avLst/>
            </a:prstGeom>
            <a:noFill/>
            <a:ln w="26988">
              <a:solidFill>
                <a:srgbClr val="FFFFFF"/>
              </a:solidFill>
              <a:round/>
              <a:headEnd/>
              <a:tailEnd/>
            </a:ln>
          </p:spPr>
          <p:txBody>
            <a:bodyPr/>
            <a:lstStyle/>
            <a:p>
              <a:endParaRPr lang="en-GB"/>
            </a:p>
          </p:txBody>
        </p:sp>
        <p:sp>
          <p:nvSpPr>
            <p:cNvPr id="38013" name="Rectangle 125"/>
            <p:cNvSpPr>
              <a:spLocks noChangeArrowheads="1"/>
            </p:cNvSpPr>
            <p:nvPr/>
          </p:nvSpPr>
          <p:spPr bwMode="auto">
            <a:xfrm>
              <a:off x="1643" y="2403"/>
              <a:ext cx="552" cy="183"/>
            </a:xfrm>
            <a:prstGeom prst="rect">
              <a:avLst/>
            </a:prstGeom>
            <a:noFill/>
            <a:ln w="26988" cap="rnd">
              <a:solidFill>
                <a:srgbClr val="FFFFFF"/>
              </a:solidFill>
              <a:round/>
              <a:headEnd/>
              <a:tailEnd/>
            </a:ln>
          </p:spPr>
          <p:txBody>
            <a:bodyPr/>
            <a:lstStyle/>
            <a:p>
              <a:pPr eaLnBrk="0" hangingPunct="0"/>
              <a:endParaRPr lang="en-GB"/>
            </a:p>
          </p:txBody>
        </p:sp>
        <p:sp>
          <p:nvSpPr>
            <p:cNvPr id="38014" name="Line 126"/>
            <p:cNvSpPr>
              <a:spLocks noChangeShapeType="1"/>
            </p:cNvSpPr>
            <p:nvPr/>
          </p:nvSpPr>
          <p:spPr bwMode="auto">
            <a:xfrm>
              <a:off x="1643" y="2421"/>
              <a:ext cx="1" cy="148"/>
            </a:xfrm>
            <a:prstGeom prst="line">
              <a:avLst/>
            </a:prstGeom>
            <a:noFill/>
            <a:ln w="26988">
              <a:solidFill>
                <a:srgbClr val="FFFFFF"/>
              </a:solidFill>
              <a:round/>
              <a:headEnd/>
              <a:tailEnd/>
            </a:ln>
          </p:spPr>
          <p:txBody>
            <a:bodyPr/>
            <a:lstStyle/>
            <a:p>
              <a:endParaRPr lang="en-GB"/>
            </a:p>
          </p:txBody>
        </p:sp>
        <p:sp>
          <p:nvSpPr>
            <p:cNvPr id="38015" name="Rectangle 127"/>
            <p:cNvSpPr>
              <a:spLocks noChangeArrowheads="1"/>
            </p:cNvSpPr>
            <p:nvPr/>
          </p:nvSpPr>
          <p:spPr bwMode="auto">
            <a:xfrm>
              <a:off x="2195" y="2403"/>
              <a:ext cx="548" cy="183"/>
            </a:xfrm>
            <a:prstGeom prst="rect">
              <a:avLst/>
            </a:prstGeom>
            <a:noFill/>
            <a:ln w="26988" cap="rnd">
              <a:solidFill>
                <a:srgbClr val="FFFFFF"/>
              </a:solidFill>
              <a:round/>
              <a:headEnd/>
              <a:tailEnd/>
            </a:ln>
          </p:spPr>
          <p:txBody>
            <a:bodyPr/>
            <a:lstStyle/>
            <a:p>
              <a:pPr eaLnBrk="0" hangingPunct="0"/>
              <a:endParaRPr lang="en-GB"/>
            </a:p>
          </p:txBody>
        </p:sp>
        <p:sp>
          <p:nvSpPr>
            <p:cNvPr id="38016" name="Line 128"/>
            <p:cNvSpPr>
              <a:spLocks noChangeShapeType="1"/>
            </p:cNvSpPr>
            <p:nvPr/>
          </p:nvSpPr>
          <p:spPr bwMode="auto">
            <a:xfrm>
              <a:off x="2195" y="2421"/>
              <a:ext cx="1" cy="148"/>
            </a:xfrm>
            <a:prstGeom prst="line">
              <a:avLst/>
            </a:prstGeom>
            <a:noFill/>
            <a:ln w="26988">
              <a:solidFill>
                <a:srgbClr val="FFFFFF"/>
              </a:solidFill>
              <a:round/>
              <a:headEnd/>
              <a:tailEnd/>
            </a:ln>
          </p:spPr>
          <p:txBody>
            <a:bodyPr/>
            <a:lstStyle/>
            <a:p>
              <a:endParaRPr lang="en-GB"/>
            </a:p>
          </p:txBody>
        </p:sp>
        <p:sp>
          <p:nvSpPr>
            <p:cNvPr id="38017" name="Rectangle 129"/>
            <p:cNvSpPr>
              <a:spLocks noChangeArrowheads="1"/>
            </p:cNvSpPr>
            <p:nvPr/>
          </p:nvSpPr>
          <p:spPr bwMode="auto">
            <a:xfrm>
              <a:off x="1643" y="2580"/>
              <a:ext cx="552" cy="182"/>
            </a:xfrm>
            <a:prstGeom prst="rect">
              <a:avLst/>
            </a:prstGeom>
            <a:noFill/>
            <a:ln w="26988" cap="rnd">
              <a:solidFill>
                <a:srgbClr val="FFFFFF"/>
              </a:solidFill>
              <a:round/>
              <a:headEnd/>
              <a:tailEnd/>
            </a:ln>
          </p:spPr>
          <p:txBody>
            <a:bodyPr/>
            <a:lstStyle/>
            <a:p>
              <a:pPr eaLnBrk="0" hangingPunct="0"/>
              <a:endParaRPr lang="en-GB"/>
            </a:p>
          </p:txBody>
        </p:sp>
        <p:sp>
          <p:nvSpPr>
            <p:cNvPr id="38018" name="Line 130"/>
            <p:cNvSpPr>
              <a:spLocks noChangeShapeType="1"/>
            </p:cNvSpPr>
            <p:nvPr/>
          </p:nvSpPr>
          <p:spPr bwMode="auto">
            <a:xfrm>
              <a:off x="1643" y="2597"/>
              <a:ext cx="1" cy="154"/>
            </a:xfrm>
            <a:prstGeom prst="line">
              <a:avLst/>
            </a:prstGeom>
            <a:noFill/>
            <a:ln w="26988">
              <a:solidFill>
                <a:srgbClr val="FFFFFF"/>
              </a:solidFill>
              <a:round/>
              <a:headEnd/>
              <a:tailEnd/>
            </a:ln>
          </p:spPr>
          <p:txBody>
            <a:bodyPr/>
            <a:lstStyle/>
            <a:p>
              <a:endParaRPr lang="en-GB"/>
            </a:p>
          </p:txBody>
        </p:sp>
        <p:sp>
          <p:nvSpPr>
            <p:cNvPr id="38019" name="Rectangle 131"/>
            <p:cNvSpPr>
              <a:spLocks noChangeArrowheads="1"/>
            </p:cNvSpPr>
            <p:nvPr/>
          </p:nvSpPr>
          <p:spPr bwMode="auto">
            <a:xfrm>
              <a:off x="2195" y="2580"/>
              <a:ext cx="548" cy="182"/>
            </a:xfrm>
            <a:prstGeom prst="rect">
              <a:avLst/>
            </a:prstGeom>
            <a:noFill/>
            <a:ln w="26988" cap="rnd">
              <a:solidFill>
                <a:srgbClr val="FFFFFF"/>
              </a:solidFill>
              <a:round/>
              <a:headEnd/>
              <a:tailEnd/>
            </a:ln>
          </p:spPr>
          <p:txBody>
            <a:bodyPr/>
            <a:lstStyle/>
            <a:p>
              <a:pPr eaLnBrk="0" hangingPunct="0"/>
              <a:endParaRPr lang="en-GB"/>
            </a:p>
          </p:txBody>
        </p:sp>
        <p:sp>
          <p:nvSpPr>
            <p:cNvPr id="38020" name="Line 132"/>
            <p:cNvSpPr>
              <a:spLocks noChangeShapeType="1"/>
            </p:cNvSpPr>
            <p:nvPr/>
          </p:nvSpPr>
          <p:spPr bwMode="auto">
            <a:xfrm>
              <a:off x="2195" y="2597"/>
              <a:ext cx="1" cy="154"/>
            </a:xfrm>
            <a:prstGeom prst="line">
              <a:avLst/>
            </a:prstGeom>
            <a:noFill/>
            <a:ln w="26988">
              <a:solidFill>
                <a:srgbClr val="FFFFFF"/>
              </a:solidFill>
              <a:round/>
              <a:headEnd/>
              <a:tailEnd/>
            </a:ln>
          </p:spPr>
          <p:txBody>
            <a:bodyPr/>
            <a:lstStyle/>
            <a:p>
              <a:endParaRPr lang="en-GB"/>
            </a:p>
          </p:txBody>
        </p:sp>
        <p:sp>
          <p:nvSpPr>
            <p:cNvPr id="38021" name="Rectangle 133"/>
            <p:cNvSpPr>
              <a:spLocks noChangeArrowheads="1"/>
            </p:cNvSpPr>
            <p:nvPr/>
          </p:nvSpPr>
          <p:spPr bwMode="auto">
            <a:xfrm>
              <a:off x="1643" y="2762"/>
              <a:ext cx="552" cy="183"/>
            </a:xfrm>
            <a:prstGeom prst="rect">
              <a:avLst/>
            </a:prstGeom>
            <a:noFill/>
            <a:ln w="26988" cap="rnd">
              <a:solidFill>
                <a:srgbClr val="FFFFFF"/>
              </a:solidFill>
              <a:round/>
              <a:headEnd/>
              <a:tailEnd/>
            </a:ln>
          </p:spPr>
          <p:txBody>
            <a:bodyPr/>
            <a:lstStyle/>
            <a:p>
              <a:pPr eaLnBrk="0" hangingPunct="0"/>
              <a:endParaRPr lang="en-GB"/>
            </a:p>
          </p:txBody>
        </p:sp>
        <p:sp>
          <p:nvSpPr>
            <p:cNvPr id="38022" name="Line 134"/>
            <p:cNvSpPr>
              <a:spLocks noChangeShapeType="1"/>
            </p:cNvSpPr>
            <p:nvPr/>
          </p:nvSpPr>
          <p:spPr bwMode="auto">
            <a:xfrm>
              <a:off x="1643" y="2780"/>
              <a:ext cx="1" cy="148"/>
            </a:xfrm>
            <a:prstGeom prst="line">
              <a:avLst/>
            </a:prstGeom>
            <a:noFill/>
            <a:ln w="26988">
              <a:solidFill>
                <a:srgbClr val="FFFFFF"/>
              </a:solidFill>
              <a:round/>
              <a:headEnd/>
              <a:tailEnd/>
            </a:ln>
          </p:spPr>
          <p:txBody>
            <a:bodyPr/>
            <a:lstStyle/>
            <a:p>
              <a:endParaRPr lang="en-GB"/>
            </a:p>
          </p:txBody>
        </p:sp>
        <p:sp>
          <p:nvSpPr>
            <p:cNvPr id="38023" name="Rectangle 135"/>
            <p:cNvSpPr>
              <a:spLocks noChangeArrowheads="1"/>
            </p:cNvSpPr>
            <p:nvPr/>
          </p:nvSpPr>
          <p:spPr bwMode="auto">
            <a:xfrm>
              <a:off x="2195" y="2762"/>
              <a:ext cx="548" cy="183"/>
            </a:xfrm>
            <a:prstGeom prst="rect">
              <a:avLst/>
            </a:prstGeom>
            <a:noFill/>
            <a:ln w="26988" cap="rnd">
              <a:solidFill>
                <a:srgbClr val="FFFFFF"/>
              </a:solidFill>
              <a:round/>
              <a:headEnd/>
              <a:tailEnd/>
            </a:ln>
          </p:spPr>
          <p:txBody>
            <a:bodyPr/>
            <a:lstStyle/>
            <a:p>
              <a:pPr eaLnBrk="0" hangingPunct="0"/>
              <a:endParaRPr lang="en-GB"/>
            </a:p>
          </p:txBody>
        </p:sp>
        <p:sp>
          <p:nvSpPr>
            <p:cNvPr id="38024" name="Line 136"/>
            <p:cNvSpPr>
              <a:spLocks noChangeShapeType="1"/>
            </p:cNvSpPr>
            <p:nvPr/>
          </p:nvSpPr>
          <p:spPr bwMode="auto">
            <a:xfrm>
              <a:off x="2195" y="2780"/>
              <a:ext cx="1" cy="148"/>
            </a:xfrm>
            <a:prstGeom prst="line">
              <a:avLst/>
            </a:prstGeom>
            <a:noFill/>
            <a:ln w="26988">
              <a:solidFill>
                <a:srgbClr val="FFFFFF"/>
              </a:solidFill>
              <a:round/>
              <a:headEnd/>
              <a:tailEnd/>
            </a:ln>
          </p:spPr>
          <p:txBody>
            <a:bodyPr/>
            <a:lstStyle/>
            <a:p>
              <a:endParaRPr lang="en-GB"/>
            </a:p>
          </p:txBody>
        </p:sp>
        <p:sp>
          <p:nvSpPr>
            <p:cNvPr id="38025" name="Rectangle 137"/>
            <p:cNvSpPr>
              <a:spLocks noChangeArrowheads="1"/>
            </p:cNvSpPr>
            <p:nvPr/>
          </p:nvSpPr>
          <p:spPr bwMode="auto">
            <a:xfrm>
              <a:off x="1643" y="2945"/>
              <a:ext cx="552" cy="182"/>
            </a:xfrm>
            <a:prstGeom prst="rect">
              <a:avLst/>
            </a:prstGeom>
            <a:noFill/>
            <a:ln w="26988" cap="rnd">
              <a:solidFill>
                <a:srgbClr val="FFFFFF"/>
              </a:solidFill>
              <a:round/>
              <a:headEnd/>
              <a:tailEnd/>
            </a:ln>
          </p:spPr>
          <p:txBody>
            <a:bodyPr/>
            <a:lstStyle/>
            <a:p>
              <a:pPr eaLnBrk="0" hangingPunct="0"/>
              <a:endParaRPr lang="en-GB"/>
            </a:p>
          </p:txBody>
        </p:sp>
        <p:sp>
          <p:nvSpPr>
            <p:cNvPr id="38026" name="Line 138"/>
            <p:cNvSpPr>
              <a:spLocks noChangeShapeType="1"/>
            </p:cNvSpPr>
            <p:nvPr/>
          </p:nvSpPr>
          <p:spPr bwMode="auto">
            <a:xfrm>
              <a:off x="1643" y="2962"/>
              <a:ext cx="1" cy="148"/>
            </a:xfrm>
            <a:prstGeom prst="line">
              <a:avLst/>
            </a:prstGeom>
            <a:noFill/>
            <a:ln w="26988">
              <a:solidFill>
                <a:srgbClr val="FFFFFF"/>
              </a:solidFill>
              <a:round/>
              <a:headEnd/>
              <a:tailEnd/>
            </a:ln>
          </p:spPr>
          <p:txBody>
            <a:bodyPr/>
            <a:lstStyle/>
            <a:p>
              <a:endParaRPr lang="en-GB"/>
            </a:p>
          </p:txBody>
        </p:sp>
        <p:sp>
          <p:nvSpPr>
            <p:cNvPr id="38027" name="Rectangle 139"/>
            <p:cNvSpPr>
              <a:spLocks noChangeArrowheads="1"/>
            </p:cNvSpPr>
            <p:nvPr/>
          </p:nvSpPr>
          <p:spPr bwMode="auto">
            <a:xfrm>
              <a:off x="2195" y="2945"/>
              <a:ext cx="548" cy="182"/>
            </a:xfrm>
            <a:prstGeom prst="rect">
              <a:avLst/>
            </a:prstGeom>
            <a:noFill/>
            <a:ln w="26988" cap="rnd">
              <a:solidFill>
                <a:srgbClr val="FFFFFF"/>
              </a:solidFill>
              <a:round/>
              <a:headEnd/>
              <a:tailEnd/>
            </a:ln>
          </p:spPr>
          <p:txBody>
            <a:bodyPr/>
            <a:lstStyle/>
            <a:p>
              <a:pPr eaLnBrk="0" hangingPunct="0"/>
              <a:endParaRPr lang="en-GB"/>
            </a:p>
          </p:txBody>
        </p:sp>
        <p:sp>
          <p:nvSpPr>
            <p:cNvPr id="38028" name="Line 140"/>
            <p:cNvSpPr>
              <a:spLocks noChangeShapeType="1"/>
            </p:cNvSpPr>
            <p:nvPr/>
          </p:nvSpPr>
          <p:spPr bwMode="auto">
            <a:xfrm>
              <a:off x="2195" y="2962"/>
              <a:ext cx="1" cy="148"/>
            </a:xfrm>
            <a:prstGeom prst="line">
              <a:avLst/>
            </a:prstGeom>
            <a:noFill/>
            <a:ln w="26988">
              <a:solidFill>
                <a:srgbClr val="FFFFFF"/>
              </a:solidFill>
              <a:round/>
              <a:headEnd/>
              <a:tailEnd/>
            </a:ln>
          </p:spPr>
          <p:txBody>
            <a:bodyPr/>
            <a:lstStyle/>
            <a:p>
              <a:endParaRPr lang="en-GB"/>
            </a:p>
          </p:txBody>
        </p:sp>
        <p:sp>
          <p:nvSpPr>
            <p:cNvPr id="38029" name="Rectangle 141"/>
            <p:cNvSpPr>
              <a:spLocks noChangeArrowheads="1"/>
            </p:cNvSpPr>
            <p:nvPr/>
          </p:nvSpPr>
          <p:spPr bwMode="auto">
            <a:xfrm>
              <a:off x="1643" y="3127"/>
              <a:ext cx="552" cy="183"/>
            </a:xfrm>
            <a:prstGeom prst="rect">
              <a:avLst/>
            </a:prstGeom>
            <a:noFill/>
            <a:ln w="26988" cap="rnd">
              <a:solidFill>
                <a:srgbClr val="FFFFFF"/>
              </a:solidFill>
              <a:round/>
              <a:headEnd/>
              <a:tailEnd/>
            </a:ln>
          </p:spPr>
          <p:txBody>
            <a:bodyPr/>
            <a:lstStyle/>
            <a:p>
              <a:pPr eaLnBrk="0" hangingPunct="0"/>
              <a:endParaRPr lang="en-GB"/>
            </a:p>
          </p:txBody>
        </p:sp>
        <p:sp>
          <p:nvSpPr>
            <p:cNvPr id="38030" name="Line 142"/>
            <p:cNvSpPr>
              <a:spLocks noChangeShapeType="1"/>
            </p:cNvSpPr>
            <p:nvPr/>
          </p:nvSpPr>
          <p:spPr bwMode="auto">
            <a:xfrm>
              <a:off x="1643" y="3144"/>
              <a:ext cx="1" cy="148"/>
            </a:xfrm>
            <a:prstGeom prst="line">
              <a:avLst/>
            </a:prstGeom>
            <a:noFill/>
            <a:ln w="26988">
              <a:solidFill>
                <a:srgbClr val="FFFFFF"/>
              </a:solidFill>
              <a:round/>
              <a:headEnd/>
              <a:tailEnd/>
            </a:ln>
          </p:spPr>
          <p:txBody>
            <a:bodyPr/>
            <a:lstStyle/>
            <a:p>
              <a:endParaRPr lang="en-GB"/>
            </a:p>
          </p:txBody>
        </p:sp>
        <p:sp>
          <p:nvSpPr>
            <p:cNvPr id="38031" name="Rectangle 143"/>
            <p:cNvSpPr>
              <a:spLocks noChangeArrowheads="1"/>
            </p:cNvSpPr>
            <p:nvPr/>
          </p:nvSpPr>
          <p:spPr bwMode="auto">
            <a:xfrm>
              <a:off x="2195" y="3127"/>
              <a:ext cx="548" cy="183"/>
            </a:xfrm>
            <a:prstGeom prst="rect">
              <a:avLst/>
            </a:prstGeom>
            <a:noFill/>
            <a:ln w="26988" cap="rnd">
              <a:solidFill>
                <a:srgbClr val="FFFFFF"/>
              </a:solidFill>
              <a:round/>
              <a:headEnd/>
              <a:tailEnd/>
            </a:ln>
          </p:spPr>
          <p:txBody>
            <a:bodyPr/>
            <a:lstStyle/>
            <a:p>
              <a:pPr eaLnBrk="0" hangingPunct="0"/>
              <a:endParaRPr lang="en-GB"/>
            </a:p>
          </p:txBody>
        </p:sp>
        <p:sp>
          <p:nvSpPr>
            <p:cNvPr id="38032" name="Line 144"/>
            <p:cNvSpPr>
              <a:spLocks noChangeShapeType="1"/>
            </p:cNvSpPr>
            <p:nvPr/>
          </p:nvSpPr>
          <p:spPr bwMode="auto">
            <a:xfrm>
              <a:off x="2195" y="3144"/>
              <a:ext cx="1" cy="148"/>
            </a:xfrm>
            <a:prstGeom prst="line">
              <a:avLst/>
            </a:prstGeom>
            <a:noFill/>
            <a:ln w="26988">
              <a:solidFill>
                <a:srgbClr val="FFFFFF"/>
              </a:solidFill>
              <a:round/>
              <a:headEnd/>
              <a:tailEnd/>
            </a:ln>
          </p:spPr>
          <p:txBody>
            <a:bodyPr/>
            <a:lstStyle/>
            <a:p>
              <a:endParaRPr lang="en-GB"/>
            </a:p>
          </p:txBody>
        </p:sp>
        <p:sp>
          <p:nvSpPr>
            <p:cNvPr id="38033" name="Rectangle 145"/>
            <p:cNvSpPr>
              <a:spLocks noChangeArrowheads="1"/>
            </p:cNvSpPr>
            <p:nvPr/>
          </p:nvSpPr>
          <p:spPr bwMode="auto">
            <a:xfrm>
              <a:off x="383" y="1697"/>
              <a:ext cx="1243" cy="347"/>
            </a:xfrm>
            <a:prstGeom prst="rect">
              <a:avLst/>
            </a:prstGeom>
            <a:noFill/>
            <a:ln w="9525">
              <a:noFill/>
              <a:miter lim="800000"/>
              <a:headEnd/>
              <a:tailEnd/>
            </a:ln>
          </p:spPr>
          <p:txBody>
            <a:bodyPr/>
            <a:lstStyle/>
            <a:p>
              <a:pPr eaLnBrk="0" hangingPunct="0"/>
              <a:endParaRPr lang="en-GB"/>
            </a:p>
          </p:txBody>
        </p:sp>
        <p:sp>
          <p:nvSpPr>
            <p:cNvPr id="38034" name="Rectangle 146"/>
            <p:cNvSpPr>
              <a:spLocks noChangeArrowheads="1"/>
            </p:cNvSpPr>
            <p:nvPr/>
          </p:nvSpPr>
          <p:spPr bwMode="auto">
            <a:xfrm>
              <a:off x="457" y="1743"/>
              <a:ext cx="207" cy="298"/>
            </a:xfrm>
            <a:prstGeom prst="rect">
              <a:avLst/>
            </a:prstGeom>
            <a:noFill/>
            <a:ln w="9525">
              <a:noFill/>
              <a:miter lim="800000"/>
              <a:headEnd/>
              <a:tailEnd/>
            </a:ln>
          </p:spPr>
          <p:txBody>
            <a:bodyPr wrap="none" lIns="0" tIns="0" rIns="0" bIns="0">
              <a:spAutoFit/>
            </a:bodyPr>
            <a:lstStyle/>
            <a:p>
              <a:pPr defTabSz="762000" eaLnBrk="0" hangingPunct="0"/>
              <a:r>
                <a:rPr lang="en-GB" sz="3100" i="1">
                  <a:solidFill>
                    <a:srgbClr val="000000"/>
                  </a:solidFill>
                </a:rPr>
                <a:t>£ </a:t>
              </a:r>
              <a:endParaRPr lang="en-GB" sz="2000">
                <a:latin typeface="Times New Roman" pitchFamily="18" charset="0"/>
              </a:endParaRPr>
            </a:p>
          </p:txBody>
        </p:sp>
        <p:sp>
          <p:nvSpPr>
            <p:cNvPr id="38035" name="Rectangle 147"/>
            <p:cNvSpPr>
              <a:spLocks noChangeArrowheads="1"/>
            </p:cNvSpPr>
            <p:nvPr/>
          </p:nvSpPr>
          <p:spPr bwMode="auto">
            <a:xfrm>
              <a:off x="633" y="1737"/>
              <a:ext cx="892" cy="301"/>
            </a:xfrm>
            <a:prstGeom prst="rect">
              <a:avLst/>
            </a:prstGeom>
            <a:noFill/>
            <a:ln w="9525">
              <a:noFill/>
              <a:miter lim="800000"/>
              <a:headEnd/>
              <a:tailEnd/>
            </a:ln>
          </p:spPr>
          <p:txBody>
            <a:bodyPr wrap="none" lIns="0" tIns="0" rIns="0" bIns="0">
              <a:spAutoFit/>
            </a:bodyPr>
            <a:lstStyle/>
            <a:p>
              <a:pPr defTabSz="762000" eaLnBrk="0" hangingPunct="0"/>
              <a:r>
                <a:rPr lang="en-GB" sz="3100">
                  <a:solidFill>
                    <a:srgbClr val="000000"/>
                  </a:solidFill>
                </a:rPr>
                <a:t>85.30 x </a:t>
              </a:r>
              <a:endParaRPr lang="en-GB" sz="2000">
                <a:latin typeface="Times New Roman" pitchFamily="18" charset="0"/>
              </a:endParaRPr>
            </a:p>
          </p:txBody>
        </p:sp>
        <p:sp>
          <p:nvSpPr>
            <p:cNvPr id="38036" name="Rectangle 149"/>
            <p:cNvSpPr>
              <a:spLocks noChangeArrowheads="1"/>
            </p:cNvSpPr>
            <p:nvPr/>
          </p:nvSpPr>
          <p:spPr bwMode="auto">
            <a:xfrm>
              <a:off x="2936" y="77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037" name="Rectangle 150"/>
            <p:cNvSpPr>
              <a:spLocks noChangeArrowheads="1"/>
            </p:cNvSpPr>
            <p:nvPr/>
          </p:nvSpPr>
          <p:spPr bwMode="auto">
            <a:xfrm>
              <a:off x="2982" y="756"/>
              <a:ext cx="518" cy="223"/>
            </a:xfrm>
            <a:prstGeom prst="rect">
              <a:avLst/>
            </a:prstGeom>
            <a:noFill/>
            <a:ln w="9525">
              <a:noFill/>
              <a:miter lim="800000"/>
              <a:headEnd/>
              <a:tailEnd/>
            </a:ln>
          </p:spPr>
          <p:txBody>
            <a:bodyPr/>
            <a:lstStyle/>
            <a:p>
              <a:pPr eaLnBrk="0" hangingPunct="0"/>
              <a:endParaRPr lang="en-GB"/>
            </a:p>
          </p:txBody>
        </p:sp>
        <p:sp>
          <p:nvSpPr>
            <p:cNvPr id="38038" name="Rectangle 151"/>
            <p:cNvSpPr>
              <a:spLocks noChangeArrowheads="1"/>
            </p:cNvSpPr>
            <p:nvPr/>
          </p:nvSpPr>
          <p:spPr bwMode="auto">
            <a:xfrm>
              <a:off x="2948" y="801"/>
              <a:ext cx="542"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Prop Age</a:t>
              </a:r>
              <a:endParaRPr lang="en-GB" sz="2000">
                <a:latin typeface="Times New Roman" pitchFamily="18" charset="0"/>
              </a:endParaRPr>
            </a:p>
          </p:txBody>
        </p:sp>
        <p:sp>
          <p:nvSpPr>
            <p:cNvPr id="38039" name="Rectangle 152"/>
            <p:cNvSpPr>
              <a:spLocks noChangeArrowheads="1"/>
            </p:cNvSpPr>
            <p:nvPr/>
          </p:nvSpPr>
          <p:spPr bwMode="auto">
            <a:xfrm>
              <a:off x="3489" y="779"/>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040" name="Rectangle 153"/>
            <p:cNvSpPr>
              <a:spLocks noChangeArrowheads="1"/>
            </p:cNvSpPr>
            <p:nvPr/>
          </p:nvSpPr>
          <p:spPr bwMode="auto">
            <a:xfrm>
              <a:off x="3523" y="756"/>
              <a:ext cx="530" cy="223"/>
            </a:xfrm>
            <a:prstGeom prst="rect">
              <a:avLst/>
            </a:prstGeom>
            <a:noFill/>
            <a:ln w="9525">
              <a:noFill/>
              <a:miter lim="800000"/>
              <a:headEnd/>
              <a:tailEnd/>
            </a:ln>
          </p:spPr>
          <p:txBody>
            <a:bodyPr/>
            <a:lstStyle/>
            <a:p>
              <a:pPr eaLnBrk="0" hangingPunct="0"/>
              <a:endParaRPr lang="en-GB"/>
            </a:p>
          </p:txBody>
        </p:sp>
        <p:sp>
          <p:nvSpPr>
            <p:cNvPr id="38041" name="Rectangle 154"/>
            <p:cNvSpPr>
              <a:spLocks noChangeArrowheads="1"/>
            </p:cNvSpPr>
            <p:nvPr/>
          </p:nvSpPr>
          <p:spPr bwMode="auto">
            <a:xfrm>
              <a:off x="3617" y="791"/>
              <a:ext cx="41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Factor</a:t>
              </a:r>
              <a:endParaRPr lang="en-GB" sz="2000">
                <a:latin typeface="Times New Roman" pitchFamily="18" charset="0"/>
              </a:endParaRPr>
            </a:p>
          </p:txBody>
        </p:sp>
        <p:sp>
          <p:nvSpPr>
            <p:cNvPr id="38042" name="Rectangle 155"/>
            <p:cNvSpPr>
              <a:spLocks noChangeArrowheads="1"/>
            </p:cNvSpPr>
            <p:nvPr/>
          </p:nvSpPr>
          <p:spPr bwMode="auto">
            <a:xfrm>
              <a:off x="2936" y="962"/>
              <a:ext cx="530" cy="159"/>
            </a:xfrm>
            <a:prstGeom prst="rect">
              <a:avLst/>
            </a:prstGeom>
            <a:solidFill>
              <a:srgbClr val="00FFFF"/>
            </a:solidFill>
            <a:ln w="9525">
              <a:noFill/>
              <a:miter lim="800000"/>
              <a:headEnd/>
              <a:tailEnd/>
            </a:ln>
          </p:spPr>
          <p:txBody>
            <a:bodyPr/>
            <a:lstStyle/>
            <a:p>
              <a:pPr eaLnBrk="0" hangingPunct="0"/>
              <a:r>
                <a:rPr lang="en-US" sz="1600" b="1">
                  <a:solidFill>
                    <a:srgbClr val="000000"/>
                  </a:solidFill>
                </a:rPr>
                <a:t>1-5</a:t>
              </a:r>
            </a:p>
          </p:txBody>
        </p:sp>
        <p:sp>
          <p:nvSpPr>
            <p:cNvPr id="38043" name="Rectangle 156"/>
            <p:cNvSpPr>
              <a:spLocks noChangeArrowheads="1"/>
            </p:cNvSpPr>
            <p:nvPr/>
          </p:nvSpPr>
          <p:spPr bwMode="auto">
            <a:xfrm>
              <a:off x="3307" y="939"/>
              <a:ext cx="182" cy="216"/>
            </a:xfrm>
            <a:prstGeom prst="rect">
              <a:avLst/>
            </a:prstGeom>
            <a:noFill/>
            <a:ln w="9525">
              <a:noFill/>
              <a:miter lim="800000"/>
              <a:headEnd/>
              <a:tailEnd/>
            </a:ln>
          </p:spPr>
          <p:txBody>
            <a:bodyPr/>
            <a:lstStyle/>
            <a:p>
              <a:pPr eaLnBrk="0" hangingPunct="0"/>
              <a:endParaRPr lang="en-GB"/>
            </a:p>
          </p:txBody>
        </p:sp>
        <p:sp>
          <p:nvSpPr>
            <p:cNvPr id="38044" name="Rectangle 158"/>
            <p:cNvSpPr>
              <a:spLocks noChangeArrowheads="1"/>
            </p:cNvSpPr>
            <p:nvPr/>
          </p:nvSpPr>
          <p:spPr bwMode="auto">
            <a:xfrm>
              <a:off x="3489" y="962"/>
              <a:ext cx="530" cy="159"/>
            </a:xfrm>
            <a:prstGeom prst="rect">
              <a:avLst/>
            </a:prstGeom>
            <a:solidFill>
              <a:srgbClr val="00FFFF"/>
            </a:solidFill>
            <a:ln w="9525">
              <a:noFill/>
              <a:miter lim="800000"/>
              <a:headEnd/>
              <a:tailEnd/>
            </a:ln>
          </p:spPr>
          <p:txBody>
            <a:bodyPr/>
            <a:lstStyle/>
            <a:p>
              <a:pPr eaLnBrk="0" hangingPunct="0"/>
              <a:endParaRPr lang="en-GB"/>
            </a:p>
          </p:txBody>
        </p:sp>
        <p:sp>
          <p:nvSpPr>
            <p:cNvPr id="38045" name="Rectangle 159"/>
            <p:cNvSpPr>
              <a:spLocks noChangeArrowheads="1"/>
            </p:cNvSpPr>
            <p:nvPr/>
          </p:nvSpPr>
          <p:spPr bwMode="auto">
            <a:xfrm>
              <a:off x="3671" y="939"/>
              <a:ext cx="376" cy="216"/>
            </a:xfrm>
            <a:prstGeom prst="rect">
              <a:avLst/>
            </a:prstGeom>
            <a:noFill/>
            <a:ln w="9525">
              <a:noFill/>
              <a:miter lim="800000"/>
              <a:headEnd/>
              <a:tailEnd/>
            </a:ln>
          </p:spPr>
          <p:txBody>
            <a:bodyPr/>
            <a:lstStyle/>
            <a:p>
              <a:pPr eaLnBrk="0" hangingPunct="0"/>
              <a:endParaRPr lang="en-GB"/>
            </a:p>
          </p:txBody>
        </p:sp>
        <p:sp>
          <p:nvSpPr>
            <p:cNvPr id="38046" name="Rectangle 160"/>
            <p:cNvSpPr>
              <a:spLocks noChangeArrowheads="1"/>
            </p:cNvSpPr>
            <p:nvPr/>
          </p:nvSpPr>
          <p:spPr bwMode="auto">
            <a:xfrm>
              <a:off x="3763" y="973"/>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0.54</a:t>
              </a:r>
              <a:endParaRPr lang="en-GB" sz="2000">
                <a:latin typeface="Times New Roman" pitchFamily="18" charset="0"/>
              </a:endParaRPr>
            </a:p>
          </p:txBody>
        </p:sp>
        <p:sp>
          <p:nvSpPr>
            <p:cNvPr id="38047" name="Rectangle 161"/>
            <p:cNvSpPr>
              <a:spLocks noChangeArrowheads="1"/>
            </p:cNvSpPr>
            <p:nvPr/>
          </p:nvSpPr>
          <p:spPr bwMode="auto">
            <a:xfrm>
              <a:off x="2936" y="1138"/>
              <a:ext cx="530" cy="166"/>
            </a:xfrm>
            <a:prstGeom prst="rect">
              <a:avLst/>
            </a:prstGeom>
            <a:solidFill>
              <a:srgbClr val="00FFFF"/>
            </a:solidFill>
            <a:ln w="9525">
              <a:noFill/>
              <a:miter lim="800000"/>
              <a:headEnd/>
              <a:tailEnd/>
            </a:ln>
          </p:spPr>
          <p:txBody>
            <a:bodyPr/>
            <a:lstStyle/>
            <a:p>
              <a:pPr eaLnBrk="0" hangingPunct="0"/>
              <a:r>
                <a:rPr lang="en-US" sz="1600" b="1">
                  <a:solidFill>
                    <a:srgbClr val="000000"/>
                  </a:solidFill>
                </a:rPr>
                <a:t>6-10</a:t>
              </a:r>
            </a:p>
          </p:txBody>
        </p:sp>
        <p:sp>
          <p:nvSpPr>
            <p:cNvPr id="38048" name="Rectangle 162"/>
            <p:cNvSpPr>
              <a:spLocks noChangeArrowheads="1"/>
            </p:cNvSpPr>
            <p:nvPr/>
          </p:nvSpPr>
          <p:spPr bwMode="auto">
            <a:xfrm>
              <a:off x="3307" y="1121"/>
              <a:ext cx="182" cy="217"/>
            </a:xfrm>
            <a:prstGeom prst="rect">
              <a:avLst/>
            </a:prstGeom>
            <a:noFill/>
            <a:ln w="9525">
              <a:noFill/>
              <a:miter lim="800000"/>
              <a:headEnd/>
              <a:tailEnd/>
            </a:ln>
          </p:spPr>
          <p:txBody>
            <a:bodyPr/>
            <a:lstStyle/>
            <a:p>
              <a:pPr eaLnBrk="0" hangingPunct="0"/>
              <a:endParaRPr lang="en-GB"/>
            </a:p>
          </p:txBody>
        </p:sp>
        <p:sp>
          <p:nvSpPr>
            <p:cNvPr id="38049" name="Rectangle 164"/>
            <p:cNvSpPr>
              <a:spLocks noChangeArrowheads="1"/>
            </p:cNvSpPr>
            <p:nvPr/>
          </p:nvSpPr>
          <p:spPr bwMode="auto">
            <a:xfrm>
              <a:off x="3489" y="1138"/>
              <a:ext cx="530" cy="166"/>
            </a:xfrm>
            <a:prstGeom prst="rect">
              <a:avLst/>
            </a:prstGeom>
            <a:solidFill>
              <a:srgbClr val="00FFFF"/>
            </a:solidFill>
            <a:ln w="9525">
              <a:noFill/>
              <a:miter lim="800000"/>
              <a:headEnd/>
              <a:tailEnd/>
            </a:ln>
          </p:spPr>
          <p:txBody>
            <a:bodyPr/>
            <a:lstStyle/>
            <a:p>
              <a:pPr eaLnBrk="0" hangingPunct="0"/>
              <a:endParaRPr lang="en-GB"/>
            </a:p>
          </p:txBody>
        </p:sp>
        <p:sp>
          <p:nvSpPr>
            <p:cNvPr id="38050" name="Rectangle 165"/>
            <p:cNvSpPr>
              <a:spLocks noChangeArrowheads="1"/>
            </p:cNvSpPr>
            <p:nvPr/>
          </p:nvSpPr>
          <p:spPr bwMode="auto">
            <a:xfrm>
              <a:off x="3671" y="1121"/>
              <a:ext cx="376" cy="217"/>
            </a:xfrm>
            <a:prstGeom prst="rect">
              <a:avLst/>
            </a:prstGeom>
            <a:noFill/>
            <a:ln w="9525">
              <a:noFill/>
              <a:miter lim="800000"/>
              <a:headEnd/>
              <a:tailEnd/>
            </a:ln>
          </p:spPr>
          <p:txBody>
            <a:bodyPr/>
            <a:lstStyle/>
            <a:p>
              <a:pPr eaLnBrk="0" hangingPunct="0"/>
              <a:endParaRPr lang="en-GB"/>
            </a:p>
          </p:txBody>
        </p:sp>
        <p:sp>
          <p:nvSpPr>
            <p:cNvPr id="38051" name="Rectangle 166"/>
            <p:cNvSpPr>
              <a:spLocks noChangeArrowheads="1"/>
            </p:cNvSpPr>
            <p:nvPr/>
          </p:nvSpPr>
          <p:spPr bwMode="auto">
            <a:xfrm>
              <a:off x="3763" y="1156"/>
              <a:ext cx="2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0.64</a:t>
              </a:r>
              <a:endParaRPr lang="en-GB" sz="2000">
                <a:latin typeface="Times New Roman" pitchFamily="18" charset="0"/>
              </a:endParaRPr>
            </a:p>
          </p:txBody>
        </p:sp>
        <p:sp>
          <p:nvSpPr>
            <p:cNvPr id="38052" name="Rectangle 167"/>
            <p:cNvSpPr>
              <a:spLocks noChangeArrowheads="1"/>
            </p:cNvSpPr>
            <p:nvPr/>
          </p:nvSpPr>
          <p:spPr bwMode="auto">
            <a:xfrm>
              <a:off x="2936" y="1321"/>
              <a:ext cx="530" cy="159"/>
            </a:xfrm>
            <a:prstGeom prst="rect">
              <a:avLst/>
            </a:prstGeom>
            <a:solidFill>
              <a:srgbClr val="00FFFF"/>
            </a:solidFill>
            <a:ln w="9525">
              <a:noFill/>
              <a:miter lim="800000"/>
              <a:headEnd/>
              <a:tailEnd/>
            </a:ln>
          </p:spPr>
          <p:txBody>
            <a:bodyPr/>
            <a:lstStyle/>
            <a:p>
              <a:pPr eaLnBrk="0" hangingPunct="0"/>
              <a:r>
                <a:rPr lang="en-US" sz="1600" b="1">
                  <a:solidFill>
                    <a:srgbClr val="000000"/>
                  </a:solidFill>
                </a:rPr>
                <a:t>11-20</a:t>
              </a:r>
            </a:p>
          </p:txBody>
        </p:sp>
        <p:sp>
          <p:nvSpPr>
            <p:cNvPr id="38053" name="Rectangle 168"/>
            <p:cNvSpPr>
              <a:spLocks noChangeArrowheads="1"/>
            </p:cNvSpPr>
            <p:nvPr/>
          </p:nvSpPr>
          <p:spPr bwMode="auto">
            <a:xfrm>
              <a:off x="3307" y="1304"/>
              <a:ext cx="182" cy="216"/>
            </a:xfrm>
            <a:prstGeom prst="rect">
              <a:avLst/>
            </a:prstGeom>
            <a:noFill/>
            <a:ln w="9525">
              <a:noFill/>
              <a:miter lim="800000"/>
              <a:headEnd/>
              <a:tailEnd/>
            </a:ln>
          </p:spPr>
          <p:txBody>
            <a:bodyPr/>
            <a:lstStyle/>
            <a:p>
              <a:pPr eaLnBrk="0" hangingPunct="0"/>
              <a:endParaRPr lang="en-GB"/>
            </a:p>
          </p:txBody>
        </p:sp>
        <p:sp>
          <p:nvSpPr>
            <p:cNvPr id="38054" name="Rectangle 170"/>
            <p:cNvSpPr>
              <a:spLocks noChangeArrowheads="1"/>
            </p:cNvSpPr>
            <p:nvPr/>
          </p:nvSpPr>
          <p:spPr bwMode="auto">
            <a:xfrm>
              <a:off x="3489" y="132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8055" name="Rectangle 171"/>
            <p:cNvSpPr>
              <a:spLocks noChangeArrowheads="1"/>
            </p:cNvSpPr>
            <p:nvPr/>
          </p:nvSpPr>
          <p:spPr bwMode="auto">
            <a:xfrm>
              <a:off x="3671" y="1304"/>
              <a:ext cx="376" cy="216"/>
            </a:xfrm>
            <a:prstGeom prst="rect">
              <a:avLst/>
            </a:prstGeom>
            <a:noFill/>
            <a:ln w="9525">
              <a:noFill/>
              <a:miter lim="800000"/>
              <a:headEnd/>
              <a:tailEnd/>
            </a:ln>
          </p:spPr>
          <p:txBody>
            <a:bodyPr/>
            <a:lstStyle/>
            <a:p>
              <a:pPr eaLnBrk="0" hangingPunct="0"/>
              <a:endParaRPr lang="en-GB"/>
            </a:p>
          </p:txBody>
        </p:sp>
        <p:sp>
          <p:nvSpPr>
            <p:cNvPr id="38056" name="Rectangle 172"/>
            <p:cNvSpPr>
              <a:spLocks noChangeArrowheads="1"/>
            </p:cNvSpPr>
            <p:nvPr/>
          </p:nvSpPr>
          <p:spPr bwMode="auto">
            <a:xfrm>
              <a:off x="3763" y="1338"/>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0.73</a:t>
              </a:r>
              <a:endParaRPr lang="en-GB" sz="2000">
                <a:latin typeface="Times New Roman" pitchFamily="18" charset="0"/>
              </a:endParaRPr>
            </a:p>
          </p:txBody>
        </p:sp>
        <p:sp>
          <p:nvSpPr>
            <p:cNvPr id="38057" name="Rectangle 173"/>
            <p:cNvSpPr>
              <a:spLocks noChangeArrowheads="1"/>
            </p:cNvSpPr>
            <p:nvPr/>
          </p:nvSpPr>
          <p:spPr bwMode="auto">
            <a:xfrm>
              <a:off x="2936" y="1503"/>
              <a:ext cx="530" cy="160"/>
            </a:xfrm>
            <a:prstGeom prst="rect">
              <a:avLst/>
            </a:prstGeom>
            <a:solidFill>
              <a:srgbClr val="00FFFF"/>
            </a:solidFill>
            <a:ln w="9525">
              <a:noFill/>
              <a:miter lim="800000"/>
              <a:headEnd/>
              <a:tailEnd/>
            </a:ln>
          </p:spPr>
          <p:txBody>
            <a:bodyPr/>
            <a:lstStyle/>
            <a:p>
              <a:pPr eaLnBrk="0" hangingPunct="0"/>
              <a:r>
                <a:rPr lang="en-US" sz="1600" b="1">
                  <a:solidFill>
                    <a:srgbClr val="FF0000"/>
                  </a:solidFill>
                </a:rPr>
                <a:t>21-50</a:t>
              </a:r>
            </a:p>
          </p:txBody>
        </p:sp>
        <p:sp>
          <p:nvSpPr>
            <p:cNvPr id="38058" name="Rectangle 174"/>
            <p:cNvSpPr>
              <a:spLocks noChangeArrowheads="1"/>
            </p:cNvSpPr>
            <p:nvPr/>
          </p:nvSpPr>
          <p:spPr bwMode="auto">
            <a:xfrm>
              <a:off x="3307" y="1480"/>
              <a:ext cx="182" cy="217"/>
            </a:xfrm>
            <a:prstGeom prst="rect">
              <a:avLst/>
            </a:prstGeom>
            <a:noFill/>
            <a:ln w="9525">
              <a:noFill/>
              <a:miter lim="800000"/>
              <a:headEnd/>
              <a:tailEnd/>
            </a:ln>
          </p:spPr>
          <p:txBody>
            <a:bodyPr/>
            <a:lstStyle/>
            <a:p>
              <a:pPr eaLnBrk="0" hangingPunct="0"/>
              <a:endParaRPr lang="en-GB"/>
            </a:p>
          </p:txBody>
        </p:sp>
        <p:sp>
          <p:nvSpPr>
            <p:cNvPr id="38059" name="Rectangle 176"/>
            <p:cNvSpPr>
              <a:spLocks noChangeArrowheads="1"/>
            </p:cNvSpPr>
            <p:nvPr/>
          </p:nvSpPr>
          <p:spPr bwMode="auto">
            <a:xfrm>
              <a:off x="3489" y="1503"/>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060" name="Rectangle 177"/>
            <p:cNvSpPr>
              <a:spLocks noChangeArrowheads="1"/>
            </p:cNvSpPr>
            <p:nvPr/>
          </p:nvSpPr>
          <p:spPr bwMode="auto">
            <a:xfrm>
              <a:off x="3671" y="1480"/>
              <a:ext cx="376" cy="217"/>
            </a:xfrm>
            <a:prstGeom prst="rect">
              <a:avLst/>
            </a:prstGeom>
            <a:noFill/>
            <a:ln w="9525">
              <a:noFill/>
              <a:miter lim="800000"/>
              <a:headEnd/>
              <a:tailEnd/>
            </a:ln>
          </p:spPr>
          <p:txBody>
            <a:bodyPr/>
            <a:lstStyle/>
            <a:p>
              <a:pPr eaLnBrk="0" hangingPunct="0"/>
              <a:endParaRPr lang="en-GB"/>
            </a:p>
          </p:txBody>
        </p:sp>
        <p:sp>
          <p:nvSpPr>
            <p:cNvPr id="38061" name="Rectangle 178"/>
            <p:cNvSpPr>
              <a:spLocks noChangeArrowheads="1"/>
            </p:cNvSpPr>
            <p:nvPr/>
          </p:nvSpPr>
          <p:spPr bwMode="auto">
            <a:xfrm>
              <a:off x="3763" y="1515"/>
              <a:ext cx="240"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latin typeface="Times New Roman" pitchFamily="18" charset="0"/>
                </a:rPr>
                <a:t>1.00</a:t>
              </a:r>
              <a:endParaRPr lang="en-GB" sz="2000">
                <a:solidFill>
                  <a:srgbClr val="FF0000"/>
                </a:solidFill>
                <a:latin typeface="Times New Roman" pitchFamily="18" charset="0"/>
              </a:endParaRPr>
            </a:p>
          </p:txBody>
        </p:sp>
        <p:sp>
          <p:nvSpPr>
            <p:cNvPr id="38062" name="Rectangle 179"/>
            <p:cNvSpPr>
              <a:spLocks noChangeArrowheads="1"/>
            </p:cNvSpPr>
            <p:nvPr/>
          </p:nvSpPr>
          <p:spPr bwMode="auto">
            <a:xfrm>
              <a:off x="2936" y="1685"/>
              <a:ext cx="530" cy="160"/>
            </a:xfrm>
            <a:prstGeom prst="rect">
              <a:avLst/>
            </a:prstGeom>
            <a:solidFill>
              <a:srgbClr val="00FFFF"/>
            </a:solidFill>
            <a:ln w="9525">
              <a:noFill/>
              <a:miter lim="800000"/>
              <a:headEnd/>
              <a:tailEnd/>
            </a:ln>
          </p:spPr>
          <p:txBody>
            <a:bodyPr/>
            <a:lstStyle/>
            <a:p>
              <a:pPr eaLnBrk="0" hangingPunct="0"/>
              <a:r>
                <a:rPr lang="en-US" sz="1600" b="1">
                  <a:solidFill>
                    <a:srgbClr val="000000"/>
                  </a:solidFill>
                </a:rPr>
                <a:t>51-100</a:t>
              </a:r>
            </a:p>
          </p:txBody>
        </p:sp>
        <p:sp>
          <p:nvSpPr>
            <p:cNvPr id="38063" name="Rectangle 180"/>
            <p:cNvSpPr>
              <a:spLocks noChangeArrowheads="1"/>
            </p:cNvSpPr>
            <p:nvPr/>
          </p:nvSpPr>
          <p:spPr bwMode="auto">
            <a:xfrm>
              <a:off x="3307" y="1663"/>
              <a:ext cx="182" cy="216"/>
            </a:xfrm>
            <a:prstGeom prst="rect">
              <a:avLst/>
            </a:prstGeom>
            <a:noFill/>
            <a:ln w="9525">
              <a:noFill/>
              <a:miter lim="800000"/>
              <a:headEnd/>
              <a:tailEnd/>
            </a:ln>
          </p:spPr>
          <p:txBody>
            <a:bodyPr/>
            <a:lstStyle/>
            <a:p>
              <a:pPr eaLnBrk="0" hangingPunct="0"/>
              <a:endParaRPr lang="en-GB"/>
            </a:p>
          </p:txBody>
        </p:sp>
        <p:sp>
          <p:nvSpPr>
            <p:cNvPr id="38064" name="Rectangle 181"/>
            <p:cNvSpPr>
              <a:spLocks noChangeArrowheads="1"/>
            </p:cNvSpPr>
            <p:nvPr/>
          </p:nvSpPr>
          <p:spPr bwMode="auto">
            <a:xfrm>
              <a:off x="3391" y="1697"/>
              <a:ext cx="0" cy="194"/>
            </a:xfrm>
            <a:prstGeom prst="rect">
              <a:avLst/>
            </a:prstGeom>
            <a:noFill/>
            <a:ln w="9525">
              <a:noFill/>
              <a:miter lim="800000"/>
              <a:headEnd/>
              <a:tailEnd/>
            </a:ln>
          </p:spPr>
          <p:txBody>
            <a:bodyPr wrap="none" lIns="0" tIns="0" rIns="0" bIns="0">
              <a:spAutoFit/>
            </a:bodyPr>
            <a:lstStyle/>
            <a:p>
              <a:pPr defTabSz="762000" eaLnBrk="0" hangingPunct="0"/>
              <a:endParaRPr lang="en-GB" sz="2000">
                <a:latin typeface="Times New Roman" pitchFamily="18" charset="0"/>
              </a:endParaRPr>
            </a:p>
          </p:txBody>
        </p:sp>
        <p:sp>
          <p:nvSpPr>
            <p:cNvPr id="38065" name="Rectangle 182"/>
            <p:cNvSpPr>
              <a:spLocks noChangeArrowheads="1"/>
            </p:cNvSpPr>
            <p:nvPr/>
          </p:nvSpPr>
          <p:spPr bwMode="auto">
            <a:xfrm>
              <a:off x="3489" y="1685"/>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066" name="Rectangle 183"/>
            <p:cNvSpPr>
              <a:spLocks noChangeArrowheads="1"/>
            </p:cNvSpPr>
            <p:nvPr/>
          </p:nvSpPr>
          <p:spPr bwMode="auto">
            <a:xfrm>
              <a:off x="3671" y="1663"/>
              <a:ext cx="376" cy="216"/>
            </a:xfrm>
            <a:prstGeom prst="rect">
              <a:avLst/>
            </a:prstGeom>
            <a:noFill/>
            <a:ln w="9525">
              <a:noFill/>
              <a:miter lim="800000"/>
              <a:headEnd/>
              <a:tailEnd/>
            </a:ln>
          </p:spPr>
          <p:txBody>
            <a:bodyPr/>
            <a:lstStyle/>
            <a:p>
              <a:pPr eaLnBrk="0" hangingPunct="0"/>
              <a:endParaRPr lang="en-GB"/>
            </a:p>
          </p:txBody>
        </p:sp>
        <p:sp>
          <p:nvSpPr>
            <p:cNvPr id="38067" name="Rectangle 184"/>
            <p:cNvSpPr>
              <a:spLocks noChangeArrowheads="1"/>
            </p:cNvSpPr>
            <p:nvPr/>
          </p:nvSpPr>
          <p:spPr bwMode="auto">
            <a:xfrm>
              <a:off x="3763" y="1697"/>
              <a:ext cx="240"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1.10</a:t>
              </a:r>
              <a:endParaRPr lang="en-GB" sz="2000">
                <a:latin typeface="Times New Roman" pitchFamily="18" charset="0"/>
              </a:endParaRPr>
            </a:p>
          </p:txBody>
        </p:sp>
        <p:sp>
          <p:nvSpPr>
            <p:cNvPr id="38068" name="Rectangle 185"/>
            <p:cNvSpPr>
              <a:spLocks noChangeArrowheads="1"/>
            </p:cNvSpPr>
            <p:nvPr/>
          </p:nvSpPr>
          <p:spPr bwMode="auto">
            <a:xfrm>
              <a:off x="2936" y="1862"/>
              <a:ext cx="530" cy="165"/>
            </a:xfrm>
            <a:prstGeom prst="rect">
              <a:avLst/>
            </a:prstGeom>
            <a:solidFill>
              <a:srgbClr val="00FFFF"/>
            </a:solidFill>
            <a:ln w="9525">
              <a:noFill/>
              <a:miter lim="800000"/>
              <a:headEnd/>
              <a:tailEnd/>
            </a:ln>
          </p:spPr>
          <p:txBody>
            <a:bodyPr/>
            <a:lstStyle/>
            <a:p>
              <a:pPr eaLnBrk="0" hangingPunct="0"/>
              <a:r>
                <a:rPr lang="en-US" sz="1600" b="1">
                  <a:solidFill>
                    <a:srgbClr val="000000"/>
                  </a:solidFill>
                </a:rPr>
                <a:t>101+</a:t>
              </a:r>
            </a:p>
          </p:txBody>
        </p:sp>
        <p:sp>
          <p:nvSpPr>
            <p:cNvPr id="38069" name="Rectangle 186"/>
            <p:cNvSpPr>
              <a:spLocks noChangeArrowheads="1"/>
            </p:cNvSpPr>
            <p:nvPr/>
          </p:nvSpPr>
          <p:spPr bwMode="auto">
            <a:xfrm>
              <a:off x="3307" y="1845"/>
              <a:ext cx="182" cy="216"/>
            </a:xfrm>
            <a:prstGeom prst="rect">
              <a:avLst/>
            </a:prstGeom>
            <a:noFill/>
            <a:ln w="9525">
              <a:noFill/>
              <a:miter lim="800000"/>
              <a:headEnd/>
              <a:tailEnd/>
            </a:ln>
          </p:spPr>
          <p:txBody>
            <a:bodyPr/>
            <a:lstStyle/>
            <a:p>
              <a:pPr eaLnBrk="0" hangingPunct="0"/>
              <a:endParaRPr lang="en-GB"/>
            </a:p>
          </p:txBody>
        </p:sp>
        <p:sp>
          <p:nvSpPr>
            <p:cNvPr id="38070" name="Rectangle 188"/>
            <p:cNvSpPr>
              <a:spLocks noChangeArrowheads="1"/>
            </p:cNvSpPr>
            <p:nvPr/>
          </p:nvSpPr>
          <p:spPr bwMode="auto">
            <a:xfrm>
              <a:off x="3489" y="1862"/>
              <a:ext cx="530" cy="165"/>
            </a:xfrm>
            <a:prstGeom prst="rect">
              <a:avLst/>
            </a:prstGeom>
            <a:solidFill>
              <a:srgbClr val="00FFFF"/>
            </a:solidFill>
            <a:ln w="9525">
              <a:noFill/>
              <a:miter lim="800000"/>
              <a:headEnd/>
              <a:tailEnd/>
            </a:ln>
          </p:spPr>
          <p:txBody>
            <a:bodyPr/>
            <a:lstStyle/>
            <a:p>
              <a:pPr eaLnBrk="0" hangingPunct="0"/>
              <a:endParaRPr lang="en-GB"/>
            </a:p>
          </p:txBody>
        </p:sp>
        <p:sp>
          <p:nvSpPr>
            <p:cNvPr id="38071" name="Rectangle 189"/>
            <p:cNvSpPr>
              <a:spLocks noChangeArrowheads="1"/>
            </p:cNvSpPr>
            <p:nvPr/>
          </p:nvSpPr>
          <p:spPr bwMode="auto">
            <a:xfrm>
              <a:off x="3671" y="1845"/>
              <a:ext cx="376" cy="216"/>
            </a:xfrm>
            <a:prstGeom prst="rect">
              <a:avLst/>
            </a:prstGeom>
            <a:noFill/>
            <a:ln w="9525">
              <a:noFill/>
              <a:miter lim="800000"/>
              <a:headEnd/>
              <a:tailEnd/>
            </a:ln>
          </p:spPr>
          <p:txBody>
            <a:bodyPr/>
            <a:lstStyle/>
            <a:p>
              <a:pPr eaLnBrk="0" hangingPunct="0"/>
              <a:endParaRPr lang="en-GB"/>
            </a:p>
          </p:txBody>
        </p:sp>
        <p:sp>
          <p:nvSpPr>
            <p:cNvPr id="38072" name="Rectangle 190"/>
            <p:cNvSpPr>
              <a:spLocks noChangeArrowheads="1"/>
            </p:cNvSpPr>
            <p:nvPr/>
          </p:nvSpPr>
          <p:spPr bwMode="auto">
            <a:xfrm>
              <a:off x="3763" y="1880"/>
              <a:ext cx="240"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1.25</a:t>
              </a:r>
              <a:endParaRPr lang="en-GB" sz="2000">
                <a:latin typeface="Times New Roman" pitchFamily="18" charset="0"/>
              </a:endParaRPr>
            </a:p>
          </p:txBody>
        </p:sp>
        <p:sp>
          <p:nvSpPr>
            <p:cNvPr id="38073" name="Rectangle 192"/>
            <p:cNvSpPr>
              <a:spLocks noChangeArrowheads="1"/>
            </p:cNvSpPr>
            <p:nvPr/>
          </p:nvSpPr>
          <p:spPr bwMode="auto">
            <a:xfrm>
              <a:off x="3307" y="2027"/>
              <a:ext cx="182" cy="217"/>
            </a:xfrm>
            <a:prstGeom prst="rect">
              <a:avLst/>
            </a:prstGeom>
            <a:noFill/>
            <a:ln w="9525">
              <a:noFill/>
              <a:miter lim="800000"/>
              <a:headEnd/>
              <a:tailEnd/>
            </a:ln>
          </p:spPr>
          <p:txBody>
            <a:bodyPr/>
            <a:lstStyle/>
            <a:p>
              <a:pPr eaLnBrk="0" hangingPunct="0"/>
              <a:endParaRPr lang="en-GB"/>
            </a:p>
          </p:txBody>
        </p:sp>
        <p:sp>
          <p:nvSpPr>
            <p:cNvPr id="38074" name="Rectangle 195"/>
            <p:cNvSpPr>
              <a:spLocks noChangeArrowheads="1"/>
            </p:cNvSpPr>
            <p:nvPr/>
          </p:nvSpPr>
          <p:spPr bwMode="auto">
            <a:xfrm>
              <a:off x="3671" y="2027"/>
              <a:ext cx="376" cy="217"/>
            </a:xfrm>
            <a:prstGeom prst="rect">
              <a:avLst/>
            </a:prstGeom>
            <a:noFill/>
            <a:ln w="9525">
              <a:noFill/>
              <a:miter lim="800000"/>
              <a:headEnd/>
              <a:tailEnd/>
            </a:ln>
          </p:spPr>
          <p:txBody>
            <a:bodyPr/>
            <a:lstStyle/>
            <a:p>
              <a:pPr eaLnBrk="0" hangingPunct="0"/>
              <a:endParaRPr lang="en-GB"/>
            </a:p>
          </p:txBody>
        </p:sp>
        <p:sp>
          <p:nvSpPr>
            <p:cNvPr id="38075" name="Rectangle 198"/>
            <p:cNvSpPr>
              <a:spLocks noChangeArrowheads="1"/>
            </p:cNvSpPr>
            <p:nvPr/>
          </p:nvSpPr>
          <p:spPr bwMode="auto">
            <a:xfrm>
              <a:off x="3307" y="2210"/>
              <a:ext cx="182" cy="216"/>
            </a:xfrm>
            <a:prstGeom prst="rect">
              <a:avLst/>
            </a:prstGeom>
            <a:noFill/>
            <a:ln w="9525">
              <a:noFill/>
              <a:miter lim="800000"/>
              <a:headEnd/>
              <a:tailEnd/>
            </a:ln>
          </p:spPr>
          <p:txBody>
            <a:bodyPr/>
            <a:lstStyle/>
            <a:p>
              <a:pPr eaLnBrk="0" hangingPunct="0"/>
              <a:endParaRPr lang="en-GB"/>
            </a:p>
          </p:txBody>
        </p:sp>
        <p:sp>
          <p:nvSpPr>
            <p:cNvPr id="38076" name="Rectangle 199"/>
            <p:cNvSpPr>
              <a:spLocks noChangeArrowheads="1"/>
            </p:cNvSpPr>
            <p:nvPr/>
          </p:nvSpPr>
          <p:spPr bwMode="auto">
            <a:xfrm>
              <a:off x="3391" y="2244"/>
              <a:ext cx="0" cy="194"/>
            </a:xfrm>
            <a:prstGeom prst="rect">
              <a:avLst/>
            </a:prstGeom>
            <a:noFill/>
            <a:ln w="9525">
              <a:noFill/>
              <a:miter lim="800000"/>
              <a:headEnd/>
              <a:tailEnd/>
            </a:ln>
          </p:spPr>
          <p:txBody>
            <a:bodyPr wrap="none" lIns="0" tIns="0" rIns="0" bIns="0">
              <a:spAutoFit/>
            </a:bodyPr>
            <a:lstStyle/>
            <a:p>
              <a:pPr defTabSz="762000" eaLnBrk="0" hangingPunct="0"/>
              <a:endParaRPr lang="en-GB" sz="2000">
                <a:latin typeface="Times New Roman" pitchFamily="18" charset="0"/>
              </a:endParaRPr>
            </a:p>
          </p:txBody>
        </p:sp>
        <p:sp>
          <p:nvSpPr>
            <p:cNvPr id="38077" name="Rectangle 201"/>
            <p:cNvSpPr>
              <a:spLocks noChangeArrowheads="1"/>
            </p:cNvSpPr>
            <p:nvPr/>
          </p:nvSpPr>
          <p:spPr bwMode="auto">
            <a:xfrm>
              <a:off x="3671" y="2210"/>
              <a:ext cx="376" cy="216"/>
            </a:xfrm>
            <a:prstGeom prst="rect">
              <a:avLst/>
            </a:prstGeom>
            <a:noFill/>
            <a:ln w="9525">
              <a:noFill/>
              <a:miter lim="800000"/>
              <a:headEnd/>
              <a:tailEnd/>
            </a:ln>
          </p:spPr>
          <p:txBody>
            <a:bodyPr/>
            <a:lstStyle/>
            <a:p>
              <a:pPr eaLnBrk="0" hangingPunct="0"/>
              <a:endParaRPr lang="en-GB"/>
            </a:p>
          </p:txBody>
        </p:sp>
        <p:sp>
          <p:nvSpPr>
            <p:cNvPr id="38078" name="Rectangle 204"/>
            <p:cNvSpPr>
              <a:spLocks noChangeArrowheads="1"/>
            </p:cNvSpPr>
            <p:nvPr/>
          </p:nvSpPr>
          <p:spPr bwMode="auto">
            <a:xfrm>
              <a:off x="3307" y="2386"/>
              <a:ext cx="182" cy="217"/>
            </a:xfrm>
            <a:prstGeom prst="rect">
              <a:avLst/>
            </a:prstGeom>
            <a:noFill/>
            <a:ln w="9525">
              <a:noFill/>
              <a:miter lim="800000"/>
              <a:headEnd/>
              <a:tailEnd/>
            </a:ln>
          </p:spPr>
          <p:txBody>
            <a:bodyPr/>
            <a:lstStyle/>
            <a:p>
              <a:pPr eaLnBrk="0" hangingPunct="0"/>
              <a:endParaRPr lang="en-GB"/>
            </a:p>
          </p:txBody>
        </p:sp>
        <p:sp>
          <p:nvSpPr>
            <p:cNvPr id="38079" name="Rectangle 207"/>
            <p:cNvSpPr>
              <a:spLocks noChangeArrowheads="1"/>
            </p:cNvSpPr>
            <p:nvPr/>
          </p:nvSpPr>
          <p:spPr bwMode="auto">
            <a:xfrm>
              <a:off x="3671" y="2386"/>
              <a:ext cx="376" cy="217"/>
            </a:xfrm>
            <a:prstGeom prst="rect">
              <a:avLst/>
            </a:prstGeom>
            <a:noFill/>
            <a:ln w="9525">
              <a:noFill/>
              <a:miter lim="800000"/>
              <a:headEnd/>
              <a:tailEnd/>
            </a:ln>
          </p:spPr>
          <p:txBody>
            <a:bodyPr/>
            <a:lstStyle/>
            <a:p>
              <a:pPr eaLnBrk="0" hangingPunct="0"/>
              <a:endParaRPr lang="en-GB"/>
            </a:p>
          </p:txBody>
        </p:sp>
        <p:sp>
          <p:nvSpPr>
            <p:cNvPr id="38080" name="Rectangle 210"/>
            <p:cNvSpPr>
              <a:spLocks noChangeArrowheads="1"/>
            </p:cNvSpPr>
            <p:nvPr/>
          </p:nvSpPr>
          <p:spPr bwMode="auto">
            <a:xfrm>
              <a:off x="3233" y="2569"/>
              <a:ext cx="262" cy="216"/>
            </a:xfrm>
            <a:prstGeom prst="rect">
              <a:avLst/>
            </a:prstGeom>
            <a:noFill/>
            <a:ln w="9525">
              <a:noFill/>
              <a:miter lim="800000"/>
              <a:headEnd/>
              <a:tailEnd/>
            </a:ln>
          </p:spPr>
          <p:txBody>
            <a:bodyPr/>
            <a:lstStyle/>
            <a:p>
              <a:pPr eaLnBrk="0" hangingPunct="0"/>
              <a:endParaRPr lang="en-GB"/>
            </a:p>
          </p:txBody>
        </p:sp>
        <p:sp>
          <p:nvSpPr>
            <p:cNvPr id="38081" name="Rectangle 213"/>
            <p:cNvSpPr>
              <a:spLocks noChangeArrowheads="1"/>
            </p:cNvSpPr>
            <p:nvPr/>
          </p:nvSpPr>
          <p:spPr bwMode="auto">
            <a:xfrm>
              <a:off x="3671" y="2569"/>
              <a:ext cx="376" cy="216"/>
            </a:xfrm>
            <a:prstGeom prst="rect">
              <a:avLst/>
            </a:prstGeom>
            <a:noFill/>
            <a:ln w="9525">
              <a:noFill/>
              <a:miter lim="800000"/>
              <a:headEnd/>
              <a:tailEnd/>
            </a:ln>
          </p:spPr>
          <p:txBody>
            <a:bodyPr/>
            <a:lstStyle/>
            <a:p>
              <a:pPr eaLnBrk="0" hangingPunct="0"/>
              <a:endParaRPr lang="en-GB"/>
            </a:p>
          </p:txBody>
        </p:sp>
        <p:sp>
          <p:nvSpPr>
            <p:cNvPr id="38082" name="Rectangle 216"/>
            <p:cNvSpPr>
              <a:spLocks noChangeArrowheads="1"/>
            </p:cNvSpPr>
            <p:nvPr/>
          </p:nvSpPr>
          <p:spPr bwMode="auto">
            <a:xfrm>
              <a:off x="3233" y="2751"/>
              <a:ext cx="262" cy="217"/>
            </a:xfrm>
            <a:prstGeom prst="rect">
              <a:avLst/>
            </a:prstGeom>
            <a:noFill/>
            <a:ln w="9525">
              <a:noFill/>
              <a:miter lim="800000"/>
              <a:headEnd/>
              <a:tailEnd/>
            </a:ln>
          </p:spPr>
          <p:txBody>
            <a:bodyPr/>
            <a:lstStyle/>
            <a:p>
              <a:pPr eaLnBrk="0" hangingPunct="0"/>
              <a:endParaRPr lang="en-GB"/>
            </a:p>
          </p:txBody>
        </p:sp>
        <p:sp>
          <p:nvSpPr>
            <p:cNvPr id="38083" name="Rectangle 219"/>
            <p:cNvSpPr>
              <a:spLocks noChangeArrowheads="1"/>
            </p:cNvSpPr>
            <p:nvPr/>
          </p:nvSpPr>
          <p:spPr bwMode="auto">
            <a:xfrm>
              <a:off x="3671" y="2751"/>
              <a:ext cx="376" cy="217"/>
            </a:xfrm>
            <a:prstGeom prst="rect">
              <a:avLst/>
            </a:prstGeom>
            <a:noFill/>
            <a:ln w="9525">
              <a:noFill/>
              <a:miter lim="800000"/>
              <a:headEnd/>
              <a:tailEnd/>
            </a:ln>
          </p:spPr>
          <p:txBody>
            <a:bodyPr/>
            <a:lstStyle/>
            <a:p>
              <a:pPr eaLnBrk="0" hangingPunct="0"/>
              <a:endParaRPr lang="en-GB"/>
            </a:p>
          </p:txBody>
        </p:sp>
        <p:sp>
          <p:nvSpPr>
            <p:cNvPr id="38084" name="Rectangle 222"/>
            <p:cNvSpPr>
              <a:spLocks noChangeArrowheads="1"/>
            </p:cNvSpPr>
            <p:nvPr/>
          </p:nvSpPr>
          <p:spPr bwMode="auto">
            <a:xfrm>
              <a:off x="3233" y="2928"/>
              <a:ext cx="262" cy="222"/>
            </a:xfrm>
            <a:prstGeom prst="rect">
              <a:avLst/>
            </a:prstGeom>
            <a:noFill/>
            <a:ln w="9525">
              <a:noFill/>
              <a:miter lim="800000"/>
              <a:headEnd/>
              <a:tailEnd/>
            </a:ln>
          </p:spPr>
          <p:txBody>
            <a:bodyPr/>
            <a:lstStyle/>
            <a:p>
              <a:pPr eaLnBrk="0" hangingPunct="0"/>
              <a:endParaRPr lang="en-GB"/>
            </a:p>
          </p:txBody>
        </p:sp>
        <p:sp>
          <p:nvSpPr>
            <p:cNvPr id="38085" name="Rectangle 225"/>
            <p:cNvSpPr>
              <a:spLocks noChangeArrowheads="1"/>
            </p:cNvSpPr>
            <p:nvPr/>
          </p:nvSpPr>
          <p:spPr bwMode="auto">
            <a:xfrm>
              <a:off x="3671" y="2928"/>
              <a:ext cx="376" cy="222"/>
            </a:xfrm>
            <a:prstGeom prst="rect">
              <a:avLst/>
            </a:prstGeom>
            <a:noFill/>
            <a:ln w="9525">
              <a:noFill/>
              <a:miter lim="800000"/>
              <a:headEnd/>
              <a:tailEnd/>
            </a:ln>
          </p:spPr>
          <p:txBody>
            <a:bodyPr/>
            <a:lstStyle/>
            <a:p>
              <a:pPr eaLnBrk="0" hangingPunct="0"/>
              <a:endParaRPr lang="en-GB"/>
            </a:p>
          </p:txBody>
        </p:sp>
        <p:sp>
          <p:nvSpPr>
            <p:cNvPr id="38086" name="Rectangle 228"/>
            <p:cNvSpPr>
              <a:spLocks noChangeArrowheads="1"/>
            </p:cNvSpPr>
            <p:nvPr/>
          </p:nvSpPr>
          <p:spPr bwMode="auto">
            <a:xfrm>
              <a:off x="3233" y="3110"/>
              <a:ext cx="262" cy="217"/>
            </a:xfrm>
            <a:prstGeom prst="rect">
              <a:avLst/>
            </a:prstGeom>
            <a:noFill/>
            <a:ln w="9525">
              <a:noFill/>
              <a:miter lim="800000"/>
              <a:headEnd/>
              <a:tailEnd/>
            </a:ln>
          </p:spPr>
          <p:txBody>
            <a:bodyPr/>
            <a:lstStyle/>
            <a:p>
              <a:pPr eaLnBrk="0" hangingPunct="0"/>
              <a:endParaRPr lang="en-GB"/>
            </a:p>
          </p:txBody>
        </p:sp>
        <p:sp>
          <p:nvSpPr>
            <p:cNvPr id="38087" name="Rectangle 231"/>
            <p:cNvSpPr>
              <a:spLocks noChangeArrowheads="1"/>
            </p:cNvSpPr>
            <p:nvPr/>
          </p:nvSpPr>
          <p:spPr bwMode="auto">
            <a:xfrm>
              <a:off x="3671" y="3110"/>
              <a:ext cx="376" cy="217"/>
            </a:xfrm>
            <a:prstGeom prst="rect">
              <a:avLst/>
            </a:prstGeom>
            <a:noFill/>
            <a:ln w="9525">
              <a:noFill/>
              <a:miter lim="800000"/>
              <a:headEnd/>
              <a:tailEnd/>
            </a:ln>
          </p:spPr>
          <p:txBody>
            <a:bodyPr/>
            <a:lstStyle/>
            <a:p>
              <a:pPr eaLnBrk="0" hangingPunct="0"/>
              <a:endParaRPr lang="en-GB"/>
            </a:p>
          </p:txBody>
        </p:sp>
        <p:sp>
          <p:nvSpPr>
            <p:cNvPr id="38088" name="Rectangle 232"/>
            <p:cNvSpPr>
              <a:spLocks noChangeArrowheads="1"/>
            </p:cNvSpPr>
            <p:nvPr/>
          </p:nvSpPr>
          <p:spPr bwMode="auto">
            <a:xfrm>
              <a:off x="3763" y="3145"/>
              <a:ext cx="0" cy="194"/>
            </a:xfrm>
            <a:prstGeom prst="rect">
              <a:avLst/>
            </a:prstGeom>
            <a:noFill/>
            <a:ln w="9525">
              <a:noFill/>
              <a:miter lim="800000"/>
              <a:headEnd/>
              <a:tailEnd/>
            </a:ln>
          </p:spPr>
          <p:txBody>
            <a:bodyPr wrap="none" lIns="0" tIns="0" rIns="0" bIns="0">
              <a:spAutoFit/>
            </a:bodyPr>
            <a:lstStyle/>
            <a:p>
              <a:pPr defTabSz="762000" eaLnBrk="0" hangingPunct="0"/>
              <a:endParaRPr lang="en-GB" sz="2000">
                <a:latin typeface="Times New Roman" pitchFamily="18" charset="0"/>
              </a:endParaRPr>
            </a:p>
          </p:txBody>
        </p:sp>
        <p:sp>
          <p:nvSpPr>
            <p:cNvPr id="38089" name="Rectangle 233"/>
            <p:cNvSpPr>
              <a:spLocks noChangeArrowheads="1"/>
            </p:cNvSpPr>
            <p:nvPr/>
          </p:nvSpPr>
          <p:spPr bwMode="auto">
            <a:xfrm>
              <a:off x="2931" y="774"/>
              <a:ext cx="552" cy="182"/>
            </a:xfrm>
            <a:prstGeom prst="rect">
              <a:avLst/>
            </a:prstGeom>
            <a:noFill/>
            <a:ln w="26988" cap="rnd">
              <a:solidFill>
                <a:srgbClr val="FFFFFF"/>
              </a:solidFill>
              <a:round/>
              <a:headEnd/>
              <a:tailEnd/>
            </a:ln>
          </p:spPr>
          <p:txBody>
            <a:bodyPr/>
            <a:lstStyle/>
            <a:p>
              <a:pPr eaLnBrk="0" hangingPunct="0"/>
              <a:endParaRPr lang="en-GB"/>
            </a:p>
          </p:txBody>
        </p:sp>
        <p:sp>
          <p:nvSpPr>
            <p:cNvPr id="38090" name="Line 234"/>
            <p:cNvSpPr>
              <a:spLocks noChangeShapeType="1"/>
            </p:cNvSpPr>
            <p:nvPr/>
          </p:nvSpPr>
          <p:spPr bwMode="auto">
            <a:xfrm>
              <a:off x="2931" y="791"/>
              <a:ext cx="1" cy="148"/>
            </a:xfrm>
            <a:prstGeom prst="line">
              <a:avLst/>
            </a:prstGeom>
            <a:noFill/>
            <a:ln w="26988">
              <a:solidFill>
                <a:srgbClr val="FFFFFF"/>
              </a:solidFill>
              <a:round/>
              <a:headEnd/>
              <a:tailEnd/>
            </a:ln>
          </p:spPr>
          <p:txBody>
            <a:bodyPr/>
            <a:lstStyle/>
            <a:p>
              <a:endParaRPr lang="en-GB"/>
            </a:p>
          </p:txBody>
        </p:sp>
        <p:sp>
          <p:nvSpPr>
            <p:cNvPr id="38091" name="Rectangle 235"/>
            <p:cNvSpPr>
              <a:spLocks noChangeArrowheads="1"/>
            </p:cNvSpPr>
            <p:nvPr/>
          </p:nvSpPr>
          <p:spPr bwMode="auto">
            <a:xfrm>
              <a:off x="3483" y="774"/>
              <a:ext cx="553" cy="182"/>
            </a:xfrm>
            <a:prstGeom prst="rect">
              <a:avLst/>
            </a:prstGeom>
            <a:noFill/>
            <a:ln w="26988" cap="rnd">
              <a:solidFill>
                <a:srgbClr val="FFFFFF"/>
              </a:solidFill>
              <a:round/>
              <a:headEnd/>
              <a:tailEnd/>
            </a:ln>
          </p:spPr>
          <p:txBody>
            <a:bodyPr/>
            <a:lstStyle/>
            <a:p>
              <a:pPr eaLnBrk="0" hangingPunct="0"/>
              <a:endParaRPr lang="en-GB"/>
            </a:p>
          </p:txBody>
        </p:sp>
        <p:sp>
          <p:nvSpPr>
            <p:cNvPr id="38092" name="Line 236"/>
            <p:cNvSpPr>
              <a:spLocks noChangeShapeType="1"/>
            </p:cNvSpPr>
            <p:nvPr/>
          </p:nvSpPr>
          <p:spPr bwMode="auto">
            <a:xfrm>
              <a:off x="3483" y="791"/>
              <a:ext cx="1" cy="148"/>
            </a:xfrm>
            <a:prstGeom prst="line">
              <a:avLst/>
            </a:prstGeom>
            <a:noFill/>
            <a:ln w="26988">
              <a:solidFill>
                <a:srgbClr val="FFFFFF"/>
              </a:solidFill>
              <a:round/>
              <a:headEnd/>
              <a:tailEnd/>
            </a:ln>
          </p:spPr>
          <p:txBody>
            <a:bodyPr/>
            <a:lstStyle/>
            <a:p>
              <a:endParaRPr lang="en-GB"/>
            </a:p>
          </p:txBody>
        </p:sp>
        <p:sp>
          <p:nvSpPr>
            <p:cNvPr id="38093" name="Line 238"/>
            <p:cNvSpPr>
              <a:spLocks noChangeShapeType="1"/>
            </p:cNvSpPr>
            <p:nvPr/>
          </p:nvSpPr>
          <p:spPr bwMode="auto">
            <a:xfrm>
              <a:off x="2931" y="967"/>
              <a:ext cx="1" cy="154"/>
            </a:xfrm>
            <a:prstGeom prst="line">
              <a:avLst/>
            </a:prstGeom>
            <a:noFill/>
            <a:ln w="26988">
              <a:solidFill>
                <a:srgbClr val="FFFFFF"/>
              </a:solidFill>
              <a:round/>
              <a:headEnd/>
              <a:tailEnd/>
            </a:ln>
          </p:spPr>
          <p:txBody>
            <a:bodyPr/>
            <a:lstStyle/>
            <a:p>
              <a:endParaRPr lang="en-GB"/>
            </a:p>
          </p:txBody>
        </p:sp>
        <p:sp>
          <p:nvSpPr>
            <p:cNvPr id="38094" name="Rectangle 239"/>
            <p:cNvSpPr>
              <a:spLocks noChangeArrowheads="1"/>
            </p:cNvSpPr>
            <p:nvPr/>
          </p:nvSpPr>
          <p:spPr bwMode="auto">
            <a:xfrm>
              <a:off x="3483" y="956"/>
              <a:ext cx="553" cy="182"/>
            </a:xfrm>
            <a:prstGeom prst="rect">
              <a:avLst/>
            </a:prstGeom>
            <a:noFill/>
            <a:ln w="26988" cap="rnd">
              <a:solidFill>
                <a:srgbClr val="FFFFFF"/>
              </a:solidFill>
              <a:round/>
              <a:headEnd/>
              <a:tailEnd/>
            </a:ln>
          </p:spPr>
          <p:txBody>
            <a:bodyPr/>
            <a:lstStyle/>
            <a:p>
              <a:pPr eaLnBrk="0" hangingPunct="0"/>
              <a:endParaRPr lang="en-GB"/>
            </a:p>
          </p:txBody>
        </p:sp>
        <p:sp>
          <p:nvSpPr>
            <p:cNvPr id="38095" name="Line 240"/>
            <p:cNvSpPr>
              <a:spLocks noChangeShapeType="1"/>
            </p:cNvSpPr>
            <p:nvPr/>
          </p:nvSpPr>
          <p:spPr bwMode="auto">
            <a:xfrm>
              <a:off x="3483" y="967"/>
              <a:ext cx="1" cy="154"/>
            </a:xfrm>
            <a:prstGeom prst="line">
              <a:avLst/>
            </a:prstGeom>
            <a:noFill/>
            <a:ln w="26988">
              <a:solidFill>
                <a:srgbClr val="FFFFFF"/>
              </a:solidFill>
              <a:round/>
              <a:headEnd/>
              <a:tailEnd/>
            </a:ln>
          </p:spPr>
          <p:txBody>
            <a:bodyPr/>
            <a:lstStyle/>
            <a:p>
              <a:endParaRPr lang="en-GB"/>
            </a:p>
          </p:txBody>
        </p:sp>
        <p:sp>
          <p:nvSpPr>
            <p:cNvPr id="38096" name="Rectangle 241"/>
            <p:cNvSpPr>
              <a:spLocks noChangeArrowheads="1"/>
            </p:cNvSpPr>
            <p:nvPr/>
          </p:nvSpPr>
          <p:spPr bwMode="auto">
            <a:xfrm>
              <a:off x="2931" y="1133"/>
              <a:ext cx="552" cy="182"/>
            </a:xfrm>
            <a:prstGeom prst="rect">
              <a:avLst/>
            </a:prstGeom>
            <a:noFill/>
            <a:ln w="26988" cap="rnd">
              <a:solidFill>
                <a:srgbClr val="FFFFFF"/>
              </a:solidFill>
              <a:round/>
              <a:headEnd/>
              <a:tailEnd/>
            </a:ln>
          </p:spPr>
          <p:txBody>
            <a:bodyPr/>
            <a:lstStyle/>
            <a:p>
              <a:pPr eaLnBrk="0" hangingPunct="0"/>
              <a:endParaRPr lang="en-GB"/>
            </a:p>
          </p:txBody>
        </p:sp>
        <p:sp>
          <p:nvSpPr>
            <p:cNvPr id="38097" name="Line 242"/>
            <p:cNvSpPr>
              <a:spLocks noChangeShapeType="1"/>
            </p:cNvSpPr>
            <p:nvPr/>
          </p:nvSpPr>
          <p:spPr bwMode="auto">
            <a:xfrm>
              <a:off x="2931" y="1150"/>
              <a:ext cx="1" cy="154"/>
            </a:xfrm>
            <a:prstGeom prst="line">
              <a:avLst/>
            </a:prstGeom>
            <a:noFill/>
            <a:ln w="26988">
              <a:solidFill>
                <a:srgbClr val="FFFFFF"/>
              </a:solidFill>
              <a:round/>
              <a:headEnd/>
              <a:tailEnd/>
            </a:ln>
          </p:spPr>
          <p:txBody>
            <a:bodyPr/>
            <a:lstStyle/>
            <a:p>
              <a:endParaRPr lang="en-GB"/>
            </a:p>
          </p:txBody>
        </p:sp>
        <p:sp>
          <p:nvSpPr>
            <p:cNvPr id="38098" name="Rectangle 243"/>
            <p:cNvSpPr>
              <a:spLocks noChangeArrowheads="1"/>
            </p:cNvSpPr>
            <p:nvPr/>
          </p:nvSpPr>
          <p:spPr bwMode="auto">
            <a:xfrm>
              <a:off x="3483" y="1133"/>
              <a:ext cx="553" cy="182"/>
            </a:xfrm>
            <a:prstGeom prst="rect">
              <a:avLst/>
            </a:prstGeom>
            <a:noFill/>
            <a:ln w="26988" cap="rnd">
              <a:solidFill>
                <a:srgbClr val="FFFFFF"/>
              </a:solidFill>
              <a:round/>
              <a:headEnd/>
              <a:tailEnd/>
            </a:ln>
          </p:spPr>
          <p:txBody>
            <a:bodyPr/>
            <a:lstStyle/>
            <a:p>
              <a:pPr eaLnBrk="0" hangingPunct="0"/>
              <a:endParaRPr lang="en-GB"/>
            </a:p>
          </p:txBody>
        </p:sp>
        <p:sp>
          <p:nvSpPr>
            <p:cNvPr id="38099" name="Line 244"/>
            <p:cNvSpPr>
              <a:spLocks noChangeShapeType="1"/>
            </p:cNvSpPr>
            <p:nvPr/>
          </p:nvSpPr>
          <p:spPr bwMode="auto">
            <a:xfrm>
              <a:off x="3483" y="1150"/>
              <a:ext cx="1" cy="154"/>
            </a:xfrm>
            <a:prstGeom prst="line">
              <a:avLst/>
            </a:prstGeom>
            <a:noFill/>
            <a:ln w="26988">
              <a:solidFill>
                <a:srgbClr val="FFFFFF"/>
              </a:solidFill>
              <a:round/>
              <a:headEnd/>
              <a:tailEnd/>
            </a:ln>
          </p:spPr>
          <p:txBody>
            <a:bodyPr/>
            <a:lstStyle/>
            <a:p>
              <a:endParaRPr lang="en-GB"/>
            </a:p>
          </p:txBody>
        </p:sp>
        <p:sp>
          <p:nvSpPr>
            <p:cNvPr id="38100" name="Rectangle 245"/>
            <p:cNvSpPr>
              <a:spLocks noChangeArrowheads="1"/>
            </p:cNvSpPr>
            <p:nvPr/>
          </p:nvSpPr>
          <p:spPr bwMode="auto">
            <a:xfrm>
              <a:off x="2931" y="1315"/>
              <a:ext cx="552" cy="182"/>
            </a:xfrm>
            <a:prstGeom prst="rect">
              <a:avLst/>
            </a:prstGeom>
            <a:noFill/>
            <a:ln w="26988" cap="rnd">
              <a:solidFill>
                <a:srgbClr val="FFFFFF"/>
              </a:solidFill>
              <a:round/>
              <a:headEnd/>
              <a:tailEnd/>
            </a:ln>
          </p:spPr>
          <p:txBody>
            <a:bodyPr/>
            <a:lstStyle/>
            <a:p>
              <a:pPr eaLnBrk="0" hangingPunct="0"/>
              <a:endParaRPr lang="en-GB"/>
            </a:p>
          </p:txBody>
        </p:sp>
        <p:sp>
          <p:nvSpPr>
            <p:cNvPr id="38101" name="Line 246"/>
            <p:cNvSpPr>
              <a:spLocks noChangeShapeType="1"/>
            </p:cNvSpPr>
            <p:nvPr/>
          </p:nvSpPr>
          <p:spPr bwMode="auto">
            <a:xfrm>
              <a:off x="2931" y="1332"/>
              <a:ext cx="1" cy="148"/>
            </a:xfrm>
            <a:prstGeom prst="line">
              <a:avLst/>
            </a:prstGeom>
            <a:noFill/>
            <a:ln w="26988">
              <a:solidFill>
                <a:srgbClr val="FFFFFF"/>
              </a:solidFill>
              <a:round/>
              <a:headEnd/>
              <a:tailEnd/>
            </a:ln>
          </p:spPr>
          <p:txBody>
            <a:bodyPr/>
            <a:lstStyle/>
            <a:p>
              <a:endParaRPr lang="en-GB"/>
            </a:p>
          </p:txBody>
        </p:sp>
        <p:sp>
          <p:nvSpPr>
            <p:cNvPr id="38102" name="Rectangle 247"/>
            <p:cNvSpPr>
              <a:spLocks noChangeArrowheads="1"/>
            </p:cNvSpPr>
            <p:nvPr/>
          </p:nvSpPr>
          <p:spPr bwMode="auto">
            <a:xfrm>
              <a:off x="3483" y="1315"/>
              <a:ext cx="553" cy="182"/>
            </a:xfrm>
            <a:prstGeom prst="rect">
              <a:avLst/>
            </a:prstGeom>
            <a:noFill/>
            <a:ln w="26988" cap="rnd">
              <a:solidFill>
                <a:srgbClr val="FFFFFF"/>
              </a:solidFill>
              <a:round/>
              <a:headEnd/>
              <a:tailEnd/>
            </a:ln>
          </p:spPr>
          <p:txBody>
            <a:bodyPr/>
            <a:lstStyle/>
            <a:p>
              <a:pPr eaLnBrk="0" hangingPunct="0"/>
              <a:endParaRPr lang="en-GB"/>
            </a:p>
          </p:txBody>
        </p:sp>
        <p:sp>
          <p:nvSpPr>
            <p:cNvPr id="38103" name="Line 248"/>
            <p:cNvSpPr>
              <a:spLocks noChangeShapeType="1"/>
            </p:cNvSpPr>
            <p:nvPr/>
          </p:nvSpPr>
          <p:spPr bwMode="auto">
            <a:xfrm>
              <a:off x="3483" y="1332"/>
              <a:ext cx="1" cy="148"/>
            </a:xfrm>
            <a:prstGeom prst="line">
              <a:avLst/>
            </a:prstGeom>
            <a:noFill/>
            <a:ln w="26988">
              <a:solidFill>
                <a:srgbClr val="FFFFFF"/>
              </a:solidFill>
              <a:round/>
              <a:headEnd/>
              <a:tailEnd/>
            </a:ln>
          </p:spPr>
          <p:txBody>
            <a:bodyPr/>
            <a:lstStyle/>
            <a:p>
              <a:endParaRPr lang="en-GB"/>
            </a:p>
          </p:txBody>
        </p:sp>
        <p:sp>
          <p:nvSpPr>
            <p:cNvPr id="38104" name="Rectangle 249"/>
            <p:cNvSpPr>
              <a:spLocks noChangeArrowheads="1"/>
            </p:cNvSpPr>
            <p:nvPr/>
          </p:nvSpPr>
          <p:spPr bwMode="auto">
            <a:xfrm>
              <a:off x="2931" y="1497"/>
              <a:ext cx="552" cy="183"/>
            </a:xfrm>
            <a:prstGeom prst="rect">
              <a:avLst/>
            </a:prstGeom>
            <a:noFill/>
            <a:ln w="26988" cap="rnd">
              <a:solidFill>
                <a:srgbClr val="FFFFFF"/>
              </a:solidFill>
              <a:round/>
              <a:headEnd/>
              <a:tailEnd/>
            </a:ln>
          </p:spPr>
          <p:txBody>
            <a:bodyPr/>
            <a:lstStyle/>
            <a:p>
              <a:pPr eaLnBrk="0" hangingPunct="0"/>
              <a:endParaRPr lang="en-GB"/>
            </a:p>
          </p:txBody>
        </p:sp>
        <p:sp>
          <p:nvSpPr>
            <p:cNvPr id="38105" name="Line 250"/>
            <p:cNvSpPr>
              <a:spLocks noChangeShapeType="1"/>
            </p:cNvSpPr>
            <p:nvPr/>
          </p:nvSpPr>
          <p:spPr bwMode="auto">
            <a:xfrm>
              <a:off x="2931" y="1514"/>
              <a:ext cx="1" cy="149"/>
            </a:xfrm>
            <a:prstGeom prst="line">
              <a:avLst/>
            </a:prstGeom>
            <a:noFill/>
            <a:ln w="26988">
              <a:solidFill>
                <a:srgbClr val="FFFFFF"/>
              </a:solidFill>
              <a:round/>
              <a:headEnd/>
              <a:tailEnd/>
            </a:ln>
          </p:spPr>
          <p:txBody>
            <a:bodyPr/>
            <a:lstStyle/>
            <a:p>
              <a:endParaRPr lang="en-GB"/>
            </a:p>
          </p:txBody>
        </p:sp>
        <p:sp>
          <p:nvSpPr>
            <p:cNvPr id="38106" name="Rectangle 251"/>
            <p:cNvSpPr>
              <a:spLocks noChangeArrowheads="1"/>
            </p:cNvSpPr>
            <p:nvPr/>
          </p:nvSpPr>
          <p:spPr bwMode="auto">
            <a:xfrm>
              <a:off x="3483" y="1497"/>
              <a:ext cx="553" cy="183"/>
            </a:xfrm>
            <a:prstGeom prst="rect">
              <a:avLst/>
            </a:prstGeom>
            <a:noFill/>
            <a:ln w="26988" cap="rnd">
              <a:solidFill>
                <a:srgbClr val="FFFFFF"/>
              </a:solidFill>
              <a:round/>
              <a:headEnd/>
              <a:tailEnd/>
            </a:ln>
          </p:spPr>
          <p:txBody>
            <a:bodyPr/>
            <a:lstStyle/>
            <a:p>
              <a:pPr eaLnBrk="0" hangingPunct="0"/>
              <a:endParaRPr lang="en-GB"/>
            </a:p>
          </p:txBody>
        </p:sp>
        <p:sp>
          <p:nvSpPr>
            <p:cNvPr id="38107" name="Line 252"/>
            <p:cNvSpPr>
              <a:spLocks noChangeShapeType="1"/>
            </p:cNvSpPr>
            <p:nvPr/>
          </p:nvSpPr>
          <p:spPr bwMode="auto">
            <a:xfrm>
              <a:off x="3483" y="1514"/>
              <a:ext cx="1" cy="149"/>
            </a:xfrm>
            <a:prstGeom prst="line">
              <a:avLst/>
            </a:prstGeom>
            <a:noFill/>
            <a:ln w="26988">
              <a:solidFill>
                <a:srgbClr val="FFFFFF"/>
              </a:solidFill>
              <a:round/>
              <a:headEnd/>
              <a:tailEnd/>
            </a:ln>
          </p:spPr>
          <p:txBody>
            <a:bodyPr/>
            <a:lstStyle/>
            <a:p>
              <a:endParaRPr lang="en-GB"/>
            </a:p>
          </p:txBody>
        </p:sp>
        <p:sp>
          <p:nvSpPr>
            <p:cNvPr id="38108" name="Rectangle 253"/>
            <p:cNvSpPr>
              <a:spLocks noChangeArrowheads="1"/>
            </p:cNvSpPr>
            <p:nvPr/>
          </p:nvSpPr>
          <p:spPr bwMode="auto">
            <a:xfrm>
              <a:off x="2931" y="1680"/>
              <a:ext cx="552" cy="182"/>
            </a:xfrm>
            <a:prstGeom prst="rect">
              <a:avLst/>
            </a:prstGeom>
            <a:noFill/>
            <a:ln w="26988" cap="rnd">
              <a:solidFill>
                <a:srgbClr val="FFFFFF"/>
              </a:solidFill>
              <a:round/>
              <a:headEnd/>
              <a:tailEnd/>
            </a:ln>
          </p:spPr>
          <p:txBody>
            <a:bodyPr/>
            <a:lstStyle/>
            <a:p>
              <a:pPr eaLnBrk="0" hangingPunct="0"/>
              <a:endParaRPr lang="en-GB"/>
            </a:p>
          </p:txBody>
        </p:sp>
        <p:sp>
          <p:nvSpPr>
            <p:cNvPr id="38109" name="Line 254"/>
            <p:cNvSpPr>
              <a:spLocks noChangeShapeType="1"/>
            </p:cNvSpPr>
            <p:nvPr/>
          </p:nvSpPr>
          <p:spPr bwMode="auto">
            <a:xfrm>
              <a:off x="2931" y="1691"/>
              <a:ext cx="1" cy="154"/>
            </a:xfrm>
            <a:prstGeom prst="line">
              <a:avLst/>
            </a:prstGeom>
            <a:noFill/>
            <a:ln w="26988">
              <a:solidFill>
                <a:srgbClr val="FFFFFF"/>
              </a:solidFill>
              <a:round/>
              <a:headEnd/>
              <a:tailEnd/>
            </a:ln>
          </p:spPr>
          <p:txBody>
            <a:bodyPr/>
            <a:lstStyle/>
            <a:p>
              <a:endParaRPr lang="en-GB"/>
            </a:p>
          </p:txBody>
        </p:sp>
        <p:sp>
          <p:nvSpPr>
            <p:cNvPr id="38110" name="Rectangle 255"/>
            <p:cNvSpPr>
              <a:spLocks noChangeArrowheads="1"/>
            </p:cNvSpPr>
            <p:nvPr/>
          </p:nvSpPr>
          <p:spPr bwMode="auto">
            <a:xfrm>
              <a:off x="3483" y="1680"/>
              <a:ext cx="553" cy="182"/>
            </a:xfrm>
            <a:prstGeom prst="rect">
              <a:avLst/>
            </a:prstGeom>
            <a:noFill/>
            <a:ln w="26988" cap="rnd">
              <a:solidFill>
                <a:srgbClr val="FFFFFF"/>
              </a:solidFill>
              <a:round/>
              <a:headEnd/>
              <a:tailEnd/>
            </a:ln>
          </p:spPr>
          <p:txBody>
            <a:bodyPr/>
            <a:lstStyle/>
            <a:p>
              <a:pPr eaLnBrk="0" hangingPunct="0"/>
              <a:endParaRPr lang="en-GB"/>
            </a:p>
          </p:txBody>
        </p:sp>
        <p:sp>
          <p:nvSpPr>
            <p:cNvPr id="38111" name="Line 256"/>
            <p:cNvSpPr>
              <a:spLocks noChangeShapeType="1"/>
            </p:cNvSpPr>
            <p:nvPr/>
          </p:nvSpPr>
          <p:spPr bwMode="auto">
            <a:xfrm>
              <a:off x="3483" y="1691"/>
              <a:ext cx="1" cy="154"/>
            </a:xfrm>
            <a:prstGeom prst="line">
              <a:avLst/>
            </a:prstGeom>
            <a:noFill/>
            <a:ln w="26988">
              <a:solidFill>
                <a:srgbClr val="FFFFFF"/>
              </a:solidFill>
              <a:round/>
              <a:headEnd/>
              <a:tailEnd/>
            </a:ln>
          </p:spPr>
          <p:txBody>
            <a:bodyPr/>
            <a:lstStyle/>
            <a:p>
              <a:endParaRPr lang="en-GB"/>
            </a:p>
          </p:txBody>
        </p:sp>
        <p:sp>
          <p:nvSpPr>
            <p:cNvPr id="38112" name="Rectangle 257"/>
            <p:cNvSpPr>
              <a:spLocks noChangeArrowheads="1"/>
            </p:cNvSpPr>
            <p:nvPr/>
          </p:nvSpPr>
          <p:spPr bwMode="auto">
            <a:xfrm>
              <a:off x="2931" y="1856"/>
              <a:ext cx="552" cy="183"/>
            </a:xfrm>
            <a:prstGeom prst="rect">
              <a:avLst/>
            </a:prstGeom>
            <a:noFill/>
            <a:ln w="26988" cap="rnd">
              <a:solidFill>
                <a:srgbClr val="FFFFFF"/>
              </a:solidFill>
              <a:round/>
              <a:headEnd/>
              <a:tailEnd/>
            </a:ln>
          </p:spPr>
          <p:txBody>
            <a:bodyPr/>
            <a:lstStyle/>
            <a:p>
              <a:pPr eaLnBrk="0" hangingPunct="0"/>
              <a:endParaRPr lang="en-GB"/>
            </a:p>
          </p:txBody>
        </p:sp>
        <p:sp>
          <p:nvSpPr>
            <p:cNvPr id="38113" name="Line 258"/>
            <p:cNvSpPr>
              <a:spLocks noChangeShapeType="1"/>
            </p:cNvSpPr>
            <p:nvPr/>
          </p:nvSpPr>
          <p:spPr bwMode="auto">
            <a:xfrm>
              <a:off x="2931" y="1873"/>
              <a:ext cx="1" cy="154"/>
            </a:xfrm>
            <a:prstGeom prst="line">
              <a:avLst/>
            </a:prstGeom>
            <a:noFill/>
            <a:ln w="26988">
              <a:solidFill>
                <a:srgbClr val="FFFFFF"/>
              </a:solidFill>
              <a:round/>
              <a:headEnd/>
              <a:tailEnd/>
            </a:ln>
          </p:spPr>
          <p:txBody>
            <a:bodyPr/>
            <a:lstStyle/>
            <a:p>
              <a:endParaRPr lang="en-GB"/>
            </a:p>
          </p:txBody>
        </p:sp>
        <p:sp>
          <p:nvSpPr>
            <p:cNvPr id="38114" name="Rectangle 259"/>
            <p:cNvSpPr>
              <a:spLocks noChangeArrowheads="1"/>
            </p:cNvSpPr>
            <p:nvPr/>
          </p:nvSpPr>
          <p:spPr bwMode="auto">
            <a:xfrm>
              <a:off x="3483" y="1856"/>
              <a:ext cx="553" cy="183"/>
            </a:xfrm>
            <a:prstGeom prst="rect">
              <a:avLst/>
            </a:prstGeom>
            <a:noFill/>
            <a:ln w="26988" cap="rnd">
              <a:solidFill>
                <a:srgbClr val="FFFFFF"/>
              </a:solidFill>
              <a:round/>
              <a:headEnd/>
              <a:tailEnd/>
            </a:ln>
          </p:spPr>
          <p:txBody>
            <a:bodyPr/>
            <a:lstStyle/>
            <a:p>
              <a:pPr eaLnBrk="0" hangingPunct="0"/>
              <a:endParaRPr lang="en-GB"/>
            </a:p>
          </p:txBody>
        </p:sp>
        <p:sp>
          <p:nvSpPr>
            <p:cNvPr id="38115" name="Line 260"/>
            <p:cNvSpPr>
              <a:spLocks noChangeShapeType="1"/>
            </p:cNvSpPr>
            <p:nvPr/>
          </p:nvSpPr>
          <p:spPr bwMode="auto">
            <a:xfrm>
              <a:off x="3483" y="1873"/>
              <a:ext cx="1" cy="154"/>
            </a:xfrm>
            <a:prstGeom prst="line">
              <a:avLst/>
            </a:prstGeom>
            <a:noFill/>
            <a:ln w="26988">
              <a:solidFill>
                <a:srgbClr val="FFFFFF"/>
              </a:solidFill>
              <a:round/>
              <a:headEnd/>
              <a:tailEnd/>
            </a:ln>
          </p:spPr>
          <p:txBody>
            <a:bodyPr/>
            <a:lstStyle/>
            <a:p>
              <a:endParaRPr lang="en-GB"/>
            </a:p>
          </p:txBody>
        </p:sp>
        <p:sp>
          <p:nvSpPr>
            <p:cNvPr id="38116" name="Line 262"/>
            <p:cNvSpPr>
              <a:spLocks noChangeShapeType="1"/>
            </p:cNvSpPr>
            <p:nvPr/>
          </p:nvSpPr>
          <p:spPr bwMode="auto">
            <a:xfrm>
              <a:off x="2931" y="2056"/>
              <a:ext cx="1" cy="148"/>
            </a:xfrm>
            <a:prstGeom prst="line">
              <a:avLst/>
            </a:prstGeom>
            <a:noFill/>
            <a:ln w="26988">
              <a:solidFill>
                <a:srgbClr val="FFFFFF"/>
              </a:solidFill>
              <a:round/>
              <a:headEnd/>
              <a:tailEnd/>
            </a:ln>
          </p:spPr>
          <p:txBody>
            <a:bodyPr/>
            <a:lstStyle/>
            <a:p>
              <a:endParaRPr lang="en-GB"/>
            </a:p>
          </p:txBody>
        </p:sp>
        <p:sp>
          <p:nvSpPr>
            <p:cNvPr id="38117" name="Rectangle 263"/>
            <p:cNvSpPr>
              <a:spLocks noChangeArrowheads="1"/>
            </p:cNvSpPr>
            <p:nvPr/>
          </p:nvSpPr>
          <p:spPr bwMode="auto">
            <a:xfrm>
              <a:off x="3483" y="2039"/>
              <a:ext cx="553" cy="182"/>
            </a:xfrm>
            <a:prstGeom prst="rect">
              <a:avLst/>
            </a:prstGeom>
            <a:noFill/>
            <a:ln w="26988" cap="rnd">
              <a:solidFill>
                <a:srgbClr val="FFFFFF"/>
              </a:solidFill>
              <a:round/>
              <a:headEnd/>
              <a:tailEnd/>
            </a:ln>
          </p:spPr>
          <p:txBody>
            <a:bodyPr/>
            <a:lstStyle/>
            <a:p>
              <a:pPr eaLnBrk="0" hangingPunct="0"/>
              <a:endParaRPr lang="en-GB"/>
            </a:p>
          </p:txBody>
        </p:sp>
        <p:sp>
          <p:nvSpPr>
            <p:cNvPr id="38118" name="Line 264"/>
            <p:cNvSpPr>
              <a:spLocks noChangeShapeType="1"/>
            </p:cNvSpPr>
            <p:nvPr/>
          </p:nvSpPr>
          <p:spPr bwMode="auto">
            <a:xfrm>
              <a:off x="3483" y="2056"/>
              <a:ext cx="1" cy="148"/>
            </a:xfrm>
            <a:prstGeom prst="line">
              <a:avLst/>
            </a:prstGeom>
            <a:noFill/>
            <a:ln w="26988">
              <a:solidFill>
                <a:srgbClr val="FFFFFF"/>
              </a:solidFill>
              <a:round/>
              <a:headEnd/>
              <a:tailEnd/>
            </a:ln>
          </p:spPr>
          <p:txBody>
            <a:bodyPr/>
            <a:lstStyle/>
            <a:p>
              <a:endParaRPr lang="en-GB"/>
            </a:p>
          </p:txBody>
        </p:sp>
        <p:sp>
          <p:nvSpPr>
            <p:cNvPr id="38119" name="Rectangle 265"/>
            <p:cNvSpPr>
              <a:spLocks noChangeArrowheads="1"/>
            </p:cNvSpPr>
            <p:nvPr/>
          </p:nvSpPr>
          <p:spPr bwMode="auto">
            <a:xfrm>
              <a:off x="2931" y="2221"/>
              <a:ext cx="552" cy="182"/>
            </a:xfrm>
            <a:prstGeom prst="rect">
              <a:avLst/>
            </a:prstGeom>
            <a:noFill/>
            <a:ln w="26988" cap="rnd">
              <a:solidFill>
                <a:srgbClr val="FFFFFF"/>
              </a:solidFill>
              <a:round/>
              <a:headEnd/>
              <a:tailEnd/>
            </a:ln>
          </p:spPr>
          <p:txBody>
            <a:bodyPr/>
            <a:lstStyle/>
            <a:p>
              <a:pPr eaLnBrk="0" hangingPunct="0"/>
              <a:endParaRPr lang="en-GB"/>
            </a:p>
          </p:txBody>
        </p:sp>
        <p:sp>
          <p:nvSpPr>
            <p:cNvPr id="38120" name="Line 266"/>
            <p:cNvSpPr>
              <a:spLocks noChangeShapeType="1"/>
            </p:cNvSpPr>
            <p:nvPr/>
          </p:nvSpPr>
          <p:spPr bwMode="auto">
            <a:xfrm>
              <a:off x="2931" y="2238"/>
              <a:ext cx="1" cy="148"/>
            </a:xfrm>
            <a:prstGeom prst="line">
              <a:avLst/>
            </a:prstGeom>
            <a:noFill/>
            <a:ln w="26988">
              <a:solidFill>
                <a:srgbClr val="FFFFFF"/>
              </a:solidFill>
              <a:round/>
              <a:headEnd/>
              <a:tailEnd/>
            </a:ln>
          </p:spPr>
          <p:txBody>
            <a:bodyPr/>
            <a:lstStyle/>
            <a:p>
              <a:endParaRPr lang="en-GB"/>
            </a:p>
          </p:txBody>
        </p:sp>
        <p:sp>
          <p:nvSpPr>
            <p:cNvPr id="38121" name="Rectangle 267"/>
            <p:cNvSpPr>
              <a:spLocks noChangeArrowheads="1"/>
            </p:cNvSpPr>
            <p:nvPr/>
          </p:nvSpPr>
          <p:spPr bwMode="auto">
            <a:xfrm>
              <a:off x="3483" y="2221"/>
              <a:ext cx="553" cy="182"/>
            </a:xfrm>
            <a:prstGeom prst="rect">
              <a:avLst/>
            </a:prstGeom>
            <a:noFill/>
            <a:ln w="26988" cap="rnd">
              <a:solidFill>
                <a:srgbClr val="FFFFFF"/>
              </a:solidFill>
              <a:round/>
              <a:headEnd/>
              <a:tailEnd/>
            </a:ln>
          </p:spPr>
          <p:txBody>
            <a:bodyPr/>
            <a:lstStyle/>
            <a:p>
              <a:pPr eaLnBrk="0" hangingPunct="0"/>
              <a:endParaRPr lang="en-GB"/>
            </a:p>
          </p:txBody>
        </p:sp>
        <p:sp>
          <p:nvSpPr>
            <p:cNvPr id="38122" name="Line 268"/>
            <p:cNvSpPr>
              <a:spLocks noChangeShapeType="1"/>
            </p:cNvSpPr>
            <p:nvPr/>
          </p:nvSpPr>
          <p:spPr bwMode="auto">
            <a:xfrm>
              <a:off x="3483" y="2238"/>
              <a:ext cx="1" cy="148"/>
            </a:xfrm>
            <a:prstGeom prst="line">
              <a:avLst/>
            </a:prstGeom>
            <a:noFill/>
            <a:ln w="26988">
              <a:solidFill>
                <a:srgbClr val="FFFFFF"/>
              </a:solidFill>
              <a:round/>
              <a:headEnd/>
              <a:tailEnd/>
            </a:ln>
          </p:spPr>
          <p:txBody>
            <a:bodyPr/>
            <a:lstStyle/>
            <a:p>
              <a:endParaRPr lang="en-GB"/>
            </a:p>
          </p:txBody>
        </p:sp>
        <p:sp>
          <p:nvSpPr>
            <p:cNvPr id="38123" name="Rectangle 269"/>
            <p:cNvSpPr>
              <a:spLocks noChangeArrowheads="1"/>
            </p:cNvSpPr>
            <p:nvPr/>
          </p:nvSpPr>
          <p:spPr bwMode="auto">
            <a:xfrm>
              <a:off x="2931" y="2403"/>
              <a:ext cx="552" cy="183"/>
            </a:xfrm>
            <a:prstGeom prst="rect">
              <a:avLst/>
            </a:prstGeom>
            <a:noFill/>
            <a:ln w="26988" cap="rnd">
              <a:solidFill>
                <a:srgbClr val="FFFFFF"/>
              </a:solidFill>
              <a:round/>
              <a:headEnd/>
              <a:tailEnd/>
            </a:ln>
          </p:spPr>
          <p:txBody>
            <a:bodyPr/>
            <a:lstStyle/>
            <a:p>
              <a:pPr eaLnBrk="0" hangingPunct="0"/>
              <a:endParaRPr lang="en-GB"/>
            </a:p>
          </p:txBody>
        </p:sp>
        <p:sp>
          <p:nvSpPr>
            <p:cNvPr id="38124" name="Rectangle 271"/>
            <p:cNvSpPr>
              <a:spLocks noChangeArrowheads="1"/>
            </p:cNvSpPr>
            <p:nvPr/>
          </p:nvSpPr>
          <p:spPr bwMode="auto">
            <a:xfrm>
              <a:off x="3483" y="2403"/>
              <a:ext cx="553" cy="183"/>
            </a:xfrm>
            <a:prstGeom prst="rect">
              <a:avLst/>
            </a:prstGeom>
            <a:noFill/>
            <a:ln w="26988" cap="rnd">
              <a:solidFill>
                <a:srgbClr val="FFFFFF"/>
              </a:solidFill>
              <a:round/>
              <a:headEnd/>
              <a:tailEnd/>
            </a:ln>
          </p:spPr>
          <p:txBody>
            <a:bodyPr/>
            <a:lstStyle/>
            <a:p>
              <a:pPr eaLnBrk="0" hangingPunct="0"/>
              <a:endParaRPr lang="en-GB"/>
            </a:p>
          </p:txBody>
        </p:sp>
        <p:sp>
          <p:nvSpPr>
            <p:cNvPr id="38125" name="Line 272"/>
            <p:cNvSpPr>
              <a:spLocks noChangeShapeType="1"/>
            </p:cNvSpPr>
            <p:nvPr/>
          </p:nvSpPr>
          <p:spPr bwMode="auto">
            <a:xfrm>
              <a:off x="3483" y="2421"/>
              <a:ext cx="1" cy="148"/>
            </a:xfrm>
            <a:prstGeom prst="line">
              <a:avLst/>
            </a:prstGeom>
            <a:noFill/>
            <a:ln w="26988">
              <a:solidFill>
                <a:srgbClr val="FFFFFF"/>
              </a:solidFill>
              <a:round/>
              <a:headEnd/>
              <a:tailEnd/>
            </a:ln>
          </p:spPr>
          <p:txBody>
            <a:bodyPr/>
            <a:lstStyle/>
            <a:p>
              <a:endParaRPr lang="en-GB"/>
            </a:p>
          </p:txBody>
        </p:sp>
        <p:sp>
          <p:nvSpPr>
            <p:cNvPr id="38126" name="Rectangle 273"/>
            <p:cNvSpPr>
              <a:spLocks noChangeArrowheads="1"/>
            </p:cNvSpPr>
            <p:nvPr/>
          </p:nvSpPr>
          <p:spPr bwMode="auto">
            <a:xfrm>
              <a:off x="2931" y="2580"/>
              <a:ext cx="552" cy="182"/>
            </a:xfrm>
            <a:prstGeom prst="rect">
              <a:avLst/>
            </a:prstGeom>
            <a:noFill/>
            <a:ln w="26988" cap="rnd">
              <a:solidFill>
                <a:srgbClr val="FFFFFF"/>
              </a:solidFill>
              <a:round/>
              <a:headEnd/>
              <a:tailEnd/>
            </a:ln>
          </p:spPr>
          <p:txBody>
            <a:bodyPr/>
            <a:lstStyle/>
            <a:p>
              <a:pPr eaLnBrk="0" hangingPunct="0"/>
              <a:endParaRPr lang="en-GB"/>
            </a:p>
          </p:txBody>
        </p:sp>
        <p:sp>
          <p:nvSpPr>
            <p:cNvPr id="38127" name="Line 274"/>
            <p:cNvSpPr>
              <a:spLocks noChangeShapeType="1"/>
            </p:cNvSpPr>
            <p:nvPr/>
          </p:nvSpPr>
          <p:spPr bwMode="auto">
            <a:xfrm>
              <a:off x="2931" y="2597"/>
              <a:ext cx="1" cy="154"/>
            </a:xfrm>
            <a:prstGeom prst="line">
              <a:avLst/>
            </a:prstGeom>
            <a:noFill/>
            <a:ln w="26988">
              <a:solidFill>
                <a:srgbClr val="FFFFFF"/>
              </a:solidFill>
              <a:round/>
              <a:headEnd/>
              <a:tailEnd/>
            </a:ln>
          </p:spPr>
          <p:txBody>
            <a:bodyPr/>
            <a:lstStyle/>
            <a:p>
              <a:endParaRPr lang="en-GB"/>
            </a:p>
          </p:txBody>
        </p:sp>
        <p:sp>
          <p:nvSpPr>
            <p:cNvPr id="38128" name="Rectangle 275"/>
            <p:cNvSpPr>
              <a:spLocks noChangeArrowheads="1"/>
            </p:cNvSpPr>
            <p:nvPr/>
          </p:nvSpPr>
          <p:spPr bwMode="auto">
            <a:xfrm>
              <a:off x="3483" y="2580"/>
              <a:ext cx="553" cy="182"/>
            </a:xfrm>
            <a:prstGeom prst="rect">
              <a:avLst/>
            </a:prstGeom>
            <a:noFill/>
            <a:ln w="26988" cap="rnd">
              <a:solidFill>
                <a:srgbClr val="FFFFFF"/>
              </a:solidFill>
              <a:round/>
              <a:headEnd/>
              <a:tailEnd/>
            </a:ln>
          </p:spPr>
          <p:txBody>
            <a:bodyPr/>
            <a:lstStyle/>
            <a:p>
              <a:pPr eaLnBrk="0" hangingPunct="0"/>
              <a:endParaRPr lang="en-GB"/>
            </a:p>
          </p:txBody>
        </p:sp>
        <p:sp>
          <p:nvSpPr>
            <p:cNvPr id="38129" name="Line 276"/>
            <p:cNvSpPr>
              <a:spLocks noChangeShapeType="1"/>
            </p:cNvSpPr>
            <p:nvPr/>
          </p:nvSpPr>
          <p:spPr bwMode="auto">
            <a:xfrm>
              <a:off x="3483" y="2597"/>
              <a:ext cx="1" cy="154"/>
            </a:xfrm>
            <a:prstGeom prst="line">
              <a:avLst/>
            </a:prstGeom>
            <a:noFill/>
            <a:ln w="26988">
              <a:solidFill>
                <a:srgbClr val="FFFFFF"/>
              </a:solidFill>
              <a:round/>
              <a:headEnd/>
              <a:tailEnd/>
            </a:ln>
          </p:spPr>
          <p:txBody>
            <a:bodyPr/>
            <a:lstStyle/>
            <a:p>
              <a:endParaRPr lang="en-GB"/>
            </a:p>
          </p:txBody>
        </p:sp>
        <p:sp>
          <p:nvSpPr>
            <p:cNvPr id="38130" name="Rectangle 277"/>
            <p:cNvSpPr>
              <a:spLocks noChangeArrowheads="1"/>
            </p:cNvSpPr>
            <p:nvPr/>
          </p:nvSpPr>
          <p:spPr bwMode="auto">
            <a:xfrm>
              <a:off x="2931" y="2762"/>
              <a:ext cx="552" cy="183"/>
            </a:xfrm>
            <a:prstGeom prst="rect">
              <a:avLst/>
            </a:prstGeom>
            <a:noFill/>
            <a:ln w="26988" cap="rnd">
              <a:solidFill>
                <a:srgbClr val="FFFFFF"/>
              </a:solidFill>
              <a:round/>
              <a:headEnd/>
              <a:tailEnd/>
            </a:ln>
          </p:spPr>
          <p:txBody>
            <a:bodyPr/>
            <a:lstStyle/>
            <a:p>
              <a:pPr eaLnBrk="0" hangingPunct="0"/>
              <a:endParaRPr lang="en-GB"/>
            </a:p>
          </p:txBody>
        </p:sp>
        <p:sp>
          <p:nvSpPr>
            <p:cNvPr id="38131" name="Line 278"/>
            <p:cNvSpPr>
              <a:spLocks noChangeShapeType="1"/>
            </p:cNvSpPr>
            <p:nvPr/>
          </p:nvSpPr>
          <p:spPr bwMode="auto">
            <a:xfrm>
              <a:off x="2931" y="2780"/>
              <a:ext cx="1" cy="148"/>
            </a:xfrm>
            <a:prstGeom prst="line">
              <a:avLst/>
            </a:prstGeom>
            <a:noFill/>
            <a:ln w="26988">
              <a:solidFill>
                <a:srgbClr val="FFFFFF"/>
              </a:solidFill>
              <a:round/>
              <a:headEnd/>
              <a:tailEnd/>
            </a:ln>
          </p:spPr>
          <p:txBody>
            <a:bodyPr/>
            <a:lstStyle/>
            <a:p>
              <a:endParaRPr lang="en-GB"/>
            </a:p>
          </p:txBody>
        </p:sp>
        <p:sp>
          <p:nvSpPr>
            <p:cNvPr id="38132" name="Rectangle 279"/>
            <p:cNvSpPr>
              <a:spLocks noChangeArrowheads="1"/>
            </p:cNvSpPr>
            <p:nvPr/>
          </p:nvSpPr>
          <p:spPr bwMode="auto">
            <a:xfrm>
              <a:off x="3483" y="2762"/>
              <a:ext cx="553" cy="183"/>
            </a:xfrm>
            <a:prstGeom prst="rect">
              <a:avLst/>
            </a:prstGeom>
            <a:noFill/>
            <a:ln w="26988" cap="rnd">
              <a:solidFill>
                <a:srgbClr val="FFFFFF"/>
              </a:solidFill>
              <a:round/>
              <a:headEnd/>
              <a:tailEnd/>
            </a:ln>
          </p:spPr>
          <p:txBody>
            <a:bodyPr/>
            <a:lstStyle/>
            <a:p>
              <a:pPr eaLnBrk="0" hangingPunct="0"/>
              <a:endParaRPr lang="en-GB"/>
            </a:p>
          </p:txBody>
        </p:sp>
        <p:sp>
          <p:nvSpPr>
            <p:cNvPr id="38133" name="Line 280"/>
            <p:cNvSpPr>
              <a:spLocks noChangeShapeType="1"/>
            </p:cNvSpPr>
            <p:nvPr/>
          </p:nvSpPr>
          <p:spPr bwMode="auto">
            <a:xfrm>
              <a:off x="3483" y="2780"/>
              <a:ext cx="1" cy="148"/>
            </a:xfrm>
            <a:prstGeom prst="line">
              <a:avLst/>
            </a:prstGeom>
            <a:noFill/>
            <a:ln w="26988">
              <a:solidFill>
                <a:srgbClr val="FFFFFF"/>
              </a:solidFill>
              <a:round/>
              <a:headEnd/>
              <a:tailEnd/>
            </a:ln>
          </p:spPr>
          <p:txBody>
            <a:bodyPr/>
            <a:lstStyle/>
            <a:p>
              <a:endParaRPr lang="en-GB"/>
            </a:p>
          </p:txBody>
        </p:sp>
        <p:sp>
          <p:nvSpPr>
            <p:cNvPr id="38134" name="Rectangle 281"/>
            <p:cNvSpPr>
              <a:spLocks noChangeArrowheads="1"/>
            </p:cNvSpPr>
            <p:nvPr/>
          </p:nvSpPr>
          <p:spPr bwMode="auto">
            <a:xfrm>
              <a:off x="2931" y="2945"/>
              <a:ext cx="552" cy="182"/>
            </a:xfrm>
            <a:prstGeom prst="rect">
              <a:avLst/>
            </a:prstGeom>
            <a:noFill/>
            <a:ln w="26988" cap="rnd">
              <a:solidFill>
                <a:srgbClr val="FFFFFF"/>
              </a:solidFill>
              <a:round/>
              <a:headEnd/>
              <a:tailEnd/>
            </a:ln>
          </p:spPr>
          <p:txBody>
            <a:bodyPr/>
            <a:lstStyle/>
            <a:p>
              <a:pPr eaLnBrk="0" hangingPunct="0"/>
              <a:endParaRPr lang="en-GB"/>
            </a:p>
          </p:txBody>
        </p:sp>
        <p:sp>
          <p:nvSpPr>
            <p:cNvPr id="38135" name="Line 282"/>
            <p:cNvSpPr>
              <a:spLocks noChangeShapeType="1"/>
            </p:cNvSpPr>
            <p:nvPr/>
          </p:nvSpPr>
          <p:spPr bwMode="auto">
            <a:xfrm>
              <a:off x="2931" y="2962"/>
              <a:ext cx="1" cy="148"/>
            </a:xfrm>
            <a:prstGeom prst="line">
              <a:avLst/>
            </a:prstGeom>
            <a:noFill/>
            <a:ln w="26988">
              <a:solidFill>
                <a:srgbClr val="FFFFFF"/>
              </a:solidFill>
              <a:round/>
              <a:headEnd/>
              <a:tailEnd/>
            </a:ln>
          </p:spPr>
          <p:txBody>
            <a:bodyPr/>
            <a:lstStyle/>
            <a:p>
              <a:endParaRPr lang="en-GB"/>
            </a:p>
          </p:txBody>
        </p:sp>
        <p:sp>
          <p:nvSpPr>
            <p:cNvPr id="38136" name="Rectangle 283"/>
            <p:cNvSpPr>
              <a:spLocks noChangeArrowheads="1"/>
            </p:cNvSpPr>
            <p:nvPr/>
          </p:nvSpPr>
          <p:spPr bwMode="auto">
            <a:xfrm>
              <a:off x="3483" y="2945"/>
              <a:ext cx="553" cy="182"/>
            </a:xfrm>
            <a:prstGeom prst="rect">
              <a:avLst/>
            </a:prstGeom>
            <a:noFill/>
            <a:ln w="26988" cap="rnd">
              <a:solidFill>
                <a:srgbClr val="FFFFFF"/>
              </a:solidFill>
              <a:round/>
              <a:headEnd/>
              <a:tailEnd/>
            </a:ln>
          </p:spPr>
          <p:txBody>
            <a:bodyPr/>
            <a:lstStyle/>
            <a:p>
              <a:pPr eaLnBrk="0" hangingPunct="0"/>
              <a:endParaRPr lang="en-GB"/>
            </a:p>
          </p:txBody>
        </p:sp>
        <p:sp>
          <p:nvSpPr>
            <p:cNvPr id="38137" name="Line 284"/>
            <p:cNvSpPr>
              <a:spLocks noChangeShapeType="1"/>
            </p:cNvSpPr>
            <p:nvPr/>
          </p:nvSpPr>
          <p:spPr bwMode="auto">
            <a:xfrm>
              <a:off x="3483" y="2962"/>
              <a:ext cx="1" cy="148"/>
            </a:xfrm>
            <a:prstGeom prst="line">
              <a:avLst/>
            </a:prstGeom>
            <a:noFill/>
            <a:ln w="26988">
              <a:solidFill>
                <a:srgbClr val="FFFFFF"/>
              </a:solidFill>
              <a:round/>
              <a:headEnd/>
              <a:tailEnd/>
            </a:ln>
          </p:spPr>
          <p:txBody>
            <a:bodyPr/>
            <a:lstStyle/>
            <a:p>
              <a:endParaRPr lang="en-GB"/>
            </a:p>
          </p:txBody>
        </p:sp>
        <p:sp>
          <p:nvSpPr>
            <p:cNvPr id="38138" name="Rectangle 285"/>
            <p:cNvSpPr>
              <a:spLocks noChangeArrowheads="1"/>
            </p:cNvSpPr>
            <p:nvPr/>
          </p:nvSpPr>
          <p:spPr bwMode="auto">
            <a:xfrm>
              <a:off x="2931" y="3127"/>
              <a:ext cx="552" cy="183"/>
            </a:xfrm>
            <a:prstGeom prst="rect">
              <a:avLst/>
            </a:prstGeom>
            <a:noFill/>
            <a:ln w="26988" cap="rnd">
              <a:solidFill>
                <a:srgbClr val="FFFFFF"/>
              </a:solidFill>
              <a:round/>
              <a:headEnd/>
              <a:tailEnd/>
            </a:ln>
          </p:spPr>
          <p:txBody>
            <a:bodyPr/>
            <a:lstStyle/>
            <a:p>
              <a:pPr eaLnBrk="0" hangingPunct="0"/>
              <a:endParaRPr lang="en-GB"/>
            </a:p>
          </p:txBody>
        </p:sp>
        <p:sp>
          <p:nvSpPr>
            <p:cNvPr id="38139" name="Line 286"/>
            <p:cNvSpPr>
              <a:spLocks noChangeShapeType="1"/>
            </p:cNvSpPr>
            <p:nvPr/>
          </p:nvSpPr>
          <p:spPr bwMode="auto">
            <a:xfrm>
              <a:off x="2931" y="3144"/>
              <a:ext cx="1" cy="148"/>
            </a:xfrm>
            <a:prstGeom prst="line">
              <a:avLst/>
            </a:prstGeom>
            <a:noFill/>
            <a:ln w="26988">
              <a:solidFill>
                <a:srgbClr val="FFFFFF"/>
              </a:solidFill>
              <a:round/>
              <a:headEnd/>
              <a:tailEnd/>
            </a:ln>
          </p:spPr>
          <p:txBody>
            <a:bodyPr/>
            <a:lstStyle/>
            <a:p>
              <a:endParaRPr lang="en-GB"/>
            </a:p>
          </p:txBody>
        </p:sp>
        <p:sp>
          <p:nvSpPr>
            <p:cNvPr id="38140" name="Line 288"/>
            <p:cNvSpPr>
              <a:spLocks noChangeShapeType="1"/>
            </p:cNvSpPr>
            <p:nvPr/>
          </p:nvSpPr>
          <p:spPr bwMode="auto">
            <a:xfrm>
              <a:off x="3483" y="3144"/>
              <a:ext cx="1" cy="148"/>
            </a:xfrm>
            <a:prstGeom prst="line">
              <a:avLst/>
            </a:prstGeom>
            <a:noFill/>
            <a:ln w="26988">
              <a:solidFill>
                <a:srgbClr val="FFFFFF"/>
              </a:solidFill>
              <a:round/>
              <a:headEnd/>
              <a:tailEnd/>
            </a:ln>
          </p:spPr>
          <p:txBody>
            <a:bodyPr/>
            <a:lstStyle/>
            <a:p>
              <a:endParaRPr lang="en-GB"/>
            </a:p>
          </p:txBody>
        </p:sp>
        <p:sp>
          <p:nvSpPr>
            <p:cNvPr id="38141" name="Rectangle 289"/>
            <p:cNvSpPr>
              <a:spLocks noChangeArrowheads="1"/>
            </p:cNvSpPr>
            <p:nvPr/>
          </p:nvSpPr>
          <p:spPr bwMode="auto">
            <a:xfrm>
              <a:off x="4230" y="779"/>
              <a:ext cx="1179" cy="530"/>
            </a:xfrm>
            <a:prstGeom prst="rect">
              <a:avLst/>
            </a:prstGeom>
            <a:solidFill>
              <a:srgbClr val="00FFFF"/>
            </a:solidFill>
            <a:ln w="9525">
              <a:noFill/>
              <a:miter lim="800000"/>
              <a:headEnd/>
              <a:tailEnd/>
            </a:ln>
          </p:spPr>
          <p:txBody>
            <a:bodyPr/>
            <a:lstStyle/>
            <a:p>
              <a:pPr eaLnBrk="0" hangingPunct="0"/>
              <a:endParaRPr lang="en-GB"/>
            </a:p>
          </p:txBody>
        </p:sp>
        <p:sp>
          <p:nvSpPr>
            <p:cNvPr id="38142" name="Rectangle 290"/>
            <p:cNvSpPr>
              <a:spLocks noChangeArrowheads="1"/>
            </p:cNvSpPr>
            <p:nvPr/>
          </p:nvSpPr>
          <p:spPr bwMode="auto">
            <a:xfrm>
              <a:off x="4235" y="785"/>
              <a:ext cx="576" cy="154"/>
            </a:xfrm>
            <a:prstGeom prst="rect">
              <a:avLst/>
            </a:prstGeom>
            <a:solidFill>
              <a:srgbClr val="00FFFF"/>
            </a:solidFill>
            <a:ln w="9525">
              <a:noFill/>
              <a:miter lim="800000"/>
              <a:headEnd/>
              <a:tailEnd/>
            </a:ln>
          </p:spPr>
          <p:txBody>
            <a:bodyPr/>
            <a:lstStyle/>
            <a:p>
              <a:pPr eaLnBrk="0" hangingPunct="0"/>
              <a:endParaRPr lang="en-GB"/>
            </a:p>
          </p:txBody>
        </p:sp>
        <p:sp>
          <p:nvSpPr>
            <p:cNvPr id="38143" name="Rectangle 291"/>
            <p:cNvSpPr>
              <a:spLocks noChangeArrowheads="1"/>
            </p:cNvSpPr>
            <p:nvPr/>
          </p:nvSpPr>
          <p:spPr bwMode="auto">
            <a:xfrm>
              <a:off x="4486" y="768"/>
              <a:ext cx="353" cy="216"/>
            </a:xfrm>
            <a:prstGeom prst="rect">
              <a:avLst/>
            </a:prstGeom>
            <a:noFill/>
            <a:ln w="9525">
              <a:noFill/>
              <a:miter lim="800000"/>
              <a:headEnd/>
              <a:tailEnd/>
            </a:ln>
          </p:spPr>
          <p:txBody>
            <a:bodyPr/>
            <a:lstStyle/>
            <a:p>
              <a:pPr eaLnBrk="0" hangingPunct="0"/>
              <a:endParaRPr lang="en-GB"/>
            </a:p>
          </p:txBody>
        </p:sp>
        <p:sp>
          <p:nvSpPr>
            <p:cNvPr id="296" name="Rectangle 292"/>
            <p:cNvSpPr>
              <a:spLocks noChangeArrowheads="1"/>
            </p:cNvSpPr>
            <p:nvPr/>
          </p:nvSpPr>
          <p:spPr bwMode="auto">
            <a:xfrm>
              <a:off x="4253" y="801"/>
              <a:ext cx="682" cy="147"/>
            </a:xfrm>
            <a:prstGeom prst="rect">
              <a:avLst/>
            </a:prstGeom>
            <a:noFill/>
            <a:ln w="9525">
              <a:noFill/>
              <a:miter lim="800000"/>
              <a:headEnd/>
              <a:tailEnd/>
            </a:ln>
          </p:spPr>
          <p:txBody>
            <a:bodyPr lIns="0" tIns="0" rIns="0" bIns="0">
              <a:spAutoFit/>
            </a:bodyPr>
            <a:lstStyle/>
            <a:p>
              <a:pPr defTabSz="762000" eaLnBrk="0" hangingPunct="0">
                <a:defRPr/>
              </a:pPr>
              <a:r>
                <a:rPr lang="en-GB" sz="1520" b="1" dirty="0">
                  <a:solidFill>
                    <a:srgbClr val="000000"/>
                  </a:solidFill>
                  <a:latin typeface="Times New Roman" pitchFamily="18" charset="0"/>
                </a:rPr>
                <a:t>Bedrooms</a:t>
              </a:r>
              <a:endParaRPr lang="en-GB" sz="1520" dirty="0">
                <a:latin typeface="Times New Roman" pitchFamily="18" charset="0"/>
              </a:endParaRPr>
            </a:p>
          </p:txBody>
        </p:sp>
        <p:sp>
          <p:nvSpPr>
            <p:cNvPr id="38145" name="Rectangle 293"/>
            <p:cNvSpPr>
              <a:spLocks noChangeArrowheads="1"/>
            </p:cNvSpPr>
            <p:nvPr/>
          </p:nvSpPr>
          <p:spPr bwMode="auto">
            <a:xfrm>
              <a:off x="4828" y="785"/>
              <a:ext cx="576" cy="154"/>
            </a:xfrm>
            <a:prstGeom prst="rect">
              <a:avLst/>
            </a:prstGeom>
            <a:solidFill>
              <a:srgbClr val="00FFFF"/>
            </a:solidFill>
            <a:ln w="9525">
              <a:noFill/>
              <a:miter lim="800000"/>
              <a:headEnd/>
              <a:tailEnd/>
            </a:ln>
          </p:spPr>
          <p:txBody>
            <a:bodyPr/>
            <a:lstStyle/>
            <a:p>
              <a:pPr eaLnBrk="0" hangingPunct="0"/>
              <a:endParaRPr lang="en-GB"/>
            </a:p>
          </p:txBody>
        </p:sp>
        <p:sp>
          <p:nvSpPr>
            <p:cNvPr id="38146" name="Rectangle 294"/>
            <p:cNvSpPr>
              <a:spLocks noChangeArrowheads="1"/>
            </p:cNvSpPr>
            <p:nvPr/>
          </p:nvSpPr>
          <p:spPr bwMode="auto">
            <a:xfrm>
              <a:off x="4908" y="768"/>
              <a:ext cx="524" cy="216"/>
            </a:xfrm>
            <a:prstGeom prst="rect">
              <a:avLst/>
            </a:prstGeom>
            <a:noFill/>
            <a:ln w="9525">
              <a:noFill/>
              <a:miter lim="800000"/>
              <a:headEnd/>
              <a:tailEnd/>
            </a:ln>
          </p:spPr>
          <p:txBody>
            <a:bodyPr/>
            <a:lstStyle/>
            <a:p>
              <a:pPr eaLnBrk="0" hangingPunct="0"/>
              <a:endParaRPr lang="en-GB"/>
            </a:p>
          </p:txBody>
        </p:sp>
        <p:sp>
          <p:nvSpPr>
            <p:cNvPr id="38147" name="Rectangle 295"/>
            <p:cNvSpPr>
              <a:spLocks noChangeArrowheads="1"/>
            </p:cNvSpPr>
            <p:nvPr/>
          </p:nvSpPr>
          <p:spPr bwMode="auto">
            <a:xfrm>
              <a:off x="5002" y="802"/>
              <a:ext cx="41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Factor</a:t>
              </a:r>
              <a:endParaRPr lang="en-GB" sz="2000">
                <a:latin typeface="Times New Roman" pitchFamily="18" charset="0"/>
              </a:endParaRPr>
            </a:p>
          </p:txBody>
        </p:sp>
        <p:sp>
          <p:nvSpPr>
            <p:cNvPr id="38148" name="Rectangle 296"/>
            <p:cNvSpPr>
              <a:spLocks noChangeArrowheads="1"/>
            </p:cNvSpPr>
            <p:nvPr/>
          </p:nvSpPr>
          <p:spPr bwMode="auto">
            <a:xfrm>
              <a:off x="4235" y="962"/>
              <a:ext cx="576" cy="153"/>
            </a:xfrm>
            <a:prstGeom prst="rect">
              <a:avLst/>
            </a:prstGeom>
            <a:solidFill>
              <a:srgbClr val="00FFFF"/>
            </a:solidFill>
            <a:ln w="9525">
              <a:noFill/>
              <a:miter lim="800000"/>
              <a:headEnd/>
              <a:tailEnd/>
            </a:ln>
          </p:spPr>
          <p:txBody>
            <a:bodyPr/>
            <a:lstStyle/>
            <a:p>
              <a:pPr eaLnBrk="0" hangingPunct="0"/>
              <a:endParaRPr lang="en-GB"/>
            </a:p>
          </p:txBody>
        </p:sp>
        <p:sp>
          <p:nvSpPr>
            <p:cNvPr id="38149" name="Rectangle 297"/>
            <p:cNvSpPr>
              <a:spLocks noChangeArrowheads="1"/>
            </p:cNvSpPr>
            <p:nvPr/>
          </p:nvSpPr>
          <p:spPr bwMode="auto">
            <a:xfrm>
              <a:off x="4423" y="939"/>
              <a:ext cx="411" cy="222"/>
            </a:xfrm>
            <a:prstGeom prst="rect">
              <a:avLst/>
            </a:prstGeom>
            <a:noFill/>
            <a:ln w="9525">
              <a:noFill/>
              <a:miter lim="800000"/>
              <a:headEnd/>
              <a:tailEnd/>
            </a:ln>
          </p:spPr>
          <p:txBody>
            <a:bodyPr/>
            <a:lstStyle/>
            <a:p>
              <a:pPr eaLnBrk="0" hangingPunct="0"/>
              <a:endParaRPr lang="en-GB"/>
            </a:p>
          </p:txBody>
        </p:sp>
        <p:sp>
          <p:nvSpPr>
            <p:cNvPr id="38150" name="Rectangle 298"/>
            <p:cNvSpPr>
              <a:spLocks noChangeArrowheads="1"/>
            </p:cNvSpPr>
            <p:nvPr/>
          </p:nvSpPr>
          <p:spPr bwMode="auto">
            <a:xfrm>
              <a:off x="4513" y="973"/>
              <a:ext cx="183"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latin typeface="Times New Roman" pitchFamily="18" charset="0"/>
                </a:rPr>
                <a:t>1-2</a:t>
              </a:r>
              <a:endParaRPr lang="en-GB" sz="2000">
                <a:latin typeface="Times New Roman" pitchFamily="18" charset="0"/>
              </a:endParaRPr>
            </a:p>
          </p:txBody>
        </p:sp>
        <p:sp>
          <p:nvSpPr>
            <p:cNvPr id="38151" name="Rectangle 299"/>
            <p:cNvSpPr>
              <a:spLocks noChangeArrowheads="1"/>
            </p:cNvSpPr>
            <p:nvPr/>
          </p:nvSpPr>
          <p:spPr bwMode="auto">
            <a:xfrm>
              <a:off x="4828" y="962"/>
              <a:ext cx="576" cy="153"/>
            </a:xfrm>
            <a:prstGeom prst="rect">
              <a:avLst/>
            </a:prstGeom>
            <a:solidFill>
              <a:srgbClr val="00FFFF"/>
            </a:solidFill>
            <a:ln w="9525">
              <a:noFill/>
              <a:miter lim="800000"/>
              <a:headEnd/>
              <a:tailEnd/>
            </a:ln>
          </p:spPr>
          <p:txBody>
            <a:bodyPr/>
            <a:lstStyle/>
            <a:p>
              <a:pPr eaLnBrk="0" hangingPunct="0"/>
              <a:endParaRPr lang="en-GB"/>
            </a:p>
          </p:txBody>
        </p:sp>
        <p:sp>
          <p:nvSpPr>
            <p:cNvPr id="38152" name="Rectangle 300"/>
            <p:cNvSpPr>
              <a:spLocks noChangeArrowheads="1"/>
            </p:cNvSpPr>
            <p:nvPr/>
          </p:nvSpPr>
          <p:spPr bwMode="auto">
            <a:xfrm>
              <a:off x="5056" y="939"/>
              <a:ext cx="376" cy="222"/>
            </a:xfrm>
            <a:prstGeom prst="rect">
              <a:avLst/>
            </a:prstGeom>
            <a:noFill/>
            <a:ln w="9525">
              <a:noFill/>
              <a:miter lim="800000"/>
              <a:headEnd/>
              <a:tailEnd/>
            </a:ln>
          </p:spPr>
          <p:txBody>
            <a:bodyPr/>
            <a:lstStyle/>
            <a:p>
              <a:pPr eaLnBrk="0" hangingPunct="0"/>
              <a:endParaRPr lang="en-GB"/>
            </a:p>
          </p:txBody>
        </p:sp>
        <p:sp>
          <p:nvSpPr>
            <p:cNvPr id="38153" name="Rectangle 301"/>
            <p:cNvSpPr>
              <a:spLocks noChangeArrowheads="1"/>
            </p:cNvSpPr>
            <p:nvPr/>
          </p:nvSpPr>
          <p:spPr bwMode="auto">
            <a:xfrm>
              <a:off x="5148" y="973"/>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rPr>
                <a:t>1.00</a:t>
              </a:r>
              <a:endParaRPr lang="en-GB" sz="2000">
                <a:latin typeface="Times New Roman" pitchFamily="18" charset="0"/>
              </a:endParaRPr>
            </a:p>
          </p:txBody>
        </p:sp>
        <p:sp>
          <p:nvSpPr>
            <p:cNvPr id="38154" name="Rectangle 302"/>
            <p:cNvSpPr>
              <a:spLocks noChangeArrowheads="1"/>
            </p:cNvSpPr>
            <p:nvPr/>
          </p:nvSpPr>
          <p:spPr bwMode="auto">
            <a:xfrm>
              <a:off x="4235" y="1138"/>
              <a:ext cx="576" cy="166"/>
            </a:xfrm>
            <a:prstGeom prst="rect">
              <a:avLst/>
            </a:prstGeom>
            <a:solidFill>
              <a:srgbClr val="00FFFF"/>
            </a:solidFill>
            <a:ln w="9525">
              <a:noFill/>
              <a:miter lim="800000"/>
              <a:headEnd/>
              <a:tailEnd/>
            </a:ln>
          </p:spPr>
          <p:txBody>
            <a:bodyPr/>
            <a:lstStyle/>
            <a:p>
              <a:pPr eaLnBrk="0" hangingPunct="0"/>
              <a:endParaRPr lang="en-GB"/>
            </a:p>
          </p:txBody>
        </p:sp>
        <p:sp>
          <p:nvSpPr>
            <p:cNvPr id="38155" name="Rectangle 303"/>
            <p:cNvSpPr>
              <a:spLocks noChangeArrowheads="1"/>
            </p:cNvSpPr>
            <p:nvPr/>
          </p:nvSpPr>
          <p:spPr bwMode="auto">
            <a:xfrm>
              <a:off x="4264" y="1115"/>
              <a:ext cx="581" cy="217"/>
            </a:xfrm>
            <a:prstGeom prst="rect">
              <a:avLst/>
            </a:prstGeom>
            <a:noFill/>
            <a:ln w="9525">
              <a:noFill/>
              <a:miter lim="800000"/>
              <a:headEnd/>
              <a:tailEnd/>
            </a:ln>
          </p:spPr>
          <p:txBody>
            <a:bodyPr/>
            <a:lstStyle/>
            <a:p>
              <a:pPr eaLnBrk="0" hangingPunct="0"/>
              <a:endParaRPr lang="en-GB"/>
            </a:p>
          </p:txBody>
        </p:sp>
        <p:sp>
          <p:nvSpPr>
            <p:cNvPr id="38156" name="Rectangle 304"/>
            <p:cNvSpPr>
              <a:spLocks noChangeArrowheads="1"/>
            </p:cNvSpPr>
            <p:nvPr/>
          </p:nvSpPr>
          <p:spPr bwMode="auto">
            <a:xfrm>
              <a:off x="4523" y="1161"/>
              <a:ext cx="146"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3+</a:t>
              </a:r>
              <a:endParaRPr lang="en-GB" sz="2000">
                <a:latin typeface="Times New Roman" pitchFamily="18" charset="0"/>
              </a:endParaRPr>
            </a:p>
          </p:txBody>
        </p:sp>
        <p:sp>
          <p:nvSpPr>
            <p:cNvPr id="38157" name="Rectangle 305"/>
            <p:cNvSpPr>
              <a:spLocks noChangeArrowheads="1"/>
            </p:cNvSpPr>
            <p:nvPr/>
          </p:nvSpPr>
          <p:spPr bwMode="auto">
            <a:xfrm>
              <a:off x="4828" y="1138"/>
              <a:ext cx="576" cy="166"/>
            </a:xfrm>
            <a:prstGeom prst="rect">
              <a:avLst/>
            </a:prstGeom>
            <a:solidFill>
              <a:srgbClr val="00FFFF"/>
            </a:solidFill>
            <a:ln w="9525">
              <a:noFill/>
              <a:miter lim="800000"/>
              <a:headEnd/>
              <a:tailEnd/>
            </a:ln>
          </p:spPr>
          <p:txBody>
            <a:bodyPr/>
            <a:lstStyle/>
            <a:p>
              <a:pPr eaLnBrk="0" hangingPunct="0"/>
              <a:endParaRPr lang="en-GB"/>
            </a:p>
          </p:txBody>
        </p:sp>
        <p:sp>
          <p:nvSpPr>
            <p:cNvPr id="38158" name="Rectangle 306"/>
            <p:cNvSpPr>
              <a:spLocks noChangeArrowheads="1"/>
            </p:cNvSpPr>
            <p:nvPr/>
          </p:nvSpPr>
          <p:spPr bwMode="auto">
            <a:xfrm>
              <a:off x="5056" y="1115"/>
              <a:ext cx="376" cy="217"/>
            </a:xfrm>
            <a:prstGeom prst="rect">
              <a:avLst/>
            </a:prstGeom>
            <a:noFill/>
            <a:ln w="9525">
              <a:noFill/>
              <a:miter lim="800000"/>
              <a:headEnd/>
              <a:tailEnd/>
            </a:ln>
          </p:spPr>
          <p:txBody>
            <a:bodyPr/>
            <a:lstStyle/>
            <a:p>
              <a:pPr eaLnBrk="0" hangingPunct="0"/>
              <a:endParaRPr lang="en-GB"/>
            </a:p>
          </p:txBody>
        </p:sp>
        <p:sp>
          <p:nvSpPr>
            <p:cNvPr id="38159" name="Rectangle 307"/>
            <p:cNvSpPr>
              <a:spLocks noChangeArrowheads="1"/>
            </p:cNvSpPr>
            <p:nvPr/>
          </p:nvSpPr>
          <p:spPr bwMode="auto">
            <a:xfrm>
              <a:off x="5148" y="1150"/>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1.25</a:t>
              </a:r>
              <a:endParaRPr lang="en-GB" sz="2000">
                <a:latin typeface="Times New Roman" pitchFamily="18" charset="0"/>
              </a:endParaRPr>
            </a:p>
          </p:txBody>
        </p:sp>
        <p:sp>
          <p:nvSpPr>
            <p:cNvPr id="38160" name="Rectangle 308"/>
            <p:cNvSpPr>
              <a:spLocks noChangeArrowheads="1"/>
            </p:cNvSpPr>
            <p:nvPr/>
          </p:nvSpPr>
          <p:spPr bwMode="auto">
            <a:xfrm>
              <a:off x="4230" y="779"/>
              <a:ext cx="592" cy="177"/>
            </a:xfrm>
            <a:prstGeom prst="rect">
              <a:avLst/>
            </a:prstGeom>
            <a:noFill/>
            <a:ln w="26988" cap="rnd">
              <a:solidFill>
                <a:srgbClr val="FFFFFF"/>
              </a:solidFill>
              <a:round/>
              <a:headEnd/>
              <a:tailEnd/>
            </a:ln>
          </p:spPr>
          <p:txBody>
            <a:bodyPr/>
            <a:lstStyle/>
            <a:p>
              <a:pPr eaLnBrk="0" hangingPunct="0"/>
              <a:endParaRPr lang="en-GB"/>
            </a:p>
          </p:txBody>
        </p:sp>
        <p:sp>
          <p:nvSpPr>
            <p:cNvPr id="38161" name="Line 309"/>
            <p:cNvSpPr>
              <a:spLocks noChangeShapeType="1"/>
            </p:cNvSpPr>
            <p:nvPr/>
          </p:nvSpPr>
          <p:spPr bwMode="auto">
            <a:xfrm>
              <a:off x="4230" y="796"/>
              <a:ext cx="1" cy="143"/>
            </a:xfrm>
            <a:prstGeom prst="line">
              <a:avLst/>
            </a:prstGeom>
            <a:noFill/>
            <a:ln w="26988">
              <a:solidFill>
                <a:srgbClr val="FFFFFF"/>
              </a:solidFill>
              <a:round/>
              <a:headEnd/>
              <a:tailEnd/>
            </a:ln>
          </p:spPr>
          <p:txBody>
            <a:bodyPr/>
            <a:lstStyle/>
            <a:p>
              <a:endParaRPr lang="en-GB"/>
            </a:p>
          </p:txBody>
        </p:sp>
        <p:sp>
          <p:nvSpPr>
            <p:cNvPr id="38162" name="Rectangle 310"/>
            <p:cNvSpPr>
              <a:spLocks noChangeArrowheads="1"/>
            </p:cNvSpPr>
            <p:nvPr/>
          </p:nvSpPr>
          <p:spPr bwMode="auto">
            <a:xfrm>
              <a:off x="4822" y="779"/>
              <a:ext cx="593" cy="177"/>
            </a:xfrm>
            <a:prstGeom prst="rect">
              <a:avLst/>
            </a:prstGeom>
            <a:noFill/>
            <a:ln w="26988" cap="rnd">
              <a:solidFill>
                <a:srgbClr val="FFFFFF"/>
              </a:solidFill>
              <a:round/>
              <a:headEnd/>
              <a:tailEnd/>
            </a:ln>
          </p:spPr>
          <p:txBody>
            <a:bodyPr/>
            <a:lstStyle/>
            <a:p>
              <a:pPr eaLnBrk="0" hangingPunct="0"/>
              <a:endParaRPr lang="en-GB"/>
            </a:p>
          </p:txBody>
        </p:sp>
        <p:sp>
          <p:nvSpPr>
            <p:cNvPr id="38163" name="Line 311"/>
            <p:cNvSpPr>
              <a:spLocks noChangeShapeType="1"/>
            </p:cNvSpPr>
            <p:nvPr/>
          </p:nvSpPr>
          <p:spPr bwMode="auto">
            <a:xfrm>
              <a:off x="4822" y="796"/>
              <a:ext cx="1" cy="143"/>
            </a:xfrm>
            <a:prstGeom prst="line">
              <a:avLst/>
            </a:prstGeom>
            <a:noFill/>
            <a:ln w="26988">
              <a:solidFill>
                <a:srgbClr val="FFFFFF"/>
              </a:solidFill>
              <a:round/>
              <a:headEnd/>
              <a:tailEnd/>
            </a:ln>
          </p:spPr>
          <p:txBody>
            <a:bodyPr/>
            <a:lstStyle/>
            <a:p>
              <a:endParaRPr lang="en-GB"/>
            </a:p>
          </p:txBody>
        </p:sp>
        <p:sp>
          <p:nvSpPr>
            <p:cNvPr id="38164" name="Rectangle 312"/>
            <p:cNvSpPr>
              <a:spLocks noChangeArrowheads="1"/>
            </p:cNvSpPr>
            <p:nvPr/>
          </p:nvSpPr>
          <p:spPr bwMode="auto">
            <a:xfrm>
              <a:off x="4230" y="956"/>
              <a:ext cx="592" cy="177"/>
            </a:xfrm>
            <a:prstGeom prst="rect">
              <a:avLst/>
            </a:prstGeom>
            <a:noFill/>
            <a:ln w="26988" cap="rnd">
              <a:solidFill>
                <a:srgbClr val="FFFFFF"/>
              </a:solidFill>
              <a:round/>
              <a:headEnd/>
              <a:tailEnd/>
            </a:ln>
          </p:spPr>
          <p:txBody>
            <a:bodyPr/>
            <a:lstStyle/>
            <a:p>
              <a:pPr eaLnBrk="0" hangingPunct="0"/>
              <a:endParaRPr lang="en-GB"/>
            </a:p>
          </p:txBody>
        </p:sp>
        <p:sp>
          <p:nvSpPr>
            <p:cNvPr id="38165" name="Line 313"/>
            <p:cNvSpPr>
              <a:spLocks noChangeShapeType="1"/>
            </p:cNvSpPr>
            <p:nvPr/>
          </p:nvSpPr>
          <p:spPr bwMode="auto">
            <a:xfrm>
              <a:off x="4230" y="973"/>
              <a:ext cx="1" cy="142"/>
            </a:xfrm>
            <a:prstGeom prst="line">
              <a:avLst/>
            </a:prstGeom>
            <a:noFill/>
            <a:ln w="26988">
              <a:solidFill>
                <a:srgbClr val="FFFFFF"/>
              </a:solidFill>
              <a:round/>
              <a:headEnd/>
              <a:tailEnd/>
            </a:ln>
          </p:spPr>
          <p:txBody>
            <a:bodyPr/>
            <a:lstStyle/>
            <a:p>
              <a:endParaRPr lang="en-GB"/>
            </a:p>
          </p:txBody>
        </p:sp>
        <p:sp>
          <p:nvSpPr>
            <p:cNvPr id="38166" name="Rectangle 314"/>
            <p:cNvSpPr>
              <a:spLocks noChangeArrowheads="1"/>
            </p:cNvSpPr>
            <p:nvPr/>
          </p:nvSpPr>
          <p:spPr bwMode="auto">
            <a:xfrm>
              <a:off x="4822" y="956"/>
              <a:ext cx="593" cy="177"/>
            </a:xfrm>
            <a:prstGeom prst="rect">
              <a:avLst/>
            </a:prstGeom>
            <a:noFill/>
            <a:ln w="26988" cap="rnd">
              <a:solidFill>
                <a:srgbClr val="FFFFFF"/>
              </a:solidFill>
              <a:round/>
              <a:headEnd/>
              <a:tailEnd/>
            </a:ln>
          </p:spPr>
          <p:txBody>
            <a:bodyPr/>
            <a:lstStyle/>
            <a:p>
              <a:pPr eaLnBrk="0" hangingPunct="0"/>
              <a:endParaRPr lang="en-GB"/>
            </a:p>
          </p:txBody>
        </p:sp>
        <p:sp>
          <p:nvSpPr>
            <p:cNvPr id="38167" name="Line 315"/>
            <p:cNvSpPr>
              <a:spLocks noChangeShapeType="1"/>
            </p:cNvSpPr>
            <p:nvPr/>
          </p:nvSpPr>
          <p:spPr bwMode="auto">
            <a:xfrm>
              <a:off x="4822" y="973"/>
              <a:ext cx="1" cy="142"/>
            </a:xfrm>
            <a:prstGeom prst="line">
              <a:avLst/>
            </a:prstGeom>
            <a:noFill/>
            <a:ln w="26988">
              <a:solidFill>
                <a:srgbClr val="FFFFFF"/>
              </a:solidFill>
              <a:round/>
              <a:headEnd/>
              <a:tailEnd/>
            </a:ln>
          </p:spPr>
          <p:txBody>
            <a:bodyPr/>
            <a:lstStyle/>
            <a:p>
              <a:endParaRPr lang="en-GB"/>
            </a:p>
          </p:txBody>
        </p:sp>
        <p:sp>
          <p:nvSpPr>
            <p:cNvPr id="38168" name="Rectangle 316"/>
            <p:cNvSpPr>
              <a:spLocks noChangeArrowheads="1"/>
            </p:cNvSpPr>
            <p:nvPr/>
          </p:nvSpPr>
          <p:spPr bwMode="auto">
            <a:xfrm>
              <a:off x="4230" y="1133"/>
              <a:ext cx="592" cy="188"/>
            </a:xfrm>
            <a:prstGeom prst="rect">
              <a:avLst/>
            </a:prstGeom>
            <a:noFill/>
            <a:ln w="26988" cap="rnd">
              <a:solidFill>
                <a:srgbClr val="FFFFFF"/>
              </a:solidFill>
              <a:round/>
              <a:headEnd/>
              <a:tailEnd/>
            </a:ln>
          </p:spPr>
          <p:txBody>
            <a:bodyPr/>
            <a:lstStyle/>
            <a:p>
              <a:pPr eaLnBrk="0" hangingPunct="0"/>
              <a:endParaRPr lang="en-GB"/>
            </a:p>
          </p:txBody>
        </p:sp>
        <p:sp>
          <p:nvSpPr>
            <p:cNvPr id="38169" name="Line 317"/>
            <p:cNvSpPr>
              <a:spLocks noChangeShapeType="1"/>
            </p:cNvSpPr>
            <p:nvPr/>
          </p:nvSpPr>
          <p:spPr bwMode="auto">
            <a:xfrm>
              <a:off x="4230" y="1150"/>
              <a:ext cx="1" cy="154"/>
            </a:xfrm>
            <a:prstGeom prst="line">
              <a:avLst/>
            </a:prstGeom>
            <a:noFill/>
            <a:ln w="26988">
              <a:solidFill>
                <a:srgbClr val="FFFFFF"/>
              </a:solidFill>
              <a:round/>
              <a:headEnd/>
              <a:tailEnd/>
            </a:ln>
          </p:spPr>
          <p:txBody>
            <a:bodyPr/>
            <a:lstStyle/>
            <a:p>
              <a:endParaRPr lang="en-GB"/>
            </a:p>
          </p:txBody>
        </p:sp>
        <p:sp>
          <p:nvSpPr>
            <p:cNvPr id="38170" name="Rectangle 318"/>
            <p:cNvSpPr>
              <a:spLocks noChangeArrowheads="1"/>
            </p:cNvSpPr>
            <p:nvPr/>
          </p:nvSpPr>
          <p:spPr bwMode="auto">
            <a:xfrm>
              <a:off x="4822" y="1133"/>
              <a:ext cx="593" cy="188"/>
            </a:xfrm>
            <a:prstGeom prst="rect">
              <a:avLst/>
            </a:prstGeom>
            <a:noFill/>
            <a:ln w="26988" cap="rnd">
              <a:solidFill>
                <a:srgbClr val="FFFFFF"/>
              </a:solidFill>
              <a:round/>
              <a:headEnd/>
              <a:tailEnd/>
            </a:ln>
          </p:spPr>
          <p:txBody>
            <a:bodyPr/>
            <a:lstStyle/>
            <a:p>
              <a:pPr eaLnBrk="0" hangingPunct="0"/>
              <a:endParaRPr lang="en-GB"/>
            </a:p>
          </p:txBody>
        </p:sp>
        <p:sp>
          <p:nvSpPr>
            <p:cNvPr id="38171" name="Line 319"/>
            <p:cNvSpPr>
              <a:spLocks noChangeShapeType="1"/>
            </p:cNvSpPr>
            <p:nvPr/>
          </p:nvSpPr>
          <p:spPr bwMode="auto">
            <a:xfrm>
              <a:off x="4822" y="1150"/>
              <a:ext cx="1" cy="154"/>
            </a:xfrm>
            <a:prstGeom prst="line">
              <a:avLst/>
            </a:prstGeom>
            <a:noFill/>
            <a:ln w="26988">
              <a:solidFill>
                <a:srgbClr val="FFFFFF"/>
              </a:solidFill>
              <a:round/>
              <a:headEnd/>
              <a:tailEnd/>
            </a:ln>
          </p:spPr>
          <p:txBody>
            <a:bodyPr/>
            <a:lstStyle/>
            <a:p>
              <a:endParaRPr lang="en-GB"/>
            </a:p>
          </p:txBody>
        </p:sp>
        <p:sp>
          <p:nvSpPr>
            <p:cNvPr id="38172" name="Rectangle 320"/>
            <p:cNvSpPr>
              <a:spLocks noChangeArrowheads="1"/>
            </p:cNvSpPr>
            <p:nvPr/>
          </p:nvSpPr>
          <p:spPr bwMode="auto">
            <a:xfrm>
              <a:off x="4224" y="1623"/>
              <a:ext cx="1094" cy="1681"/>
            </a:xfrm>
            <a:prstGeom prst="rect">
              <a:avLst/>
            </a:prstGeom>
            <a:solidFill>
              <a:srgbClr val="00FFFF"/>
            </a:solidFill>
            <a:ln w="9525">
              <a:noFill/>
              <a:miter lim="800000"/>
              <a:headEnd/>
              <a:tailEnd/>
            </a:ln>
          </p:spPr>
          <p:txBody>
            <a:bodyPr/>
            <a:lstStyle/>
            <a:p>
              <a:pPr eaLnBrk="0" hangingPunct="0"/>
              <a:endParaRPr lang="en-GB"/>
            </a:p>
          </p:txBody>
        </p:sp>
        <p:sp>
          <p:nvSpPr>
            <p:cNvPr id="38173" name="Rectangle 321"/>
            <p:cNvSpPr>
              <a:spLocks noChangeArrowheads="1"/>
            </p:cNvSpPr>
            <p:nvPr/>
          </p:nvSpPr>
          <p:spPr bwMode="auto">
            <a:xfrm>
              <a:off x="4230" y="1628"/>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174" name="Rectangle 322"/>
            <p:cNvSpPr>
              <a:spLocks noChangeArrowheads="1"/>
            </p:cNvSpPr>
            <p:nvPr/>
          </p:nvSpPr>
          <p:spPr bwMode="auto">
            <a:xfrm>
              <a:off x="4384" y="1606"/>
              <a:ext cx="416" cy="216"/>
            </a:xfrm>
            <a:prstGeom prst="rect">
              <a:avLst/>
            </a:prstGeom>
            <a:noFill/>
            <a:ln w="9525">
              <a:noFill/>
              <a:miter lim="800000"/>
              <a:headEnd/>
              <a:tailEnd/>
            </a:ln>
          </p:spPr>
          <p:txBody>
            <a:bodyPr/>
            <a:lstStyle/>
            <a:p>
              <a:pPr eaLnBrk="0" hangingPunct="0"/>
              <a:endParaRPr lang="en-GB"/>
            </a:p>
          </p:txBody>
        </p:sp>
        <p:sp>
          <p:nvSpPr>
            <p:cNvPr id="38175" name="Rectangle 323"/>
            <p:cNvSpPr>
              <a:spLocks noChangeArrowheads="1"/>
            </p:cNvSpPr>
            <p:nvPr/>
          </p:nvSpPr>
          <p:spPr bwMode="auto">
            <a:xfrm>
              <a:off x="4474" y="1640"/>
              <a:ext cx="303"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Area</a:t>
              </a:r>
              <a:endParaRPr lang="en-GB" sz="2000">
                <a:latin typeface="Times New Roman" pitchFamily="18" charset="0"/>
              </a:endParaRPr>
            </a:p>
          </p:txBody>
        </p:sp>
        <p:sp>
          <p:nvSpPr>
            <p:cNvPr id="38176" name="Rectangle 324"/>
            <p:cNvSpPr>
              <a:spLocks noChangeArrowheads="1"/>
            </p:cNvSpPr>
            <p:nvPr/>
          </p:nvSpPr>
          <p:spPr bwMode="auto">
            <a:xfrm>
              <a:off x="4782" y="1628"/>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177" name="Rectangle 325"/>
            <p:cNvSpPr>
              <a:spLocks noChangeArrowheads="1"/>
            </p:cNvSpPr>
            <p:nvPr/>
          </p:nvSpPr>
          <p:spPr bwMode="auto">
            <a:xfrm>
              <a:off x="4822" y="1606"/>
              <a:ext cx="525" cy="216"/>
            </a:xfrm>
            <a:prstGeom prst="rect">
              <a:avLst/>
            </a:prstGeom>
            <a:noFill/>
            <a:ln w="9525">
              <a:noFill/>
              <a:miter lim="800000"/>
              <a:headEnd/>
              <a:tailEnd/>
            </a:ln>
          </p:spPr>
          <p:txBody>
            <a:bodyPr/>
            <a:lstStyle/>
            <a:p>
              <a:pPr eaLnBrk="0" hangingPunct="0"/>
              <a:endParaRPr lang="en-GB"/>
            </a:p>
          </p:txBody>
        </p:sp>
        <p:sp>
          <p:nvSpPr>
            <p:cNvPr id="38178" name="Rectangle 326"/>
            <p:cNvSpPr>
              <a:spLocks noChangeArrowheads="1"/>
            </p:cNvSpPr>
            <p:nvPr/>
          </p:nvSpPr>
          <p:spPr bwMode="auto">
            <a:xfrm>
              <a:off x="4911" y="1640"/>
              <a:ext cx="41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Factor</a:t>
              </a:r>
              <a:endParaRPr lang="en-GB" sz="2000">
                <a:latin typeface="Times New Roman" pitchFamily="18" charset="0"/>
              </a:endParaRPr>
            </a:p>
          </p:txBody>
        </p:sp>
        <p:sp>
          <p:nvSpPr>
            <p:cNvPr id="38179" name="Rectangle 327"/>
            <p:cNvSpPr>
              <a:spLocks noChangeArrowheads="1"/>
            </p:cNvSpPr>
            <p:nvPr/>
          </p:nvSpPr>
          <p:spPr bwMode="auto">
            <a:xfrm>
              <a:off x="4230" y="181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8180" name="Rectangle 328"/>
            <p:cNvSpPr>
              <a:spLocks noChangeArrowheads="1"/>
            </p:cNvSpPr>
            <p:nvPr/>
          </p:nvSpPr>
          <p:spPr bwMode="auto">
            <a:xfrm>
              <a:off x="4583" y="1788"/>
              <a:ext cx="205" cy="217"/>
            </a:xfrm>
            <a:prstGeom prst="rect">
              <a:avLst/>
            </a:prstGeom>
            <a:noFill/>
            <a:ln w="9525">
              <a:noFill/>
              <a:miter lim="800000"/>
              <a:headEnd/>
              <a:tailEnd/>
            </a:ln>
          </p:spPr>
          <p:txBody>
            <a:bodyPr/>
            <a:lstStyle/>
            <a:p>
              <a:pPr eaLnBrk="0" hangingPunct="0"/>
              <a:endParaRPr lang="en-GB"/>
            </a:p>
          </p:txBody>
        </p:sp>
        <p:sp>
          <p:nvSpPr>
            <p:cNvPr id="38181" name="Rectangle 329"/>
            <p:cNvSpPr>
              <a:spLocks noChangeArrowheads="1"/>
            </p:cNvSpPr>
            <p:nvPr/>
          </p:nvSpPr>
          <p:spPr bwMode="auto">
            <a:xfrm>
              <a:off x="4673" y="1823"/>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1</a:t>
              </a:r>
              <a:endParaRPr lang="en-GB" sz="2000">
                <a:latin typeface="Times New Roman" pitchFamily="18" charset="0"/>
              </a:endParaRPr>
            </a:p>
          </p:txBody>
        </p:sp>
        <p:sp>
          <p:nvSpPr>
            <p:cNvPr id="38182" name="Rectangle 330"/>
            <p:cNvSpPr>
              <a:spLocks noChangeArrowheads="1"/>
            </p:cNvSpPr>
            <p:nvPr/>
          </p:nvSpPr>
          <p:spPr bwMode="auto">
            <a:xfrm>
              <a:off x="4782" y="1811"/>
              <a:ext cx="530" cy="159"/>
            </a:xfrm>
            <a:prstGeom prst="rect">
              <a:avLst/>
            </a:prstGeom>
            <a:solidFill>
              <a:srgbClr val="00FFFF"/>
            </a:solidFill>
            <a:ln w="9525">
              <a:noFill/>
              <a:miter lim="800000"/>
              <a:headEnd/>
              <a:tailEnd/>
            </a:ln>
          </p:spPr>
          <p:txBody>
            <a:bodyPr/>
            <a:lstStyle/>
            <a:p>
              <a:pPr eaLnBrk="0" hangingPunct="0"/>
              <a:endParaRPr lang="en-GB"/>
            </a:p>
          </p:txBody>
        </p:sp>
        <p:sp>
          <p:nvSpPr>
            <p:cNvPr id="38183" name="Rectangle 331"/>
            <p:cNvSpPr>
              <a:spLocks noChangeArrowheads="1"/>
            </p:cNvSpPr>
            <p:nvPr/>
          </p:nvSpPr>
          <p:spPr bwMode="auto">
            <a:xfrm>
              <a:off x="4971" y="1788"/>
              <a:ext cx="370" cy="217"/>
            </a:xfrm>
            <a:prstGeom prst="rect">
              <a:avLst/>
            </a:prstGeom>
            <a:noFill/>
            <a:ln w="9525">
              <a:noFill/>
              <a:miter lim="800000"/>
              <a:headEnd/>
              <a:tailEnd/>
            </a:ln>
          </p:spPr>
          <p:txBody>
            <a:bodyPr/>
            <a:lstStyle/>
            <a:p>
              <a:pPr eaLnBrk="0" hangingPunct="0"/>
              <a:endParaRPr lang="en-GB"/>
            </a:p>
          </p:txBody>
        </p:sp>
        <p:sp>
          <p:nvSpPr>
            <p:cNvPr id="38184" name="Rectangle 332"/>
            <p:cNvSpPr>
              <a:spLocks noChangeArrowheads="1"/>
            </p:cNvSpPr>
            <p:nvPr/>
          </p:nvSpPr>
          <p:spPr bwMode="auto">
            <a:xfrm>
              <a:off x="5057" y="1823"/>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0.95</a:t>
              </a:r>
              <a:endParaRPr lang="en-GB" sz="2000">
                <a:latin typeface="Times New Roman" pitchFamily="18" charset="0"/>
              </a:endParaRPr>
            </a:p>
          </p:txBody>
        </p:sp>
        <p:sp>
          <p:nvSpPr>
            <p:cNvPr id="38185" name="Rectangle 333"/>
            <p:cNvSpPr>
              <a:spLocks noChangeArrowheads="1"/>
            </p:cNvSpPr>
            <p:nvPr/>
          </p:nvSpPr>
          <p:spPr bwMode="auto">
            <a:xfrm>
              <a:off x="4230" y="1993"/>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186" name="Rectangle 334"/>
            <p:cNvSpPr>
              <a:spLocks noChangeArrowheads="1"/>
            </p:cNvSpPr>
            <p:nvPr/>
          </p:nvSpPr>
          <p:spPr bwMode="auto">
            <a:xfrm>
              <a:off x="4577" y="1970"/>
              <a:ext cx="205" cy="217"/>
            </a:xfrm>
            <a:prstGeom prst="rect">
              <a:avLst/>
            </a:prstGeom>
            <a:noFill/>
            <a:ln w="9525">
              <a:noFill/>
              <a:miter lim="800000"/>
              <a:headEnd/>
              <a:tailEnd/>
            </a:ln>
          </p:spPr>
          <p:txBody>
            <a:bodyPr/>
            <a:lstStyle/>
            <a:p>
              <a:pPr eaLnBrk="0" hangingPunct="0"/>
              <a:endParaRPr lang="en-GB"/>
            </a:p>
          </p:txBody>
        </p:sp>
        <p:sp>
          <p:nvSpPr>
            <p:cNvPr id="38187" name="Rectangle 335"/>
            <p:cNvSpPr>
              <a:spLocks noChangeArrowheads="1"/>
            </p:cNvSpPr>
            <p:nvPr/>
          </p:nvSpPr>
          <p:spPr bwMode="auto">
            <a:xfrm>
              <a:off x="4667" y="2005"/>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latin typeface="Times New Roman" pitchFamily="18" charset="0"/>
                </a:rPr>
                <a:t>2</a:t>
              </a:r>
              <a:endParaRPr lang="en-GB" sz="2000">
                <a:latin typeface="Times New Roman" pitchFamily="18" charset="0"/>
              </a:endParaRPr>
            </a:p>
          </p:txBody>
        </p:sp>
        <p:sp>
          <p:nvSpPr>
            <p:cNvPr id="38188" name="Rectangle 336"/>
            <p:cNvSpPr>
              <a:spLocks noChangeArrowheads="1"/>
            </p:cNvSpPr>
            <p:nvPr/>
          </p:nvSpPr>
          <p:spPr bwMode="auto">
            <a:xfrm>
              <a:off x="4782" y="1993"/>
              <a:ext cx="530" cy="160"/>
            </a:xfrm>
            <a:prstGeom prst="rect">
              <a:avLst/>
            </a:prstGeom>
            <a:solidFill>
              <a:srgbClr val="00FFFF"/>
            </a:solidFill>
            <a:ln w="9525">
              <a:noFill/>
              <a:miter lim="800000"/>
              <a:headEnd/>
              <a:tailEnd/>
            </a:ln>
          </p:spPr>
          <p:txBody>
            <a:bodyPr/>
            <a:lstStyle/>
            <a:p>
              <a:pPr eaLnBrk="0" hangingPunct="0"/>
              <a:endParaRPr lang="en-GB"/>
            </a:p>
          </p:txBody>
        </p:sp>
        <p:sp>
          <p:nvSpPr>
            <p:cNvPr id="38189" name="Rectangle 337"/>
            <p:cNvSpPr>
              <a:spLocks noChangeArrowheads="1"/>
            </p:cNvSpPr>
            <p:nvPr/>
          </p:nvSpPr>
          <p:spPr bwMode="auto">
            <a:xfrm>
              <a:off x="4971" y="1970"/>
              <a:ext cx="370" cy="217"/>
            </a:xfrm>
            <a:prstGeom prst="rect">
              <a:avLst/>
            </a:prstGeom>
            <a:noFill/>
            <a:ln w="9525">
              <a:noFill/>
              <a:miter lim="800000"/>
              <a:headEnd/>
              <a:tailEnd/>
            </a:ln>
          </p:spPr>
          <p:txBody>
            <a:bodyPr/>
            <a:lstStyle/>
            <a:p>
              <a:pPr eaLnBrk="0" hangingPunct="0"/>
              <a:endParaRPr lang="en-GB"/>
            </a:p>
          </p:txBody>
        </p:sp>
        <p:sp>
          <p:nvSpPr>
            <p:cNvPr id="38190" name="Rectangle 338"/>
            <p:cNvSpPr>
              <a:spLocks noChangeArrowheads="1"/>
            </p:cNvSpPr>
            <p:nvPr/>
          </p:nvSpPr>
          <p:spPr bwMode="auto">
            <a:xfrm>
              <a:off x="5057" y="2005"/>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FF0000"/>
                  </a:solidFill>
                </a:rPr>
                <a:t>1.00</a:t>
              </a:r>
              <a:endParaRPr lang="en-GB" sz="2000">
                <a:latin typeface="Times New Roman" pitchFamily="18" charset="0"/>
              </a:endParaRPr>
            </a:p>
          </p:txBody>
        </p:sp>
        <p:sp>
          <p:nvSpPr>
            <p:cNvPr id="38191" name="Rectangle 339"/>
            <p:cNvSpPr>
              <a:spLocks noChangeArrowheads="1"/>
            </p:cNvSpPr>
            <p:nvPr/>
          </p:nvSpPr>
          <p:spPr bwMode="auto">
            <a:xfrm>
              <a:off x="4230" y="2175"/>
              <a:ext cx="530" cy="166"/>
            </a:xfrm>
            <a:prstGeom prst="rect">
              <a:avLst/>
            </a:prstGeom>
            <a:solidFill>
              <a:srgbClr val="00FFFF"/>
            </a:solidFill>
            <a:ln w="9525">
              <a:noFill/>
              <a:miter lim="800000"/>
              <a:headEnd/>
              <a:tailEnd/>
            </a:ln>
          </p:spPr>
          <p:txBody>
            <a:bodyPr/>
            <a:lstStyle/>
            <a:p>
              <a:pPr eaLnBrk="0" hangingPunct="0"/>
              <a:endParaRPr lang="en-GB"/>
            </a:p>
          </p:txBody>
        </p:sp>
        <p:sp>
          <p:nvSpPr>
            <p:cNvPr id="38192" name="Rectangle 340"/>
            <p:cNvSpPr>
              <a:spLocks noChangeArrowheads="1"/>
            </p:cNvSpPr>
            <p:nvPr/>
          </p:nvSpPr>
          <p:spPr bwMode="auto">
            <a:xfrm>
              <a:off x="4577" y="2153"/>
              <a:ext cx="205" cy="216"/>
            </a:xfrm>
            <a:prstGeom prst="rect">
              <a:avLst/>
            </a:prstGeom>
            <a:noFill/>
            <a:ln w="9525">
              <a:noFill/>
              <a:miter lim="800000"/>
              <a:headEnd/>
              <a:tailEnd/>
            </a:ln>
          </p:spPr>
          <p:txBody>
            <a:bodyPr/>
            <a:lstStyle/>
            <a:p>
              <a:pPr eaLnBrk="0" hangingPunct="0"/>
              <a:endParaRPr lang="en-GB"/>
            </a:p>
          </p:txBody>
        </p:sp>
        <p:sp>
          <p:nvSpPr>
            <p:cNvPr id="38193" name="Rectangle 341"/>
            <p:cNvSpPr>
              <a:spLocks noChangeArrowheads="1"/>
            </p:cNvSpPr>
            <p:nvPr/>
          </p:nvSpPr>
          <p:spPr bwMode="auto">
            <a:xfrm>
              <a:off x="4667" y="2187"/>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3</a:t>
              </a:r>
              <a:endParaRPr lang="en-GB" sz="2000">
                <a:latin typeface="Times New Roman" pitchFamily="18" charset="0"/>
              </a:endParaRPr>
            </a:p>
          </p:txBody>
        </p:sp>
        <p:sp>
          <p:nvSpPr>
            <p:cNvPr id="38194" name="Rectangle 342"/>
            <p:cNvSpPr>
              <a:spLocks noChangeArrowheads="1"/>
            </p:cNvSpPr>
            <p:nvPr/>
          </p:nvSpPr>
          <p:spPr bwMode="auto">
            <a:xfrm>
              <a:off x="4782" y="2175"/>
              <a:ext cx="530" cy="166"/>
            </a:xfrm>
            <a:prstGeom prst="rect">
              <a:avLst/>
            </a:prstGeom>
            <a:solidFill>
              <a:srgbClr val="00FFFF"/>
            </a:solidFill>
            <a:ln w="9525">
              <a:noFill/>
              <a:miter lim="800000"/>
              <a:headEnd/>
              <a:tailEnd/>
            </a:ln>
          </p:spPr>
          <p:txBody>
            <a:bodyPr/>
            <a:lstStyle/>
            <a:p>
              <a:pPr eaLnBrk="0" hangingPunct="0"/>
              <a:endParaRPr lang="en-GB"/>
            </a:p>
          </p:txBody>
        </p:sp>
        <p:sp>
          <p:nvSpPr>
            <p:cNvPr id="38195" name="Rectangle 343"/>
            <p:cNvSpPr>
              <a:spLocks noChangeArrowheads="1"/>
            </p:cNvSpPr>
            <p:nvPr/>
          </p:nvSpPr>
          <p:spPr bwMode="auto">
            <a:xfrm>
              <a:off x="4971" y="2153"/>
              <a:ext cx="370" cy="216"/>
            </a:xfrm>
            <a:prstGeom prst="rect">
              <a:avLst/>
            </a:prstGeom>
            <a:noFill/>
            <a:ln w="9525">
              <a:noFill/>
              <a:miter lim="800000"/>
              <a:headEnd/>
              <a:tailEnd/>
            </a:ln>
          </p:spPr>
          <p:txBody>
            <a:bodyPr/>
            <a:lstStyle/>
            <a:p>
              <a:pPr eaLnBrk="0" hangingPunct="0"/>
              <a:endParaRPr lang="en-GB"/>
            </a:p>
          </p:txBody>
        </p:sp>
        <p:sp>
          <p:nvSpPr>
            <p:cNvPr id="38196" name="Rectangle 344"/>
            <p:cNvSpPr>
              <a:spLocks noChangeArrowheads="1"/>
            </p:cNvSpPr>
            <p:nvPr/>
          </p:nvSpPr>
          <p:spPr bwMode="auto">
            <a:xfrm>
              <a:off x="5057" y="2187"/>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1.09</a:t>
              </a:r>
              <a:endParaRPr lang="en-GB" sz="2000">
                <a:latin typeface="Times New Roman" pitchFamily="18" charset="0"/>
              </a:endParaRPr>
            </a:p>
          </p:txBody>
        </p:sp>
        <p:sp>
          <p:nvSpPr>
            <p:cNvPr id="38197" name="Rectangle 345"/>
            <p:cNvSpPr>
              <a:spLocks noChangeArrowheads="1"/>
            </p:cNvSpPr>
            <p:nvPr/>
          </p:nvSpPr>
          <p:spPr bwMode="auto">
            <a:xfrm>
              <a:off x="4230" y="2364"/>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198" name="Rectangle 346"/>
            <p:cNvSpPr>
              <a:spLocks noChangeArrowheads="1"/>
            </p:cNvSpPr>
            <p:nvPr/>
          </p:nvSpPr>
          <p:spPr bwMode="auto">
            <a:xfrm>
              <a:off x="4577" y="2341"/>
              <a:ext cx="205" cy="222"/>
            </a:xfrm>
            <a:prstGeom prst="rect">
              <a:avLst/>
            </a:prstGeom>
            <a:noFill/>
            <a:ln w="9525">
              <a:noFill/>
              <a:miter lim="800000"/>
              <a:headEnd/>
              <a:tailEnd/>
            </a:ln>
          </p:spPr>
          <p:txBody>
            <a:bodyPr/>
            <a:lstStyle/>
            <a:p>
              <a:pPr eaLnBrk="0" hangingPunct="0"/>
              <a:endParaRPr lang="en-GB"/>
            </a:p>
          </p:txBody>
        </p:sp>
        <p:sp>
          <p:nvSpPr>
            <p:cNvPr id="38199" name="Rectangle 347"/>
            <p:cNvSpPr>
              <a:spLocks noChangeArrowheads="1"/>
            </p:cNvSpPr>
            <p:nvPr/>
          </p:nvSpPr>
          <p:spPr bwMode="auto">
            <a:xfrm>
              <a:off x="4667" y="2375"/>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4</a:t>
              </a:r>
              <a:endParaRPr lang="en-GB" sz="2000">
                <a:latin typeface="Times New Roman" pitchFamily="18" charset="0"/>
              </a:endParaRPr>
            </a:p>
          </p:txBody>
        </p:sp>
        <p:sp>
          <p:nvSpPr>
            <p:cNvPr id="38200" name="Rectangle 348"/>
            <p:cNvSpPr>
              <a:spLocks noChangeArrowheads="1"/>
            </p:cNvSpPr>
            <p:nvPr/>
          </p:nvSpPr>
          <p:spPr bwMode="auto">
            <a:xfrm>
              <a:off x="4782" y="2364"/>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01" name="Rectangle 349"/>
            <p:cNvSpPr>
              <a:spLocks noChangeArrowheads="1"/>
            </p:cNvSpPr>
            <p:nvPr/>
          </p:nvSpPr>
          <p:spPr bwMode="auto">
            <a:xfrm>
              <a:off x="4971" y="2341"/>
              <a:ext cx="370" cy="222"/>
            </a:xfrm>
            <a:prstGeom prst="rect">
              <a:avLst/>
            </a:prstGeom>
            <a:noFill/>
            <a:ln w="9525">
              <a:noFill/>
              <a:miter lim="800000"/>
              <a:headEnd/>
              <a:tailEnd/>
            </a:ln>
          </p:spPr>
          <p:txBody>
            <a:bodyPr/>
            <a:lstStyle/>
            <a:p>
              <a:pPr eaLnBrk="0" hangingPunct="0"/>
              <a:endParaRPr lang="en-GB"/>
            </a:p>
          </p:txBody>
        </p:sp>
        <p:sp>
          <p:nvSpPr>
            <p:cNvPr id="38202" name="Rectangle 350"/>
            <p:cNvSpPr>
              <a:spLocks noChangeArrowheads="1"/>
            </p:cNvSpPr>
            <p:nvPr/>
          </p:nvSpPr>
          <p:spPr bwMode="auto">
            <a:xfrm>
              <a:off x="5057" y="2375"/>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1.15</a:t>
              </a:r>
              <a:endParaRPr lang="en-GB" sz="2000">
                <a:latin typeface="Times New Roman" pitchFamily="18" charset="0"/>
              </a:endParaRPr>
            </a:p>
          </p:txBody>
        </p:sp>
        <p:sp>
          <p:nvSpPr>
            <p:cNvPr id="38203" name="Rectangle 351"/>
            <p:cNvSpPr>
              <a:spLocks noChangeArrowheads="1"/>
            </p:cNvSpPr>
            <p:nvPr/>
          </p:nvSpPr>
          <p:spPr bwMode="auto">
            <a:xfrm>
              <a:off x="4230" y="2552"/>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04" name="Rectangle 352"/>
            <p:cNvSpPr>
              <a:spLocks noChangeArrowheads="1"/>
            </p:cNvSpPr>
            <p:nvPr/>
          </p:nvSpPr>
          <p:spPr bwMode="auto">
            <a:xfrm>
              <a:off x="4589" y="2535"/>
              <a:ext cx="199" cy="216"/>
            </a:xfrm>
            <a:prstGeom prst="rect">
              <a:avLst/>
            </a:prstGeom>
            <a:noFill/>
            <a:ln w="9525">
              <a:noFill/>
              <a:miter lim="800000"/>
              <a:headEnd/>
              <a:tailEnd/>
            </a:ln>
          </p:spPr>
          <p:txBody>
            <a:bodyPr/>
            <a:lstStyle/>
            <a:p>
              <a:pPr eaLnBrk="0" hangingPunct="0"/>
              <a:endParaRPr lang="en-GB"/>
            </a:p>
          </p:txBody>
        </p:sp>
        <p:sp>
          <p:nvSpPr>
            <p:cNvPr id="38205" name="Rectangle 353"/>
            <p:cNvSpPr>
              <a:spLocks noChangeArrowheads="1"/>
            </p:cNvSpPr>
            <p:nvPr/>
          </p:nvSpPr>
          <p:spPr bwMode="auto">
            <a:xfrm>
              <a:off x="4674" y="2569"/>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5</a:t>
              </a:r>
              <a:endParaRPr lang="en-GB" sz="2000">
                <a:latin typeface="Times New Roman" pitchFamily="18" charset="0"/>
              </a:endParaRPr>
            </a:p>
          </p:txBody>
        </p:sp>
        <p:sp>
          <p:nvSpPr>
            <p:cNvPr id="38206" name="Rectangle 354"/>
            <p:cNvSpPr>
              <a:spLocks noChangeArrowheads="1"/>
            </p:cNvSpPr>
            <p:nvPr/>
          </p:nvSpPr>
          <p:spPr bwMode="auto">
            <a:xfrm>
              <a:off x="4782" y="2552"/>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07" name="Rectangle 355"/>
            <p:cNvSpPr>
              <a:spLocks noChangeArrowheads="1"/>
            </p:cNvSpPr>
            <p:nvPr/>
          </p:nvSpPr>
          <p:spPr bwMode="auto">
            <a:xfrm>
              <a:off x="4971" y="2535"/>
              <a:ext cx="370" cy="216"/>
            </a:xfrm>
            <a:prstGeom prst="rect">
              <a:avLst/>
            </a:prstGeom>
            <a:noFill/>
            <a:ln w="9525">
              <a:noFill/>
              <a:miter lim="800000"/>
              <a:headEnd/>
              <a:tailEnd/>
            </a:ln>
          </p:spPr>
          <p:txBody>
            <a:bodyPr/>
            <a:lstStyle/>
            <a:p>
              <a:pPr eaLnBrk="0" hangingPunct="0"/>
              <a:endParaRPr lang="en-GB"/>
            </a:p>
          </p:txBody>
        </p:sp>
        <p:sp>
          <p:nvSpPr>
            <p:cNvPr id="38208" name="Rectangle 356"/>
            <p:cNvSpPr>
              <a:spLocks noChangeArrowheads="1"/>
            </p:cNvSpPr>
            <p:nvPr/>
          </p:nvSpPr>
          <p:spPr bwMode="auto">
            <a:xfrm>
              <a:off x="5057" y="2569"/>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1.18</a:t>
              </a:r>
              <a:endParaRPr lang="en-GB" sz="2000">
                <a:latin typeface="Times New Roman" pitchFamily="18" charset="0"/>
              </a:endParaRPr>
            </a:p>
          </p:txBody>
        </p:sp>
        <p:sp>
          <p:nvSpPr>
            <p:cNvPr id="38209" name="Rectangle 357"/>
            <p:cNvSpPr>
              <a:spLocks noChangeArrowheads="1"/>
            </p:cNvSpPr>
            <p:nvPr/>
          </p:nvSpPr>
          <p:spPr bwMode="auto">
            <a:xfrm>
              <a:off x="4230" y="2745"/>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10" name="Rectangle 358"/>
            <p:cNvSpPr>
              <a:spLocks noChangeArrowheads="1"/>
            </p:cNvSpPr>
            <p:nvPr/>
          </p:nvSpPr>
          <p:spPr bwMode="auto">
            <a:xfrm>
              <a:off x="4594" y="2723"/>
              <a:ext cx="188" cy="222"/>
            </a:xfrm>
            <a:prstGeom prst="rect">
              <a:avLst/>
            </a:prstGeom>
            <a:noFill/>
            <a:ln w="9525">
              <a:noFill/>
              <a:miter lim="800000"/>
              <a:headEnd/>
              <a:tailEnd/>
            </a:ln>
          </p:spPr>
          <p:txBody>
            <a:bodyPr/>
            <a:lstStyle/>
            <a:p>
              <a:pPr eaLnBrk="0" hangingPunct="0"/>
              <a:endParaRPr lang="en-GB"/>
            </a:p>
          </p:txBody>
        </p:sp>
        <p:sp>
          <p:nvSpPr>
            <p:cNvPr id="38211" name="Rectangle 359"/>
            <p:cNvSpPr>
              <a:spLocks noChangeArrowheads="1"/>
            </p:cNvSpPr>
            <p:nvPr/>
          </p:nvSpPr>
          <p:spPr bwMode="auto">
            <a:xfrm>
              <a:off x="4681" y="2757"/>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6</a:t>
              </a:r>
              <a:endParaRPr lang="en-GB" sz="2000">
                <a:latin typeface="Times New Roman" pitchFamily="18" charset="0"/>
              </a:endParaRPr>
            </a:p>
          </p:txBody>
        </p:sp>
        <p:sp>
          <p:nvSpPr>
            <p:cNvPr id="38212" name="Rectangle 360"/>
            <p:cNvSpPr>
              <a:spLocks noChangeArrowheads="1"/>
            </p:cNvSpPr>
            <p:nvPr/>
          </p:nvSpPr>
          <p:spPr bwMode="auto">
            <a:xfrm>
              <a:off x="4782" y="2745"/>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13" name="Rectangle 361"/>
            <p:cNvSpPr>
              <a:spLocks noChangeArrowheads="1"/>
            </p:cNvSpPr>
            <p:nvPr/>
          </p:nvSpPr>
          <p:spPr bwMode="auto">
            <a:xfrm>
              <a:off x="4971" y="2723"/>
              <a:ext cx="370" cy="222"/>
            </a:xfrm>
            <a:prstGeom prst="rect">
              <a:avLst/>
            </a:prstGeom>
            <a:noFill/>
            <a:ln w="9525">
              <a:noFill/>
              <a:miter lim="800000"/>
              <a:headEnd/>
              <a:tailEnd/>
            </a:ln>
          </p:spPr>
          <p:txBody>
            <a:bodyPr/>
            <a:lstStyle/>
            <a:p>
              <a:pPr eaLnBrk="0" hangingPunct="0"/>
              <a:endParaRPr lang="en-GB"/>
            </a:p>
          </p:txBody>
        </p:sp>
        <p:sp>
          <p:nvSpPr>
            <p:cNvPr id="38214" name="Rectangle 362"/>
            <p:cNvSpPr>
              <a:spLocks noChangeArrowheads="1"/>
            </p:cNvSpPr>
            <p:nvPr/>
          </p:nvSpPr>
          <p:spPr bwMode="auto">
            <a:xfrm>
              <a:off x="5057" y="2757"/>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1.27</a:t>
              </a:r>
              <a:endParaRPr lang="en-GB" sz="2000">
                <a:latin typeface="Times New Roman" pitchFamily="18" charset="0"/>
              </a:endParaRPr>
            </a:p>
          </p:txBody>
        </p:sp>
        <p:sp>
          <p:nvSpPr>
            <p:cNvPr id="38215" name="Rectangle 363"/>
            <p:cNvSpPr>
              <a:spLocks noChangeArrowheads="1"/>
            </p:cNvSpPr>
            <p:nvPr/>
          </p:nvSpPr>
          <p:spPr bwMode="auto">
            <a:xfrm>
              <a:off x="4230" y="2933"/>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16" name="Rectangle 364"/>
            <p:cNvSpPr>
              <a:spLocks noChangeArrowheads="1"/>
            </p:cNvSpPr>
            <p:nvPr/>
          </p:nvSpPr>
          <p:spPr bwMode="auto">
            <a:xfrm>
              <a:off x="4572" y="2916"/>
              <a:ext cx="210" cy="217"/>
            </a:xfrm>
            <a:prstGeom prst="rect">
              <a:avLst/>
            </a:prstGeom>
            <a:noFill/>
            <a:ln w="9525">
              <a:noFill/>
              <a:miter lim="800000"/>
              <a:headEnd/>
              <a:tailEnd/>
            </a:ln>
          </p:spPr>
          <p:txBody>
            <a:bodyPr/>
            <a:lstStyle/>
            <a:p>
              <a:pPr eaLnBrk="0" hangingPunct="0"/>
              <a:endParaRPr lang="en-GB"/>
            </a:p>
          </p:txBody>
        </p:sp>
        <p:sp>
          <p:nvSpPr>
            <p:cNvPr id="38217" name="Rectangle 365"/>
            <p:cNvSpPr>
              <a:spLocks noChangeArrowheads="1"/>
            </p:cNvSpPr>
            <p:nvPr/>
          </p:nvSpPr>
          <p:spPr bwMode="auto">
            <a:xfrm>
              <a:off x="4658" y="2951"/>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7</a:t>
              </a:r>
              <a:endParaRPr lang="en-GB" sz="2000">
                <a:latin typeface="Times New Roman" pitchFamily="18" charset="0"/>
              </a:endParaRPr>
            </a:p>
          </p:txBody>
        </p:sp>
        <p:sp>
          <p:nvSpPr>
            <p:cNvPr id="38218" name="Rectangle 366"/>
            <p:cNvSpPr>
              <a:spLocks noChangeArrowheads="1"/>
            </p:cNvSpPr>
            <p:nvPr/>
          </p:nvSpPr>
          <p:spPr bwMode="auto">
            <a:xfrm>
              <a:off x="4782" y="2933"/>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19" name="Rectangle 367"/>
            <p:cNvSpPr>
              <a:spLocks noChangeArrowheads="1"/>
            </p:cNvSpPr>
            <p:nvPr/>
          </p:nvSpPr>
          <p:spPr bwMode="auto">
            <a:xfrm>
              <a:off x="4971" y="2916"/>
              <a:ext cx="370" cy="217"/>
            </a:xfrm>
            <a:prstGeom prst="rect">
              <a:avLst/>
            </a:prstGeom>
            <a:noFill/>
            <a:ln w="9525">
              <a:noFill/>
              <a:miter lim="800000"/>
              <a:headEnd/>
              <a:tailEnd/>
            </a:ln>
          </p:spPr>
          <p:txBody>
            <a:bodyPr/>
            <a:lstStyle/>
            <a:p>
              <a:pPr eaLnBrk="0" hangingPunct="0"/>
              <a:endParaRPr lang="en-GB"/>
            </a:p>
          </p:txBody>
        </p:sp>
        <p:sp>
          <p:nvSpPr>
            <p:cNvPr id="38220" name="Rectangle 368"/>
            <p:cNvSpPr>
              <a:spLocks noChangeArrowheads="1"/>
            </p:cNvSpPr>
            <p:nvPr/>
          </p:nvSpPr>
          <p:spPr bwMode="auto">
            <a:xfrm>
              <a:off x="5057" y="2951"/>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1.36</a:t>
              </a:r>
              <a:endParaRPr lang="en-GB" sz="2000">
                <a:latin typeface="Times New Roman" pitchFamily="18" charset="0"/>
              </a:endParaRPr>
            </a:p>
          </p:txBody>
        </p:sp>
        <p:sp>
          <p:nvSpPr>
            <p:cNvPr id="38221" name="Rectangle 369"/>
            <p:cNvSpPr>
              <a:spLocks noChangeArrowheads="1"/>
            </p:cNvSpPr>
            <p:nvPr/>
          </p:nvSpPr>
          <p:spPr bwMode="auto">
            <a:xfrm>
              <a:off x="4230" y="3127"/>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22" name="Rectangle 370"/>
            <p:cNvSpPr>
              <a:spLocks noChangeArrowheads="1"/>
            </p:cNvSpPr>
            <p:nvPr/>
          </p:nvSpPr>
          <p:spPr bwMode="auto">
            <a:xfrm>
              <a:off x="4577" y="3104"/>
              <a:ext cx="205" cy="217"/>
            </a:xfrm>
            <a:prstGeom prst="rect">
              <a:avLst/>
            </a:prstGeom>
            <a:noFill/>
            <a:ln w="9525">
              <a:noFill/>
              <a:miter lim="800000"/>
              <a:headEnd/>
              <a:tailEnd/>
            </a:ln>
          </p:spPr>
          <p:txBody>
            <a:bodyPr/>
            <a:lstStyle/>
            <a:p>
              <a:pPr eaLnBrk="0" hangingPunct="0"/>
              <a:endParaRPr lang="en-GB"/>
            </a:p>
          </p:txBody>
        </p:sp>
        <p:sp>
          <p:nvSpPr>
            <p:cNvPr id="38223" name="Rectangle 371"/>
            <p:cNvSpPr>
              <a:spLocks noChangeArrowheads="1"/>
            </p:cNvSpPr>
            <p:nvPr/>
          </p:nvSpPr>
          <p:spPr bwMode="auto">
            <a:xfrm>
              <a:off x="4667" y="3139"/>
              <a:ext cx="69" cy="165"/>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latin typeface="Times New Roman" pitchFamily="18" charset="0"/>
                </a:rPr>
                <a:t>8</a:t>
              </a:r>
              <a:endParaRPr lang="en-GB" sz="2000">
                <a:latin typeface="Times New Roman" pitchFamily="18" charset="0"/>
              </a:endParaRPr>
            </a:p>
          </p:txBody>
        </p:sp>
        <p:sp>
          <p:nvSpPr>
            <p:cNvPr id="38224" name="Rectangle 372"/>
            <p:cNvSpPr>
              <a:spLocks noChangeArrowheads="1"/>
            </p:cNvSpPr>
            <p:nvPr/>
          </p:nvSpPr>
          <p:spPr bwMode="auto">
            <a:xfrm>
              <a:off x="4782" y="3127"/>
              <a:ext cx="530" cy="171"/>
            </a:xfrm>
            <a:prstGeom prst="rect">
              <a:avLst/>
            </a:prstGeom>
            <a:solidFill>
              <a:srgbClr val="00FFFF"/>
            </a:solidFill>
            <a:ln w="9525">
              <a:noFill/>
              <a:miter lim="800000"/>
              <a:headEnd/>
              <a:tailEnd/>
            </a:ln>
          </p:spPr>
          <p:txBody>
            <a:bodyPr/>
            <a:lstStyle/>
            <a:p>
              <a:pPr eaLnBrk="0" hangingPunct="0"/>
              <a:endParaRPr lang="en-GB"/>
            </a:p>
          </p:txBody>
        </p:sp>
        <p:sp>
          <p:nvSpPr>
            <p:cNvPr id="38225" name="Rectangle 373"/>
            <p:cNvSpPr>
              <a:spLocks noChangeArrowheads="1"/>
            </p:cNvSpPr>
            <p:nvPr/>
          </p:nvSpPr>
          <p:spPr bwMode="auto">
            <a:xfrm>
              <a:off x="4971" y="3104"/>
              <a:ext cx="370" cy="217"/>
            </a:xfrm>
            <a:prstGeom prst="rect">
              <a:avLst/>
            </a:prstGeom>
            <a:noFill/>
            <a:ln w="9525">
              <a:noFill/>
              <a:miter lim="800000"/>
              <a:headEnd/>
              <a:tailEnd/>
            </a:ln>
          </p:spPr>
          <p:txBody>
            <a:bodyPr/>
            <a:lstStyle/>
            <a:p>
              <a:pPr eaLnBrk="0" hangingPunct="0"/>
              <a:endParaRPr lang="en-GB"/>
            </a:p>
          </p:txBody>
        </p:sp>
        <p:sp>
          <p:nvSpPr>
            <p:cNvPr id="38226" name="Rectangle 374"/>
            <p:cNvSpPr>
              <a:spLocks noChangeArrowheads="1"/>
            </p:cNvSpPr>
            <p:nvPr/>
          </p:nvSpPr>
          <p:spPr bwMode="auto">
            <a:xfrm>
              <a:off x="5057" y="3139"/>
              <a:ext cx="266" cy="163"/>
            </a:xfrm>
            <a:prstGeom prst="rect">
              <a:avLst/>
            </a:prstGeom>
            <a:noFill/>
            <a:ln w="9525">
              <a:noFill/>
              <a:miter lim="800000"/>
              <a:headEnd/>
              <a:tailEnd/>
            </a:ln>
          </p:spPr>
          <p:txBody>
            <a:bodyPr wrap="none" lIns="0" tIns="0" rIns="0" bIns="0">
              <a:spAutoFit/>
            </a:bodyPr>
            <a:lstStyle/>
            <a:p>
              <a:pPr defTabSz="762000" eaLnBrk="0" hangingPunct="0"/>
              <a:r>
                <a:rPr lang="en-GB" sz="1700" b="1">
                  <a:solidFill>
                    <a:srgbClr val="000000"/>
                  </a:solidFill>
                </a:rPr>
                <a:t>1.44</a:t>
              </a:r>
              <a:endParaRPr lang="en-GB" sz="2000">
                <a:latin typeface="Times New Roman" pitchFamily="18" charset="0"/>
              </a:endParaRPr>
            </a:p>
          </p:txBody>
        </p:sp>
        <p:sp>
          <p:nvSpPr>
            <p:cNvPr id="38227" name="Rectangle 375"/>
            <p:cNvSpPr>
              <a:spLocks noChangeArrowheads="1"/>
            </p:cNvSpPr>
            <p:nvPr/>
          </p:nvSpPr>
          <p:spPr bwMode="auto">
            <a:xfrm>
              <a:off x="4224" y="1623"/>
              <a:ext cx="553" cy="182"/>
            </a:xfrm>
            <a:prstGeom prst="rect">
              <a:avLst/>
            </a:prstGeom>
            <a:noFill/>
            <a:ln w="26988" cap="rnd">
              <a:solidFill>
                <a:srgbClr val="FFFFFF"/>
              </a:solidFill>
              <a:round/>
              <a:headEnd/>
              <a:tailEnd/>
            </a:ln>
          </p:spPr>
          <p:txBody>
            <a:bodyPr/>
            <a:lstStyle/>
            <a:p>
              <a:pPr eaLnBrk="0" hangingPunct="0"/>
              <a:endParaRPr lang="en-GB"/>
            </a:p>
          </p:txBody>
        </p:sp>
        <p:sp>
          <p:nvSpPr>
            <p:cNvPr id="38228" name="Line 376"/>
            <p:cNvSpPr>
              <a:spLocks noChangeShapeType="1"/>
            </p:cNvSpPr>
            <p:nvPr/>
          </p:nvSpPr>
          <p:spPr bwMode="auto">
            <a:xfrm>
              <a:off x="4224" y="1640"/>
              <a:ext cx="1" cy="148"/>
            </a:xfrm>
            <a:prstGeom prst="line">
              <a:avLst/>
            </a:prstGeom>
            <a:noFill/>
            <a:ln w="26988">
              <a:solidFill>
                <a:srgbClr val="FFFFFF"/>
              </a:solidFill>
              <a:round/>
              <a:headEnd/>
              <a:tailEnd/>
            </a:ln>
          </p:spPr>
          <p:txBody>
            <a:bodyPr/>
            <a:lstStyle/>
            <a:p>
              <a:endParaRPr lang="en-GB"/>
            </a:p>
          </p:txBody>
        </p:sp>
        <p:sp>
          <p:nvSpPr>
            <p:cNvPr id="38229" name="Rectangle 377"/>
            <p:cNvSpPr>
              <a:spLocks noChangeArrowheads="1"/>
            </p:cNvSpPr>
            <p:nvPr/>
          </p:nvSpPr>
          <p:spPr bwMode="auto">
            <a:xfrm>
              <a:off x="4777" y="1623"/>
              <a:ext cx="553" cy="182"/>
            </a:xfrm>
            <a:prstGeom prst="rect">
              <a:avLst/>
            </a:prstGeom>
            <a:noFill/>
            <a:ln w="26988" cap="rnd">
              <a:solidFill>
                <a:srgbClr val="FFFFFF"/>
              </a:solidFill>
              <a:round/>
              <a:headEnd/>
              <a:tailEnd/>
            </a:ln>
          </p:spPr>
          <p:txBody>
            <a:bodyPr/>
            <a:lstStyle/>
            <a:p>
              <a:pPr eaLnBrk="0" hangingPunct="0"/>
              <a:endParaRPr lang="en-GB"/>
            </a:p>
          </p:txBody>
        </p:sp>
        <p:sp>
          <p:nvSpPr>
            <p:cNvPr id="38230" name="Line 378"/>
            <p:cNvSpPr>
              <a:spLocks noChangeShapeType="1"/>
            </p:cNvSpPr>
            <p:nvPr/>
          </p:nvSpPr>
          <p:spPr bwMode="auto">
            <a:xfrm>
              <a:off x="4777" y="1640"/>
              <a:ext cx="1" cy="148"/>
            </a:xfrm>
            <a:prstGeom prst="line">
              <a:avLst/>
            </a:prstGeom>
            <a:noFill/>
            <a:ln w="26988">
              <a:solidFill>
                <a:srgbClr val="FFFFFF"/>
              </a:solidFill>
              <a:round/>
              <a:headEnd/>
              <a:tailEnd/>
            </a:ln>
          </p:spPr>
          <p:txBody>
            <a:bodyPr/>
            <a:lstStyle/>
            <a:p>
              <a:endParaRPr lang="en-GB"/>
            </a:p>
          </p:txBody>
        </p:sp>
        <p:sp>
          <p:nvSpPr>
            <p:cNvPr id="38231" name="Rectangle 379"/>
            <p:cNvSpPr>
              <a:spLocks noChangeArrowheads="1"/>
            </p:cNvSpPr>
            <p:nvPr/>
          </p:nvSpPr>
          <p:spPr bwMode="auto">
            <a:xfrm>
              <a:off x="4224" y="1805"/>
              <a:ext cx="553" cy="182"/>
            </a:xfrm>
            <a:prstGeom prst="rect">
              <a:avLst/>
            </a:prstGeom>
            <a:noFill/>
            <a:ln w="26988" cap="rnd">
              <a:solidFill>
                <a:srgbClr val="FFFFFF"/>
              </a:solidFill>
              <a:round/>
              <a:headEnd/>
              <a:tailEnd/>
            </a:ln>
          </p:spPr>
          <p:txBody>
            <a:bodyPr/>
            <a:lstStyle/>
            <a:p>
              <a:pPr eaLnBrk="0" hangingPunct="0"/>
              <a:endParaRPr lang="en-GB"/>
            </a:p>
          </p:txBody>
        </p:sp>
        <p:sp>
          <p:nvSpPr>
            <p:cNvPr id="38232" name="Line 380"/>
            <p:cNvSpPr>
              <a:spLocks noChangeShapeType="1"/>
            </p:cNvSpPr>
            <p:nvPr/>
          </p:nvSpPr>
          <p:spPr bwMode="auto">
            <a:xfrm>
              <a:off x="4224" y="1822"/>
              <a:ext cx="1" cy="148"/>
            </a:xfrm>
            <a:prstGeom prst="line">
              <a:avLst/>
            </a:prstGeom>
            <a:noFill/>
            <a:ln w="26988">
              <a:solidFill>
                <a:srgbClr val="FFFFFF"/>
              </a:solidFill>
              <a:round/>
              <a:headEnd/>
              <a:tailEnd/>
            </a:ln>
          </p:spPr>
          <p:txBody>
            <a:bodyPr/>
            <a:lstStyle/>
            <a:p>
              <a:endParaRPr lang="en-GB"/>
            </a:p>
          </p:txBody>
        </p:sp>
        <p:sp>
          <p:nvSpPr>
            <p:cNvPr id="38233" name="Rectangle 381"/>
            <p:cNvSpPr>
              <a:spLocks noChangeArrowheads="1"/>
            </p:cNvSpPr>
            <p:nvPr/>
          </p:nvSpPr>
          <p:spPr bwMode="auto">
            <a:xfrm>
              <a:off x="4777" y="1805"/>
              <a:ext cx="553" cy="182"/>
            </a:xfrm>
            <a:prstGeom prst="rect">
              <a:avLst/>
            </a:prstGeom>
            <a:noFill/>
            <a:ln w="26988" cap="rnd">
              <a:solidFill>
                <a:srgbClr val="FFFFFF"/>
              </a:solidFill>
              <a:round/>
              <a:headEnd/>
              <a:tailEnd/>
            </a:ln>
          </p:spPr>
          <p:txBody>
            <a:bodyPr/>
            <a:lstStyle/>
            <a:p>
              <a:pPr eaLnBrk="0" hangingPunct="0"/>
              <a:endParaRPr lang="en-GB"/>
            </a:p>
          </p:txBody>
        </p:sp>
        <p:sp>
          <p:nvSpPr>
            <p:cNvPr id="38234" name="Line 382"/>
            <p:cNvSpPr>
              <a:spLocks noChangeShapeType="1"/>
            </p:cNvSpPr>
            <p:nvPr/>
          </p:nvSpPr>
          <p:spPr bwMode="auto">
            <a:xfrm>
              <a:off x="4777" y="1822"/>
              <a:ext cx="1" cy="148"/>
            </a:xfrm>
            <a:prstGeom prst="line">
              <a:avLst/>
            </a:prstGeom>
            <a:noFill/>
            <a:ln w="26988">
              <a:solidFill>
                <a:srgbClr val="FFFFFF"/>
              </a:solidFill>
              <a:round/>
              <a:headEnd/>
              <a:tailEnd/>
            </a:ln>
          </p:spPr>
          <p:txBody>
            <a:bodyPr/>
            <a:lstStyle/>
            <a:p>
              <a:endParaRPr lang="en-GB"/>
            </a:p>
          </p:txBody>
        </p:sp>
        <p:sp>
          <p:nvSpPr>
            <p:cNvPr id="38235" name="Rectangle 383"/>
            <p:cNvSpPr>
              <a:spLocks noChangeArrowheads="1"/>
            </p:cNvSpPr>
            <p:nvPr/>
          </p:nvSpPr>
          <p:spPr bwMode="auto">
            <a:xfrm>
              <a:off x="4224" y="1987"/>
              <a:ext cx="553" cy="183"/>
            </a:xfrm>
            <a:prstGeom prst="rect">
              <a:avLst/>
            </a:prstGeom>
            <a:noFill/>
            <a:ln w="26988" cap="rnd">
              <a:solidFill>
                <a:srgbClr val="FFFFFF"/>
              </a:solidFill>
              <a:round/>
              <a:headEnd/>
              <a:tailEnd/>
            </a:ln>
          </p:spPr>
          <p:txBody>
            <a:bodyPr/>
            <a:lstStyle/>
            <a:p>
              <a:pPr eaLnBrk="0" hangingPunct="0"/>
              <a:endParaRPr lang="en-GB"/>
            </a:p>
          </p:txBody>
        </p:sp>
        <p:sp>
          <p:nvSpPr>
            <p:cNvPr id="38236" name="Line 384"/>
            <p:cNvSpPr>
              <a:spLocks noChangeShapeType="1"/>
            </p:cNvSpPr>
            <p:nvPr/>
          </p:nvSpPr>
          <p:spPr bwMode="auto">
            <a:xfrm>
              <a:off x="4224" y="1999"/>
              <a:ext cx="1" cy="154"/>
            </a:xfrm>
            <a:prstGeom prst="line">
              <a:avLst/>
            </a:prstGeom>
            <a:noFill/>
            <a:ln w="26988">
              <a:solidFill>
                <a:srgbClr val="FFFFFF"/>
              </a:solidFill>
              <a:round/>
              <a:headEnd/>
              <a:tailEnd/>
            </a:ln>
          </p:spPr>
          <p:txBody>
            <a:bodyPr/>
            <a:lstStyle/>
            <a:p>
              <a:endParaRPr lang="en-GB"/>
            </a:p>
          </p:txBody>
        </p:sp>
        <p:sp>
          <p:nvSpPr>
            <p:cNvPr id="38237" name="Rectangle 385"/>
            <p:cNvSpPr>
              <a:spLocks noChangeArrowheads="1"/>
            </p:cNvSpPr>
            <p:nvPr/>
          </p:nvSpPr>
          <p:spPr bwMode="auto">
            <a:xfrm>
              <a:off x="4777" y="1987"/>
              <a:ext cx="553" cy="183"/>
            </a:xfrm>
            <a:prstGeom prst="rect">
              <a:avLst/>
            </a:prstGeom>
            <a:noFill/>
            <a:ln w="26988" cap="rnd">
              <a:solidFill>
                <a:srgbClr val="FFFFFF"/>
              </a:solidFill>
              <a:round/>
              <a:headEnd/>
              <a:tailEnd/>
            </a:ln>
          </p:spPr>
          <p:txBody>
            <a:bodyPr/>
            <a:lstStyle/>
            <a:p>
              <a:pPr eaLnBrk="0" hangingPunct="0"/>
              <a:endParaRPr lang="en-GB"/>
            </a:p>
          </p:txBody>
        </p:sp>
        <p:sp>
          <p:nvSpPr>
            <p:cNvPr id="38238" name="Line 386"/>
            <p:cNvSpPr>
              <a:spLocks noChangeShapeType="1"/>
            </p:cNvSpPr>
            <p:nvPr/>
          </p:nvSpPr>
          <p:spPr bwMode="auto">
            <a:xfrm>
              <a:off x="4777" y="1999"/>
              <a:ext cx="1" cy="154"/>
            </a:xfrm>
            <a:prstGeom prst="line">
              <a:avLst/>
            </a:prstGeom>
            <a:noFill/>
            <a:ln w="26988">
              <a:solidFill>
                <a:srgbClr val="FFFFFF"/>
              </a:solidFill>
              <a:round/>
              <a:headEnd/>
              <a:tailEnd/>
            </a:ln>
          </p:spPr>
          <p:txBody>
            <a:bodyPr/>
            <a:lstStyle/>
            <a:p>
              <a:endParaRPr lang="en-GB"/>
            </a:p>
          </p:txBody>
        </p:sp>
        <p:sp>
          <p:nvSpPr>
            <p:cNvPr id="38239" name="Rectangle 387"/>
            <p:cNvSpPr>
              <a:spLocks noChangeArrowheads="1"/>
            </p:cNvSpPr>
            <p:nvPr/>
          </p:nvSpPr>
          <p:spPr bwMode="auto">
            <a:xfrm>
              <a:off x="4224" y="2170"/>
              <a:ext cx="553" cy="188"/>
            </a:xfrm>
            <a:prstGeom prst="rect">
              <a:avLst/>
            </a:prstGeom>
            <a:noFill/>
            <a:ln w="26988" cap="rnd">
              <a:solidFill>
                <a:srgbClr val="FFFFFF"/>
              </a:solidFill>
              <a:round/>
              <a:headEnd/>
              <a:tailEnd/>
            </a:ln>
          </p:spPr>
          <p:txBody>
            <a:bodyPr/>
            <a:lstStyle/>
            <a:p>
              <a:pPr eaLnBrk="0" hangingPunct="0"/>
              <a:endParaRPr lang="en-GB"/>
            </a:p>
          </p:txBody>
        </p:sp>
        <p:sp>
          <p:nvSpPr>
            <p:cNvPr id="38240" name="Line 388"/>
            <p:cNvSpPr>
              <a:spLocks noChangeShapeType="1"/>
            </p:cNvSpPr>
            <p:nvPr/>
          </p:nvSpPr>
          <p:spPr bwMode="auto">
            <a:xfrm>
              <a:off x="4224" y="2181"/>
              <a:ext cx="1" cy="160"/>
            </a:xfrm>
            <a:prstGeom prst="line">
              <a:avLst/>
            </a:prstGeom>
            <a:noFill/>
            <a:ln w="26988">
              <a:solidFill>
                <a:srgbClr val="FFFFFF"/>
              </a:solidFill>
              <a:round/>
              <a:headEnd/>
              <a:tailEnd/>
            </a:ln>
          </p:spPr>
          <p:txBody>
            <a:bodyPr/>
            <a:lstStyle/>
            <a:p>
              <a:endParaRPr lang="en-GB"/>
            </a:p>
          </p:txBody>
        </p:sp>
        <p:sp>
          <p:nvSpPr>
            <p:cNvPr id="38241" name="Rectangle 389"/>
            <p:cNvSpPr>
              <a:spLocks noChangeArrowheads="1"/>
            </p:cNvSpPr>
            <p:nvPr/>
          </p:nvSpPr>
          <p:spPr bwMode="auto">
            <a:xfrm>
              <a:off x="4777" y="2170"/>
              <a:ext cx="553" cy="188"/>
            </a:xfrm>
            <a:prstGeom prst="rect">
              <a:avLst/>
            </a:prstGeom>
            <a:noFill/>
            <a:ln w="26988" cap="rnd">
              <a:solidFill>
                <a:srgbClr val="FFFFFF"/>
              </a:solidFill>
              <a:round/>
              <a:headEnd/>
              <a:tailEnd/>
            </a:ln>
          </p:spPr>
          <p:txBody>
            <a:bodyPr/>
            <a:lstStyle/>
            <a:p>
              <a:pPr eaLnBrk="0" hangingPunct="0"/>
              <a:endParaRPr lang="en-GB"/>
            </a:p>
          </p:txBody>
        </p:sp>
        <p:sp>
          <p:nvSpPr>
            <p:cNvPr id="38242" name="Line 390"/>
            <p:cNvSpPr>
              <a:spLocks noChangeShapeType="1"/>
            </p:cNvSpPr>
            <p:nvPr/>
          </p:nvSpPr>
          <p:spPr bwMode="auto">
            <a:xfrm>
              <a:off x="4777" y="2181"/>
              <a:ext cx="1" cy="160"/>
            </a:xfrm>
            <a:prstGeom prst="line">
              <a:avLst/>
            </a:prstGeom>
            <a:noFill/>
            <a:ln w="26988">
              <a:solidFill>
                <a:srgbClr val="FFFFFF"/>
              </a:solidFill>
              <a:round/>
              <a:headEnd/>
              <a:tailEnd/>
            </a:ln>
          </p:spPr>
          <p:txBody>
            <a:bodyPr/>
            <a:lstStyle/>
            <a:p>
              <a:endParaRPr lang="en-GB"/>
            </a:p>
          </p:txBody>
        </p:sp>
        <p:sp>
          <p:nvSpPr>
            <p:cNvPr id="38243" name="Rectangle 391"/>
            <p:cNvSpPr>
              <a:spLocks noChangeArrowheads="1"/>
            </p:cNvSpPr>
            <p:nvPr/>
          </p:nvSpPr>
          <p:spPr bwMode="auto">
            <a:xfrm>
              <a:off x="4224" y="2358"/>
              <a:ext cx="553" cy="194"/>
            </a:xfrm>
            <a:prstGeom prst="rect">
              <a:avLst/>
            </a:prstGeom>
            <a:noFill/>
            <a:ln w="26988" cap="rnd">
              <a:solidFill>
                <a:srgbClr val="FFFFFF"/>
              </a:solidFill>
              <a:round/>
              <a:headEnd/>
              <a:tailEnd/>
            </a:ln>
          </p:spPr>
          <p:txBody>
            <a:bodyPr/>
            <a:lstStyle/>
            <a:p>
              <a:pPr eaLnBrk="0" hangingPunct="0"/>
              <a:endParaRPr lang="en-GB"/>
            </a:p>
          </p:txBody>
        </p:sp>
        <p:sp>
          <p:nvSpPr>
            <p:cNvPr id="38244" name="Line 392"/>
            <p:cNvSpPr>
              <a:spLocks noChangeShapeType="1"/>
            </p:cNvSpPr>
            <p:nvPr/>
          </p:nvSpPr>
          <p:spPr bwMode="auto">
            <a:xfrm>
              <a:off x="4224" y="2375"/>
              <a:ext cx="1" cy="160"/>
            </a:xfrm>
            <a:prstGeom prst="line">
              <a:avLst/>
            </a:prstGeom>
            <a:noFill/>
            <a:ln w="26988">
              <a:solidFill>
                <a:srgbClr val="FFFFFF"/>
              </a:solidFill>
              <a:round/>
              <a:headEnd/>
              <a:tailEnd/>
            </a:ln>
          </p:spPr>
          <p:txBody>
            <a:bodyPr/>
            <a:lstStyle/>
            <a:p>
              <a:endParaRPr lang="en-GB"/>
            </a:p>
          </p:txBody>
        </p:sp>
        <p:sp>
          <p:nvSpPr>
            <p:cNvPr id="38245" name="Rectangle 393"/>
            <p:cNvSpPr>
              <a:spLocks noChangeArrowheads="1"/>
            </p:cNvSpPr>
            <p:nvPr/>
          </p:nvSpPr>
          <p:spPr bwMode="auto">
            <a:xfrm>
              <a:off x="4777" y="2358"/>
              <a:ext cx="553" cy="194"/>
            </a:xfrm>
            <a:prstGeom prst="rect">
              <a:avLst/>
            </a:prstGeom>
            <a:noFill/>
            <a:ln w="26988" cap="rnd">
              <a:solidFill>
                <a:srgbClr val="FFFFFF"/>
              </a:solidFill>
              <a:round/>
              <a:headEnd/>
              <a:tailEnd/>
            </a:ln>
          </p:spPr>
          <p:txBody>
            <a:bodyPr/>
            <a:lstStyle/>
            <a:p>
              <a:pPr eaLnBrk="0" hangingPunct="0"/>
              <a:endParaRPr lang="en-GB"/>
            </a:p>
          </p:txBody>
        </p:sp>
        <p:sp>
          <p:nvSpPr>
            <p:cNvPr id="38246" name="Line 394"/>
            <p:cNvSpPr>
              <a:spLocks noChangeShapeType="1"/>
            </p:cNvSpPr>
            <p:nvPr/>
          </p:nvSpPr>
          <p:spPr bwMode="auto">
            <a:xfrm>
              <a:off x="4777" y="2375"/>
              <a:ext cx="1" cy="160"/>
            </a:xfrm>
            <a:prstGeom prst="line">
              <a:avLst/>
            </a:prstGeom>
            <a:noFill/>
            <a:ln w="26988">
              <a:solidFill>
                <a:srgbClr val="FFFFFF"/>
              </a:solidFill>
              <a:round/>
              <a:headEnd/>
              <a:tailEnd/>
            </a:ln>
          </p:spPr>
          <p:txBody>
            <a:bodyPr/>
            <a:lstStyle/>
            <a:p>
              <a:endParaRPr lang="en-GB"/>
            </a:p>
          </p:txBody>
        </p:sp>
        <p:sp>
          <p:nvSpPr>
            <p:cNvPr id="38247" name="Rectangle 395"/>
            <p:cNvSpPr>
              <a:spLocks noChangeArrowheads="1"/>
            </p:cNvSpPr>
            <p:nvPr/>
          </p:nvSpPr>
          <p:spPr bwMode="auto">
            <a:xfrm>
              <a:off x="4224" y="2546"/>
              <a:ext cx="553" cy="194"/>
            </a:xfrm>
            <a:prstGeom prst="rect">
              <a:avLst/>
            </a:prstGeom>
            <a:noFill/>
            <a:ln w="26988" cap="rnd">
              <a:solidFill>
                <a:srgbClr val="FFFFFF"/>
              </a:solidFill>
              <a:round/>
              <a:headEnd/>
              <a:tailEnd/>
            </a:ln>
          </p:spPr>
          <p:txBody>
            <a:bodyPr/>
            <a:lstStyle/>
            <a:p>
              <a:pPr eaLnBrk="0" hangingPunct="0"/>
              <a:endParaRPr lang="en-GB"/>
            </a:p>
          </p:txBody>
        </p:sp>
        <p:sp>
          <p:nvSpPr>
            <p:cNvPr id="38248" name="Line 396"/>
            <p:cNvSpPr>
              <a:spLocks noChangeShapeType="1"/>
            </p:cNvSpPr>
            <p:nvPr/>
          </p:nvSpPr>
          <p:spPr bwMode="auto">
            <a:xfrm>
              <a:off x="4224" y="2563"/>
              <a:ext cx="1" cy="160"/>
            </a:xfrm>
            <a:prstGeom prst="line">
              <a:avLst/>
            </a:prstGeom>
            <a:noFill/>
            <a:ln w="26988">
              <a:solidFill>
                <a:srgbClr val="FFFFFF"/>
              </a:solidFill>
              <a:round/>
              <a:headEnd/>
              <a:tailEnd/>
            </a:ln>
          </p:spPr>
          <p:txBody>
            <a:bodyPr/>
            <a:lstStyle/>
            <a:p>
              <a:endParaRPr lang="en-GB"/>
            </a:p>
          </p:txBody>
        </p:sp>
        <p:sp>
          <p:nvSpPr>
            <p:cNvPr id="38249" name="Rectangle 397"/>
            <p:cNvSpPr>
              <a:spLocks noChangeArrowheads="1"/>
            </p:cNvSpPr>
            <p:nvPr/>
          </p:nvSpPr>
          <p:spPr bwMode="auto">
            <a:xfrm>
              <a:off x="4777" y="2546"/>
              <a:ext cx="553" cy="194"/>
            </a:xfrm>
            <a:prstGeom prst="rect">
              <a:avLst/>
            </a:prstGeom>
            <a:noFill/>
            <a:ln w="26988" cap="rnd">
              <a:solidFill>
                <a:srgbClr val="FFFFFF"/>
              </a:solidFill>
              <a:round/>
              <a:headEnd/>
              <a:tailEnd/>
            </a:ln>
          </p:spPr>
          <p:txBody>
            <a:bodyPr/>
            <a:lstStyle/>
            <a:p>
              <a:pPr eaLnBrk="0" hangingPunct="0"/>
              <a:endParaRPr lang="en-GB"/>
            </a:p>
          </p:txBody>
        </p:sp>
        <p:sp>
          <p:nvSpPr>
            <p:cNvPr id="38250" name="Line 398"/>
            <p:cNvSpPr>
              <a:spLocks noChangeShapeType="1"/>
            </p:cNvSpPr>
            <p:nvPr/>
          </p:nvSpPr>
          <p:spPr bwMode="auto">
            <a:xfrm>
              <a:off x="4777" y="2563"/>
              <a:ext cx="1" cy="160"/>
            </a:xfrm>
            <a:prstGeom prst="line">
              <a:avLst/>
            </a:prstGeom>
            <a:noFill/>
            <a:ln w="26988">
              <a:solidFill>
                <a:srgbClr val="FFFFFF"/>
              </a:solidFill>
              <a:round/>
              <a:headEnd/>
              <a:tailEnd/>
            </a:ln>
          </p:spPr>
          <p:txBody>
            <a:bodyPr/>
            <a:lstStyle/>
            <a:p>
              <a:endParaRPr lang="en-GB"/>
            </a:p>
          </p:txBody>
        </p:sp>
        <p:sp>
          <p:nvSpPr>
            <p:cNvPr id="38251" name="Rectangle 399"/>
            <p:cNvSpPr>
              <a:spLocks noChangeArrowheads="1"/>
            </p:cNvSpPr>
            <p:nvPr/>
          </p:nvSpPr>
          <p:spPr bwMode="auto">
            <a:xfrm>
              <a:off x="4224" y="2740"/>
              <a:ext cx="553" cy="188"/>
            </a:xfrm>
            <a:prstGeom prst="rect">
              <a:avLst/>
            </a:prstGeom>
            <a:noFill/>
            <a:ln w="26988" cap="rnd">
              <a:solidFill>
                <a:srgbClr val="FFFFFF"/>
              </a:solidFill>
              <a:round/>
              <a:headEnd/>
              <a:tailEnd/>
            </a:ln>
          </p:spPr>
          <p:txBody>
            <a:bodyPr/>
            <a:lstStyle/>
            <a:p>
              <a:pPr eaLnBrk="0" hangingPunct="0"/>
              <a:endParaRPr lang="en-GB"/>
            </a:p>
          </p:txBody>
        </p:sp>
        <p:sp>
          <p:nvSpPr>
            <p:cNvPr id="38252" name="Line 400"/>
            <p:cNvSpPr>
              <a:spLocks noChangeShapeType="1"/>
            </p:cNvSpPr>
            <p:nvPr/>
          </p:nvSpPr>
          <p:spPr bwMode="auto">
            <a:xfrm>
              <a:off x="4224" y="2757"/>
              <a:ext cx="1" cy="159"/>
            </a:xfrm>
            <a:prstGeom prst="line">
              <a:avLst/>
            </a:prstGeom>
            <a:noFill/>
            <a:ln w="26988">
              <a:solidFill>
                <a:srgbClr val="FFFFFF"/>
              </a:solidFill>
              <a:round/>
              <a:headEnd/>
              <a:tailEnd/>
            </a:ln>
          </p:spPr>
          <p:txBody>
            <a:bodyPr/>
            <a:lstStyle/>
            <a:p>
              <a:endParaRPr lang="en-GB"/>
            </a:p>
          </p:txBody>
        </p:sp>
        <p:sp>
          <p:nvSpPr>
            <p:cNvPr id="38253" name="Rectangle 401"/>
            <p:cNvSpPr>
              <a:spLocks noChangeArrowheads="1"/>
            </p:cNvSpPr>
            <p:nvPr/>
          </p:nvSpPr>
          <p:spPr bwMode="auto">
            <a:xfrm>
              <a:off x="4777" y="2740"/>
              <a:ext cx="553" cy="188"/>
            </a:xfrm>
            <a:prstGeom prst="rect">
              <a:avLst/>
            </a:prstGeom>
            <a:noFill/>
            <a:ln w="26988" cap="rnd">
              <a:solidFill>
                <a:srgbClr val="FFFFFF"/>
              </a:solidFill>
              <a:round/>
              <a:headEnd/>
              <a:tailEnd/>
            </a:ln>
          </p:spPr>
          <p:txBody>
            <a:bodyPr/>
            <a:lstStyle/>
            <a:p>
              <a:pPr eaLnBrk="0" hangingPunct="0"/>
              <a:endParaRPr lang="en-GB"/>
            </a:p>
          </p:txBody>
        </p:sp>
        <p:sp>
          <p:nvSpPr>
            <p:cNvPr id="38254" name="Line 402"/>
            <p:cNvSpPr>
              <a:spLocks noChangeShapeType="1"/>
            </p:cNvSpPr>
            <p:nvPr/>
          </p:nvSpPr>
          <p:spPr bwMode="auto">
            <a:xfrm>
              <a:off x="4777" y="2757"/>
              <a:ext cx="1" cy="159"/>
            </a:xfrm>
            <a:prstGeom prst="line">
              <a:avLst/>
            </a:prstGeom>
            <a:noFill/>
            <a:ln w="26988">
              <a:solidFill>
                <a:srgbClr val="FFFFFF"/>
              </a:solidFill>
              <a:round/>
              <a:headEnd/>
              <a:tailEnd/>
            </a:ln>
          </p:spPr>
          <p:txBody>
            <a:bodyPr/>
            <a:lstStyle/>
            <a:p>
              <a:endParaRPr lang="en-GB"/>
            </a:p>
          </p:txBody>
        </p:sp>
        <p:sp>
          <p:nvSpPr>
            <p:cNvPr id="38255" name="Rectangle 403"/>
            <p:cNvSpPr>
              <a:spLocks noChangeArrowheads="1"/>
            </p:cNvSpPr>
            <p:nvPr/>
          </p:nvSpPr>
          <p:spPr bwMode="auto">
            <a:xfrm>
              <a:off x="4224" y="2928"/>
              <a:ext cx="553" cy="193"/>
            </a:xfrm>
            <a:prstGeom prst="rect">
              <a:avLst/>
            </a:prstGeom>
            <a:noFill/>
            <a:ln w="26988" cap="rnd">
              <a:solidFill>
                <a:srgbClr val="FFFFFF"/>
              </a:solidFill>
              <a:round/>
              <a:headEnd/>
              <a:tailEnd/>
            </a:ln>
          </p:spPr>
          <p:txBody>
            <a:bodyPr/>
            <a:lstStyle/>
            <a:p>
              <a:pPr eaLnBrk="0" hangingPunct="0"/>
              <a:endParaRPr lang="en-GB"/>
            </a:p>
          </p:txBody>
        </p:sp>
        <p:sp>
          <p:nvSpPr>
            <p:cNvPr id="38256" name="Line 404"/>
            <p:cNvSpPr>
              <a:spLocks noChangeShapeType="1"/>
            </p:cNvSpPr>
            <p:nvPr/>
          </p:nvSpPr>
          <p:spPr bwMode="auto">
            <a:xfrm>
              <a:off x="4224" y="2945"/>
              <a:ext cx="1" cy="159"/>
            </a:xfrm>
            <a:prstGeom prst="line">
              <a:avLst/>
            </a:prstGeom>
            <a:noFill/>
            <a:ln w="26988">
              <a:solidFill>
                <a:srgbClr val="FFFFFF"/>
              </a:solidFill>
              <a:round/>
              <a:headEnd/>
              <a:tailEnd/>
            </a:ln>
          </p:spPr>
          <p:txBody>
            <a:bodyPr/>
            <a:lstStyle/>
            <a:p>
              <a:endParaRPr lang="en-GB"/>
            </a:p>
          </p:txBody>
        </p:sp>
        <p:sp>
          <p:nvSpPr>
            <p:cNvPr id="38257" name="Rectangle 405"/>
            <p:cNvSpPr>
              <a:spLocks noChangeArrowheads="1"/>
            </p:cNvSpPr>
            <p:nvPr/>
          </p:nvSpPr>
          <p:spPr bwMode="auto">
            <a:xfrm>
              <a:off x="4777" y="2928"/>
              <a:ext cx="553" cy="193"/>
            </a:xfrm>
            <a:prstGeom prst="rect">
              <a:avLst/>
            </a:prstGeom>
            <a:noFill/>
            <a:ln w="26988" cap="rnd">
              <a:solidFill>
                <a:srgbClr val="FFFFFF"/>
              </a:solidFill>
              <a:round/>
              <a:headEnd/>
              <a:tailEnd/>
            </a:ln>
          </p:spPr>
          <p:txBody>
            <a:bodyPr/>
            <a:lstStyle/>
            <a:p>
              <a:pPr eaLnBrk="0" hangingPunct="0"/>
              <a:endParaRPr lang="en-GB"/>
            </a:p>
          </p:txBody>
        </p:sp>
        <p:sp>
          <p:nvSpPr>
            <p:cNvPr id="38258" name="Line 406"/>
            <p:cNvSpPr>
              <a:spLocks noChangeShapeType="1"/>
            </p:cNvSpPr>
            <p:nvPr/>
          </p:nvSpPr>
          <p:spPr bwMode="auto">
            <a:xfrm>
              <a:off x="4777" y="2945"/>
              <a:ext cx="1" cy="159"/>
            </a:xfrm>
            <a:prstGeom prst="line">
              <a:avLst/>
            </a:prstGeom>
            <a:noFill/>
            <a:ln w="26988">
              <a:solidFill>
                <a:srgbClr val="FFFFFF"/>
              </a:solidFill>
              <a:round/>
              <a:headEnd/>
              <a:tailEnd/>
            </a:ln>
          </p:spPr>
          <p:txBody>
            <a:bodyPr/>
            <a:lstStyle/>
            <a:p>
              <a:endParaRPr lang="en-GB"/>
            </a:p>
          </p:txBody>
        </p:sp>
        <p:sp>
          <p:nvSpPr>
            <p:cNvPr id="38259" name="Rectangle 407"/>
            <p:cNvSpPr>
              <a:spLocks noChangeArrowheads="1"/>
            </p:cNvSpPr>
            <p:nvPr/>
          </p:nvSpPr>
          <p:spPr bwMode="auto">
            <a:xfrm>
              <a:off x="4224" y="3121"/>
              <a:ext cx="553" cy="189"/>
            </a:xfrm>
            <a:prstGeom prst="rect">
              <a:avLst/>
            </a:prstGeom>
            <a:noFill/>
            <a:ln w="26988" cap="rnd">
              <a:solidFill>
                <a:srgbClr val="FFFFFF"/>
              </a:solidFill>
              <a:round/>
              <a:headEnd/>
              <a:tailEnd/>
            </a:ln>
          </p:spPr>
          <p:txBody>
            <a:bodyPr/>
            <a:lstStyle/>
            <a:p>
              <a:pPr eaLnBrk="0" hangingPunct="0"/>
              <a:endParaRPr lang="en-GB"/>
            </a:p>
          </p:txBody>
        </p:sp>
        <p:sp>
          <p:nvSpPr>
            <p:cNvPr id="38260" name="Line 408"/>
            <p:cNvSpPr>
              <a:spLocks noChangeShapeType="1"/>
            </p:cNvSpPr>
            <p:nvPr/>
          </p:nvSpPr>
          <p:spPr bwMode="auto">
            <a:xfrm>
              <a:off x="4224" y="3139"/>
              <a:ext cx="1" cy="159"/>
            </a:xfrm>
            <a:prstGeom prst="line">
              <a:avLst/>
            </a:prstGeom>
            <a:noFill/>
            <a:ln w="26988">
              <a:solidFill>
                <a:srgbClr val="FFFFFF"/>
              </a:solidFill>
              <a:round/>
              <a:headEnd/>
              <a:tailEnd/>
            </a:ln>
          </p:spPr>
          <p:txBody>
            <a:bodyPr/>
            <a:lstStyle/>
            <a:p>
              <a:endParaRPr lang="en-GB"/>
            </a:p>
          </p:txBody>
        </p:sp>
        <p:sp>
          <p:nvSpPr>
            <p:cNvPr id="38261" name="Rectangle 409"/>
            <p:cNvSpPr>
              <a:spLocks noChangeArrowheads="1"/>
            </p:cNvSpPr>
            <p:nvPr/>
          </p:nvSpPr>
          <p:spPr bwMode="auto">
            <a:xfrm>
              <a:off x="4777" y="3121"/>
              <a:ext cx="553" cy="189"/>
            </a:xfrm>
            <a:prstGeom prst="rect">
              <a:avLst/>
            </a:prstGeom>
            <a:noFill/>
            <a:ln w="26988" cap="rnd">
              <a:solidFill>
                <a:srgbClr val="FFFFFF"/>
              </a:solidFill>
              <a:round/>
              <a:headEnd/>
              <a:tailEnd/>
            </a:ln>
          </p:spPr>
          <p:txBody>
            <a:bodyPr/>
            <a:lstStyle/>
            <a:p>
              <a:pPr eaLnBrk="0" hangingPunct="0"/>
              <a:endParaRPr lang="en-GB"/>
            </a:p>
          </p:txBody>
        </p:sp>
        <p:sp>
          <p:nvSpPr>
            <p:cNvPr id="38262" name="Line 410"/>
            <p:cNvSpPr>
              <a:spLocks noChangeShapeType="1"/>
            </p:cNvSpPr>
            <p:nvPr/>
          </p:nvSpPr>
          <p:spPr bwMode="auto">
            <a:xfrm>
              <a:off x="4777" y="3139"/>
              <a:ext cx="1" cy="159"/>
            </a:xfrm>
            <a:prstGeom prst="line">
              <a:avLst/>
            </a:prstGeom>
            <a:noFill/>
            <a:ln w="26988">
              <a:solidFill>
                <a:srgbClr val="FFFFFF"/>
              </a:solidFill>
              <a:round/>
              <a:headEnd/>
              <a:tailEnd/>
            </a:ln>
          </p:spPr>
          <p:txBody>
            <a:bodyPr/>
            <a:lstStyle/>
            <a:p>
              <a:endParaRPr lang="en-GB"/>
            </a:p>
          </p:txBody>
        </p:sp>
      </p:grpSp>
      <p:sp>
        <p:nvSpPr>
          <p:cNvPr id="418" name="Rectangle 3"/>
          <p:cNvSpPr txBox="1">
            <a:spLocks/>
          </p:cNvSpPr>
          <p:nvPr/>
        </p:nvSpPr>
        <p:spPr bwMode="gray">
          <a:xfrm>
            <a:off x="547688" y="1357313"/>
            <a:ext cx="8382000" cy="64293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We are aiming to find the rating factors that are significant and the relativity’s of each level for each rating factor</a:t>
            </a: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245979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1475656" y="188640"/>
            <a:ext cx="6786562" cy="914400"/>
          </a:xfrm>
        </p:spPr>
        <p:txBody>
          <a:bodyPr/>
          <a:lstStyle/>
          <a:p>
            <a:pPr eaLnBrk="1" hangingPunct="1"/>
            <a:r>
              <a:rPr lang="en-GB" sz="2400" dirty="0"/>
              <a:t>Variance Function </a:t>
            </a:r>
          </a:p>
        </p:txBody>
      </p:sp>
      <p:sp>
        <p:nvSpPr>
          <p:cNvPr id="6" name="Rectangle 3"/>
          <p:cNvSpPr txBox="1">
            <a:spLocks/>
          </p:cNvSpPr>
          <p:nvPr/>
        </p:nvSpPr>
        <p:spPr bwMode="gray">
          <a:xfrm>
            <a:off x="547688"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defRPr/>
            </a:pPr>
            <a:r>
              <a:rPr lang="en-GB" sz="1800" b="1" kern="0" dirty="0">
                <a:latin typeface="+mn-lt"/>
                <a:ea typeface="+mn-ea"/>
              </a:rPr>
              <a:t>			</a:t>
            </a:r>
            <a:r>
              <a:rPr lang="en-GB" b="1" kern="0" dirty="0">
                <a:latin typeface="+mn-lt"/>
                <a:ea typeface="+mn-ea"/>
              </a:rPr>
              <a:t>Var(Y</a:t>
            </a:r>
            <a:r>
              <a:rPr lang="en-GB" sz="1100" b="1" kern="0" dirty="0">
                <a:latin typeface="+mn-lt"/>
                <a:ea typeface="+mn-ea"/>
              </a:rPr>
              <a:t>i</a:t>
            </a:r>
            <a:r>
              <a:rPr lang="en-GB" b="1" kern="0" dirty="0">
                <a:latin typeface="+mn-lt"/>
                <a:ea typeface="+mn-ea"/>
              </a:rPr>
              <a:t>)=</a:t>
            </a:r>
            <a:r>
              <a:rPr lang="el-GR" b="1" kern="0" dirty="0">
                <a:latin typeface="+mn-lt"/>
                <a:ea typeface="+mn-ea"/>
              </a:rPr>
              <a:t>ϕ</a:t>
            </a:r>
            <a:r>
              <a:rPr lang="en-GB" b="1" kern="0" dirty="0">
                <a:latin typeface="+mn-lt"/>
                <a:ea typeface="+mn-ea"/>
              </a:rPr>
              <a:t>.Var(</a:t>
            </a:r>
            <a:r>
              <a:rPr lang="el-GR" b="1" kern="0" dirty="0">
                <a:latin typeface="+mn-lt"/>
                <a:ea typeface="+mn-ea"/>
              </a:rPr>
              <a:t>μ</a:t>
            </a:r>
            <a:r>
              <a:rPr lang="en-GB" sz="1100" b="1" kern="0" dirty="0">
                <a:latin typeface="+mn-lt"/>
                <a:ea typeface="+mn-ea"/>
              </a:rPr>
              <a:t>i</a:t>
            </a:r>
            <a:r>
              <a:rPr lang="en-GB" b="1" kern="0" dirty="0">
                <a:latin typeface="+mn-lt"/>
                <a:ea typeface="+mn-ea"/>
              </a:rPr>
              <a:t>)/</a:t>
            </a:r>
            <a:r>
              <a:rPr lang="el-GR" b="1" kern="0" dirty="0">
                <a:latin typeface="+mn-lt"/>
                <a:ea typeface="+mn-ea"/>
              </a:rPr>
              <a:t>ω</a:t>
            </a:r>
            <a:r>
              <a:rPr lang="en-GB" sz="1100" b="1" kern="0" dirty="0">
                <a:latin typeface="+mn-lt"/>
                <a:ea typeface="+mn-ea"/>
              </a:rPr>
              <a:t>i</a:t>
            </a:r>
            <a:endParaRPr lang="en-GB" b="1" kern="0" dirty="0">
              <a:latin typeface="+mn-lt"/>
              <a:ea typeface="+mn-ea"/>
            </a:endParaRP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Generally fit a Poisson to frequency models (so variance=mean) and a gamma to severity models (so variance=mean²). We have started to find Tweedie is a better fit for severity (variance=meanˣ)</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ω is a credibility weight. Generally use exposure for frequency and number of claims for severity models</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l-GR" sz="1800" b="1" kern="0" dirty="0">
                <a:latin typeface="+mn-lt"/>
                <a:ea typeface="+mn-ea"/>
              </a:rPr>
              <a:t>Φ</a:t>
            </a:r>
            <a:r>
              <a:rPr lang="en-GB" sz="1800" b="1" kern="0" dirty="0">
                <a:latin typeface="+mn-lt"/>
                <a:ea typeface="+mn-ea"/>
              </a:rPr>
              <a:t> is the scale parameter – see later slide</a:t>
            </a: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36132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2"/>
          <p:cNvSpPr>
            <a:spLocks noChangeArrowheads="1"/>
          </p:cNvSpPr>
          <p:nvPr/>
        </p:nvSpPr>
        <p:spPr bwMode="auto">
          <a:xfrm>
            <a:off x="4878388" y="4051300"/>
            <a:ext cx="0" cy="369888"/>
          </a:xfrm>
          <a:prstGeom prst="rect">
            <a:avLst/>
          </a:prstGeom>
          <a:noFill/>
          <a:ln w="9525">
            <a:noFill/>
            <a:miter lim="800000"/>
            <a:headEnd/>
            <a:tailEnd/>
          </a:ln>
        </p:spPr>
        <p:txBody>
          <a:bodyPr wrap="none" lIns="0" tIns="0" rIns="0" bIns="0">
            <a:spAutoFit/>
          </a:bodyPr>
          <a:lstStyle/>
          <a:p>
            <a:pPr defTabSz="762000" eaLnBrk="0" hangingPunct="0"/>
            <a:endParaRPr lang="en-GB">
              <a:solidFill>
                <a:schemeClr val="accent2"/>
              </a:solidFill>
              <a:latin typeface="Times New Roman" pitchFamily="18" charset="0"/>
            </a:endParaRPr>
          </a:p>
        </p:txBody>
      </p:sp>
      <p:sp>
        <p:nvSpPr>
          <p:cNvPr id="39938" name="Rectangle 28"/>
          <p:cNvSpPr>
            <a:spLocks noChangeArrowheads="1"/>
          </p:cNvSpPr>
          <p:nvPr/>
        </p:nvSpPr>
        <p:spPr bwMode="auto">
          <a:xfrm>
            <a:off x="6500813" y="4408488"/>
            <a:ext cx="269875" cy="369887"/>
          </a:xfrm>
          <a:prstGeom prst="rect">
            <a:avLst/>
          </a:prstGeom>
          <a:noFill/>
          <a:ln w="9525">
            <a:noFill/>
            <a:miter lim="800000"/>
            <a:headEnd/>
            <a:tailEnd/>
          </a:ln>
        </p:spPr>
        <p:txBody>
          <a:bodyPr lIns="0" tIns="0" rIns="0" bIns="0">
            <a:spAutoFit/>
          </a:bodyPr>
          <a:lstStyle/>
          <a:p>
            <a:pPr defTabSz="762000" eaLnBrk="0" hangingPunct="0"/>
            <a:endParaRPr lang="en-GB">
              <a:solidFill>
                <a:srgbClr val="003399"/>
              </a:solidFill>
              <a:latin typeface="Times New Roman" pitchFamily="18" charset="0"/>
            </a:endParaRPr>
          </a:p>
        </p:txBody>
      </p:sp>
      <p:sp>
        <p:nvSpPr>
          <p:cNvPr id="105513" name="Rectangle 41"/>
          <p:cNvSpPr>
            <a:spLocks noChangeArrowheads="1"/>
          </p:cNvSpPr>
          <p:nvPr/>
        </p:nvSpPr>
        <p:spPr bwMode="auto">
          <a:xfrm>
            <a:off x="1485106" y="285749"/>
            <a:ext cx="6786563" cy="792163"/>
          </a:xfrm>
          <a:prstGeom prst="rect">
            <a:avLst/>
          </a:prstGeom>
          <a:noFill/>
          <a:ln w="12700">
            <a:noFill/>
            <a:miter lim="800000"/>
            <a:headEnd/>
            <a:tailEnd/>
          </a:ln>
        </p:spPr>
        <p:txBody>
          <a:bodyPr lIns="90488" tIns="44450" rIns="90488" bIns="44450" anchor="ctr"/>
          <a:lstStyle/>
          <a:p>
            <a:pPr algn="r" defTabSz="762000" fontAlgn="base">
              <a:spcBef>
                <a:spcPct val="0"/>
              </a:spcBef>
              <a:spcAft>
                <a:spcPct val="0"/>
              </a:spcAft>
              <a:defRPr/>
            </a:pPr>
            <a:r>
              <a:rPr lang="en-GB" sz="2400" dirty="0">
                <a:solidFill>
                  <a:srgbClr val="103184"/>
                </a:solidFill>
                <a:latin typeface="+mj-lt"/>
                <a:ea typeface="+mj-ea"/>
                <a:cs typeface="+mj-cs"/>
              </a:rPr>
              <a:t>Choice of distribution</a:t>
            </a:r>
          </a:p>
        </p:txBody>
      </p:sp>
      <p:graphicFrame>
        <p:nvGraphicFramePr>
          <p:cNvPr id="42" name="Table 41"/>
          <p:cNvGraphicFramePr>
            <a:graphicFrameLocks noGrp="1"/>
          </p:cNvGraphicFramePr>
          <p:nvPr/>
        </p:nvGraphicFramePr>
        <p:xfrm>
          <a:off x="357188" y="1173494"/>
          <a:ext cx="8358246" cy="2951480"/>
        </p:xfrm>
        <a:graphic>
          <a:graphicData uri="http://schemas.openxmlformats.org/drawingml/2006/table">
            <a:tbl>
              <a:tblPr firstRow="1" bandRow="1">
                <a:tableStyleId>{5C22544A-7EE6-4342-B048-85BDC9FD1C3A}</a:tableStyleId>
              </a:tblPr>
              <a:tblGrid>
                <a:gridCol w="1257435">
                  <a:extLst>
                    <a:ext uri="{9D8B030D-6E8A-4147-A177-3AD203B41FA5}">
                      <a16:colId xmlns:a16="http://schemas.microsoft.com/office/drawing/2014/main" val="20000"/>
                    </a:ext>
                  </a:extLst>
                </a:gridCol>
                <a:gridCol w="1553303">
                  <a:extLst>
                    <a:ext uri="{9D8B030D-6E8A-4147-A177-3AD203B41FA5}">
                      <a16:colId xmlns:a16="http://schemas.microsoft.com/office/drawing/2014/main" val="20001"/>
                    </a:ext>
                  </a:extLst>
                </a:gridCol>
                <a:gridCol w="1629579">
                  <a:extLst>
                    <a:ext uri="{9D8B030D-6E8A-4147-A177-3AD203B41FA5}">
                      <a16:colId xmlns:a16="http://schemas.microsoft.com/office/drawing/2014/main" val="20002"/>
                    </a:ext>
                  </a:extLst>
                </a:gridCol>
                <a:gridCol w="1300700">
                  <a:extLst>
                    <a:ext uri="{9D8B030D-6E8A-4147-A177-3AD203B41FA5}">
                      <a16:colId xmlns:a16="http://schemas.microsoft.com/office/drawing/2014/main" val="20003"/>
                    </a:ext>
                  </a:extLst>
                </a:gridCol>
                <a:gridCol w="1285828">
                  <a:extLst>
                    <a:ext uri="{9D8B030D-6E8A-4147-A177-3AD203B41FA5}">
                      <a16:colId xmlns:a16="http://schemas.microsoft.com/office/drawing/2014/main" val="20004"/>
                    </a:ext>
                  </a:extLst>
                </a:gridCol>
                <a:gridCol w="1331401">
                  <a:extLst>
                    <a:ext uri="{9D8B030D-6E8A-4147-A177-3AD203B41FA5}">
                      <a16:colId xmlns:a16="http://schemas.microsoft.com/office/drawing/2014/main" val="2000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u="sng" dirty="0">
                          <a:solidFill>
                            <a:srgbClr val="FFFFFF"/>
                          </a:solidFill>
                        </a:rPr>
                        <a:t>Y</a:t>
                      </a:r>
                      <a:endParaRPr lang="en-GB" sz="1500" b="1" dirty="0">
                        <a:solidFill>
                          <a:srgbClr val="FFFFFF"/>
                        </a:solidFill>
                        <a:latin typeface="Times New Roman" pitchFamily="18" charset="0"/>
                      </a:endParaRPr>
                    </a:p>
                  </a:txBody>
                  <a:tcPr/>
                </a:tc>
                <a:tc>
                  <a:txBody>
                    <a:bodyPr/>
                    <a:lstStyle/>
                    <a:p>
                      <a:r>
                        <a:rPr lang="en-GB" sz="1500" dirty="0">
                          <a:solidFill>
                            <a:srgbClr val="FFFFFF"/>
                          </a:solidFill>
                        </a:rPr>
                        <a:t>Claims frequency</a:t>
                      </a:r>
                    </a:p>
                  </a:txBody>
                  <a:tcPr/>
                </a:tc>
                <a:tc>
                  <a:txBody>
                    <a:bodyPr/>
                    <a:lstStyle/>
                    <a:p>
                      <a:r>
                        <a:rPr lang="en-GB" sz="1500" dirty="0">
                          <a:solidFill>
                            <a:srgbClr val="FFFFFF"/>
                          </a:solidFill>
                        </a:rPr>
                        <a:t>Claims number</a:t>
                      </a:r>
                    </a:p>
                  </a:txBody>
                  <a:tcPr/>
                </a:tc>
                <a:tc>
                  <a:txBody>
                    <a:bodyPr/>
                    <a:lstStyle/>
                    <a:p>
                      <a:r>
                        <a:rPr lang="en-GB" sz="1500" dirty="0">
                          <a:solidFill>
                            <a:srgbClr val="FFFFFF"/>
                          </a:solidFill>
                        </a:rPr>
                        <a:t>Severity</a:t>
                      </a:r>
                    </a:p>
                  </a:txBody>
                  <a:tcPr/>
                </a:tc>
                <a:tc>
                  <a:txBody>
                    <a:bodyPr/>
                    <a:lstStyle/>
                    <a:p>
                      <a:r>
                        <a:rPr lang="en-GB" sz="1500" dirty="0">
                          <a:solidFill>
                            <a:srgbClr val="FFFFFF"/>
                          </a:solidFill>
                        </a:rPr>
                        <a:t>Lapses</a:t>
                      </a:r>
                    </a:p>
                  </a:txBody>
                  <a:tcPr/>
                </a:tc>
                <a:tc>
                  <a:txBody>
                    <a:bodyPr/>
                    <a:lstStyle/>
                    <a:p>
                      <a:r>
                        <a:rPr lang="en-GB" sz="1500" dirty="0">
                          <a:solidFill>
                            <a:srgbClr val="FFFFFF"/>
                          </a:solidFill>
                        </a:rPr>
                        <a:t>Burning cost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g(x)</a:t>
                      </a:r>
                      <a:endParaRPr lang="en-GB" sz="1500" b="1" dirty="0">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ln(x)</a:t>
                      </a:r>
                      <a:endParaRPr lang="en-GB" sz="1500" dirty="0">
                        <a:solidFill>
                          <a:srgbClr val="003399"/>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ln(x)</a:t>
                      </a:r>
                      <a:endParaRPr lang="en-GB" sz="1500" dirty="0">
                        <a:solidFill>
                          <a:srgbClr val="003399"/>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ln(x)</a:t>
                      </a:r>
                      <a:endParaRPr lang="en-GB" sz="1500" dirty="0">
                        <a:solidFill>
                          <a:srgbClr val="003399"/>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ln(x/(1-x))</a:t>
                      </a:r>
                      <a:endParaRPr lang="en-GB" sz="1500" dirty="0">
                        <a:solidFill>
                          <a:schemeClr val="accent2"/>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ln(x)</a:t>
                      </a:r>
                      <a:endParaRPr lang="en-GB" sz="1500" dirty="0">
                        <a:solidFill>
                          <a:srgbClr val="003399"/>
                        </a:solidFill>
                        <a:latin typeface="Times New Roman"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Error</a:t>
                      </a:r>
                      <a:endParaRPr lang="en-GB" sz="1500" b="1" dirty="0">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Poisson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Poisson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Gamma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Binomial</a:t>
                      </a:r>
                    </a:p>
                  </a:txBody>
                  <a:tcPr/>
                </a:tc>
                <a:tc>
                  <a:txBody>
                    <a:bodyPr/>
                    <a:lstStyle/>
                    <a:p>
                      <a:r>
                        <a:rPr lang="en-GB" sz="1500" dirty="0"/>
                        <a:t>Tweedie</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Scale </a:t>
                      </a:r>
                      <a:endParaRPr lang="en-GB" sz="1500" b="1" dirty="0">
                        <a:latin typeface="Times New Roman" pitchFamily="18" charset="0"/>
                      </a:endParaRPr>
                    </a:p>
                  </a:txBody>
                  <a:tcPr/>
                </a:tc>
                <a:tc>
                  <a:txBody>
                    <a:bodyPr/>
                    <a:lstStyle/>
                    <a:p>
                      <a:r>
                        <a:rPr lang="en-GB" sz="1500" dirty="0"/>
                        <a:t>1</a:t>
                      </a:r>
                    </a:p>
                  </a:txBody>
                  <a:tcPr/>
                </a:tc>
                <a:tc>
                  <a:txBody>
                    <a:bodyPr/>
                    <a:lstStyle/>
                    <a:p>
                      <a:r>
                        <a:rPr lang="en-GB" sz="1500" dirty="0"/>
                        <a:t>1</a:t>
                      </a:r>
                    </a:p>
                  </a:txBody>
                  <a:tcPr/>
                </a:tc>
                <a:tc>
                  <a:txBody>
                    <a:bodyPr/>
                    <a:lstStyle/>
                    <a:p>
                      <a:r>
                        <a:rPr lang="en-GB" sz="1500" dirty="0"/>
                        <a:t>Estimate</a:t>
                      </a:r>
                    </a:p>
                  </a:txBody>
                  <a:tcPr/>
                </a:tc>
                <a:tc>
                  <a:txBody>
                    <a:bodyPr/>
                    <a:lstStyle/>
                    <a:p>
                      <a:r>
                        <a:rPr lang="en-GB" sz="1500" dirty="0"/>
                        <a:t>1</a:t>
                      </a:r>
                    </a:p>
                  </a:txBody>
                  <a:tcPr/>
                </a:tc>
                <a:tc>
                  <a:txBody>
                    <a:bodyPr/>
                    <a:lstStyle/>
                    <a:p>
                      <a:r>
                        <a:rPr lang="en-GB" sz="1500" dirty="0"/>
                        <a:t>Estimate</a:t>
                      </a:r>
                    </a:p>
                  </a:txBody>
                  <a:tcPr/>
                </a:tc>
                <a:extLst>
                  <a:ext uri="{0D108BD9-81ED-4DB2-BD59-A6C34878D82A}">
                    <a16:rowId xmlns:a16="http://schemas.microsoft.com/office/drawing/2014/main" val="10003"/>
                  </a:ext>
                </a:extLst>
              </a:tr>
              <a:tr h="5229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V(x)</a:t>
                      </a:r>
                      <a:endParaRPr lang="en-GB" sz="1500" b="1" dirty="0">
                        <a:latin typeface="Times New Roman" pitchFamily="18" charset="0"/>
                      </a:endParaRPr>
                    </a:p>
                  </a:txBody>
                  <a:tcPr/>
                </a:tc>
                <a:tc>
                  <a:txBody>
                    <a:bodyPr/>
                    <a:lstStyle/>
                    <a:p>
                      <a:r>
                        <a:rPr lang="en-GB" sz="1500" dirty="0"/>
                        <a:t>x</a:t>
                      </a:r>
                    </a:p>
                  </a:txBody>
                  <a:tcPr/>
                </a:tc>
                <a:tc>
                  <a:txBody>
                    <a:bodyPr/>
                    <a:lstStyle/>
                    <a:p>
                      <a:r>
                        <a:rPr lang="en-GB" sz="1500" dirty="0"/>
                        <a:t>x</a:t>
                      </a:r>
                    </a:p>
                  </a:txBody>
                  <a:tcPr/>
                </a:tc>
                <a:tc>
                  <a:txBody>
                    <a:bodyPr/>
                    <a:lstStyle/>
                    <a:p>
                      <a:pPr defTabSz="762000">
                        <a:spcBef>
                          <a:spcPct val="0"/>
                        </a:spcBef>
                        <a:spcAft>
                          <a:spcPct val="0"/>
                        </a:spcAft>
                        <a:buClrTx/>
                        <a:buSzTx/>
                        <a:buFontTx/>
                        <a:buNone/>
                      </a:pPr>
                      <a:r>
                        <a:rPr lang="en-GB" sz="1500" dirty="0"/>
                        <a:t>x</a:t>
                      </a:r>
                      <a:r>
                        <a:rPr lang="en-GB" sz="1500" baseline="30000" dirty="0"/>
                        <a:t>2</a:t>
                      </a:r>
                      <a:endParaRPr lang="en-GB" sz="1500" dirty="0">
                        <a:solidFill>
                          <a:srgbClr val="003399"/>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a:t>x(1-x)</a:t>
                      </a:r>
                      <a:endParaRPr lang="en-GB" sz="1500" dirty="0">
                        <a:solidFill>
                          <a:schemeClr val="accent2"/>
                        </a:solidFill>
                        <a:latin typeface="Times New Roman" pitchFamily="18" charset="0"/>
                      </a:endParaRPr>
                    </a:p>
                  </a:txBody>
                  <a:tcPr/>
                </a:tc>
                <a:tc>
                  <a:txBody>
                    <a:bodyPr/>
                    <a:lstStyle/>
                    <a:p>
                      <a:r>
                        <a:rPr lang="en-GB" sz="1500" dirty="0"/>
                        <a:t>x</a:t>
                      </a:r>
                      <a:r>
                        <a:rPr lang="en-GB" sz="1500" baseline="30000" dirty="0"/>
                        <a:t>power</a:t>
                      </a:r>
                    </a:p>
                    <a:p>
                      <a:r>
                        <a:rPr lang="en-GB" sz="1500" baseline="30000" dirty="0"/>
                        <a:t>Usually power=1.5</a:t>
                      </a:r>
                      <a:endParaRPr lang="en-GB" sz="15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u="none" dirty="0"/>
                        <a:t>weight</a:t>
                      </a:r>
                      <a:endParaRPr lang="en-GB" sz="1500" b="1" u="none" dirty="0">
                        <a:latin typeface="Times New Roman" pitchFamily="18" charset="0"/>
                      </a:endParaRPr>
                    </a:p>
                  </a:txBody>
                  <a:tcPr/>
                </a:tc>
                <a:tc>
                  <a:txBody>
                    <a:bodyPr/>
                    <a:lstStyle/>
                    <a:p>
                      <a:r>
                        <a:rPr lang="en-GB" sz="1500" dirty="0"/>
                        <a:t>Exposure</a:t>
                      </a:r>
                    </a:p>
                  </a:txBody>
                  <a:tcPr/>
                </a:tc>
                <a:tc>
                  <a:txBody>
                    <a:bodyPr/>
                    <a:lstStyle/>
                    <a:p>
                      <a:r>
                        <a:rPr lang="en-GB" sz="1500" dirty="0"/>
                        <a:t>1</a:t>
                      </a:r>
                    </a:p>
                  </a:txBody>
                  <a:tcPr/>
                </a:tc>
                <a:tc>
                  <a:txBody>
                    <a:bodyPr/>
                    <a:lstStyle/>
                    <a:p>
                      <a:r>
                        <a:rPr lang="en-GB" sz="1500" dirty="0"/>
                        <a:t>Nb claims</a:t>
                      </a:r>
                    </a:p>
                  </a:txBody>
                  <a:tcPr/>
                </a:tc>
                <a:tc>
                  <a:txBody>
                    <a:bodyPr/>
                    <a:lstStyle/>
                    <a:p>
                      <a:r>
                        <a:rPr lang="en-GB" sz="1500" dirty="0"/>
                        <a:t>1</a:t>
                      </a:r>
                    </a:p>
                  </a:txBody>
                  <a:tcPr/>
                </a:tc>
                <a:tc>
                  <a:txBody>
                    <a:bodyPr/>
                    <a:lstStyle/>
                    <a:p>
                      <a:r>
                        <a:rPr lang="en-GB" sz="1500" dirty="0"/>
                        <a:t>exposure</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u="none" dirty="0"/>
                        <a:t>Offset</a:t>
                      </a:r>
                      <a:r>
                        <a:rPr lang="en-GB" sz="1500" u="sng" dirty="0"/>
                        <a:t> </a:t>
                      </a:r>
                      <a:endParaRPr lang="en-GB" sz="1500" b="1" u="sng" dirty="0">
                        <a:latin typeface="Times New Roman" pitchFamily="18" charset="0"/>
                      </a:endParaRPr>
                    </a:p>
                  </a:txBody>
                  <a:tcPr/>
                </a:tc>
                <a:tc>
                  <a:txBody>
                    <a:bodyPr/>
                    <a:lstStyle/>
                    <a:p>
                      <a:r>
                        <a:rPr lang="en-GB" sz="1500" dirty="0"/>
                        <a:t>0</a:t>
                      </a:r>
                    </a:p>
                  </a:txBody>
                  <a:tcPr/>
                </a:tc>
                <a:tc>
                  <a:txBody>
                    <a:bodyPr/>
                    <a:lstStyle/>
                    <a:p>
                      <a:r>
                        <a:rPr lang="en-GB" sz="1500" dirty="0"/>
                        <a:t>Ln(exposure)</a:t>
                      </a:r>
                    </a:p>
                  </a:txBody>
                  <a:tcPr/>
                </a:tc>
                <a:tc>
                  <a:txBody>
                    <a:bodyPr/>
                    <a:lstStyle/>
                    <a:p>
                      <a:r>
                        <a:rPr lang="en-GB" sz="1500" dirty="0"/>
                        <a:t>0</a:t>
                      </a:r>
                    </a:p>
                  </a:txBody>
                  <a:tcPr/>
                </a:tc>
                <a:tc>
                  <a:txBody>
                    <a:bodyPr/>
                    <a:lstStyle/>
                    <a:p>
                      <a:r>
                        <a:rPr lang="en-GB" sz="1500" dirty="0"/>
                        <a:t>0</a:t>
                      </a:r>
                    </a:p>
                  </a:txBody>
                  <a:tcPr/>
                </a:tc>
                <a:tc>
                  <a:txBody>
                    <a:bodyPr/>
                    <a:lstStyle/>
                    <a:p>
                      <a:r>
                        <a:rPr lang="en-GB" sz="1500" dirty="0"/>
                        <a:t>0</a:t>
                      </a:r>
                    </a:p>
                  </a:txBody>
                  <a:tcPr/>
                </a:tc>
                <a:extLst>
                  <a:ext uri="{0D108BD9-81ED-4DB2-BD59-A6C34878D82A}">
                    <a16:rowId xmlns:a16="http://schemas.microsoft.com/office/drawing/2014/main" val="10006"/>
                  </a:ext>
                </a:extLst>
              </a:tr>
            </a:tbl>
          </a:graphicData>
        </a:graphic>
      </p:graphicFrame>
      <p:pic>
        <p:nvPicPr>
          <p:cNvPr id="39998" name="Picture 3"/>
          <p:cNvPicPr>
            <a:picLocks noChangeAspect="1" noChangeArrowheads="1"/>
          </p:cNvPicPr>
          <p:nvPr/>
        </p:nvPicPr>
        <p:blipFill>
          <a:blip r:embed="rId2" cstate="print"/>
          <a:srcRect l="32031" t="22871" r="31345" b="39566"/>
          <a:stretch>
            <a:fillRect/>
          </a:stretch>
        </p:blipFill>
        <p:spPr bwMode="auto">
          <a:xfrm>
            <a:off x="5643563" y="4206476"/>
            <a:ext cx="3286125" cy="2106612"/>
          </a:xfrm>
          <a:prstGeom prst="rect">
            <a:avLst/>
          </a:prstGeom>
          <a:noFill/>
          <a:ln w="9525">
            <a:noFill/>
            <a:miter lim="800000"/>
            <a:headEnd/>
            <a:tailEnd/>
          </a:ln>
        </p:spPr>
      </p:pic>
      <p:sp>
        <p:nvSpPr>
          <p:cNvPr id="45" name="Rectangle 44"/>
          <p:cNvSpPr/>
          <p:nvPr/>
        </p:nvSpPr>
        <p:spPr>
          <a:xfrm>
            <a:off x="179512" y="4114248"/>
            <a:ext cx="5688632" cy="2308225"/>
          </a:xfrm>
          <a:prstGeom prst="rect">
            <a:avLst/>
          </a:prstGeom>
        </p:spPr>
        <p:txBody>
          <a:bodyPr wrap="square">
            <a:spAutoFit/>
          </a:bodyPr>
          <a:lstStyle/>
          <a:p>
            <a:pPr marL="287338" indent="-287338" eaLnBrk="0" hangingPunct="0">
              <a:buClr>
                <a:srgbClr val="FF1821"/>
              </a:buClr>
              <a:buSzPct val="80000"/>
              <a:buFont typeface="Wingdings" pitchFamily="2" charset="2"/>
              <a:buChar char="n"/>
              <a:defRPr/>
            </a:pPr>
            <a:r>
              <a:rPr lang="en-GB" sz="1600" b="1" kern="0" dirty="0">
                <a:solidFill>
                  <a:srgbClr val="103184"/>
                </a:solidFill>
                <a:latin typeface="Arial"/>
                <a:ea typeface="+mn-ea"/>
              </a:rPr>
              <a:t>Tweedie distribution </a:t>
            </a:r>
            <a:r>
              <a:rPr lang="en-GB" sz="1600" kern="0" dirty="0">
                <a:solidFill>
                  <a:srgbClr val="103184"/>
                </a:solidFill>
                <a:latin typeface="Arial"/>
                <a:ea typeface="+mn-ea"/>
              </a:rPr>
              <a:t>has a variance function proportional to μ</a:t>
            </a:r>
            <a:r>
              <a:rPr lang="en-GB" sz="1600" baseline="30000" dirty="0">
                <a:latin typeface="Arial" charset="0"/>
              </a:rPr>
              <a:t> p</a:t>
            </a:r>
            <a:r>
              <a:rPr lang="en-GB" sz="1600" kern="0" dirty="0">
                <a:solidFill>
                  <a:srgbClr val="103184"/>
                </a:solidFill>
                <a:latin typeface="Arial"/>
                <a:ea typeface="+mn-ea"/>
              </a:rPr>
              <a:t>, with p parameter. </a:t>
            </a:r>
          </a:p>
          <a:p>
            <a:pPr marL="287338" indent="-287338" eaLnBrk="0" hangingPunct="0">
              <a:buClr>
                <a:srgbClr val="FF1821"/>
              </a:buClr>
              <a:buSzPct val="80000"/>
              <a:buFont typeface="Wingdings" pitchFamily="2" charset="2"/>
              <a:buChar char="n"/>
              <a:defRPr/>
            </a:pPr>
            <a:r>
              <a:rPr lang="en-GB" sz="1600" kern="0" dirty="0">
                <a:solidFill>
                  <a:srgbClr val="103184"/>
                </a:solidFill>
                <a:latin typeface="Arial"/>
                <a:ea typeface="+mn-ea"/>
              </a:rPr>
              <a:t>If 1&lt;p&lt;2,Tweedie distribution has a point mass at zero and corresponds to the compound distribution of a Poisson and a Gamma distribution.</a:t>
            </a:r>
          </a:p>
          <a:p>
            <a:pPr marL="287338" indent="-287338" eaLnBrk="0" hangingPunct="0">
              <a:buClr>
                <a:srgbClr val="FF1821"/>
              </a:buClr>
              <a:buSzPct val="80000"/>
              <a:buFont typeface="Wingdings" pitchFamily="2" charset="2"/>
              <a:buChar char="n"/>
              <a:defRPr/>
            </a:pPr>
            <a:r>
              <a:rPr lang="en-GB" sz="1600" kern="0" dirty="0">
                <a:solidFill>
                  <a:srgbClr val="103184"/>
                </a:solidFill>
                <a:latin typeface="Arial"/>
                <a:ea typeface="+mn-ea"/>
              </a:rPr>
              <a:t>The distribution can be Poisson-like (as p → 1) or Gamma-like (as p → 2). </a:t>
            </a:r>
          </a:p>
          <a:p>
            <a:pPr marL="287338" indent="-287338" eaLnBrk="0" hangingPunct="0">
              <a:buClr>
                <a:srgbClr val="FF1821"/>
              </a:buClr>
              <a:buSzPct val="80000"/>
              <a:buFont typeface="Wingdings" pitchFamily="2" charset="2"/>
              <a:buChar char="n"/>
              <a:defRPr/>
            </a:pPr>
            <a:r>
              <a:rPr lang="en-GB" sz="1600" kern="0" dirty="0">
                <a:solidFill>
                  <a:srgbClr val="103184"/>
                </a:solidFill>
                <a:latin typeface="Arial"/>
                <a:ea typeface="+mn-ea"/>
              </a:rPr>
              <a:t>If p&gt;2, the distribution will have a higher variance than gamma, and tends to an inverse Gaussian if p → 3</a:t>
            </a:r>
          </a:p>
        </p:txBody>
      </p:sp>
      <p:sp>
        <p:nvSpPr>
          <p:cNvPr id="40000" name="Rectangle 20"/>
          <p:cNvSpPr>
            <a:spLocks noChangeArrowheads="1"/>
          </p:cNvSpPr>
          <p:nvPr/>
        </p:nvSpPr>
        <p:spPr bwMode="auto">
          <a:xfrm>
            <a:off x="1180747" y="2456171"/>
            <a:ext cx="142875" cy="307777"/>
          </a:xfrm>
          <a:prstGeom prst="rect">
            <a:avLst/>
          </a:prstGeom>
          <a:noFill/>
          <a:ln w="9525">
            <a:noFill/>
            <a:miter lim="800000"/>
            <a:headEnd/>
            <a:tailEnd/>
          </a:ln>
        </p:spPr>
        <p:txBody>
          <a:bodyPr lIns="0" tIns="0" rIns="0" bIns="0">
            <a:spAutoFit/>
          </a:bodyPr>
          <a:lstStyle/>
          <a:p>
            <a:pPr defTabSz="762000" eaLnBrk="0" hangingPunct="0"/>
            <a:r>
              <a:rPr lang="en-GB" sz="2000" b="1" dirty="0">
                <a:solidFill>
                  <a:srgbClr val="000000"/>
                </a:solidFill>
                <a:latin typeface="Symbol" pitchFamily="18" charset="2"/>
              </a:rPr>
              <a:t>f</a:t>
            </a:r>
            <a:endParaRPr lang="en-GB" sz="2000" b="1" dirty="0">
              <a:latin typeface="Times New Roman" pitchFamily="18" charset="0"/>
            </a:endParaRPr>
          </a:p>
        </p:txBody>
      </p:sp>
      <p:sp>
        <p:nvSpPr>
          <p:cNvPr id="40001" name="Rectangle 35"/>
          <p:cNvSpPr>
            <a:spLocks noChangeArrowheads="1"/>
          </p:cNvSpPr>
          <p:nvPr/>
        </p:nvSpPr>
        <p:spPr bwMode="auto">
          <a:xfrm flipH="1">
            <a:off x="1202413" y="3772558"/>
            <a:ext cx="142875" cy="307777"/>
          </a:xfrm>
          <a:prstGeom prst="rect">
            <a:avLst/>
          </a:prstGeom>
          <a:noFill/>
          <a:ln w="9525">
            <a:noFill/>
            <a:miter lim="800000"/>
            <a:headEnd/>
            <a:tailEnd/>
          </a:ln>
        </p:spPr>
        <p:txBody>
          <a:bodyPr lIns="0" tIns="0" rIns="0" bIns="0">
            <a:spAutoFit/>
          </a:bodyPr>
          <a:lstStyle/>
          <a:p>
            <a:pPr defTabSz="762000" eaLnBrk="0" hangingPunct="0"/>
            <a:r>
              <a:rPr lang="en-GB" sz="2000" b="1" u="sng" dirty="0">
                <a:solidFill>
                  <a:srgbClr val="000000"/>
                </a:solidFill>
                <a:latin typeface="Symbol" pitchFamily="18" charset="2"/>
              </a:rPr>
              <a:t>x</a:t>
            </a:r>
            <a:endParaRPr lang="en-GB" sz="2000" b="1" u="sng" dirty="0">
              <a:latin typeface="Times New Roman" pitchFamily="18" charset="0"/>
            </a:endParaRPr>
          </a:p>
        </p:txBody>
      </p:sp>
      <p:sp>
        <p:nvSpPr>
          <p:cNvPr id="10" name="Line 8"/>
          <p:cNvSpPr>
            <a:spLocks noChangeShapeType="1"/>
          </p:cNvSpPr>
          <p:nvPr/>
        </p:nvSpPr>
        <p:spPr bwMode="auto">
          <a:xfrm flipV="1">
            <a:off x="971600" y="6353192"/>
            <a:ext cx="7272808" cy="6350"/>
          </a:xfrm>
          <a:prstGeom prst="line">
            <a:avLst/>
          </a:prstGeom>
          <a:noFill/>
          <a:ln w="15875">
            <a:solidFill>
              <a:srgbClr val="FF8A00"/>
            </a:solidFill>
            <a:round/>
            <a:headEnd/>
            <a:tailEnd/>
          </a:ln>
        </p:spPr>
        <p:txBody>
          <a:bodyPr/>
          <a:lstStyle/>
          <a:p>
            <a:endParaRPr lang="en-GB"/>
          </a:p>
        </p:txBody>
      </p:sp>
    </p:spTree>
    <p:extLst>
      <p:ext uri="{BB962C8B-B14F-4D97-AF65-F5344CB8AC3E}">
        <p14:creationId xmlns:p14="http://schemas.microsoft.com/office/powerpoint/2010/main" val="61337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Pricing?</a:t>
            </a:r>
          </a:p>
        </p:txBody>
      </p:sp>
      <p:sp>
        <p:nvSpPr>
          <p:cNvPr id="3" name="Content Placeholder 2"/>
          <p:cNvSpPr>
            <a:spLocks noGrp="1"/>
          </p:cNvSpPr>
          <p:nvPr>
            <p:ph idx="1"/>
          </p:nvPr>
        </p:nvSpPr>
        <p:spPr/>
        <p:txBody>
          <a:bodyPr/>
          <a:lstStyle/>
          <a:p>
            <a:r>
              <a:rPr lang="en-GB" sz="2000" dirty="0"/>
              <a:t>Pricing actuaries use various methods (which we will cover in detail later on) in order to determine whether someone is a good or bad risk</a:t>
            </a:r>
          </a:p>
          <a:p>
            <a:endParaRPr lang="en-GB" sz="2000" dirty="0"/>
          </a:p>
          <a:p>
            <a:r>
              <a:rPr lang="en-GB" sz="2000" dirty="0"/>
              <a:t>Based on the level of risk, the actuaries come up with a price to charge the customers</a:t>
            </a:r>
          </a:p>
          <a:p>
            <a:endParaRPr lang="en-GB" sz="2000" dirty="0"/>
          </a:p>
          <a:p>
            <a:r>
              <a:rPr lang="en-GB" sz="2000" dirty="0"/>
              <a:t>Generally speaking, people who are higher risks will pay a greater premium (as you would expect!)</a:t>
            </a:r>
          </a:p>
          <a:p>
            <a:endParaRPr lang="en-GB" sz="2000" dirty="0"/>
          </a:p>
          <a:p>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4</a:t>
            </a:fld>
            <a:endParaRPr lang="fr-FR" dirty="0">
              <a:solidFill>
                <a:srgbClr val="000000">
                  <a:tint val="75000"/>
                </a:srgbClr>
              </a:solidFill>
            </a:endParaRPr>
          </a:p>
        </p:txBody>
      </p:sp>
    </p:spTree>
    <p:extLst>
      <p:ext uri="{BB962C8B-B14F-4D97-AF65-F5344CB8AC3E}">
        <p14:creationId xmlns:p14="http://schemas.microsoft.com/office/powerpoint/2010/main" val="164706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1503364" y="182563"/>
            <a:ext cx="6786562" cy="914400"/>
          </a:xfrm>
        </p:spPr>
        <p:txBody>
          <a:bodyPr/>
          <a:lstStyle/>
          <a:p>
            <a:pPr defTabSz="762000" eaLnBrk="1" hangingPunct="1">
              <a:defRPr/>
            </a:pPr>
            <a:r>
              <a:rPr lang="en-GB" sz="2400" kern="1200" dirty="0"/>
              <a:t>Error Structure </a:t>
            </a:r>
          </a:p>
        </p:txBody>
      </p:sp>
      <p:grpSp>
        <p:nvGrpSpPr>
          <p:cNvPr id="40962" name="Group 2"/>
          <p:cNvGrpSpPr>
            <a:grpSpLocks/>
          </p:cNvGrpSpPr>
          <p:nvPr/>
        </p:nvGrpSpPr>
        <p:grpSpPr bwMode="auto">
          <a:xfrm>
            <a:off x="166688" y="1096963"/>
            <a:ext cx="8435975" cy="5180012"/>
            <a:chOff x="105" y="555"/>
            <a:chExt cx="5314" cy="3263"/>
          </a:xfrm>
        </p:grpSpPr>
        <p:sp>
          <p:nvSpPr>
            <p:cNvPr id="40964" name="Rectangle 3"/>
            <p:cNvSpPr>
              <a:spLocks noChangeArrowheads="1"/>
            </p:cNvSpPr>
            <p:nvPr/>
          </p:nvSpPr>
          <p:spPr bwMode="auto">
            <a:xfrm>
              <a:off x="380" y="3044"/>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1</a:t>
              </a:r>
            </a:p>
          </p:txBody>
        </p:sp>
        <p:sp>
          <p:nvSpPr>
            <p:cNvPr id="40965" name="Rectangle 4"/>
            <p:cNvSpPr>
              <a:spLocks noChangeArrowheads="1"/>
            </p:cNvSpPr>
            <p:nvPr/>
          </p:nvSpPr>
          <p:spPr bwMode="auto">
            <a:xfrm>
              <a:off x="2802" y="3044"/>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2</a:t>
              </a:r>
            </a:p>
          </p:txBody>
        </p:sp>
        <p:sp>
          <p:nvSpPr>
            <p:cNvPr id="40966" name="Rectangle 5"/>
            <p:cNvSpPr>
              <a:spLocks noChangeArrowheads="1"/>
            </p:cNvSpPr>
            <p:nvPr/>
          </p:nvSpPr>
          <p:spPr bwMode="auto">
            <a:xfrm>
              <a:off x="5222" y="3044"/>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3</a:t>
              </a:r>
            </a:p>
          </p:txBody>
        </p:sp>
        <p:sp>
          <p:nvSpPr>
            <p:cNvPr id="40967" name="Rectangle 6"/>
            <p:cNvSpPr>
              <a:spLocks noChangeArrowheads="1"/>
            </p:cNvSpPr>
            <p:nvPr/>
          </p:nvSpPr>
          <p:spPr bwMode="auto">
            <a:xfrm>
              <a:off x="180" y="2924"/>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0</a:t>
              </a:r>
            </a:p>
          </p:txBody>
        </p:sp>
        <p:sp>
          <p:nvSpPr>
            <p:cNvPr id="40968" name="Rectangle 7"/>
            <p:cNvSpPr>
              <a:spLocks noChangeArrowheads="1"/>
            </p:cNvSpPr>
            <p:nvPr/>
          </p:nvSpPr>
          <p:spPr bwMode="auto">
            <a:xfrm>
              <a:off x="180" y="2452"/>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2</a:t>
              </a:r>
            </a:p>
          </p:txBody>
        </p:sp>
        <p:sp>
          <p:nvSpPr>
            <p:cNvPr id="40969" name="Rectangle 8"/>
            <p:cNvSpPr>
              <a:spLocks noChangeArrowheads="1"/>
            </p:cNvSpPr>
            <p:nvPr/>
          </p:nvSpPr>
          <p:spPr bwMode="auto">
            <a:xfrm>
              <a:off x="180" y="1977"/>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4</a:t>
              </a:r>
            </a:p>
          </p:txBody>
        </p:sp>
        <p:sp>
          <p:nvSpPr>
            <p:cNvPr id="40970" name="Rectangle 9"/>
            <p:cNvSpPr>
              <a:spLocks noChangeArrowheads="1"/>
            </p:cNvSpPr>
            <p:nvPr/>
          </p:nvSpPr>
          <p:spPr bwMode="auto">
            <a:xfrm>
              <a:off x="180" y="1503"/>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6</a:t>
              </a:r>
            </a:p>
          </p:txBody>
        </p:sp>
        <p:sp>
          <p:nvSpPr>
            <p:cNvPr id="40971" name="Rectangle 10"/>
            <p:cNvSpPr>
              <a:spLocks noChangeArrowheads="1"/>
            </p:cNvSpPr>
            <p:nvPr/>
          </p:nvSpPr>
          <p:spPr bwMode="auto">
            <a:xfrm>
              <a:off x="180" y="1029"/>
              <a:ext cx="190"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8</a:t>
              </a:r>
            </a:p>
          </p:txBody>
        </p:sp>
        <p:sp>
          <p:nvSpPr>
            <p:cNvPr id="40972" name="Rectangle 11"/>
            <p:cNvSpPr>
              <a:spLocks noChangeArrowheads="1"/>
            </p:cNvSpPr>
            <p:nvPr/>
          </p:nvSpPr>
          <p:spPr bwMode="auto">
            <a:xfrm>
              <a:off x="105" y="555"/>
              <a:ext cx="266"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10</a:t>
              </a:r>
            </a:p>
          </p:txBody>
        </p:sp>
        <p:sp>
          <p:nvSpPr>
            <p:cNvPr id="40973" name="Freeform 12"/>
            <p:cNvSpPr>
              <a:spLocks/>
            </p:cNvSpPr>
            <p:nvPr/>
          </p:nvSpPr>
          <p:spPr bwMode="auto">
            <a:xfrm>
              <a:off x="480" y="891"/>
              <a:ext cx="4832" cy="1887"/>
            </a:xfrm>
            <a:custGeom>
              <a:avLst/>
              <a:gdLst>
                <a:gd name="T0" fmla="*/ 0 w 4832"/>
                <a:gd name="T1" fmla="*/ 1886 h 1887"/>
                <a:gd name="T2" fmla="*/ 2415 w 4832"/>
                <a:gd name="T3" fmla="*/ 1650 h 1887"/>
                <a:gd name="T4" fmla="*/ 4831 w 4832"/>
                <a:gd name="T5" fmla="*/ 0 h 1887"/>
                <a:gd name="T6" fmla="*/ 0 60000 65536"/>
                <a:gd name="T7" fmla="*/ 0 60000 65536"/>
                <a:gd name="T8" fmla="*/ 0 60000 65536"/>
                <a:gd name="T9" fmla="*/ 0 w 4832"/>
                <a:gd name="T10" fmla="*/ 0 h 1887"/>
                <a:gd name="T11" fmla="*/ 4832 w 4832"/>
                <a:gd name="T12" fmla="*/ 1887 h 1887"/>
              </a:gdLst>
              <a:ahLst/>
              <a:cxnLst>
                <a:cxn ang="T6">
                  <a:pos x="T0" y="T1"/>
                </a:cxn>
                <a:cxn ang="T7">
                  <a:pos x="T2" y="T3"/>
                </a:cxn>
                <a:cxn ang="T8">
                  <a:pos x="T4" y="T5"/>
                </a:cxn>
              </a:cxnLst>
              <a:rect l="T9" t="T10" r="T11" b="T12"/>
              <a:pathLst>
                <a:path w="4832" h="1887">
                  <a:moveTo>
                    <a:pt x="0" y="1886"/>
                  </a:moveTo>
                  <a:lnTo>
                    <a:pt x="2415" y="1650"/>
                  </a:lnTo>
                  <a:lnTo>
                    <a:pt x="4831" y="0"/>
                  </a:lnTo>
                </a:path>
              </a:pathLst>
            </a:custGeom>
            <a:noFill/>
            <a:ln w="12700" cap="rnd">
              <a:noFill/>
              <a:round/>
              <a:headEnd/>
              <a:tailEnd/>
            </a:ln>
          </p:spPr>
          <p:txBody>
            <a:bodyPr/>
            <a:lstStyle/>
            <a:p>
              <a:pPr eaLnBrk="0" hangingPunct="0"/>
              <a:endParaRPr lang="en-GB"/>
            </a:p>
          </p:txBody>
        </p:sp>
        <p:sp>
          <p:nvSpPr>
            <p:cNvPr id="40974" name="Oval 13"/>
            <p:cNvSpPr>
              <a:spLocks noChangeArrowheads="1"/>
            </p:cNvSpPr>
            <p:nvPr/>
          </p:nvSpPr>
          <p:spPr bwMode="auto">
            <a:xfrm>
              <a:off x="452" y="2759"/>
              <a:ext cx="46" cy="45"/>
            </a:xfrm>
            <a:prstGeom prst="ellipse">
              <a:avLst/>
            </a:prstGeom>
            <a:solidFill>
              <a:srgbClr val="0000AF"/>
            </a:solidFill>
            <a:ln w="12700">
              <a:solidFill>
                <a:srgbClr val="0000AF"/>
              </a:solidFill>
              <a:round/>
              <a:headEnd/>
              <a:tailEnd/>
            </a:ln>
          </p:spPr>
          <p:txBody>
            <a:bodyPr wrap="none" anchor="ctr"/>
            <a:lstStyle/>
            <a:p>
              <a:pPr eaLnBrk="0" hangingPunct="0"/>
              <a:endParaRPr lang="en-GB"/>
            </a:p>
          </p:txBody>
        </p:sp>
        <p:sp>
          <p:nvSpPr>
            <p:cNvPr id="40975" name="Oval 14"/>
            <p:cNvSpPr>
              <a:spLocks noChangeArrowheads="1"/>
            </p:cNvSpPr>
            <p:nvPr/>
          </p:nvSpPr>
          <p:spPr bwMode="auto">
            <a:xfrm>
              <a:off x="2873" y="2522"/>
              <a:ext cx="45" cy="45"/>
            </a:xfrm>
            <a:prstGeom prst="ellipse">
              <a:avLst/>
            </a:prstGeom>
            <a:solidFill>
              <a:srgbClr val="0000AF"/>
            </a:solidFill>
            <a:ln w="12700">
              <a:solidFill>
                <a:srgbClr val="0000AF"/>
              </a:solidFill>
              <a:round/>
              <a:headEnd/>
              <a:tailEnd/>
            </a:ln>
          </p:spPr>
          <p:txBody>
            <a:bodyPr wrap="none" anchor="ctr"/>
            <a:lstStyle/>
            <a:p>
              <a:pPr eaLnBrk="0" hangingPunct="0"/>
              <a:endParaRPr lang="en-GB"/>
            </a:p>
          </p:txBody>
        </p:sp>
        <p:sp>
          <p:nvSpPr>
            <p:cNvPr id="40976" name="Oval 15"/>
            <p:cNvSpPr>
              <a:spLocks noChangeArrowheads="1"/>
            </p:cNvSpPr>
            <p:nvPr/>
          </p:nvSpPr>
          <p:spPr bwMode="auto">
            <a:xfrm>
              <a:off x="5293" y="864"/>
              <a:ext cx="46" cy="45"/>
            </a:xfrm>
            <a:prstGeom prst="ellipse">
              <a:avLst/>
            </a:prstGeom>
            <a:solidFill>
              <a:srgbClr val="0000AF"/>
            </a:solidFill>
            <a:ln w="12700">
              <a:solidFill>
                <a:srgbClr val="0000AF"/>
              </a:solidFill>
              <a:round/>
              <a:headEnd/>
              <a:tailEnd/>
            </a:ln>
          </p:spPr>
          <p:txBody>
            <a:bodyPr wrap="none" anchor="ctr"/>
            <a:lstStyle/>
            <a:p>
              <a:pPr eaLnBrk="0" hangingPunct="0"/>
              <a:endParaRPr lang="en-GB"/>
            </a:p>
          </p:txBody>
        </p:sp>
        <p:sp>
          <p:nvSpPr>
            <p:cNvPr id="40977" name="Freeform 16"/>
            <p:cNvSpPr>
              <a:spLocks/>
            </p:cNvSpPr>
            <p:nvPr/>
          </p:nvSpPr>
          <p:spPr bwMode="auto">
            <a:xfrm>
              <a:off x="480" y="1128"/>
              <a:ext cx="4842" cy="1897"/>
            </a:xfrm>
            <a:custGeom>
              <a:avLst/>
              <a:gdLst>
                <a:gd name="T0" fmla="*/ 0 w 4842"/>
                <a:gd name="T1" fmla="*/ 1896 h 1897"/>
                <a:gd name="T2" fmla="*/ 2420 w 4842"/>
                <a:gd name="T3" fmla="*/ 948 h 1897"/>
                <a:gd name="T4" fmla="*/ 4841 w 4842"/>
                <a:gd name="T5" fmla="*/ 0 h 1897"/>
                <a:gd name="T6" fmla="*/ 0 60000 65536"/>
                <a:gd name="T7" fmla="*/ 0 60000 65536"/>
                <a:gd name="T8" fmla="*/ 0 60000 65536"/>
                <a:gd name="T9" fmla="*/ 0 w 4842"/>
                <a:gd name="T10" fmla="*/ 0 h 1897"/>
                <a:gd name="T11" fmla="*/ 4842 w 4842"/>
                <a:gd name="T12" fmla="*/ 1897 h 1897"/>
              </a:gdLst>
              <a:ahLst/>
              <a:cxnLst>
                <a:cxn ang="T6">
                  <a:pos x="T0" y="T1"/>
                </a:cxn>
                <a:cxn ang="T7">
                  <a:pos x="T2" y="T3"/>
                </a:cxn>
                <a:cxn ang="T8">
                  <a:pos x="T4" y="T5"/>
                </a:cxn>
              </a:cxnLst>
              <a:rect l="T9" t="T10" r="T11" b="T12"/>
              <a:pathLst>
                <a:path w="4842" h="1897">
                  <a:moveTo>
                    <a:pt x="0" y="1896"/>
                  </a:moveTo>
                  <a:lnTo>
                    <a:pt x="2420" y="948"/>
                  </a:lnTo>
                  <a:lnTo>
                    <a:pt x="4841" y="0"/>
                  </a:lnTo>
                </a:path>
              </a:pathLst>
            </a:custGeom>
            <a:noFill/>
            <a:ln w="25400" cap="rnd">
              <a:solidFill>
                <a:srgbClr val="008000"/>
              </a:solidFill>
              <a:round/>
              <a:headEnd/>
              <a:tailEnd/>
            </a:ln>
          </p:spPr>
          <p:txBody>
            <a:bodyPr/>
            <a:lstStyle/>
            <a:p>
              <a:pPr eaLnBrk="0" hangingPunct="0"/>
              <a:endParaRPr lang="en-GB"/>
            </a:p>
          </p:txBody>
        </p:sp>
        <p:sp>
          <p:nvSpPr>
            <p:cNvPr id="40978" name="Freeform 17"/>
            <p:cNvSpPr>
              <a:spLocks/>
            </p:cNvSpPr>
            <p:nvPr/>
          </p:nvSpPr>
          <p:spPr bwMode="auto">
            <a:xfrm>
              <a:off x="480" y="1318"/>
              <a:ext cx="4842" cy="1517"/>
            </a:xfrm>
            <a:custGeom>
              <a:avLst/>
              <a:gdLst>
                <a:gd name="T0" fmla="*/ 0 w 4842"/>
                <a:gd name="T1" fmla="*/ 1516 h 1517"/>
                <a:gd name="T2" fmla="*/ 2420 w 4842"/>
                <a:gd name="T3" fmla="*/ 758 h 1517"/>
                <a:gd name="T4" fmla="*/ 4841 w 4842"/>
                <a:gd name="T5" fmla="*/ 0 h 1517"/>
                <a:gd name="T6" fmla="*/ 0 60000 65536"/>
                <a:gd name="T7" fmla="*/ 0 60000 65536"/>
                <a:gd name="T8" fmla="*/ 0 60000 65536"/>
                <a:gd name="T9" fmla="*/ 0 w 4842"/>
                <a:gd name="T10" fmla="*/ 0 h 1517"/>
                <a:gd name="T11" fmla="*/ 4842 w 4842"/>
                <a:gd name="T12" fmla="*/ 1517 h 1517"/>
              </a:gdLst>
              <a:ahLst/>
              <a:cxnLst>
                <a:cxn ang="T6">
                  <a:pos x="T0" y="T1"/>
                </a:cxn>
                <a:cxn ang="T7">
                  <a:pos x="T2" y="T3"/>
                </a:cxn>
                <a:cxn ang="T8">
                  <a:pos x="T4" y="T5"/>
                </a:cxn>
              </a:cxnLst>
              <a:rect l="T9" t="T10" r="T11" b="T12"/>
              <a:pathLst>
                <a:path w="4842" h="1517">
                  <a:moveTo>
                    <a:pt x="0" y="1516"/>
                  </a:moveTo>
                  <a:lnTo>
                    <a:pt x="2420" y="758"/>
                  </a:lnTo>
                  <a:lnTo>
                    <a:pt x="4841" y="0"/>
                  </a:lnTo>
                </a:path>
              </a:pathLst>
            </a:custGeom>
            <a:noFill/>
            <a:ln w="25400" cap="rnd">
              <a:solidFill>
                <a:srgbClr val="FF8100"/>
              </a:solidFill>
              <a:round/>
              <a:headEnd/>
              <a:tailEnd/>
            </a:ln>
          </p:spPr>
          <p:txBody>
            <a:bodyPr/>
            <a:lstStyle/>
            <a:p>
              <a:pPr eaLnBrk="0" hangingPunct="0"/>
              <a:endParaRPr lang="en-GB"/>
            </a:p>
          </p:txBody>
        </p:sp>
        <p:sp>
          <p:nvSpPr>
            <p:cNvPr id="40979" name="Freeform 18"/>
            <p:cNvSpPr>
              <a:spLocks/>
            </p:cNvSpPr>
            <p:nvPr/>
          </p:nvSpPr>
          <p:spPr bwMode="auto">
            <a:xfrm>
              <a:off x="480" y="1500"/>
              <a:ext cx="4842" cy="1301"/>
            </a:xfrm>
            <a:custGeom>
              <a:avLst/>
              <a:gdLst>
                <a:gd name="T0" fmla="*/ 0 w 4842"/>
                <a:gd name="T1" fmla="*/ 1300 h 1301"/>
                <a:gd name="T2" fmla="*/ 2420 w 4842"/>
                <a:gd name="T3" fmla="*/ 650 h 1301"/>
                <a:gd name="T4" fmla="*/ 4841 w 4842"/>
                <a:gd name="T5" fmla="*/ 0 h 1301"/>
                <a:gd name="T6" fmla="*/ 0 60000 65536"/>
                <a:gd name="T7" fmla="*/ 0 60000 65536"/>
                <a:gd name="T8" fmla="*/ 0 60000 65536"/>
                <a:gd name="T9" fmla="*/ 0 w 4842"/>
                <a:gd name="T10" fmla="*/ 0 h 1301"/>
                <a:gd name="T11" fmla="*/ 4842 w 4842"/>
                <a:gd name="T12" fmla="*/ 1301 h 1301"/>
              </a:gdLst>
              <a:ahLst/>
              <a:cxnLst>
                <a:cxn ang="T6">
                  <a:pos x="T0" y="T1"/>
                </a:cxn>
                <a:cxn ang="T7">
                  <a:pos x="T2" y="T3"/>
                </a:cxn>
                <a:cxn ang="T8">
                  <a:pos x="T4" y="T5"/>
                </a:cxn>
              </a:cxnLst>
              <a:rect l="T9" t="T10" r="T11" b="T12"/>
              <a:pathLst>
                <a:path w="4842" h="1301">
                  <a:moveTo>
                    <a:pt x="0" y="1300"/>
                  </a:moveTo>
                  <a:lnTo>
                    <a:pt x="2420" y="650"/>
                  </a:lnTo>
                  <a:lnTo>
                    <a:pt x="4841" y="0"/>
                  </a:lnTo>
                </a:path>
              </a:pathLst>
            </a:custGeom>
            <a:noFill/>
            <a:ln w="25400" cap="rnd">
              <a:solidFill>
                <a:srgbClr val="FF0000"/>
              </a:solidFill>
              <a:round/>
              <a:headEnd/>
              <a:tailEnd/>
            </a:ln>
          </p:spPr>
          <p:txBody>
            <a:bodyPr/>
            <a:lstStyle/>
            <a:p>
              <a:pPr eaLnBrk="0" hangingPunct="0"/>
              <a:endParaRPr lang="en-GB"/>
            </a:p>
          </p:txBody>
        </p:sp>
        <p:sp>
          <p:nvSpPr>
            <p:cNvPr id="40980" name="Line 19"/>
            <p:cNvSpPr>
              <a:spLocks noChangeShapeType="1"/>
            </p:cNvSpPr>
            <p:nvPr/>
          </p:nvSpPr>
          <p:spPr bwMode="auto">
            <a:xfrm flipV="1">
              <a:off x="480" y="2955"/>
              <a:ext cx="0" cy="73"/>
            </a:xfrm>
            <a:prstGeom prst="line">
              <a:avLst/>
            </a:prstGeom>
            <a:noFill/>
            <a:ln w="12700">
              <a:solidFill>
                <a:srgbClr val="000000"/>
              </a:solidFill>
              <a:round/>
              <a:headEnd/>
              <a:tailEnd/>
            </a:ln>
          </p:spPr>
          <p:txBody>
            <a:bodyPr wrap="none" anchor="ctr"/>
            <a:lstStyle/>
            <a:p>
              <a:endParaRPr lang="en-GB"/>
            </a:p>
          </p:txBody>
        </p:sp>
        <p:sp>
          <p:nvSpPr>
            <p:cNvPr id="40981" name="Line 20"/>
            <p:cNvSpPr>
              <a:spLocks noChangeShapeType="1"/>
            </p:cNvSpPr>
            <p:nvPr/>
          </p:nvSpPr>
          <p:spPr bwMode="auto">
            <a:xfrm flipV="1">
              <a:off x="2901" y="2955"/>
              <a:ext cx="0" cy="73"/>
            </a:xfrm>
            <a:prstGeom prst="line">
              <a:avLst/>
            </a:prstGeom>
            <a:noFill/>
            <a:ln w="12700">
              <a:solidFill>
                <a:srgbClr val="000000"/>
              </a:solidFill>
              <a:round/>
              <a:headEnd/>
              <a:tailEnd/>
            </a:ln>
          </p:spPr>
          <p:txBody>
            <a:bodyPr wrap="none" anchor="ctr"/>
            <a:lstStyle/>
            <a:p>
              <a:endParaRPr lang="en-GB"/>
            </a:p>
          </p:txBody>
        </p:sp>
        <p:sp>
          <p:nvSpPr>
            <p:cNvPr id="40982" name="Line 21"/>
            <p:cNvSpPr>
              <a:spLocks noChangeShapeType="1"/>
            </p:cNvSpPr>
            <p:nvPr/>
          </p:nvSpPr>
          <p:spPr bwMode="auto">
            <a:xfrm flipV="1">
              <a:off x="5321" y="2955"/>
              <a:ext cx="0" cy="73"/>
            </a:xfrm>
            <a:prstGeom prst="line">
              <a:avLst/>
            </a:prstGeom>
            <a:noFill/>
            <a:ln w="12700">
              <a:solidFill>
                <a:srgbClr val="000000"/>
              </a:solidFill>
              <a:round/>
              <a:headEnd/>
              <a:tailEnd/>
            </a:ln>
          </p:spPr>
          <p:txBody>
            <a:bodyPr wrap="none" anchor="ctr"/>
            <a:lstStyle/>
            <a:p>
              <a:endParaRPr lang="en-GB"/>
            </a:p>
          </p:txBody>
        </p:sp>
        <p:sp>
          <p:nvSpPr>
            <p:cNvPr id="40983" name="Line 22"/>
            <p:cNvSpPr>
              <a:spLocks noChangeShapeType="1"/>
            </p:cNvSpPr>
            <p:nvPr/>
          </p:nvSpPr>
          <p:spPr bwMode="auto">
            <a:xfrm>
              <a:off x="387" y="2787"/>
              <a:ext cx="24" cy="0"/>
            </a:xfrm>
            <a:prstGeom prst="line">
              <a:avLst/>
            </a:prstGeom>
            <a:noFill/>
            <a:ln w="12700">
              <a:solidFill>
                <a:srgbClr val="FFFFFF"/>
              </a:solidFill>
              <a:round/>
              <a:headEnd/>
              <a:tailEnd/>
            </a:ln>
          </p:spPr>
          <p:txBody>
            <a:bodyPr wrap="none" anchor="ctr"/>
            <a:lstStyle/>
            <a:p>
              <a:endParaRPr lang="en-GB"/>
            </a:p>
          </p:txBody>
        </p:sp>
        <p:sp>
          <p:nvSpPr>
            <p:cNvPr id="40984" name="Line 23"/>
            <p:cNvSpPr>
              <a:spLocks noChangeShapeType="1"/>
            </p:cNvSpPr>
            <p:nvPr/>
          </p:nvSpPr>
          <p:spPr bwMode="auto">
            <a:xfrm>
              <a:off x="387" y="2313"/>
              <a:ext cx="24" cy="0"/>
            </a:xfrm>
            <a:prstGeom prst="line">
              <a:avLst/>
            </a:prstGeom>
            <a:noFill/>
            <a:ln w="12700">
              <a:solidFill>
                <a:srgbClr val="FFFFFF"/>
              </a:solidFill>
              <a:round/>
              <a:headEnd/>
              <a:tailEnd/>
            </a:ln>
          </p:spPr>
          <p:txBody>
            <a:bodyPr wrap="none" anchor="ctr"/>
            <a:lstStyle/>
            <a:p>
              <a:endParaRPr lang="en-GB"/>
            </a:p>
          </p:txBody>
        </p:sp>
        <p:sp>
          <p:nvSpPr>
            <p:cNvPr id="40985" name="Line 24"/>
            <p:cNvSpPr>
              <a:spLocks noChangeShapeType="1"/>
            </p:cNvSpPr>
            <p:nvPr/>
          </p:nvSpPr>
          <p:spPr bwMode="auto">
            <a:xfrm>
              <a:off x="387" y="1839"/>
              <a:ext cx="24" cy="0"/>
            </a:xfrm>
            <a:prstGeom prst="line">
              <a:avLst/>
            </a:prstGeom>
            <a:noFill/>
            <a:ln w="12700">
              <a:solidFill>
                <a:srgbClr val="FFFFFF"/>
              </a:solidFill>
              <a:round/>
              <a:headEnd/>
              <a:tailEnd/>
            </a:ln>
          </p:spPr>
          <p:txBody>
            <a:bodyPr wrap="none" anchor="ctr"/>
            <a:lstStyle/>
            <a:p>
              <a:endParaRPr lang="en-GB"/>
            </a:p>
          </p:txBody>
        </p:sp>
        <p:sp>
          <p:nvSpPr>
            <p:cNvPr id="40986" name="Line 25"/>
            <p:cNvSpPr>
              <a:spLocks noChangeShapeType="1"/>
            </p:cNvSpPr>
            <p:nvPr/>
          </p:nvSpPr>
          <p:spPr bwMode="auto">
            <a:xfrm>
              <a:off x="387" y="1365"/>
              <a:ext cx="24" cy="0"/>
            </a:xfrm>
            <a:prstGeom prst="line">
              <a:avLst/>
            </a:prstGeom>
            <a:noFill/>
            <a:ln w="12700">
              <a:solidFill>
                <a:srgbClr val="FFFFFF"/>
              </a:solidFill>
              <a:round/>
              <a:headEnd/>
              <a:tailEnd/>
            </a:ln>
          </p:spPr>
          <p:txBody>
            <a:bodyPr wrap="none" anchor="ctr"/>
            <a:lstStyle/>
            <a:p>
              <a:endParaRPr lang="en-GB"/>
            </a:p>
          </p:txBody>
        </p:sp>
        <p:sp>
          <p:nvSpPr>
            <p:cNvPr id="40987" name="Line 26"/>
            <p:cNvSpPr>
              <a:spLocks noChangeShapeType="1"/>
            </p:cNvSpPr>
            <p:nvPr/>
          </p:nvSpPr>
          <p:spPr bwMode="auto">
            <a:xfrm>
              <a:off x="387" y="891"/>
              <a:ext cx="24" cy="0"/>
            </a:xfrm>
            <a:prstGeom prst="line">
              <a:avLst/>
            </a:prstGeom>
            <a:noFill/>
            <a:ln w="12700">
              <a:solidFill>
                <a:srgbClr val="FFFFFF"/>
              </a:solidFill>
              <a:round/>
              <a:headEnd/>
              <a:tailEnd/>
            </a:ln>
          </p:spPr>
          <p:txBody>
            <a:bodyPr wrap="none" anchor="ctr"/>
            <a:lstStyle/>
            <a:p>
              <a:endParaRPr lang="en-GB"/>
            </a:p>
          </p:txBody>
        </p:sp>
        <p:sp>
          <p:nvSpPr>
            <p:cNvPr id="40988" name="Line 27"/>
            <p:cNvSpPr>
              <a:spLocks noChangeShapeType="1"/>
            </p:cNvSpPr>
            <p:nvPr/>
          </p:nvSpPr>
          <p:spPr bwMode="auto">
            <a:xfrm>
              <a:off x="387" y="3024"/>
              <a:ext cx="57" cy="0"/>
            </a:xfrm>
            <a:prstGeom prst="line">
              <a:avLst/>
            </a:prstGeom>
            <a:noFill/>
            <a:ln w="12700">
              <a:solidFill>
                <a:srgbClr val="FFFFFF"/>
              </a:solidFill>
              <a:round/>
              <a:headEnd/>
              <a:tailEnd/>
            </a:ln>
          </p:spPr>
          <p:txBody>
            <a:bodyPr wrap="none" anchor="ctr"/>
            <a:lstStyle/>
            <a:p>
              <a:endParaRPr lang="en-GB"/>
            </a:p>
          </p:txBody>
        </p:sp>
        <p:sp>
          <p:nvSpPr>
            <p:cNvPr id="40989" name="Line 28"/>
            <p:cNvSpPr>
              <a:spLocks noChangeShapeType="1"/>
            </p:cNvSpPr>
            <p:nvPr/>
          </p:nvSpPr>
          <p:spPr bwMode="auto">
            <a:xfrm>
              <a:off x="387" y="2550"/>
              <a:ext cx="57" cy="0"/>
            </a:xfrm>
            <a:prstGeom prst="line">
              <a:avLst/>
            </a:prstGeom>
            <a:noFill/>
            <a:ln w="12700">
              <a:solidFill>
                <a:srgbClr val="FFFFFF"/>
              </a:solidFill>
              <a:round/>
              <a:headEnd/>
              <a:tailEnd/>
            </a:ln>
          </p:spPr>
          <p:txBody>
            <a:bodyPr wrap="none" anchor="ctr"/>
            <a:lstStyle/>
            <a:p>
              <a:endParaRPr lang="en-GB"/>
            </a:p>
          </p:txBody>
        </p:sp>
        <p:sp>
          <p:nvSpPr>
            <p:cNvPr id="40990" name="Line 29"/>
            <p:cNvSpPr>
              <a:spLocks noChangeShapeType="1"/>
            </p:cNvSpPr>
            <p:nvPr/>
          </p:nvSpPr>
          <p:spPr bwMode="auto">
            <a:xfrm>
              <a:off x="387" y="2076"/>
              <a:ext cx="57" cy="0"/>
            </a:xfrm>
            <a:prstGeom prst="line">
              <a:avLst/>
            </a:prstGeom>
            <a:noFill/>
            <a:ln w="12700">
              <a:solidFill>
                <a:srgbClr val="FFFFFF"/>
              </a:solidFill>
              <a:round/>
              <a:headEnd/>
              <a:tailEnd/>
            </a:ln>
          </p:spPr>
          <p:txBody>
            <a:bodyPr wrap="none" anchor="ctr"/>
            <a:lstStyle/>
            <a:p>
              <a:endParaRPr lang="en-GB"/>
            </a:p>
          </p:txBody>
        </p:sp>
        <p:sp>
          <p:nvSpPr>
            <p:cNvPr id="40991" name="Line 30"/>
            <p:cNvSpPr>
              <a:spLocks noChangeShapeType="1"/>
            </p:cNvSpPr>
            <p:nvPr/>
          </p:nvSpPr>
          <p:spPr bwMode="auto">
            <a:xfrm>
              <a:off x="387" y="1602"/>
              <a:ext cx="57" cy="0"/>
            </a:xfrm>
            <a:prstGeom prst="line">
              <a:avLst/>
            </a:prstGeom>
            <a:noFill/>
            <a:ln w="12700">
              <a:solidFill>
                <a:srgbClr val="FFFFFF"/>
              </a:solidFill>
              <a:round/>
              <a:headEnd/>
              <a:tailEnd/>
            </a:ln>
          </p:spPr>
          <p:txBody>
            <a:bodyPr wrap="none" anchor="ctr"/>
            <a:lstStyle/>
            <a:p>
              <a:endParaRPr lang="en-GB"/>
            </a:p>
          </p:txBody>
        </p:sp>
        <p:sp>
          <p:nvSpPr>
            <p:cNvPr id="40992" name="Line 31"/>
            <p:cNvSpPr>
              <a:spLocks noChangeShapeType="1"/>
            </p:cNvSpPr>
            <p:nvPr/>
          </p:nvSpPr>
          <p:spPr bwMode="auto">
            <a:xfrm>
              <a:off x="387" y="1128"/>
              <a:ext cx="57" cy="0"/>
            </a:xfrm>
            <a:prstGeom prst="line">
              <a:avLst/>
            </a:prstGeom>
            <a:noFill/>
            <a:ln w="12700">
              <a:solidFill>
                <a:srgbClr val="FFFFFF"/>
              </a:solidFill>
              <a:round/>
              <a:headEnd/>
              <a:tailEnd/>
            </a:ln>
          </p:spPr>
          <p:txBody>
            <a:bodyPr wrap="none" anchor="ctr"/>
            <a:lstStyle/>
            <a:p>
              <a:endParaRPr lang="en-GB"/>
            </a:p>
          </p:txBody>
        </p:sp>
        <p:sp>
          <p:nvSpPr>
            <p:cNvPr id="40993" name="Line 32"/>
            <p:cNvSpPr>
              <a:spLocks noChangeShapeType="1"/>
            </p:cNvSpPr>
            <p:nvPr/>
          </p:nvSpPr>
          <p:spPr bwMode="auto">
            <a:xfrm>
              <a:off x="387" y="654"/>
              <a:ext cx="57" cy="0"/>
            </a:xfrm>
            <a:prstGeom prst="line">
              <a:avLst/>
            </a:prstGeom>
            <a:noFill/>
            <a:ln w="12700">
              <a:solidFill>
                <a:srgbClr val="FFFFFF"/>
              </a:solidFill>
              <a:round/>
              <a:headEnd/>
              <a:tailEnd/>
            </a:ln>
          </p:spPr>
          <p:txBody>
            <a:bodyPr wrap="none" anchor="ctr"/>
            <a:lstStyle/>
            <a:p>
              <a:endParaRPr lang="en-GB"/>
            </a:p>
          </p:txBody>
        </p:sp>
        <p:sp>
          <p:nvSpPr>
            <p:cNvPr id="40994" name="Freeform 33"/>
            <p:cNvSpPr>
              <a:spLocks/>
            </p:cNvSpPr>
            <p:nvPr/>
          </p:nvSpPr>
          <p:spPr bwMode="auto">
            <a:xfrm>
              <a:off x="383" y="654"/>
              <a:ext cx="5036" cy="2371"/>
            </a:xfrm>
            <a:custGeom>
              <a:avLst/>
              <a:gdLst>
                <a:gd name="T0" fmla="*/ 5035 w 5036"/>
                <a:gd name="T1" fmla="*/ 0 h 2371"/>
                <a:gd name="T2" fmla="*/ 0 w 5036"/>
                <a:gd name="T3" fmla="*/ 0 h 2371"/>
                <a:gd name="T4" fmla="*/ 0 w 5036"/>
                <a:gd name="T5" fmla="*/ 2370 h 2371"/>
                <a:gd name="T6" fmla="*/ 5035 w 5036"/>
                <a:gd name="T7" fmla="*/ 2370 h 2371"/>
                <a:gd name="T8" fmla="*/ 5035 w 5036"/>
                <a:gd name="T9" fmla="*/ 0 h 2371"/>
                <a:gd name="T10" fmla="*/ 0 60000 65536"/>
                <a:gd name="T11" fmla="*/ 0 60000 65536"/>
                <a:gd name="T12" fmla="*/ 0 60000 65536"/>
                <a:gd name="T13" fmla="*/ 0 60000 65536"/>
                <a:gd name="T14" fmla="*/ 0 60000 65536"/>
                <a:gd name="T15" fmla="*/ 0 w 5036"/>
                <a:gd name="T16" fmla="*/ 0 h 2371"/>
                <a:gd name="T17" fmla="*/ 5036 w 5036"/>
                <a:gd name="T18" fmla="*/ 2371 h 2371"/>
              </a:gdLst>
              <a:ahLst/>
              <a:cxnLst>
                <a:cxn ang="T10">
                  <a:pos x="T0" y="T1"/>
                </a:cxn>
                <a:cxn ang="T11">
                  <a:pos x="T2" y="T3"/>
                </a:cxn>
                <a:cxn ang="T12">
                  <a:pos x="T4" y="T5"/>
                </a:cxn>
                <a:cxn ang="T13">
                  <a:pos x="T6" y="T7"/>
                </a:cxn>
                <a:cxn ang="T14">
                  <a:pos x="T8" y="T9"/>
                </a:cxn>
              </a:cxnLst>
              <a:rect l="T15" t="T16" r="T17" b="T18"/>
              <a:pathLst>
                <a:path w="5036" h="2371">
                  <a:moveTo>
                    <a:pt x="5035" y="0"/>
                  </a:moveTo>
                  <a:lnTo>
                    <a:pt x="0" y="0"/>
                  </a:lnTo>
                  <a:lnTo>
                    <a:pt x="0" y="2370"/>
                  </a:lnTo>
                  <a:lnTo>
                    <a:pt x="5035" y="2370"/>
                  </a:lnTo>
                  <a:lnTo>
                    <a:pt x="5035" y="0"/>
                  </a:lnTo>
                </a:path>
              </a:pathLst>
            </a:custGeom>
            <a:noFill/>
            <a:ln w="12700" cap="rnd">
              <a:solidFill>
                <a:srgbClr val="000000"/>
              </a:solidFill>
              <a:round/>
              <a:headEnd/>
              <a:tailEnd/>
            </a:ln>
          </p:spPr>
          <p:txBody>
            <a:bodyPr/>
            <a:lstStyle/>
            <a:p>
              <a:pPr eaLnBrk="0" hangingPunct="0"/>
              <a:endParaRPr lang="en-GB"/>
            </a:p>
          </p:txBody>
        </p:sp>
        <p:sp>
          <p:nvSpPr>
            <p:cNvPr id="40995" name="Rectangle 34"/>
            <p:cNvSpPr>
              <a:spLocks noChangeArrowheads="1"/>
            </p:cNvSpPr>
            <p:nvPr/>
          </p:nvSpPr>
          <p:spPr bwMode="auto">
            <a:xfrm>
              <a:off x="1718" y="3333"/>
              <a:ext cx="2340" cy="485"/>
            </a:xfrm>
            <a:prstGeom prst="rect">
              <a:avLst/>
            </a:prstGeom>
            <a:noFill/>
            <a:ln w="12700">
              <a:solidFill>
                <a:srgbClr val="FFFFFF"/>
              </a:solidFill>
              <a:miter lim="800000"/>
              <a:headEnd/>
              <a:tailEnd/>
            </a:ln>
          </p:spPr>
          <p:txBody>
            <a:bodyPr wrap="none" anchor="ctr"/>
            <a:lstStyle/>
            <a:p>
              <a:pPr eaLnBrk="0" hangingPunct="0"/>
              <a:endParaRPr lang="en-GB"/>
            </a:p>
          </p:txBody>
        </p:sp>
        <p:sp>
          <p:nvSpPr>
            <p:cNvPr id="40996" name="Oval 35"/>
            <p:cNvSpPr>
              <a:spLocks noChangeArrowheads="1"/>
            </p:cNvSpPr>
            <p:nvPr/>
          </p:nvSpPr>
          <p:spPr bwMode="auto">
            <a:xfrm>
              <a:off x="2010" y="3647"/>
              <a:ext cx="45" cy="45"/>
            </a:xfrm>
            <a:prstGeom prst="ellipse">
              <a:avLst/>
            </a:prstGeom>
            <a:solidFill>
              <a:srgbClr val="0000AF"/>
            </a:solidFill>
            <a:ln w="12700">
              <a:solidFill>
                <a:srgbClr val="0000AF"/>
              </a:solidFill>
              <a:round/>
              <a:headEnd/>
              <a:tailEnd/>
            </a:ln>
          </p:spPr>
          <p:txBody>
            <a:bodyPr wrap="none" anchor="ctr"/>
            <a:lstStyle/>
            <a:p>
              <a:pPr eaLnBrk="0" hangingPunct="0"/>
              <a:endParaRPr lang="en-GB"/>
            </a:p>
          </p:txBody>
        </p:sp>
        <p:sp>
          <p:nvSpPr>
            <p:cNvPr id="40997" name="Line 36"/>
            <p:cNvSpPr>
              <a:spLocks noChangeShapeType="1"/>
            </p:cNvSpPr>
            <p:nvPr/>
          </p:nvSpPr>
          <p:spPr bwMode="auto">
            <a:xfrm>
              <a:off x="2370" y="3675"/>
              <a:ext cx="425" cy="0"/>
            </a:xfrm>
            <a:prstGeom prst="line">
              <a:avLst/>
            </a:prstGeom>
            <a:noFill/>
            <a:ln w="25400">
              <a:solidFill>
                <a:srgbClr val="008000"/>
              </a:solidFill>
              <a:round/>
              <a:headEnd/>
              <a:tailEnd/>
            </a:ln>
          </p:spPr>
          <p:txBody>
            <a:bodyPr wrap="none" anchor="ctr"/>
            <a:lstStyle/>
            <a:p>
              <a:endParaRPr lang="en-GB"/>
            </a:p>
          </p:txBody>
        </p:sp>
        <p:sp>
          <p:nvSpPr>
            <p:cNvPr id="40998" name="Line 37"/>
            <p:cNvSpPr>
              <a:spLocks noChangeShapeType="1"/>
            </p:cNvSpPr>
            <p:nvPr/>
          </p:nvSpPr>
          <p:spPr bwMode="auto">
            <a:xfrm>
              <a:off x="2933" y="3675"/>
              <a:ext cx="425" cy="0"/>
            </a:xfrm>
            <a:prstGeom prst="line">
              <a:avLst/>
            </a:prstGeom>
            <a:noFill/>
            <a:ln w="25400">
              <a:solidFill>
                <a:srgbClr val="FF8100"/>
              </a:solidFill>
              <a:round/>
              <a:headEnd/>
              <a:tailEnd/>
            </a:ln>
          </p:spPr>
          <p:txBody>
            <a:bodyPr wrap="none" anchor="ctr"/>
            <a:lstStyle/>
            <a:p>
              <a:endParaRPr lang="en-GB"/>
            </a:p>
          </p:txBody>
        </p:sp>
        <p:sp>
          <p:nvSpPr>
            <p:cNvPr id="40999" name="Line 38"/>
            <p:cNvSpPr>
              <a:spLocks noChangeShapeType="1"/>
            </p:cNvSpPr>
            <p:nvPr/>
          </p:nvSpPr>
          <p:spPr bwMode="auto">
            <a:xfrm>
              <a:off x="3515" y="3675"/>
              <a:ext cx="425" cy="0"/>
            </a:xfrm>
            <a:prstGeom prst="line">
              <a:avLst/>
            </a:prstGeom>
            <a:noFill/>
            <a:ln w="25400">
              <a:solidFill>
                <a:srgbClr val="FF0000"/>
              </a:solidFill>
              <a:round/>
              <a:headEnd/>
              <a:tailEnd/>
            </a:ln>
          </p:spPr>
          <p:txBody>
            <a:bodyPr wrap="none" anchor="ctr"/>
            <a:lstStyle/>
            <a:p>
              <a:endParaRPr lang="en-GB"/>
            </a:p>
          </p:txBody>
        </p:sp>
        <p:sp>
          <p:nvSpPr>
            <p:cNvPr id="41000" name="Rectangle 39"/>
            <p:cNvSpPr>
              <a:spLocks noChangeArrowheads="1"/>
            </p:cNvSpPr>
            <p:nvPr/>
          </p:nvSpPr>
          <p:spPr bwMode="auto">
            <a:xfrm>
              <a:off x="1834" y="3387"/>
              <a:ext cx="402"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Data</a:t>
              </a:r>
            </a:p>
          </p:txBody>
        </p:sp>
        <p:sp>
          <p:nvSpPr>
            <p:cNvPr id="41001" name="Rectangle 40"/>
            <p:cNvSpPr>
              <a:spLocks noChangeArrowheads="1"/>
            </p:cNvSpPr>
            <p:nvPr/>
          </p:nvSpPr>
          <p:spPr bwMode="auto">
            <a:xfrm>
              <a:off x="2303" y="3387"/>
              <a:ext cx="552"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Normal</a:t>
              </a:r>
            </a:p>
          </p:txBody>
        </p:sp>
        <p:sp>
          <p:nvSpPr>
            <p:cNvPr id="41002" name="Rectangle 41"/>
            <p:cNvSpPr>
              <a:spLocks noChangeArrowheads="1"/>
            </p:cNvSpPr>
            <p:nvPr/>
          </p:nvSpPr>
          <p:spPr bwMode="auto">
            <a:xfrm>
              <a:off x="2844" y="3387"/>
              <a:ext cx="599"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Poisson</a:t>
              </a:r>
            </a:p>
          </p:txBody>
        </p:sp>
        <p:sp>
          <p:nvSpPr>
            <p:cNvPr id="41003" name="Rectangle 42"/>
            <p:cNvSpPr>
              <a:spLocks noChangeArrowheads="1"/>
            </p:cNvSpPr>
            <p:nvPr/>
          </p:nvSpPr>
          <p:spPr bwMode="auto">
            <a:xfrm>
              <a:off x="3426" y="3387"/>
              <a:ext cx="598" cy="219"/>
            </a:xfrm>
            <a:prstGeom prst="rect">
              <a:avLst/>
            </a:prstGeom>
            <a:noFill/>
            <a:ln w="12700">
              <a:noFill/>
              <a:miter lim="800000"/>
              <a:headEnd/>
              <a:tailEnd/>
            </a:ln>
          </p:spPr>
          <p:txBody>
            <a:bodyPr wrap="none" lIns="90488" tIns="44450" rIns="90488" bIns="44450">
              <a:spAutoFit/>
            </a:bodyPr>
            <a:lstStyle/>
            <a:p>
              <a:pPr defTabSz="762000" eaLnBrk="0" hangingPunct="0"/>
              <a:r>
                <a:rPr lang="en-GB" sz="1700">
                  <a:solidFill>
                    <a:srgbClr val="000000"/>
                  </a:solidFill>
                </a:rPr>
                <a:t>Gamma</a:t>
              </a:r>
            </a:p>
          </p:txBody>
        </p:sp>
      </p:grpSp>
      <p:sp>
        <p:nvSpPr>
          <p:cNvPr id="40963" name="TextBox 46"/>
          <p:cNvSpPr txBox="1">
            <a:spLocks noChangeArrowheads="1"/>
          </p:cNvSpPr>
          <p:nvPr/>
        </p:nvSpPr>
        <p:spPr bwMode="auto">
          <a:xfrm>
            <a:off x="642938" y="1357313"/>
            <a:ext cx="6072187" cy="1816100"/>
          </a:xfrm>
          <a:prstGeom prst="rect">
            <a:avLst/>
          </a:prstGeom>
          <a:noFill/>
          <a:ln w="9525">
            <a:noFill/>
            <a:miter lim="800000"/>
            <a:headEnd/>
            <a:tailEnd/>
          </a:ln>
        </p:spPr>
        <p:txBody>
          <a:bodyPr>
            <a:spAutoFit/>
          </a:bodyPr>
          <a:lstStyle/>
          <a:p>
            <a:pPr eaLnBrk="0" hangingPunct="0"/>
            <a:r>
              <a:rPr lang="en-GB" sz="1600"/>
              <a:t>In this simple example, three different GLMs have been fitted to three data points. The GLM with a Normal variance function assumes each obs. has the same fixed variance, Poisson has the variance increasing with the mean and Gamma has variance increasing with the square of the mean. For gamma, the model will produce fitted values that are more influenced by obs. on the left (as lower assumed variance)</a:t>
            </a:r>
          </a:p>
        </p:txBody>
      </p:sp>
    </p:spTree>
    <p:extLst>
      <p:ext uri="{BB962C8B-B14F-4D97-AF65-F5344CB8AC3E}">
        <p14:creationId xmlns:p14="http://schemas.microsoft.com/office/powerpoint/2010/main" val="2806029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1547682" y="188640"/>
            <a:ext cx="6786562" cy="914400"/>
          </a:xfrm>
        </p:spPr>
        <p:txBody>
          <a:bodyPr/>
          <a:lstStyle/>
          <a:p>
            <a:pPr defTabSz="762000" eaLnBrk="1" hangingPunct="1">
              <a:defRPr/>
            </a:pPr>
            <a:r>
              <a:rPr lang="en-GB" sz="2400" kern="1200" dirty="0"/>
              <a:t>Example – how choosing correct variance function improves accuracy </a:t>
            </a:r>
          </a:p>
        </p:txBody>
      </p:sp>
      <p:graphicFrame>
        <p:nvGraphicFramePr>
          <p:cNvPr id="1026" name="Object 0">
            <a:hlinkClick r:id="" action="ppaction://ole?verb=0"/>
          </p:cNvPr>
          <p:cNvGraphicFramePr>
            <a:graphicFrameLocks/>
          </p:cNvGraphicFramePr>
          <p:nvPr/>
        </p:nvGraphicFramePr>
        <p:xfrm>
          <a:off x="427038" y="1308100"/>
          <a:ext cx="8412162" cy="4548188"/>
        </p:xfrm>
        <a:graphic>
          <a:graphicData uri="http://schemas.openxmlformats.org/presentationml/2006/ole">
            <mc:AlternateContent xmlns:mc="http://schemas.openxmlformats.org/markup-compatibility/2006">
              <mc:Choice xmlns:v="urn:schemas-microsoft-com:vml" Requires="v">
                <p:oleObj spid="_x0000_s1040" name="Chart" r:id="rId3" imgW="8334257" imgH="4505299" progId="MSGraph.Chart.8">
                  <p:embed followColorScheme="full"/>
                </p:oleObj>
              </mc:Choice>
              <mc:Fallback>
                <p:oleObj name="Chart" r:id="rId3" imgW="8334257" imgH="4505299" progId="MSGraph.Chart.8">
                  <p:embed followColorScheme="full"/>
                  <p:pic>
                    <p:nvPicPr>
                      <p:cNvPr id="0" name=""/>
                      <p:cNvPicPr>
                        <a:picLocks noChangeArrowheads="1"/>
                      </p:cNvPicPr>
                      <p:nvPr/>
                    </p:nvPicPr>
                    <p:blipFill>
                      <a:blip r:embed="rId4"/>
                      <a:srcRect/>
                      <a:stretch>
                        <a:fillRect/>
                      </a:stretch>
                    </p:blipFill>
                    <p:spPr bwMode="auto">
                      <a:xfrm>
                        <a:off x="427038" y="1308100"/>
                        <a:ext cx="8412162"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1028" name="TextBox 47"/>
          <p:cNvSpPr txBox="1">
            <a:spLocks noChangeArrowheads="1"/>
          </p:cNvSpPr>
          <p:nvPr/>
        </p:nvSpPr>
        <p:spPr bwMode="auto">
          <a:xfrm>
            <a:off x="1571625" y="1357313"/>
            <a:ext cx="3143250" cy="1816100"/>
          </a:xfrm>
          <a:prstGeom prst="rect">
            <a:avLst/>
          </a:prstGeom>
          <a:noFill/>
          <a:ln w="9525">
            <a:noFill/>
            <a:miter lim="800000"/>
            <a:headEnd/>
            <a:tailEnd/>
          </a:ln>
        </p:spPr>
        <p:txBody>
          <a:bodyPr>
            <a:spAutoFit/>
          </a:bodyPr>
          <a:lstStyle/>
          <a:p>
            <a:pPr eaLnBrk="0" hangingPunct="0"/>
            <a:r>
              <a:rPr lang="en-GB" sz="1600"/>
              <a:t>In this fictional example, assume true effect is known for a particular rating factor. The GLM with an assumed gamma variance function is closest to the true effect (for higher average costs)</a:t>
            </a:r>
          </a:p>
        </p:txBody>
      </p:sp>
    </p:spTree>
    <p:extLst>
      <p:ext uri="{BB962C8B-B14F-4D97-AF65-F5344CB8AC3E}">
        <p14:creationId xmlns:p14="http://schemas.microsoft.com/office/powerpoint/2010/main" val="174497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1475656" y="188640"/>
            <a:ext cx="6786562" cy="914400"/>
          </a:xfrm>
        </p:spPr>
        <p:txBody>
          <a:bodyPr/>
          <a:lstStyle/>
          <a:p>
            <a:pPr defTabSz="762000" eaLnBrk="1" hangingPunct="1">
              <a:defRPr/>
            </a:pPr>
            <a:r>
              <a:rPr lang="en-GB" sz="2400" kern="1200" dirty="0"/>
              <a:t>How does </a:t>
            </a:r>
            <a:r>
              <a:rPr lang="en-GB" sz="2400" kern="1200" dirty="0" err="1"/>
              <a:t>EMBlem</a:t>
            </a:r>
            <a:r>
              <a:rPr lang="en-GB" sz="2400" kern="1200" dirty="0"/>
              <a:t> solve GLMs (where do the </a:t>
            </a:r>
            <a:r>
              <a:rPr lang="el-GR" sz="2400" kern="1200" dirty="0"/>
              <a:t>β</a:t>
            </a:r>
            <a:r>
              <a:rPr lang="en-GB" sz="2400" kern="1200" dirty="0"/>
              <a:t> estimates  come from)?</a:t>
            </a:r>
          </a:p>
        </p:txBody>
      </p:sp>
      <p:sp>
        <p:nvSpPr>
          <p:cNvPr id="6" name="Rectangle 3"/>
          <p:cNvSpPr txBox="1">
            <a:spLocks/>
          </p:cNvSpPr>
          <p:nvPr/>
        </p:nvSpPr>
        <p:spPr bwMode="gray">
          <a:xfrm>
            <a:off x="547688" y="1268760"/>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buFont typeface="Wingdings" pitchFamily="2" charset="2"/>
              <a:buChar char="n"/>
              <a:defRPr/>
            </a:pPr>
            <a:r>
              <a:rPr lang="en-GB" sz="1800" b="1" kern="0" dirty="0">
                <a:latin typeface="+mn-lt"/>
                <a:ea typeface="+mn-ea"/>
              </a:rPr>
              <a:t>The betas are derived by maximum likelihood estimation. </a:t>
            </a:r>
          </a:p>
          <a:p>
            <a:pPr marL="287338" indent="-287338" eaLnBrk="0" hangingPunct="0">
              <a:buClr>
                <a:schemeClr val="tx2"/>
              </a:buClr>
              <a:buSzPct val="80000"/>
              <a:buFont typeface="Wingdings" pitchFamily="2" charset="2"/>
              <a:buChar char="n"/>
              <a:defRPr/>
            </a:pPr>
            <a:endParaRPr lang="en-GB" sz="14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In essence this means the method finds parameters which when applied to the assumed model form (remember – the user decides which rating factors to fit in any model), produce the observed data with the highest probability.</a:t>
            </a:r>
          </a:p>
          <a:p>
            <a:pPr marL="287338" indent="-287338" eaLnBrk="0" hangingPunct="0">
              <a:buClr>
                <a:schemeClr val="tx2"/>
              </a:buClr>
              <a:buSzPct val="80000"/>
              <a:defRPr/>
            </a:pPr>
            <a:endParaRPr lang="en-GB" sz="14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Numerical iterative techniques are used to optimise likelihood – remember we have millions of data observations in our models. Newton-Raphson techniques are one example of this:</a:t>
            </a:r>
          </a:p>
          <a:p>
            <a:pPr marL="287338" indent="-287338" eaLnBrk="0" hangingPunct="0">
              <a:buClr>
                <a:schemeClr val="tx2"/>
              </a:buClr>
              <a:buSzPct val="80000"/>
              <a:buFont typeface="Wingdings" pitchFamily="2" charset="2"/>
              <a:buChar char="n"/>
              <a:defRPr/>
            </a:pPr>
            <a:endParaRPr lang="en-GB" sz="4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r>
              <a:rPr lang="el-GR" sz="2000" b="1" u="sng" kern="0" dirty="0">
                <a:solidFill>
                  <a:srgbClr val="0000FF"/>
                </a:solidFill>
                <a:latin typeface="Arial" charset="0"/>
              </a:rPr>
              <a:t> β</a:t>
            </a:r>
            <a:r>
              <a:rPr lang="en-GB" sz="1050" b="1" kern="0" dirty="0">
                <a:solidFill>
                  <a:srgbClr val="0000FF"/>
                </a:solidFill>
                <a:latin typeface="Arial" charset="0"/>
              </a:rPr>
              <a:t>n+1 </a:t>
            </a:r>
            <a:r>
              <a:rPr lang="en-GB" sz="2000" b="1" kern="0" dirty="0">
                <a:solidFill>
                  <a:srgbClr val="0000FF"/>
                </a:solidFill>
                <a:latin typeface="Arial" charset="0"/>
              </a:rPr>
              <a:t>= </a:t>
            </a:r>
            <a:r>
              <a:rPr lang="el-GR" sz="2000" b="1" u="sng" kern="0" dirty="0">
                <a:solidFill>
                  <a:srgbClr val="0000FF"/>
                </a:solidFill>
                <a:latin typeface="Arial" charset="0"/>
              </a:rPr>
              <a:t> β</a:t>
            </a:r>
            <a:r>
              <a:rPr lang="en-GB" sz="1050" b="1" kern="0" dirty="0">
                <a:solidFill>
                  <a:srgbClr val="0000FF"/>
                </a:solidFill>
                <a:latin typeface="Arial" charset="0"/>
              </a:rPr>
              <a:t>n </a:t>
            </a:r>
            <a:r>
              <a:rPr lang="en-GB" sz="2000" b="1" kern="0" dirty="0">
                <a:solidFill>
                  <a:srgbClr val="0000FF"/>
                </a:solidFill>
                <a:latin typeface="Arial" charset="0"/>
              </a:rPr>
              <a:t>- Hˉ¹.</a:t>
            </a:r>
            <a:r>
              <a:rPr lang="en-GB" sz="2000" b="1" u="sng" kern="0" dirty="0">
                <a:solidFill>
                  <a:srgbClr val="0000FF"/>
                </a:solidFill>
                <a:latin typeface="Arial" charset="0"/>
              </a:rPr>
              <a:t>s</a:t>
            </a:r>
            <a:endParaRPr lang="en-GB" sz="1800" b="1" kern="0" dirty="0">
              <a:solidFill>
                <a:srgbClr val="0000FF"/>
              </a:solidFill>
              <a:latin typeface="+mn-lt"/>
              <a:ea typeface="+mn-ea"/>
            </a:endParaRPr>
          </a:p>
          <a:p>
            <a:pPr marL="287338" indent="-287338" eaLnBrk="0" hangingPunct="0">
              <a:buClr>
                <a:schemeClr val="tx2"/>
              </a:buClr>
              <a:buSzPct val="80000"/>
              <a:buFont typeface="Wingdings" pitchFamily="2" charset="2"/>
              <a:buChar char="n"/>
              <a:defRPr/>
            </a:pPr>
            <a:endParaRPr lang="en-GB" sz="900" b="1" kern="0" dirty="0">
              <a:latin typeface="+mn-lt"/>
              <a:ea typeface="+mn-ea"/>
            </a:endParaRPr>
          </a:p>
          <a:p>
            <a:pPr marL="287338" indent="-287338" eaLnBrk="0" hangingPunct="0">
              <a:buClr>
                <a:schemeClr val="tx2"/>
              </a:buClr>
              <a:buSzPct val="80000"/>
              <a:buFont typeface="Wingdings" pitchFamily="2" charset="2"/>
              <a:buChar char="n"/>
              <a:defRPr/>
            </a:pPr>
            <a:r>
              <a:rPr lang="el-GR" sz="1800" b="1" u="sng" kern="0" dirty="0">
                <a:latin typeface="Arial" charset="0"/>
              </a:rPr>
              <a:t>β</a:t>
            </a:r>
            <a:r>
              <a:rPr lang="en-GB" sz="1000" b="1" kern="0" dirty="0">
                <a:latin typeface="Arial" charset="0"/>
              </a:rPr>
              <a:t>n </a:t>
            </a:r>
            <a:r>
              <a:rPr lang="en-GB" sz="1800" b="1" kern="0" dirty="0">
                <a:latin typeface="Arial" charset="0"/>
              </a:rPr>
              <a:t>is the nth iterative estimate of the vector of parameter estimates </a:t>
            </a:r>
            <a:r>
              <a:rPr lang="el-GR" sz="1800" b="1" u="sng" kern="0" dirty="0">
                <a:latin typeface="Arial" charset="0"/>
              </a:rPr>
              <a:t>β</a:t>
            </a:r>
            <a:r>
              <a:rPr lang="en-GB" sz="1800" b="1" kern="0" dirty="0">
                <a:latin typeface="Arial" charset="0"/>
              </a:rPr>
              <a:t>, </a:t>
            </a:r>
            <a:r>
              <a:rPr lang="en-GB" sz="1800" b="1" u="sng" kern="0" dirty="0">
                <a:latin typeface="Arial" charset="0"/>
              </a:rPr>
              <a:t>s </a:t>
            </a:r>
            <a:r>
              <a:rPr lang="en-GB" sz="1800" b="1" kern="0" dirty="0">
                <a:latin typeface="Arial" charset="0"/>
              </a:rPr>
              <a:t>is the vector of the first derivatives of the log-likelihood (of the current estimate)  and H is the matrix containing the second derivatives of the log-likelihood (of the current estimate). </a:t>
            </a:r>
          </a:p>
          <a:p>
            <a:pPr marL="287338" indent="-287338" eaLnBrk="0" hangingPunct="0">
              <a:buClr>
                <a:schemeClr val="tx2"/>
              </a:buClr>
              <a:buSzPct val="80000"/>
              <a:buFont typeface="Wingdings" pitchFamily="2" charset="2"/>
              <a:buChar char="n"/>
              <a:defRPr/>
            </a:pPr>
            <a:endParaRPr lang="en-GB" sz="1400" b="1" kern="0" dirty="0">
              <a:latin typeface="Arial" charset="0"/>
            </a:endParaRPr>
          </a:p>
          <a:p>
            <a:pPr marL="287338" indent="-287338" eaLnBrk="0" hangingPunct="0">
              <a:buClr>
                <a:schemeClr val="tx2"/>
              </a:buClr>
              <a:buSzPct val="80000"/>
              <a:buFont typeface="Wingdings" pitchFamily="2" charset="2"/>
              <a:buChar char="n"/>
              <a:defRPr/>
            </a:pPr>
            <a:r>
              <a:rPr lang="en-GB" sz="1800" b="1" kern="0" dirty="0">
                <a:latin typeface="Arial" charset="0"/>
              </a:rPr>
              <a:t>If you want to learn more, the McCullagh and Nelder paper is probably the most widely used</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744538" lvl="1" indent="-287338" eaLnBrk="0" hangingPunct="0">
              <a:buClr>
                <a:schemeClr val="tx2"/>
              </a:buClr>
              <a:buSzPct val="80000"/>
              <a:defRPr/>
            </a:pPr>
            <a:r>
              <a:rPr lang="en-GB" sz="1800" b="1" kern="0" dirty="0">
                <a:latin typeface="+mn-lt"/>
                <a:ea typeface="+mn-ea"/>
              </a:rPr>
              <a:t>				</a:t>
            </a:r>
            <a:endParaRPr lang="en-GB" b="1" u="sng" kern="0" dirty="0">
              <a:latin typeface="+mn-lt"/>
              <a:ea typeface="+mn-ea"/>
            </a:endParaRPr>
          </a:p>
          <a:p>
            <a:pPr marL="287338" indent="-287338" eaLnBrk="0" hangingPunct="0">
              <a:buClr>
                <a:schemeClr val="tx2"/>
              </a:buClr>
              <a:buSzPct val="80000"/>
              <a:buFont typeface="Wingdings" pitchFamily="2" charset="2"/>
              <a:buChar char="n"/>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1407895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547664" y="188640"/>
            <a:ext cx="6786562" cy="914400"/>
          </a:xfrm>
        </p:spPr>
        <p:txBody>
          <a:bodyPr/>
          <a:lstStyle/>
          <a:p>
            <a:pPr eaLnBrk="1" hangingPunct="1"/>
            <a:r>
              <a:rPr lang="en-GB" sz="2400" kern="1200" dirty="0"/>
              <a:t>Recap on Maximum Likelihood Estimation</a:t>
            </a:r>
          </a:p>
        </p:txBody>
      </p:sp>
      <p:sp>
        <p:nvSpPr>
          <p:cNvPr id="6" name="Rectangle 3"/>
          <p:cNvSpPr txBox="1">
            <a:spLocks/>
          </p:cNvSpPr>
          <p:nvPr/>
        </p:nvSpPr>
        <p:spPr bwMode="gray">
          <a:xfrm>
            <a:off x="547688" y="1357313"/>
            <a:ext cx="8382000" cy="4929187"/>
          </a:xfrm>
          <a:prstGeom prst="rect">
            <a:avLst/>
          </a:prstGeom>
          <a:solidFill>
            <a:srgbClr val="FFFFFF"/>
          </a:solidFill>
          <a:ln w="9525">
            <a:noFill/>
            <a:miter lim="800000"/>
            <a:headEnd/>
            <a:tailEnd/>
          </a:ln>
        </p:spPr>
        <p:txBody>
          <a:bodyPr lIns="0" tIns="0" rIns="0" bIns="0"/>
          <a:lstStyle/>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It is a method for estimating the parameters of a statistical model  </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The statistical distribution must be specified</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MLE takes an observed dataset and attempts to estimate unknown parameters of the statistical distribution defined. In our case we have a set of average claim amounts for fire based on Axa’s written policies and wish to build a model that predicts the average fire claim amount for every property in the UK. Our parameters are factors that effect the average fire claim amount (e.g. location and size of property)</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To solve, take the log of the likelihood function (distribution chosen) and differentiate with respect to each parameter you are trying to solve</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r>
              <a:rPr lang="en-GB" sz="1800" b="1" kern="0" dirty="0">
                <a:latin typeface="+mn-lt"/>
                <a:ea typeface="+mn-ea"/>
              </a:rPr>
              <a:t>IT IS IN CT3!</a:t>
            </a: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buFont typeface="Wingdings" pitchFamily="2" charset="2"/>
              <a:buChar char="n"/>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744538" lvl="1" indent="-287338" eaLnBrk="0" hangingPunct="0">
              <a:buClr>
                <a:schemeClr val="tx2"/>
              </a:buClr>
              <a:buSzPct val="80000"/>
              <a:defRPr/>
            </a:pPr>
            <a:r>
              <a:rPr lang="en-GB" sz="1800" b="1" kern="0" dirty="0">
                <a:latin typeface="+mn-lt"/>
                <a:ea typeface="+mn-ea"/>
              </a:rPr>
              <a:t>				</a:t>
            </a:r>
            <a:endParaRPr lang="en-GB" b="1" u="sng" kern="0" dirty="0">
              <a:latin typeface="+mn-lt"/>
              <a:ea typeface="+mn-ea"/>
            </a:endParaRPr>
          </a:p>
          <a:p>
            <a:pPr marL="287338" indent="-287338" eaLnBrk="0" hangingPunct="0">
              <a:buClr>
                <a:schemeClr val="tx2"/>
              </a:buClr>
              <a:buSzPct val="80000"/>
              <a:buFont typeface="Wingdings" pitchFamily="2" charset="2"/>
              <a:buChar char="n"/>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dirty="0">
              <a:latin typeface="Arial" charset="0"/>
            </a:endParaRP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r>
              <a:rPr lang="en-GB" sz="1800" b="1" kern="0" dirty="0">
                <a:latin typeface="+mn-lt"/>
                <a:ea typeface="+mn-ea"/>
              </a:rPr>
              <a:t>		</a:t>
            </a:r>
          </a:p>
          <a:p>
            <a:pPr marL="287338" indent="-287338" eaLnBrk="0" hangingPunct="0">
              <a:buClr>
                <a:schemeClr val="tx2"/>
              </a:buClr>
              <a:buSzPct val="80000"/>
              <a:defRPr/>
            </a:pPr>
            <a:endParaRPr lang="en-GB" sz="1800" b="1" kern="0" dirty="0">
              <a:latin typeface="+mn-lt"/>
              <a:ea typeface="+mn-ea"/>
            </a:endParaRPr>
          </a:p>
          <a:p>
            <a:pPr marL="287338" indent="-287338" eaLnBrk="0" hangingPunct="0">
              <a:buClr>
                <a:schemeClr val="tx2"/>
              </a:buClr>
              <a:buSzPct val="80000"/>
              <a:defRPr/>
            </a:pPr>
            <a:endParaRPr lang="en-GB" sz="800" b="1" dirty="0">
              <a:latin typeface="Arial" charset="0"/>
            </a:endParaRPr>
          </a:p>
          <a:p>
            <a:pPr marL="287338" indent="-287338" eaLnBrk="0" hangingPunct="0">
              <a:buClr>
                <a:schemeClr val="tx2"/>
              </a:buClr>
              <a:buSzPct val="80000"/>
              <a:defRPr/>
            </a:pPr>
            <a:endParaRPr lang="en-GB" sz="900" b="1" dirty="0">
              <a:latin typeface="Arial" charset="0"/>
            </a:endParaRPr>
          </a:p>
          <a:p>
            <a:pPr marL="287338" indent="-287338" eaLnBrk="0" hangingPunct="0">
              <a:buClr>
                <a:schemeClr val="tx2"/>
              </a:buClr>
              <a:buSzPct val="80000"/>
              <a:defRPr/>
            </a:pPr>
            <a:endParaRPr lang="en-GB" sz="800" b="1" kern="0" dirty="0">
              <a:latin typeface="+mn-lt"/>
              <a:ea typeface="+mn-ea"/>
            </a:endParaRPr>
          </a:p>
        </p:txBody>
      </p:sp>
    </p:spTree>
    <p:extLst>
      <p:ext uri="{BB962C8B-B14F-4D97-AF65-F5344CB8AC3E}">
        <p14:creationId xmlns:p14="http://schemas.microsoft.com/office/powerpoint/2010/main" val="3145889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547664" y="188640"/>
            <a:ext cx="6786562" cy="914400"/>
          </a:xfrm>
        </p:spPr>
        <p:txBody>
          <a:bodyPr/>
          <a:lstStyle/>
          <a:p>
            <a:pPr eaLnBrk="1" hangingPunct="1"/>
            <a:r>
              <a:rPr lang="en-GB" sz="2400" kern="1200" dirty="0"/>
              <a:t>Tech Reps GCV – Age of Vehicle</a:t>
            </a:r>
          </a:p>
        </p:txBody>
      </p:sp>
      <p:graphicFrame>
        <p:nvGraphicFramePr>
          <p:cNvPr id="2" name="Table 1"/>
          <p:cNvGraphicFramePr>
            <a:graphicFrameLocks noGrp="1"/>
          </p:cNvGraphicFramePr>
          <p:nvPr>
            <p:extLst>
              <p:ext uri="{D42A27DB-BD31-4B8C-83A1-F6EECF244321}">
                <p14:modId xmlns:p14="http://schemas.microsoft.com/office/powerpoint/2010/main" val="2716972503"/>
              </p:ext>
            </p:extLst>
          </p:nvPr>
        </p:nvGraphicFramePr>
        <p:xfrm>
          <a:off x="251520" y="1340768"/>
          <a:ext cx="8712969" cy="4320472"/>
        </p:xfrm>
        <a:graphic>
          <a:graphicData uri="http://schemas.openxmlformats.org/drawingml/2006/table">
            <a:tbl>
              <a:tblPr/>
              <a:tblGrid>
                <a:gridCol w="169019">
                  <a:extLst>
                    <a:ext uri="{9D8B030D-6E8A-4147-A177-3AD203B41FA5}">
                      <a16:colId xmlns:a16="http://schemas.microsoft.com/office/drawing/2014/main" val="20000"/>
                    </a:ext>
                  </a:extLst>
                </a:gridCol>
                <a:gridCol w="938059">
                  <a:extLst>
                    <a:ext uri="{9D8B030D-6E8A-4147-A177-3AD203B41FA5}">
                      <a16:colId xmlns:a16="http://schemas.microsoft.com/office/drawing/2014/main" val="20001"/>
                    </a:ext>
                  </a:extLst>
                </a:gridCol>
                <a:gridCol w="845099">
                  <a:extLst>
                    <a:ext uri="{9D8B030D-6E8A-4147-A177-3AD203B41FA5}">
                      <a16:colId xmlns:a16="http://schemas.microsoft.com/office/drawing/2014/main" val="20002"/>
                    </a:ext>
                  </a:extLst>
                </a:gridCol>
                <a:gridCol w="845099">
                  <a:extLst>
                    <a:ext uri="{9D8B030D-6E8A-4147-A177-3AD203B41FA5}">
                      <a16:colId xmlns:a16="http://schemas.microsoft.com/office/drawing/2014/main" val="20003"/>
                    </a:ext>
                  </a:extLst>
                </a:gridCol>
                <a:gridCol w="845099">
                  <a:extLst>
                    <a:ext uri="{9D8B030D-6E8A-4147-A177-3AD203B41FA5}">
                      <a16:colId xmlns:a16="http://schemas.microsoft.com/office/drawing/2014/main" val="20004"/>
                    </a:ext>
                  </a:extLst>
                </a:gridCol>
                <a:gridCol w="845099">
                  <a:extLst>
                    <a:ext uri="{9D8B030D-6E8A-4147-A177-3AD203B41FA5}">
                      <a16:colId xmlns:a16="http://schemas.microsoft.com/office/drawing/2014/main" val="20005"/>
                    </a:ext>
                  </a:extLst>
                </a:gridCol>
                <a:gridCol w="845099">
                  <a:extLst>
                    <a:ext uri="{9D8B030D-6E8A-4147-A177-3AD203B41FA5}">
                      <a16:colId xmlns:a16="http://schemas.microsoft.com/office/drawing/2014/main" val="20006"/>
                    </a:ext>
                  </a:extLst>
                </a:gridCol>
                <a:gridCol w="845099">
                  <a:extLst>
                    <a:ext uri="{9D8B030D-6E8A-4147-A177-3AD203B41FA5}">
                      <a16:colId xmlns:a16="http://schemas.microsoft.com/office/drawing/2014/main" val="20007"/>
                    </a:ext>
                  </a:extLst>
                </a:gridCol>
                <a:gridCol w="845099">
                  <a:extLst>
                    <a:ext uri="{9D8B030D-6E8A-4147-A177-3AD203B41FA5}">
                      <a16:colId xmlns:a16="http://schemas.microsoft.com/office/drawing/2014/main" val="20008"/>
                    </a:ext>
                  </a:extLst>
                </a:gridCol>
                <a:gridCol w="845099">
                  <a:extLst>
                    <a:ext uri="{9D8B030D-6E8A-4147-A177-3AD203B41FA5}">
                      <a16:colId xmlns:a16="http://schemas.microsoft.com/office/drawing/2014/main" val="20009"/>
                    </a:ext>
                  </a:extLst>
                </a:gridCol>
                <a:gridCol w="845099">
                  <a:extLst>
                    <a:ext uri="{9D8B030D-6E8A-4147-A177-3AD203B41FA5}">
                      <a16:colId xmlns:a16="http://schemas.microsoft.com/office/drawing/2014/main" val="20010"/>
                    </a:ext>
                  </a:extLst>
                </a:gridCol>
              </a:tblGrid>
              <a:tr h="154172">
                <a:tc>
                  <a:txBody>
                    <a:bodyPr/>
                    <a:lstStyle/>
                    <a:p>
                      <a:pPr algn="l" fontAlgn="b"/>
                      <a:endParaRPr lang="en-GB" sz="800" b="0" i="0" u="none" strike="noStrike" dirty="0">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00"/>
                  </a:ext>
                </a:extLst>
              </a:tr>
              <a:tr h="216280">
                <a:tc gridSpan="4">
                  <a:txBody>
                    <a:bodyPr/>
                    <a:lstStyle/>
                    <a:p>
                      <a:pPr algn="l" fontAlgn="b"/>
                      <a:r>
                        <a:rPr lang="en-GB" sz="1000" b="1" i="0" u="none" strike="noStrike">
                          <a:effectLst/>
                          <a:latin typeface="Arial"/>
                        </a:rPr>
                        <a:t>Product : Light Goods Vehicles (GCV)</a:t>
                      </a:r>
                    </a:p>
                  </a:txBody>
                  <a:tcPr marL="7569" marR="7569" marT="7569"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100" b="1" i="0" u="sng"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01"/>
                  </a:ext>
                </a:extLst>
              </a:tr>
              <a:tr h="371913">
                <a:tc gridSpan="3">
                  <a:txBody>
                    <a:bodyPr/>
                    <a:lstStyle/>
                    <a:p>
                      <a:pPr algn="l" fontAlgn="b"/>
                      <a:r>
                        <a:rPr lang="en-GB" sz="1000" b="1" i="0" u="none" strike="noStrike">
                          <a:effectLst/>
                          <a:latin typeface="Arial"/>
                        </a:rPr>
                        <a:t>Rating Factor : Age of vehicle</a:t>
                      </a:r>
                    </a:p>
                  </a:txBody>
                  <a:tcPr marL="7569" marR="7569" marT="7569" marB="0" anchor="b">
                    <a:lnL>
                      <a:noFill/>
                    </a:lnL>
                    <a:lnR>
                      <a:noFill/>
                    </a:lnR>
                    <a:lnT>
                      <a:noFill/>
                    </a:lnT>
                    <a:lnB>
                      <a:noFill/>
                    </a:lnB>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1000" b="0" i="0" u="none" strike="noStrike" dirty="0">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02"/>
                  </a:ext>
                </a:extLst>
              </a:tr>
              <a:tr h="154172">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1"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03"/>
                  </a:ext>
                </a:extLst>
              </a:tr>
              <a:tr h="154172">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04"/>
                  </a:ext>
                </a:extLst>
              </a:tr>
              <a:tr h="189245">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gridSpan="9">
                  <a:txBody>
                    <a:bodyPr/>
                    <a:lstStyle/>
                    <a:p>
                      <a:pPr algn="ctr" fontAlgn="ctr"/>
                      <a:r>
                        <a:rPr lang="en-GB" sz="900" b="1" i="0" u="none" strike="noStrike">
                          <a:solidFill>
                            <a:srgbClr val="FFFFFF"/>
                          </a:solidFill>
                          <a:effectLst/>
                          <a:latin typeface="Arial"/>
                        </a:rPr>
                        <a:t> </a:t>
                      </a:r>
                    </a:p>
                  </a:txBody>
                  <a:tcPr marL="7569" marR="7569" marT="75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59594">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800" b="1" i="0" u="none" strike="noStrike">
                          <a:solidFill>
                            <a:srgbClr val="FFFFFF"/>
                          </a:solidFill>
                          <a:effectLst/>
                          <a:latin typeface="Arial"/>
                        </a:rPr>
                        <a:t>Age of vehicle</a:t>
                      </a:r>
                    </a:p>
                  </a:txBody>
                  <a:tcPr marL="7569" marR="7569" marT="75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666699"/>
                    </a:solidFill>
                  </a:tcPr>
                </a:tc>
                <a:tc>
                  <a:txBody>
                    <a:bodyPr/>
                    <a:lstStyle/>
                    <a:p>
                      <a:pPr algn="ctr" fontAlgn="ctr"/>
                      <a:r>
                        <a:rPr lang="en-GB" sz="800" b="1" i="0" u="none" strike="noStrike">
                          <a:solidFill>
                            <a:srgbClr val="FFFFFF"/>
                          </a:solidFill>
                          <a:effectLst/>
                          <a:latin typeface="Arial"/>
                        </a:rPr>
                        <a:t>Risks Written</a:t>
                      </a:r>
                    </a:p>
                  </a:txBody>
                  <a:tcPr marL="7569" marR="7569" marT="7569" marB="0" anchor="ctr">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Gross Written Premium</a:t>
                      </a:r>
                    </a:p>
                  </a:txBody>
                  <a:tcPr marL="7569" marR="7569" marT="7569"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dirty="0">
                          <a:solidFill>
                            <a:srgbClr val="FFFFFF"/>
                          </a:solidFill>
                          <a:effectLst/>
                          <a:latin typeface="Arial"/>
                        </a:rPr>
                        <a:t>Average Written Premium</a:t>
                      </a:r>
                    </a:p>
                  </a:txBody>
                  <a:tcPr marL="7569" marR="7569" marT="7569"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Commission Rate</a:t>
                      </a:r>
                    </a:p>
                  </a:txBody>
                  <a:tcPr marL="7569" marR="7569" marT="7569"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Large Claims Loss Ratio</a:t>
                      </a:r>
                    </a:p>
                  </a:txBody>
                  <a:tcPr marL="7569" marR="7569" marT="7569"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Claim Frequency</a:t>
                      </a:r>
                    </a:p>
                  </a:txBody>
                  <a:tcPr marL="7569" marR="7569" marT="7569" marB="0" anchor="ctr">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Average Cost per Claim</a:t>
                      </a:r>
                    </a:p>
                  </a:txBody>
                  <a:tcPr marL="7569" marR="7569" marT="7569"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Loss Ratio</a:t>
                      </a:r>
                    </a:p>
                  </a:txBody>
                  <a:tcPr marL="7569" marR="7569" marT="75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333399"/>
                    </a:solidFill>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2,298</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1,357,809</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591</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7.4%</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22.25%</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1,957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53.8%</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2,448</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1,628,876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665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26.19%</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2,006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68.6%</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2</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2,133</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1,540,485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722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7.67%</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26.61%</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2,092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70.9%</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3</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2,370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1,660,496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701</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27.78%</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1,773</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63.0%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4</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2,363</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1,436,353</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608</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6.3%</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7.06%</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23.67%</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2,027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69.9%</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5</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2,647</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1,604,366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606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6.4%</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124.39%</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20.59%</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5,484</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176.5%</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6</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2,690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1,401,165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521</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6.3%</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19.16%</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2,220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76.4%</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7</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3,341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1,567,612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469</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16.33%</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1,462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49.6%</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8</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2,605</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1,171,890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450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6.8%</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16.33%</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1,519</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53.5%</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9</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2,541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1,035,456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408</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6.4%</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13.12%</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2,037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64.8%</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]10-15]</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9,331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3,217,310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345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20.32%</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10.16%</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2,678</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82.9%</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]15-20]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991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299,392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302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5.81%</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1,934</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38.6%</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8"/>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More than 20</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GB" sz="800" b="0" i="0" u="none" strike="noStrike">
                          <a:effectLst/>
                          <a:latin typeface="Arial"/>
                        </a:rPr>
                        <a:t>113</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39,360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347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3.7%</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0.00%</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0.10%</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8,802</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2.6%</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9"/>
                  </a:ext>
                </a:extLst>
              </a:tr>
              <a:tr h="154172">
                <a:tc>
                  <a:txBody>
                    <a:bodyPr/>
                    <a:lstStyle/>
                    <a:p>
                      <a:pPr algn="l" fontAlgn="b"/>
                      <a:endParaRPr lang="en-GB" sz="800" b="0" i="0" u="none" strike="noStrike">
                        <a:effectLst/>
                        <a:latin typeface="Arial"/>
                      </a:endParaRPr>
                    </a:p>
                  </a:txBody>
                  <a:tcPr marL="7569" marR="7569" marT="756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1" i="0" u="none" strike="noStrike">
                          <a:solidFill>
                            <a:srgbClr val="FFFFFF"/>
                          </a:solidFill>
                          <a:effectLst/>
                          <a:latin typeface="Arial"/>
                        </a:rPr>
                        <a:t>Total</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GB" sz="800" b="1" i="0" u="none" strike="noStrike">
                          <a:effectLst/>
                          <a:latin typeface="Arial"/>
                        </a:rPr>
                        <a:t>35,951</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17,977,705</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500</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6.6%</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15.81%</a:t>
                      </a:r>
                    </a:p>
                  </a:txBody>
                  <a:tcPr marL="7569" marR="7569" marT="756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17.76%</a:t>
                      </a:r>
                    </a:p>
                  </a:txBody>
                  <a:tcPr marL="7569" marR="7569" marT="756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2,348</a:t>
                      </a:r>
                    </a:p>
                  </a:txBody>
                  <a:tcPr marL="7569" marR="7569" marT="756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76.7%</a:t>
                      </a:r>
                    </a:p>
                  </a:txBody>
                  <a:tcPr marL="7569" marR="7569" marT="7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endParaRPr lang="en-GB" sz="800" b="0" i="0" u="none" strike="noStrike">
                        <a:effectLst/>
                        <a:latin typeface="Arial"/>
                      </a:endParaRPr>
                    </a:p>
                  </a:txBody>
                  <a:tcPr marL="7569" marR="7569" marT="756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0"/>
                  </a:ext>
                </a:extLst>
              </a:tr>
              <a:tr h="154172">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21"/>
                  </a:ext>
                </a:extLst>
              </a:tr>
              <a:tr h="154172">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22"/>
                  </a:ext>
                </a:extLst>
              </a:tr>
              <a:tr h="154172">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a:effectLst/>
                        <a:latin typeface="Arial"/>
                      </a:endParaRPr>
                    </a:p>
                  </a:txBody>
                  <a:tcPr marL="7569" marR="7569" marT="7569" marB="0" anchor="b">
                    <a:lnL>
                      <a:noFill/>
                    </a:lnL>
                    <a:lnR>
                      <a:noFill/>
                    </a:lnR>
                    <a:lnT>
                      <a:noFill/>
                    </a:lnT>
                    <a:lnB>
                      <a:noFill/>
                    </a:lnB>
                  </a:tcPr>
                </a:tc>
                <a:tc>
                  <a:txBody>
                    <a:bodyPr/>
                    <a:lstStyle/>
                    <a:p>
                      <a:pPr algn="l" fontAlgn="b"/>
                      <a:endParaRPr lang="en-GB" sz="800" b="0" i="0" u="none" strike="noStrike" dirty="0">
                        <a:effectLst/>
                        <a:latin typeface="Arial"/>
                      </a:endParaRPr>
                    </a:p>
                  </a:txBody>
                  <a:tcPr marL="7569" marR="7569" marT="7569" marB="0" anchor="b">
                    <a:lnL>
                      <a:noFill/>
                    </a:lnL>
                    <a:lnR>
                      <a:noFill/>
                    </a:lnR>
                    <a:lnT>
                      <a:noFill/>
                    </a:lnT>
                    <a:lnB>
                      <a:noFill/>
                    </a:lnB>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1072375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547664" y="188640"/>
            <a:ext cx="6786562" cy="914400"/>
          </a:xfrm>
        </p:spPr>
        <p:txBody>
          <a:bodyPr/>
          <a:lstStyle/>
          <a:p>
            <a:pPr eaLnBrk="1" hangingPunct="1"/>
            <a:r>
              <a:rPr lang="en-GB" sz="2400" kern="1200" dirty="0"/>
              <a:t>Tech Reps GCV – No Claim Years</a:t>
            </a:r>
          </a:p>
        </p:txBody>
      </p:sp>
      <p:graphicFrame>
        <p:nvGraphicFramePr>
          <p:cNvPr id="3" name="Table 2"/>
          <p:cNvGraphicFramePr>
            <a:graphicFrameLocks noGrp="1"/>
          </p:cNvGraphicFramePr>
          <p:nvPr>
            <p:extLst>
              <p:ext uri="{D42A27DB-BD31-4B8C-83A1-F6EECF244321}">
                <p14:modId xmlns:p14="http://schemas.microsoft.com/office/powerpoint/2010/main" val="3909385019"/>
              </p:ext>
            </p:extLst>
          </p:nvPr>
        </p:nvGraphicFramePr>
        <p:xfrm>
          <a:off x="323528" y="1628800"/>
          <a:ext cx="8712970" cy="3960447"/>
        </p:xfrm>
        <a:graphic>
          <a:graphicData uri="http://schemas.openxmlformats.org/drawingml/2006/table">
            <a:tbl>
              <a:tblPr/>
              <a:tblGrid>
                <a:gridCol w="174259">
                  <a:extLst>
                    <a:ext uri="{9D8B030D-6E8A-4147-A177-3AD203B41FA5}">
                      <a16:colId xmlns:a16="http://schemas.microsoft.com/office/drawing/2014/main" val="20000"/>
                    </a:ext>
                  </a:extLst>
                </a:gridCol>
                <a:gridCol w="697038">
                  <a:extLst>
                    <a:ext uri="{9D8B030D-6E8A-4147-A177-3AD203B41FA5}">
                      <a16:colId xmlns:a16="http://schemas.microsoft.com/office/drawing/2014/main" val="20001"/>
                    </a:ext>
                  </a:extLst>
                </a:gridCol>
                <a:gridCol w="871297">
                  <a:extLst>
                    <a:ext uri="{9D8B030D-6E8A-4147-A177-3AD203B41FA5}">
                      <a16:colId xmlns:a16="http://schemas.microsoft.com/office/drawing/2014/main" val="20002"/>
                    </a:ext>
                  </a:extLst>
                </a:gridCol>
                <a:gridCol w="871297">
                  <a:extLst>
                    <a:ext uri="{9D8B030D-6E8A-4147-A177-3AD203B41FA5}">
                      <a16:colId xmlns:a16="http://schemas.microsoft.com/office/drawing/2014/main" val="20003"/>
                    </a:ext>
                  </a:extLst>
                </a:gridCol>
                <a:gridCol w="871297">
                  <a:extLst>
                    <a:ext uri="{9D8B030D-6E8A-4147-A177-3AD203B41FA5}">
                      <a16:colId xmlns:a16="http://schemas.microsoft.com/office/drawing/2014/main" val="20004"/>
                    </a:ext>
                  </a:extLst>
                </a:gridCol>
                <a:gridCol w="871297">
                  <a:extLst>
                    <a:ext uri="{9D8B030D-6E8A-4147-A177-3AD203B41FA5}">
                      <a16:colId xmlns:a16="http://schemas.microsoft.com/office/drawing/2014/main" val="20005"/>
                    </a:ext>
                  </a:extLst>
                </a:gridCol>
                <a:gridCol w="871297">
                  <a:extLst>
                    <a:ext uri="{9D8B030D-6E8A-4147-A177-3AD203B41FA5}">
                      <a16:colId xmlns:a16="http://schemas.microsoft.com/office/drawing/2014/main" val="20006"/>
                    </a:ext>
                  </a:extLst>
                </a:gridCol>
                <a:gridCol w="871297">
                  <a:extLst>
                    <a:ext uri="{9D8B030D-6E8A-4147-A177-3AD203B41FA5}">
                      <a16:colId xmlns:a16="http://schemas.microsoft.com/office/drawing/2014/main" val="20007"/>
                    </a:ext>
                  </a:extLst>
                </a:gridCol>
                <a:gridCol w="871297">
                  <a:extLst>
                    <a:ext uri="{9D8B030D-6E8A-4147-A177-3AD203B41FA5}">
                      <a16:colId xmlns:a16="http://schemas.microsoft.com/office/drawing/2014/main" val="20008"/>
                    </a:ext>
                  </a:extLst>
                </a:gridCol>
                <a:gridCol w="871297">
                  <a:extLst>
                    <a:ext uri="{9D8B030D-6E8A-4147-A177-3AD203B41FA5}">
                      <a16:colId xmlns:a16="http://schemas.microsoft.com/office/drawing/2014/main" val="20009"/>
                    </a:ext>
                  </a:extLst>
                </a:gridCol>
                <a:gridCol w="871297">
                  <a:extLst>
                    <a:ext uri="{9D8B030D-6E8A-4147-A177-3AD203B41FA5}">
                      <a16:colId xmlns:a16="http://schemas.microsoft.com/office/drawing/2014/main" val="20010"/>
                    </a:ext>
                  </a:extLst>
                </a:gridCol>
              </a:tblGrid>
              <a:tr h="173079">
                <a:tc>
                  <a:txBody>
                    <a:bodyPr/>
                    <a:lstStyle/>
                    <a:p>
                      <a:pPr algn="l" fontAlgn="b"/>
                      <a:endParaRPr lang="en-GB" sz="800" b="0" i="0" u="none" strike="noStrike" dirty="0">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00"/>
                  </a:ext>
                </a:extLst>
              </a:tr>
              <a:tr h="244345">
                <a:tc gridSpan="4">
                  <a:txBody>
                    <a:bodyPr/>
                    <a:lstStyle/>
                    <a:p>
                      <a:pPr algn="l" fontAlgn="b"/>
                      <a:r>
                        <a:rPr lang="en-GB" sz="1000" b="1" i="0" u="none" strike="noStrike">
                          <a:effectLst/>
                          <a:latin typeface="Arial"/>
                        </a:rPr>
                        <a:t>Product : Light Goods Vehicles (GCV)</a:t>
                      </a:r>
                    </a:p>
                  </a:txBody>
                  <a:tcPr marL="7801" marR="7801" marT="7801"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100" b="1" i="0" u="sng"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01"/>
                  </a:ext>
                </a:extLst>
              </a:tr>
              <a:tr h="213802">
                <a:tc gridSpan="4">
                  <a:txBody>
                    <a:bodyPr/>
                    <a:lstStyle/>
                    <a:p>
                      <a:pPr algn="l" fontAlgn="b"/>
                      <a:r>
                        <a:rPr lang="en-GB" sz="1000" b="1" i="0" u="none" strike="noStrike">
                          <a:effectLst/>
                          <a:latin typeface="Arial"/>
                        </a:rPr>
                        <a:t>Rating Factor : No Claims Years (NCD)</a:t>
                      </a:r>
                    </a:p>
                  </a:txBody>
                  <a:tcPr marL="7801" marR="7801" marT="7801"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10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02"/>
                  </a:ext>
                </a:extLst>
              </a:tr>
              <a:tr h="173079">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1"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03"/>
                  </a:ext>
                </a:extLst>
              </a:tr>
              <a:tr h="173079">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04"/>
                  </a:ext>
                </a:extLst>
              </a:tr>
              <a:tr h="213802">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gridSpan="9">
                  <a:txBody>
                    <a:bodyPr/>
                    <a:lstStyle/>
                    <a:p>
                      <a:pPr algn="ctr" fontAlgn="ctr"/>
                      <a:r>
                        <a:rPr lang="en-GB" sz="900" b="1" i="0" u="none" strike="noStrike">
                          <a:solidFill>
                            <a:srgbClr val="FFFFFF"/>
                          </a:solidFill>
                          <a:effectLst/>
                          <a:latin typeface="Arial"/>
                        </a:rPr>
                        <a:t> </a:t>
                      </a:r>
                    </a:p>
                  </a:txBody>
                  <a:tcPr marL="7801" marR="7801" marT="78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519234">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800" b="1" i="0" u="none" strike="noStrike">
                          <a:solidFill>
                            <a:srgbClr val="FFFFFF"/>
                          </a:solidFill>
                          <a:effectLst/>
                          <a:latin typeface="Arial"/>
                        </a:rPr>
                        <a:t>NCD Years</a:t>
                      </a:r>
                    </a:p>
                  </a:txBody>
                  <a:tcPr marL="7801" marR="7801" marT="78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6699"/>
                    </a:solidFill>
                  </a:tcPr>
                </a:tc>
                <a:tc>
                  <a:txBody>
                    <a:bodyPr/>
                    <a:lstStyle/>
                    <a:p>
                      <a:pPr algn="ctr" fontAlgn="ctr"/>
                      <a:r>
                        <a:rPr lang="en-GB" sz="800" b="1" i="0" u="none" strike="noStrike">
                          <a:solidFill>
                            <a:srgbClr val="FFFFFF"/>
                          </a:solidFill>
                          <a:effectLst/>
                          <a:latin typeface="Arial"/>
                        </a:rPr>
                        <a:t>Risks Written</a:t>
                      </a:r>
                    </a:p>
                  </a:txBody>
                  <a:tcPr marL="7801" marR="7801" marT="7801" marB="0" anchor="ctr">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Gross Written Premium</a:t>
                      </a:r>
                    </a:p>
                  </a:txBody>
                  <a:tcPr marL="7801" marR="7801" marT="7801"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Average Written Premium</a:t>
                      </a:r>
                    </a:p>
                  </a:txBody>
                  <a:tcPr marL="7801" marR="7801" marT="7801"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Commission Rate</a:t>
                      </a:r>
                    </a:p>
                  </a:txBody>
                  <a:tcPr marL="7801" marR="7801" marT="7801"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Large Claims Loss Ratio</a:t>
                      </a:r>
                    </a:p>
                  </a:txBody>
                  <a:tcPr marL="7801" marR="7801" marT="780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Claim Frequency</a:t>
                      </a:r>
                    </a:p>
                  </a:txBody>
                  <a:tcPr marL="7801" marR="7801" marT="7801" marB="0" anchor="ctr">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Average Cost per Claim</a:t>
                      </a:r>
                    </a:p>
                  </a:txBody>
                  <a:tcPr marL="7801" marR="7801" marT="7801"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Loss Ratio</a:t>
                      </a:r>
                    </a:p>
                  </a:txBody>
                  <a:tcPr marL="7801" marR="7801" marT="78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0</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1,406</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1,674,144</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1,191</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6.8%</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7.22%</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24.25%</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3,308</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63.2%</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1</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1,272</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1,215,803</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956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6.7%</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23.58%</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2,054</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46.3%</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2</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1,347</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1,129,701</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839</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6.3%</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164.69%</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23.11%</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8,695</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225.5%</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3</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2,120</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1,515,759</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715</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6.1%</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23.47%</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1,843</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56.8%</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4</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2,691</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1,465,536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545</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18.91%</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1,691</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55.6%</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5</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6,590</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2,607,570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396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6.9%</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16.63%</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1,696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66.5%</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6</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6,275</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2,399,201</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382</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7.5%</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13.11%</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17.07%</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2,093</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87.3%</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7</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3,908</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1,564,100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400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16.21%</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1,650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62.3%</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8</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9,643</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3,821,820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396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5.9%</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8.77%</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14.93%</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1,964</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71.0%</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9 and more</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GB" sz="800" b="0" i="0" u="none" strike="noStrike">
                          <a:effectLst/>
                          <a:latin typeface="Arial"/>
                        </a:rPr>
                        <a:t>699</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584,072</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836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8.2%</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0.00%</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15.02%</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3,193</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53.0%</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173079">
                <a:tc>
                  <a:txBody>
                    <a:bodyPr/>
                    <a:lstStyle/>
                    <a:p>
                      <a:pPr algn="l" fontAlgn="b"/>
                      <a:endParaRPr lang="en-GB" sz="800" b="0" i="0" u="none" strike="noStrike">
                        <a:effectLst/>
                        <a:latin typeface="Arial"/>
                      </a:endParaRPr>
                    </a:p>
                  </a:txBody>
                  <a:tcPr marL="7801" marR="7801" marT="78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1" i="0" u="none" strike="noStrike">
                          <a:solidFill>
                            <a:srgbClr val="FFFFFF"/>
                          </a:solidFill>
                          <a:effectLst/>
                          <a:latin typeface="Arial"/>
                        </a:rPr>
                        <a:t>Total</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GB" sz="800" b="1" i="0" u="none" strike="noStrike">
                          <a:effectLst/>
                          <a:latin typeface="Arial"/>
                        </a:rPr>
                        <a:t>35,951</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17,977,705</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500</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6.6%</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15.81%</a:t>
                      </a:r>
                    </a:p>
                  </a:txBody>
                  <a:tcPr marL="7801" marR="7801" marT="7801"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17.76%</a:t>
                      </a:r>
                    </a:p>
                  </a:txBody>
                  <a:tcPr marL="7801" marR="7801" marT="7801"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2,348</a:t>
                      </a:r>
                    </a:p>
                  </a:txBody>
                  <a:tcPr marL="7801" marR="7801" marT="7801"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76.7%</a:t>
                      </a:r>
                    </a:p>
                  </a:txBody>
                  <a:tcPr marL="7801" marR="7801" marT="7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endParaRPr lang="en-GB" sz="800" b="0" i="0" u="none" strike="noStrike">
                        <a:effectLst/>
                        <a:latin typeface="Arial"/>
                      </a:endParaRPr>
                    </a:p>
                  </a:txBody>
                  <a:tcPr marL="7801" marR="7801" marT="780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173079">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18"/>
                  </a:ext>
                </a:extLst>
              </a:tr>
              <a:tr h="173079">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dirty="0">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a:effectLst/>
                        <a:latin typeface="Arial"/>
                      </a:endParaRPr>
                    </a:p>
                  </a:txBody>
                  <a:tcPr marL="7801" marR="7801" marT="7801" marB="0" anchor="b">
                    <a:lnL>
                      <a:noFill/>
                    </a:lnL>
                    <a:lnR>
                      <a:noFill/>
                    </a:lnR>
                    <a:lnT>
                      <a:noFill/>
                    </a:lnT>
                    <a:lnB>
                      <a:noFill/>
                    </a:lnB>
                  </a:tcPr>
                </a:tc>
                <a:tc>
                  <a:txBody>
                    <a:bodyPr/>
                    <a:lstStyle/>
                    <a:p>
                      <a:pPr algn="l" fontAlgn="b"/>
                      <a:endParaRPr lang="en-GB" sz="800" b="0" i="0" u="none" strike="noStrike" dirty="0">
                        <a:effectLst/>
                        <a:latin typeface="Arial"/>
                      </a:endParaRPr>
                    </a:p>
                  </a:txBody>
                  <a:tcPr marL="7801" marR="7801" marT="7801" marB="0" anchor="b">
                    <a:lnL>
                      <a:noFill/>
                    </a:lnL>
                    <a:lnR>
                      <a:noFill/>
                    </a:lnR>
                    <a:lnT>
                      <a:noFill/>
                    </a:lnT>
                    <a:lnB>
                      <a:noFill/>
                    </a:lnB>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388036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547664" y="188640"/>
            <a:ext cx="6786562" cy="914400"/>
          </a:xfrm>
        </p:spPr>
        <p:txBody>
          <a:bodyPr/>
          <a:lstStyle/>
          <a:p>
            <a:pPr eaLnBrk="1" hangingPunct="1"/>
            <a:r>
              <a:rPr lang="en-GB" sz="2400" kern="1200" dirty="0"/>
              <a:t>Tech Reps GCV – Fuel Type</a:t>
            </a:r>
          </a:p>
        </p:txBody>
      </p:sp>
      <p:graphicFrame>
        <p:nvGraphicFramePr>
          <p:cNvPr id="4" name="Table 3"/>
          <p:cNvGraphicFramePr>
            <a:graphicFrameLocks noGrp="1"/>
          </p:cNvGraphicFramePr>
          <p:nvPr>
            <p:extLst>
              <p:ext uri="{D42A27DB-BD31-4B8C-83A1-F6EECF244321}">
                <p14:modId xmlns:p14="http://schemas.microsoft.com/office/powerpoint/2010/main" val="579102816"/>
              </p:ext>
            </p:extLst>
          </p:nvPr>
        </p:nvGraphicFramePr>
        <p:xfrm>
          <a:off x="251520" y="1628800"/>
          <a:ext cx="8640960" cy="3456384"/>
        </p:xfrm>
        <a:graphic>
          <a:graphicData uri="http://schemas.openxmlformats.org/drawingml/2006/table">
            <a:tbl>
              <a:tblPr/>
              <a:tblGrid>
                <a:gridCol w="179708">
                  <a:extLst>
                    <a:ext uri="{9D8B030D-6E8A-4147-A177-3AD203B41FA5}">
                      <a16:colId xmlns:a16="http://schemas.microsoft.com/office/drawing/2014/main" val="20000"/>
                    </a:ext>
                  </a:extLst>
                </a:gridCol>
                <a:gridCol w="673905">
                  <a:extLst>
                    <a:ext uri="{9D8B030D-6E8A-4147-A177-3AD203B41FA5}">
                      <a16:colId xmlns:a16="http://schemas.microsoft.com/office/drawing/2014/main" val="20001"/>
                    </a:ext>
                  </a:extLst>
                </a:gridCol>
                <a:gridCol w="898540">
                  <a:extLst>
                    <a:ext uri="{9D8B030D-6E8A-4147-A177-3AD203B41FA5}">
                      <a16:colId xmlns:a16="http://schemas.microsoft.com/office/drawing/2014/main" val="20002"/>
                    </a:ext>
                  </a:extLst>
                </a:gridCol>
                <a:gridCol w="898540">
                  <a:extLst>
                    <a:ext uri="{9D8B030D-6E8A-4147-A177-3AD203B41FA5}">
                      <a16:colId xmlns:a16="http://schemas.microsoft.com/office/drawing/2014/main" val="20003"/>
                    </a:ext>
                  </a:extLst>
                </a:gridCol>
                <a:gridCol w="898540">
                  <a:extLst>
                    <a:ext uri="{9D8B030D-6E8A-4147-A177-3AD203B41FA5}">
                      <a16:colId xmlns:a16="http://schemas.microsoft.com/office/drawing/2014/main" val="20004"/>
                    </a:ext>
                  </a:extLst>
                </a:gridCol>
                <a:gridCol w="898540">
                  <a:extLst>
                    <a:ext uri="{9D8B030D-6E8A-4147-A177-3AD203B41FA5}">
                      <a16:colId xmlns:a16="http://schemas.microsoft.com/office/drawing/2014/main" val="20005"/>
                    </a:ext>
                  </a:extLst>
                </a:gridCol>
                <a:gridCol w="898540">
                  <a:extLst>
                    <a:ext uri="{9D8B030D-6E8A-4147-A177-3AD203B41FA5}">
                      <a16:colId xmlns:a16="http://schemas.microsoft.com/office/drawing/2014/main" val="20006"/>
                    </a:ext>
                  </a:extLst>
                </a:gridCol>
                <a:gridCol w="898540">
                  <a:extLst>
                    <a:ext uri="{9D8B030D-6E8A-4147-A177-3AD203B41FA5}">
                      <a16:colId xmlns:a16="http://schemas.microsoft.com/office/drawing/2014/main" val="20007"/>
                    </a:ext>
                  </a:extLst>
                </a:gridCol>
                <a:gridCol w="898540">
                  <a:extLst>
                    <a:ext uri="{9D8B030D-6E8A-4147-A177-3AD203B41FA5}">
                      <a16:colId xmlns:a16="http://schemas.microsoft.com/office/drawing/2014/main" val="20008"/>
                    </a:ext>
                  </a:extLst>
                </a:gridCol>
                <a:gridCol w="898540">
                  <a:extLst>
                    <a:ext uri="{9D8B030D-6E8A-4147-A177-3AD203B41FA5}">
                      <a16:colId xmlns:a16="http://schemas.microsoft.com/office/drawing/2014/main" val="20009"/>
                    </a:ext>
                  </a:extLst>
                </a:gridCol>
                <a:gridCol w="599027">
                  <a:extLst>
                    <a:ext uri="{9D8B030D-6E8A-4147-A177-3AD203B41FA5}">
                      <a16:colId xmlns:a16="http://schemas.microsoft.com/office/drawing/2014/main" val="20010"/>
                    </a:ext>
                  </a:extLst>
                </a:gridCol>
              </a:tblGrid>
              <a:tr h="221920">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00"/>
                  </a:ext>
                </a:extLst>
              </a:tr>
              <a:tr h="297504">
                <a:tc gridSpan="4">
                  <a:txBody>
                    <a:bodyPr/>
                    <a:lstStyle/>
                    <a:p>
                      <a:pPr algn="l" fontAlgn="b"/>
                      <a:r>
                        <a:rPr lang="en-GB" sz="1000" b="1" i="0" u="none" strike="noStrike">
                          <a:effectLst/>
                          <a:latin typeface="Arial"/>
                        </a:rPr>
                        <a:t>Product : Light Goods Vehicles (GCV)</a:t>
                      </a:r>
                    </a:p>
                  </a:txBody>
                  <a:tcPr marL="8115" marR="8115" marT="8115"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200" b="1" i="0" u="sng"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01"/>
                  </a:ext>
                </a:extLst>
              </a:tr>
              <a:tr h="260316">
                <a:tc gridSpan="4">
                  <a:txBody>
                    <a:bodyPr/>
                    <a:lstStyle/>
                    <a:p>
                      <a:pPr algn="l" fontAlgn="b"/>
                      <a:r>
                        <a:rPr lang="en-GB" sz="1000" b="1" i="0" u="none" strike="noStrike">
                          <a:effectLst/>
                          <a:latin typeface="Arial"/>
                        </a:rPr>
                        <a:t>Rating Factor : Fuel Type</a:t>
                      </a:r>
                    </a:p>
                  </a:txBody>
                  <a:tcPr marL="8115" marR="8115" marT="8115"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10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02"/>
                  </a:ext>
                </a:extLst>
              </a:tr>
              <a:tr h="221920">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1"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03"/>
                  </a:ext>
                </a:extLst>
              </a:tr>
              <a:tr h="221920">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04"/>
                  </a:ext>
                </a:extLst>
              </a:tr>
              <a:tr h="260316">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gridSpan="9">
                  <a:txBody>
                    <a:bodyPr/>
                    <a:lstStyle/>
                    <a:p>
                      <a:pPr algn="ctr" fontAlgn="ctr"/>
                      <a:r>
                        <a:rPr lang="en-GB" sz="900" b="1" i="0" u="none" strike="noStrike">
                          <a:solidFill>
                            <a:srgbClr val="FFFFFF"/>
                          </a:solidFill>
                          <a:effectLst/>
                          <a:latin typeface="Arial"/>
                        </a:rPr>
                        <a:t> </a:t>
                      </a:r>
                    </a:p>
                  </a:txBody>
                  <a:tcPr marL="8115" marR="8115" marT="81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640968">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900" b="1" i="0" u="none" strike="noStrike">
                          <a:solidFill>
                            <a:srgbClr val="FFFFFF"/>
                          </a:solidFill>
                          <a:effectLst/>
                          <a:latin typeface="Arial"/>
                        </a:rPr>
                        <a:t>Fuel Type</a:t>
                      </a:r>
                    </a:p>
                  </a:txBody>
                  <a:tcPr marL="8115" marR="8115" marT="81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6699"/>
                    </a:solidFill>
                  </a:tcPr>
                </a:tc>
                <a:tc>
                  <a:txBody>
                    <a:bodyPr/>
                    <a:lstStyle/>
                    <a:p>
                      <a:pPr algn="ctr" fontAlgn="ctr"/>
                      <a:r>
                        <a:rPr lang="en-GB" sz="900" b="1" i="0" u="none" strike="noStrike">
                          <a:solidFill>
                            <a:srgbClr val="FFFFFF"/>
                          </a:solidFill>
                          <a:effectLst/>
                          <a:latin typeface="Arial"/>
                        </a:rPr>
                        <a:t>Risks Written</a:t>
                      </a:r>
                    </a:p>
                  </a:txBody>
                  <a:tcPr marL="8115" marR="8115" marT="8115" marB="0" anchor="ctr">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Gross Written Premium</a:t>
                      </a:r>
                    </a:p>
                  </a:txBody>
                  <a:tcPr marL="8115" marR="8115" marT="8115"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Average Written Premium</a:t>
                      </a:r>
                    </a:p>
                  </a:txBody>
                  <a:tcPr marL="8115" marR="8115" marT="8115"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Commission Rate</a:t>
                      </a:r>
                    </a:p>
                  </a:txBody>
                  <a:tcPr marL="8115" marR="8115" marT="8115"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Large Claims Loss Ratio</a:t>
                      </a:r>
                    </a:p>
                  </a:txBody>
                  <a:tcPr marL="8115" marR="8115" marT="811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Expected Claim Frequency</a:t>
                      </a:r>
                    </a:p>
                  </a:txBody>
                  <a:tcPr marL="8115" marR="8115" marT="8115" marB="0" anchor="ctr">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Expected Average Cost per Claim</a:t>
                      </a:r>
                    </a:p>
                  </a:txBody>
                  <a:tcPr marL="8115" marR="8115" marT="8115"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900" b="1" i="0" u="none" strike="noStrike">
                          <a:solidFill>
                            <a:srgbClr val="FFFFFF"/>
                          </a:solidFill>
                          <a:effectLst/>
                          <a:latin typeface="Arial"/>
                        </a:rPr>
                        <a:t>Expected Loss Ratio</a:t>
                      </a:r>
                    </a:p>
                  </a:txBody>
                  <a:tcPr marL="8115" marR="8115" marT="81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21920">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900" b="0" i="0" u="none" strike="noStrike">
                          <a:solidFill>
                            <a:srgbClr val="000000"/>
                          </a:solidFill>
                          <a:effectLst/>
                          <a:latin typeface="Arial"/>
                        </a:rPr>
                        <a:t>Diesel</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900" b="0" i="0" u="none" strike="noStrike">
                          <a:effectLst/>
                          <a:latin typeface="Arial"/>
                        </a:rPr>
                        <a:t>28,097</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14,671,742</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522</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6.6%</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5.55%</a:t>
                      </a:r>
                    </a:p>
                  </a:txBody>
                  <a:tcPr marL="8115" marR="8115" marT="8115"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18.83%</a:t>
                      </a:r>
                    </a:p>
                  </a:txBody>
                  <a:tcPr marL="8115" marR="8115" marT="8115"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1,982</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65.3%</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21920">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900" b="0" i="0" u="none" strike="noStrike">
                          <a:solidFill>
                            <a:srgbClr val="000000"/>
                          </a:solidFill>
                          <a:effectLst/>
                          <a:latin typeface="Arial"/>
                        </a:rPr>
                        <a:t>Petrol</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900" b="0" i="0" u="none" strike="noStrike">
                          <a:effectLst/>
                          <a:latin typeface="Arial"/>
                        </a:rPr>
                        <a:t>5,658</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1,926,813</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341</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7.2%</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0.00%</a:t>
                      </a:r>
                    </a:p>
                  </a:txBody>
                  <a:tcPr marL="8115" marR="8115" marT="8115"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11.06%</a:t>
                      </a:r>
                    </a:p>
                  </a:txBody>
                  <a:tcPr marL="8115" marR="8115" marT="8115"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2,103</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900" b="0" i="0" u="none" strike="noStrike">
                          <a:effectLst/>
                          <a:latin typeface="Arial"/>
                        </a:rPr>
                        <a:t>68.7%</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21920">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900" b="0" i="0" u="none" strike="noStrike">
                          <a:solidFill>
                            <a:srgbClr val="000000"/>
                          </a:solidFill>
                          <a:effectLst/>
                          <a:latin typeface="Arial"/>
                        </a:rPr>
                        <a:t>Other</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GB" sz="900" b="0" i="0" u="none" strike="noStrike">
                          <a:effectLst/>
                          <a:latin typeface="Arial"/>
                        </a:rPr>
                        <a:t>2,196</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1,379,150</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628</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6.0%</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125.89%</a:t>
                      </a:r>
                    </a:p>
                  </a:txBody>
                  <a:tcPr marL="8115" marR="8115" marT="8115"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20.62%</a:t>
                      </a:r>
                    </a:p>
                  </a:txBody>
                  <a:tcPr marL="8115" marR="8115" marT="8115"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6,284</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effectLst/>
                          <a:latin typeface="Arial"/>
                        </a:rPr>
                        <a:t>188.5%</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21920">
                <a:tc>
                  <a:txBody>
                    <a:bodyPr/>
                    <a:lstStyle/>
                    <a:p>
                      <a:pPr algn="l" fontAlgn="b"/>
                      <a:endParaRPr lang="en-GB" sz="900" b="0" i="0" u="none" strike="noStrike">
                        <a:effectLst/>
                        <a:latin typeface="Arial"/>
                      </a:endParaRPr>
                    </a:p>
                  </a:txBody>
                  <a:tcPr marL="8115" marR="8115" marT="81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900" b="1" i="0" u="none" strike="noStrike">
                          <a:solidFill>
                            <a:srgbClr val="FFFFFF"/>
                          </a:solidFill>
                          <a:effectLst/>
                          <a:latin typeface="Arial"/>
                        </a:rPr>
                        <a:t>Total</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GB" sz="900" b="1" i="0" u="none" strike="noStrike">
                          <a:effectLst/>
                          <a:latin typeface="Arial"/>
                        </a:rPr>
                        <a:t>35,951</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17,977,705</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500</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6.6%</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15.81%</a:t>
                      </a:r>
                    </a:p>
                  </a:txBody>
                  <a:tcPr marL="8115" marR="8115" marT="8115"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17.76%</a:t>
                      </a:r>
                    </a:p>
                  </a:txBody>
                  <a:tcPr marL="8115" marR="8115" marT="8115"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2,348</a:t>
                      </a:r>
                    </a:p>
                  </a:txBody>
                  <a:tcPr marL="8115" marR="8115" marT="8115"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900" b="1" i="0" u="none" strike="noStrike">
                          <a:effectLst/>
                          <a:latin typeface="Arial"/>
                        </a:rPr>
                        <a:t>76.7%</a:t>
                      </a:r>
                    </a:p>
                  </a:txBody>
                  <a:tcPr marL="8115" marR="8115" marT="81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endParaRPr lang="en-GB" sz="900" b="0" i="0" u="none" strike="noStrike">
                        <a:effectLst/>
                        <a:latin typeface="Arial"/>
                      </a:endParaRPr>
                    </a:p>
                  </a:txBody>
                  <a:tcPr marL="8115" marR="8115" marT="811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21920">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11"/>
                  </a:ext>
                </a:extLst>
              </a:tr>
              <a:tr h="221920">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a:effectLst/>
                        <a:latin typeface="Arial"/>
                      </a:endParaRPr>
                    </a:p>
                  </a:txBody>
                  <a:tcPr marL="8115" marR="8115" marT="8115" marB="0" anchor="b">
                    <a:lnL>
                      <a:noFill/>
                    </a:lnL>
                    <a:lnR>
                      <a:noFill/>
                    </a:lnR>
                    <a:lnT>
                      <a:noFill/>
                    </a:lnT>
                    <a:lnB>
                      <a:noFill/>
                    </a:lnB>
                  </a:tcPr>
                </a:tc>
                <a:tc>
                  <a:txBody>
                    <a:bodyPr/>
                    <a:lstStyle/>
                    <a:p>
                      <a:pPr algn="l" fontAlgn="b"/>
                      <a:endParaRPr lang="en-GB" sz="900" b="0" i="0" u="none" strike="noStrike" dirty="0">
                        <a:effectLst/>
                        <a:latin typeface="Arial"/>
                      </a:endParaRPr>
                    </a:p>
                  </a:txBody>
                  <a:tcPr marL="8115" marR="8115" marT="8115" marB="0" anchor="b">
                    <a:lnL>
                      <a:noFill/>
                    </a:lnL>
                    <a:lnR>
                      <a:noFill/>
                    </a:lnR>
                    <a:lnT>
                      <a:noFill/>
                    </a:lnT>
                    <a:lnB>
                      <a:no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2566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547664" y="188640"/>
            <a:ext cx="6786562" cy="914400"/>
          </a:xfrm>
        </p:spPr>
        <p:txBody>
          <a:bodyPr/>
          <a:lstStyle/>
          <a:p>
            <a:pPr eaLnBrk="1" hangingPunct="1"/>
            <a:r>
              <a:rPr lang="en-GB" sz="2400" kern="1200" dirty="0"/>
              <a:t>Tech Reps GCV – Number of Seats</a:t>
            </a:r>
          </a:p>
        </p:txBody>
      </p:sp>
      <p:graphicFrame>
        <p:nvGraphicFramePr>
          <p:cNvPr id="3" name="Table 2"/>
          <p:cNvGraphicFramePr>
            <a:graphicFrameLocks noGrp="1"/>
          </p:cNvGraphicFramePr>
          <p:nvPr>
            <p:extLst>
              <p:ext uri="{D42A27DB-BD31-4B8C-83A1-F6EECF244321}">
                <p14:modId xmlns:p14="http://schemas.microsoft.com/office/powerpoint/2010/main" val="2144731373"/>
              </p:ext>
            </p:extLst>
          </p:nvPr>
        </p:nvGraphicFramePr>
        <p:xfrm>
          <a:off x="179512" y="1484784"/>
          <a:ext cx="8712968" cy="4248471"/>
        </p:xfrm>
        <a:graphic>
          <a:graphicData uri="http://schemas.openxmlformats.org/drawingml/2006/table">
            <a:tbl>
              <a:tblPr/>
              <a:tblGrid>
                <a:gridCol w="180020">
                  <a:extLst>
                    <a:ext uri="{9D8B030D-6E8A-4147-A177-3AD203B41FA5}">
                      <a16:colId xmlns:a16="http://schemas.microsoft.com/office/drawing/2014/main" val="20000"/>
                    </a:ext>
                  </a:extLst>
                </a:gridCol>
                <a:gridCol w="1092121">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gridCol w="900100">
                  <a:extLst>
                    <a:ext uri="{9D8B030D-6E8A-4147-A177-3AD203B41FA5}">
                      <a16:colId xmlns:a16="http://schemas.microsoft.com/office/drawing/2014/main" val="20003"/>
                    </a:ext>
                  </a:extLst>
                </a:gridCol>
                <a:gridCol w="900100">
                  <a:extLst>
                    <a:ext uri="{9D8B030D-6E8A-4147-A177-3AD203B41FA5}">
                      <a16:colId xmlns:a16="http://schemas.microsoft.com/office/drawing/2014/main" val="20004"/>
                    </a:ext>
                  </a:extLst>
                </a:gridCol>
                <a:gridCol w="900100">
                  <a:extLst>
                    <a:ext uri="{9D8B030D-6E8A-4147-A177-3AD203B41FA5}">
                      <a16:colId xmlns:a16="http://schemas.microsoft.com/office/drawing/2014/main" val="20005"/>
                    </a:ext>
                  </a:extLst>
                </a:gridCol>
                <a:gridCol w="900100">
                  <a:extLst>
                    <a:ext uri="{9D8B030D-6E8A-4147-A177-3AD203B41FA5}">
                      <a16:colId xmlns:a16="http://schemas.microsoft.com/office/drawing/2014/main" val="20006"/>
                    </a:ext>
                  </a:extLst>
                </a:gridCol>
                <a:gridCol w="900100">
                  <a:extLst>
                    <a:ext uri="{9D8B030D-6E8A-4147-A177-3AD203B41FA5}">
                      <a16:colId xmlns:a16="http://schemas.microsoft.com/office/drawing/2014/main" val="20007"/>
                    </a:ext>
                  </a:extLst>
                </a:gridCol>
                <a:gridCol w="900100">
                  <a:extLst>
                    <a:ext uri="{9D8B030D-6E8A-4147-A177-3AD203B41FA5}">
                      <a16:colId xmlns:a16="http://schemas.microsoft.com/office/drawing/2014/main" val="20008"/>
                    </a:ext>
                  </a:extLst>
                </a:gridCol>
                <a:gridCol w="900100">
                  <a:extLst>
                    <a:ext uri="{9D8B030D-6E8A-4147-A177-3AD203B41FA5}">
                      <a16:colId xmlns:a16="http://schemas.microsoft.com/office/drawing/2014/main" val="20009"/>
                    </a:ext>
                  </a:extLst>
                </a:gridCol>
                <a:gridCol w="240027">
                  <a:extLst>
                    <a:ext uri="{9D8B030D-6E8A-4147-A177-3AD203B41FA5}">
                      <a16:colId xmlns:a16="http://schemas.microsoft.com/office/drawing/2014/main" val="20010"/>
                    </a:ext>
                  </a:extLst>
                </a:gridCol>
              </a:tblGrid>
              <a:tr h="224997">
                <a:tc>
                  <a:txBody>
                    <a:bodyPr/>
                    <a:lstStyle/>
                    <a:p>
                      <a:pPr algn="l" fontAlgn="b"/>
                      <a:endParaRPr lang="en-GB" sz="800" b="0" i="0" u="none" strike="noStrike" dirty="0">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00"/>
                  </a:ext>
                </a:extLst>
              </a:tr>
              <a:tr h="317643">
                <a:tc gridSpan="4">
                  <a:txBody>
                    <a:bodyPr/>
                    <a:lstStyle/>
                    <a:p>
                      <a:pPr algn="l" fontAlgn="b"/>
                      <a:r>
                        <a:rPr lang="en-GB" sz="1000" b="1" i="0" u="none" strike="noStrike">
                          <a:effectLst/>
                          <a:latin typeface="Arial"/>
                        </a:rPr>
                        <a:t>Product : Light Goods Vehicles (GCV)</a:t>
                      </a:r>
                    </a:p>
                  </a:txBody>
                  <a:tcPr marL="8059" marR="8059" marT="8059"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200" b="1" i="0" u="sng"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01"/>
                  </a:ext>
                </a:extLst>
              </a:tr>
              <a:tr h="277937">
                <a:tc gridSpan="4">
                  <a:txBody>
                    <a:bodyPr/>
                    <a:lstStyle/>
                    <a:p>
                      <a:pPr algn="l" fontAlgn="b"/>
                      <a:r>
                        <a:rPr lang="en-GB" sz="1000" b="1" i="0" u="none" strike="noStrike">
                          <a:effectLst/>
                          <a:latin typeface="Arial"/>
                        </a:rPr>
                        <a:t>Rating Factor : Number of seats</a:t>
                      </a:r>
                    </a:p>
                  </a:txBody>
                  <a:tcPr marL="8059" marR="8059" marT="8059"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10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02"/>
                  </a:ext>
                </a:extLst>
              </a:tr>
              <a:tr h="224997">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1"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03"/>
                  </a:ext>
                </a:extLst>
              </a:tr>
              <a:tr h="224997">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04"/>
                  </a:ext>
                </a:extLst>
              </a:tr>
              <a:tr h="27793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gridSpan="9">
                  <a:txBody>
                    <a:bodyPr/>
                    <a:lstStyle/>
                    <a:p>
                      <a:pPr algn="ctr" fontAlgn="ctr"/>
                      <a:r>
                        <a:rPr lang="en-GB" sz="900" b="1" i="0" u="none" strike="noStrike">
                          <a:solidFill>
                            <a:srgbClr val="FFFFFF"/>
                          </a:solidFill>
                          <a:effectLst/>
                          <a:latin typeface="Arial"/>
                        </a:rPr>
                        <a:t> </a:t>
                      </a:r>
                    </a:p>
                  </a:txBody>
                  <a:tcPr marL="8059" marR="8059" marT="8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674990">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800" b="1" i="0" u="none" strike="noStrike">
                          <a:solidFill>
                            <a:srgbClr val="FFFFFF"/>
                          </a:solidFill>
                          <a:effectLst/>
                          <a:latin typeface="Arial"/>
                        </a:rPr>
                        <a:t>Seating Capacity</a:t>
                      </a:r>
                    </a:p>
                  </a:txBody>
                  <a:tcPr marL="8059" marR="8059" marT="8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6699"/>
                    </a:solidFill>
                  </a:tcPr>
                </a:tc>
                <a:tc>
                  <a:txBody>
                    <a:bodyPr/>
                    <a:lstStyle/>
                    <a:p>
                      <a:pPr algn="ctr" fontAlgn="ctr"/>
                      <a:r>
                        <a:rPr lang="en-GB" sz="800" b="1" i="0" u="none" strike="noStrike">
                          <a:solidFill>
                            <a:srgbClr val="FFFFFF"/>
                          </a:solidFill>
                          <a:effectLst/>
                          <a:latin typeface="Arial"/>
                        </a:rPr>
                        <a:t>Risks Written</a:t>
                      </a:r>
                    </a:p>
                  </a:txBody>
                  <a:tcPr marL="8059" marR="8059" marT="8059" marB="0" anchor="ctr">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dirty="0">
                          <a:solidFill>
                            <a:srgbClr val="FFFFFF"/>
                          </a:solidFill>
                          <a:effectLst/>
                          <a:latin typeface="Arial"/>
                        </a:rPr>
                        <a:t>Gross Written Premium</a:t>
                      </a:r>
                    </a:p>
                  </a:txBody>
                  <a:tcPr marL="8059" marR="8059" marT="8059"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Average Written Premium</a:t>
                      </a:r>
                    </a:p>
                  </a:txBody>
                  <a:tcPr marL="8059" marR="8059" marT="8059" marB="0" anchor="ctr">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Commission Rate</a:t>
                      </a:r>
                    </a:p>
                  </a:txBody>
                  <a:tcPr marL="8059" marR="8059" marT="8059"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Large Claims Loss Ratio</a:t>
                      </a:r>
                    </a:p>
                  </a:txBody>
                  <a:tcPr marL="8059" marR="8059" marT="8059"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Claim Frequency</a:t>
                      </a:r>
                    </a:p>
                  </a:txBody>
                  <a:tcPr marL="8059" marR="8059" marT="8059" marB="0" anchor="ctr">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Average Cost per Claim</a:t>
                      </a:r>
                    </a:p>
                  </a:txBody>
                  <a:tcPr marL="8059" marR="8059" marT="8059" marB="0" anchor="ctr">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ctr" fontAlgn="ctr"/>
                      <a:r>
                        <a:rPr lang="en-GB" sz="800" b="1" i="0" u="none" strike="noStrike">
                          <a:solidFill>
                            <a:srgbClr val="FFFFFF"/>
                          </a:solidFill>
                          <a:effectLst/>
                          <a:latin typeface="Arial"/>
                        </a:rPr>
                        <a:t>Expected Loss Ratio</a:t>
                      </a:r>
                    </a:p>
                  </a:txBody>
                  <a:tcPr marL="8059" marR="8059" marT="8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1</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35</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20,695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595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3.5%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8.93%</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597</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9.4%</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2</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20,815</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10,040,615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482</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6.7%</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7.05%</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16.79%</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2,107</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69.4%</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3</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14,446</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7,539,021</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522</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27.67%</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19.14%</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2,677</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86.8%</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4</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360</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212,245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589</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6.1%</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17.34%</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1,852</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53.5%</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5</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9CCFF"/>
                    </a:solidFill>
                  </a:tcPr>
                </a:tc>
                <a:tc>
                  <a:txBody>
                    <a:bodyPr/>
                    <a:lstStyle/>
                    <a:p>
                      <a:pPr algn="r" fontAlgn="b"/>
                      <a:r>
                        <a:rPr lang="en-GB" sz="800" b="0" i="0" u="none" strike="noStrike">
                          <a:effectLst/>
                          <a:latin typeface="Arial"/>
                        </a:rPr>
                        <a:t>284</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155,346</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548</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6.8%</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0.00%</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21.04%</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2,429</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GB" sz="800" b="0" i="0" u="none" strike="noStrike">
                          <a:effectLst/>
                          <a:latin typeface="Arial"/>
                        </a:rPr>
                        <a:t>81.0%</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0" i="0" u="none" strike="noStrike">
                          <a:solidFill>
                            <a:srgbClr val="000000"/>
                          </a:solidFill>
                          <a:effectLst/>
                          <a:latin typeface="Arial"/>
                        </a:rPr>
                        <a:t>6</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GB" sz="800" b="0" i="0" u="none" strike="noStrike">
                          <a:effectLst/>
                          <a:latin typeface="Arial"/>
                        </a:rPr>
                        <a:t>7</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6,503</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892</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2.6%</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0.00%</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33.89%</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1,028</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effectLst/>
                          <a:latin typeface="Arial"/>
                        </a:rPr>
                        <a:t>48.3%</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24997">
                <a:tc>
                  <a:txBody>
                    <a:bodyPr/>
                    <a:lstStyle/>
                    <a:p>
                      <a:pPr algn="l" fontAlgn="b"/>
                      <a:endParaRPr lang="en-GB" sz="800" b="0" i="0" u="none" strike="noStrike">
                        <a:effectLst/>
                        <a:latin typeface="Arial"/>
                      </a:endParaRPr>
                    </a:p>
                  </a:txBody>
                  <a:tcPr marL="8059" marR="8059" marT="805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GB" sz="800" b="1" i="0" u="none" strike="noStrike">
                          <a:solidFill>
                            <a:srgbClr val="FFFFFF"/>
                          </a:solidFill>
                          <a:effectLst/>
                          <a:latin typeface="Arial"/>
                        </a:rPr>
                        <a:t>Total</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GB" sz="800" b="1" i="0" u="none" strike="noStrike">
                          <a:effectLst/>
                          <a:latin typeface="Arial"/>
                        </a:rPr>
                        <a:t>35,951</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17,977,705</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500</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6.6%</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15.81%</a:t>
                      </a:r>
                    </a:p>
                  </a:txBody>
                  <a:tcPr marL="8059" marR="8059" marT="8059" marB="0" anchor="b">
                    <a:lnL w="6350" cap="flat" cmpd="sng" algn="ctr">
                      <a:solidFill>
                        <a:srgbClr val="80808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17.76%</a:t>
                      </a:r>
                    </a:p>
                  </a:txBody>
                  <a:tcPr marL="8059" marR="8059" marT="8059" marB="0" anchor="b">
                    <a:lnL w="25400" cap="flat" cmpd="dbl" algn="ctr">
                      <a:solidFill>
                        <a:srgbClr val="000000"/>
                      </a:solidFill>
                      <a:prstDash val="solid"/>
                      <a:round/>
                      <a:headEnd type="none" w="med" len="med"/>
                      <a:tailEnd type="none" w="med" len="med"/>
                    </a:lnL>
                    <a:lnR w="6350" cap="flat" cmpd="sng" algn="ctr">
                      <a:solidFill>
                        <a:srgbClr val="80808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2,348</a:t>
                      </a:r>
                    </a:p>
                  </a:txBody>
                  <a:tcPr marL="8059" marR="8059" marT="8059" marB="0" anchor="b">
                    <a:lnL w="6350" cap="flat" cmpd="sng" algn="ctr">
                      <a:solidFill>
                        <a:srgbClr val="80808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r" fontAlgn="b"/>
                      <a:r>
                        <a:rPr lang="en-GB" sz="800" b="1" i="0" u="none" strike="noStrike">
                          <a:effectLst/>
                          <a:latin typeface="Arial"/>
                        </a:rPr>
                        <a:t>76.7%</a:t>
                      </a:r>
                    </a:p>
                  </a:txBody>
                  <a:tcPr marL="8059" marR="8059" marT="8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endParaRPr lang="en-GB" sz="800" b="0" i="0" u="none" strike="noStrike">
                        <a:effectLst/>
                        <a:latin typeface="Arial"/>
                      </a:endParaRPr>
                    </a:p>
                  </a:txBody>
                  <a:tcPr marL="8059" marR="8059" marT="805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24997">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14"/>
                  </a:ext>
                </a:extLst>
              </a:tr>
              <a:tr h="224997">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a:effectLst/>
                        <a:latin typeface="Arial"/>
                      </a:endParaRPr>
                    </a:p>
                  </a:txBody>
                  <a:tcPr marL="8059" marR="8059" marT="8059" marB="0" anchor="b">
                    <a:lnL>
                      <a:noFill/>
                    </a:lnL>
                    <a:lnR>
                      <a:noFill/>
                    </a:lnR>
                    <a:lnT>
                      <a:noFill/>
                    </a:lnT>
                    <a:lnB>
                      <a:noFill/>
                    </a:lnB>
                  </a:tcPr>
                </a:tc>
                <a:tc>
                  <a:txBody>
                    <a:bodyPr/>
                    <a:lstStyle/>
                    <a:p>
                      <a:pPr algn="l" fontAlgn="b"/>
                      <a:endParaRPr lang="en-GB" sz="800" b="0" i="0" u="none" strike="noStrike" dirty="0">
                        <a:effectLst/>
                        <a:latin typeface="Arial"/>
                      </a:endParaRPr>
                    </a:p>
                  </a:txBody>
                  <a:tcPr marL="8059" marR="8059" marT="8059"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5699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txBox="1">
            <a:spLocks/>
          </p:cNvSpPr>
          <p:nvPr/>
        </p:nvSpPr>
        <p:spPr bwMode="auto">
          <a:xfrm>
            <a:off x="0" y="-125412"/>
            <a:ext cx="831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GB" altLang="en-US" sz="1600" b="1" dirty="0">
              <a:solidFill>
                <a:schemeClr val="tx2"/>
              </a:solidFill>
            </a:endParaRPr>
          </a:p>
          <a:p>
            <a:pPr>
              <a:spcBef>
                <a:spcPct val="0"/>
              </a:spcBef>
              <a:buFontTx/>
              <a:buNone/>
            </a:pPr>
            <a:endParaRPr lang="en-GB" altLang="en-US" sz="1600" b="1" dirty="0">
              <a:solidFill>
                <a:schemeClr val="tx2"/>
              </a:solidFill>
            </a:endParaRPr>
          </a:p>
          <a:p>
            <a:pPr algn="r">
              <a:spcBef>
                <a:spcPct val="0"/>
              </a:spcBef>
              <a:buFontTx/>
              <a:buNone/>
            </a:pPr>
            <a:r>
              <a:rPr lang="en-GB" altLang="en-US" sz="2800" dirty="0">
                <a:solidFill>
                  <a:srgbClr val="103184"/>
                </a:solidFill>
                <a:latin typeface="+mj-lt"/>
                <a:ea typeface="+mj-ea"/>
                <a:cs typeface="+mj-cs"/>
              </a:rPr>
              <a:t>Dynamic Underwriting Structure</a:t>
            </a:r>
          </a:p>
        </p:txBody>
      </p:sp>
      <p:grpSp>
        <p:nvGrpSpPr>
          <p:cNvPr id="2" name="Group 1"/>
          <p:cNvGrpSpPr/>
          <p:nvPr/>
        </p:nvGrpSpPr>
        <p:grpSpPr>
          <a:xfrm>
            <a:off x="735013" y="1131887"/>
            <a:ext cx="8137525" cy="5113338"/>
            <a:chOff x="827088" y="1628775"/>
            <a:chExt cx="8137525" cy="5113338"/>
          </a:xfrm>
        </p:grpSpPr>
        <p:sp>
          <p:nvSpPr>
            <p:cNvPr id="6146" name="Slide Number Placeholder 1"/>
            <p:cNvSpPr txBox="1">
              <a:spLocks/>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en-US" altLang="en-US" sz="1400"/>
            </a:p>
          </p:txBody>
        </p:sp>
        <p:sp>
          <p:nvSpPr>
            <p:cNvPr id="6" name="Rounded Rectangle 5"/>
            <p:cNvSpPr/>
            <p:nvPr/>
          </p:nvSpPr>
          <p:spPr>
            <a:xfrm>
              <a:off x="3492500" y="1628775"/>
              <a:ext cx="1871663" cy="576263"/>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000" dirty="0">
                <a:solidFill>
                  <a:schemeClr val="tx1"/>
                </a:solidFill>
              </a:endParaRPr>
            </a:p>
            <a:p>
              <a:pPr algn="ctr">
                <a:defRPr/>
              </a:pPr>
              <a:endParaRPr lang="en-GB" sz="1000" dirty="0">
                <a:solidFill>
                  <a:schemeClr val="tx1"/>
                </a:solidFill>
              </a:endParaRPr>
            </a:p>
            <a:p>
              <a:pPr algn="ctr">
                <a:defRPr/>
              </a:pPr>
              <a:r>
                <a:rPr lang="en-GB" sz="1000" b="1" dirty="0">
                  <a:solidFill>
                    <a:schemeClr val="tx1"/>
                  </a:solidFill>
                </a:rPr>
                <a:t>Barry Hawkins</a:t>
              </a:r>
            </a:p>
            <a:p>
              <a:pPr algn="ctr">
                <a:defRPr/>
              </a:pPr>
              <a:r>
                <a:rPr lang="en-GB" sz="1000" dirty="0">
                  <a:solidFill>
                    <a:schemeClr val="tx1"/>
                  </a:solidFill>
                </a:rPr>
                <a:t>Head of Dynamic Underwriting &amp; Pricing</a:t>
              </a:r>
            </a:p>
            <a:p>
              <a:pPr algn="ctr">
                <a:defRPr/>
              </a:pPr>
              <a:endParaRPr lang="en-GB" dirty="0">
                <a:solidFill>
                  <a:schemeClr val="tx1"/>
                </a:solidFill>
              </a:endParaRPr>
            </a:p>
          </p:txBody>
        </p:sp>
        <p:sp>
          <p:nvSpPr>
            <p:cNvPr id="7" name="Rounded Rectangle 6"/>
            <p:cNvSpPr/>
            <p:nvPr/>
          </p:nvSpPr>
          <p:spPr>
            <a:xfrm>
              <a:off x="5508625" y="3703638"/>
              <a:ext cx="1439863" cy="504825"/>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chemeClr val="tx1"/>
                  </a:solidFill>
                </a:rPr>
                <a:t>Matthieu Bergere</a:t>
              </a:r>
            </a:p>
            <a:p>
              <a:pPr algn="ctr">
                <a:defRPr/>
              </a:pPr>
              <a:r>
                <a:rPr lang="en-GB" sz="800" dirty="0">
                  <a:solidFill>
                    <a:schemeClr val="tx1"/>
                  </a:solidFill>
                </a:rPr>
                <a:t>Technical Pricing Specialist</a:t>
              </a:r>
            </a:p>
          </p:txBody>
        </p:sp>
        <p:sp>
          <p:nvSpPr>
            <p:cNvPr id="9" name="Rounded Rectangle 8"/>
            <p:cNvSpPr/>
            <p:nvPr/>
          </p:nvSpPr>
          <p:spPr>
            <a:xfrm>
              <a:off x="1908175" y="4705350"/>
              <a:ext cx="1439863" cy="531813"/>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Sarah </a:t>
              </a:r>
              <a:r>
                <a:rPr lang="en-GB" sz="800" b="1" dirty="0" err="1">
                  <a:solidFill>
                    <a:srgbClr val="000000"/>
                  </a:solidFill>
                </a:rPr>
                <a:t>Plumer</a:t>
              </a:r>
              <a:endParaRPr lang="en-GB" sz="800" b="1" dirty="0">
                <a:solidFill>
                  <a:srgbClr val="000000"/>
                </a:solidFill>
              </a:endParaRPr>
            </a:p>
            <a:p>
              <a:pPr algn="ctr">
                <a:defRPr/>
              </a:pPr>
              <a:r>
                <a:rPr lang="en-GB" sz="800" dirty="0">
                  <a:solidFill>
                    <a:srgbClr val="000000"/>
                  </a:solidFill>
                </a:rPr>
                <a:t>Portfolio Analyst </a:t>
              </a:r>
            </a:p>
          </p:txBody>
        </p:sp>
        <p:sp>
          <p:nvSpPr>
            <p:cNvPr id="11" name="Rounded Rectangle 10"/>
            <p:cNvSpPr/>
            <p:nvPr/>
          </p:nvSpPr>
          <p:spPr>
            <a:xfrm>
              <a:off x="7524750" y="5588000"/>
              <a:ext cx="1439863" cy="504825"/>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Stephen Shepherd</a:t>
              </a:r>
            </a:p>
            <a:p>
              <a:pPr algn="ctr">
                <a:defRPr/>
              </a:pPr>
              <a:r>
                <a:rPr lang="en-GB" sz="800" dirty="0">
                  <a:solidFill>
                    <a:srgbClr val="000000"/>
                  </a:solidFill>
                </a:rPr>
                <a:t>Pricing Analyst</a:t>
              </a:r>
            </a:p>
          </p:txBody>
        </p:sp>
        <p:sp>
          <p:nvSpPr>
            <p:cNvPr id="12" name="Rounded Rectangle 11"/>
            <p:cNvSpPr/>
            <p:nvPr/>
          </p:nvSpPr>
          <p:spPr>
            <a:xfrm>
              <a:off x="7524750" y="4725988"/>
              <a:ext cx="1439863" cy="503237"/>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Charlotte Ball</a:t>
              </a:r>
            </a:p>
            <a:p>
              <a:pPr algn="ctr">
                <a:defRPr/>
              </a:pPr>
              <a:r>
                <a:rPr lang="en-GB" sz="800" dirty="0">
                  <a:solidFill>
                    <a:srgbClr val="000000"/>
                  </a:solidFill>
                </a:rPr>
                <a:t>Pricing Analyst</a:t>
              </a:r>
            </a:p>
          </p:txBody>
        </p:sp>
        <p:sp>
          <p:nvSpPr>
            <p:cNvPr id="13" name="Rounded Rectangle 12"/>
            <p:cNvSpPr/>
            <p:nvPr/>
          </p:nvSpPr>
          <p:spPr>
            <a:xfrm>
              <a:off x="827088" y="3065463"/>
              <a:ext cx="1441450" cy="504825"/>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Lee Nicholson</a:t>
              </a:r>
            </a:p>
            <a:p>
              <a:pPr algn="ctr">
                <a:defRPr/>
              </a:pPr>
              <a:r>
                <a:rPr lang="en-GB" sz="800" dirty="0">
                  <a:solidFill>
                    <a:srgbClr val="000000"/>
                  </a:solidFill>
                </a:rPr>
                <a:t>Dynamic Underwriting &amp; Portfolio Manager</a:t>
              </a:r>
            </a:p>
          </p:txBody>
        </p:sp>
        <p:sp>
          <p:nvSpPr>
            <p:cNvPr id="14" name="Rounded Rectangle 13"/>
            <p:cNvSpPr/>
            <p:nvPr/>
          </p:nvSpPr>
          <p:spPr>
            <a:xfrm>
              <a:off x="7524750" y="3933825"/>
              <a:ext cx="1439863" cy="501650"/>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Abi Upfield</a:t>
              </a:r>
            </a:p>
            <a:p>
              <a:pPr algn="ctr">
                <a:defRPr/>
              </a:pPr>
              <a:r>
                <a:rPr lang="en-GB" sz="800" dirty="0">
                  <a:solidFill>
                    <a:srgbClr val="000000"/>
                  </a:solidFill>
                </a:rPr>
                <a:t>Senior Pricing Analyst</a:t>
              </a:r>
            </a:p>
          </p:txBody>
        </p:sp>
        <p:sp>
          <p:nvSpPr>
            <p:cNvPr id="16" name="Rounded Rectangle 15"/>
            <p:cNvSpPr/>
            <p:nvPr/>
          </p:nvSpPr>
          <p:spPr>
            <a:xfrm>
              <a:off x="6445250" y="3065463"/>
              <a:ext cx="1439863" cy="504825"/>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John Jones</a:t>
              </a:r>
            </a:p>
            <a:p>
              <a:pPr algn="ctr">
                <a:defRPr/>
              </a:pPr>
              <a:r>
                <a:rPr lang="en-GB" sz="800" dirty="0">
                  <a:solidFill>
                    <a:srgbClr val="000000"/>
                  </a:solidFill>
                </a:rPr>
                <a:t>Dynamic Technical Pricing Manager</a:t>
              </a:r>
            </a:p>
          </p:txBody>
        </p:sp>
        <p:sp>
          <p:nvSpPr>
            <p:cNvPr id="17" name="Rounded Rectangle 16"/>
            <p:cNvSpPr/>
            <p:nvPr/>
          </p:nvSpPr>
          <p:spPr>
            <a:xfrm>
              <a:off x="1908175" y="3951288"/>
              <a:ext cx="1439863" cy="496887"/>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Luke </a:t>
              </a:r>
              <a:r>
                <a:rPr lang="en-GB" sz="800" b="1" dirty="0" err="1">
                  <a:solidFill>
                    <a:srgbClr val="000000"/>
                  </a:solidFill>
                </a:rPr>
                <a:t>Vassell</a:t>
              </a:r>
              <a:endParaRPr lang="en-GB" sz="800" b="1" dirty="0">
                <a:solidFill>
                  <a:srgbClr val="000000"/>
                </a:solidFill>
              </a:endParaRPr>
            </a:p>
            <a:p>
              <a:pPr algn="ctr">
                <a:defRPr/>
              </a:pPr>
              <a:r>
                <a:rPr lang="en-GB" sz="800" dirty="0">
                  <a:solidFill>
                    <a:schemeClr val="tx1"/>
                  </a:solidFill>
                </a:rPr>
                <a:t>Senior Portfolio Analyst  </a:t>
              </a:r>
            </a:p>
          </p:txBody>
        </p:sp>
        <p:sp>
          <p:nvSpPr>
            <p:cNvPr id="29" name="Rounded Rectangle 28"/>
            <p:cNvSpPr/>
            <p:nvPr/>
          </p:nvSpPr>
          <p:spPr>
            <a:xfrm>
              <a:off x="1908175" y="5480050"/>
              <a:ext cx="1439863" cy="531813"/>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Eamonn </a:t>
              </a:r>
              <a:r>
                <a:rPr lang="en-GB" sz="800" b="1" dirty="0" err="1">
                  <a:solidFill>
                    <a:srgbClr val="000000"/>
                  </a:solidFill>
                </a:rPr>
                <a:t>Geoghegan</a:t>
              </a:r>
              <a:endParaRPr lang="en-GB" sz="800" b="1" dirty="0">
                <a:solidFill>
                  <a:srgbClr val="000000"/>
                </a:solidFill>
              </a:endParaRPr>
            </a:p>
            <a:p>
              <a:pPr algn="ctr">
                <a:defRPr/>
              </a:pPr>
              <a:r>
                <a:rPr lang="en-GB" sz="800" dirty="0">
                  <a:solidFill>
                    <a:srgbClr val="000000"/>
                  </a:solidFill>
                </a:rPr>
                <a:t>Portfolio Analyst </a:t>
              </a:r>
            </a:p>
          </p:txBody>
        </p:sp>
        <p:sp>
          <p:nvSpPr>
            <p:cNvPr id="26" name="Rounded Rectangle 25"/>
            <p:cNvSpPr/>
            <p:nvPr/>
          </p:nvSpPr>
          <p:spPr>
            <a:xfrm>
              <a:off x="5508625" y="4335463"/>
              <a:ext cx="1439863" cy="501650"/>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Adam Kemp</a:t>
              </a:r>
            </a:p>
            <a:p>
              <a:pPr algn="ctr">
                <a:defRPr/>
              </a:pPr>
              <a:r>
                <a:rPr lang="en-GB" sz="800" dirty="0">
                  <a:solidFill>
                    <a:srgbClr val="000000"/>
                  </a:solidFill>
                </a:rPr>
                <a:t>Pricing Analyst</a:t>
              </a:r>
            </a:p>
          </p:txBody>
        </p:sp>
        <p:sp>
          <p:nvSpPr>
            <p:cNvPr id="28" name="Rounded Rectangle 27"/>
            <p:cNvSpPr/>
            <p:nvPr/>
          </p:nvSpPr>
          <p:spPr>
            <a:xfrm>
              <a:off x="3708400" y="3890963"/>
              <a:ext cx="1439863" cy="546100"/>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David Burley</a:t>
              </a:r>
            </a:p>
            <a:p>
              <a:pPr algn="ctr">
                <a:defRPr/>
              </a:pPr>
              <a:r>
                <a:rPr lang="en-GB" sz="800" dirty="0">
                  <a:solidFill>
                    <a:srgbClr val="000000"/>
                  </a:solidFill>
                </a:rPr>
                <a:t>Senior Motor Underwriter</a:t>
              </a:r>
            </a:p>
          </p:txBody>
        </p:sp>
        <p:sp>
          <p:nvSpPr>
            <p:cNvPr id="30" name="Rounded Rectangle 29"/>
            <p:cNvSpPr/>
            <p:nvPr/>
          </p:nvSpPr>
          <p:spPr>
            <a:xfrm>
              <a:off x="5508625" y="4906963"/>
              <a:ext cx="1439863" cy="546100"/>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Omaid Qaiser</a:t>
              </a:r>
            </a:p>
            <a:p>
              <a:pPr algn="ctr">
                <a:defRPr/>
              </a:pPr>
              <a:r>
                <a:rPr lang="en-GB" sz="800" dirty="0">
                  <a:solidFill>
                    <a:srgbClr val="000000"/>
                  </a:solidFill>
                </a:rPr>
                <a:t>Senior Pricing Analyst</a:t>
              </a:r>
            </a:p>
          </p:txBody>
        </p:sp>
        <p:sp>
          <p:nvSpPr>
            <p:cNvPr id="32" name="Rounded Rectangle 31"/>
            <p:cNvSpPr/>
            <p:nvPr/>
          </p:nvSpPr>
          <p:spPr>
            <a:xfrm>
              <a:off x="3708400" y="3068638"/>
              <a:ext cx="1439863" cy="546100"/>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Pete Skippins</a:t>
              </a:r>
            </a:p>
            <a:p>
              <a:pPr algn="ctr">
                <a:defRPr/>
              </a:pPr>
              <a:r>
                <a:rPr lang="en-GB" sz="800" dirty="0">
                  <a:solidFill>
                    <a:srgbClr val="000000"/>
                  </a:solidFill>
                </a:rPr>
                <a:t>Assistant Manager, Motor</a:t>
              </a:r>
            </a:p>
          </p:txBody>
        </p:sp>
        <p:sp>
          <p:nvSpPr>
            <p:cNvPr id="38" name="Rounded Rectangle 37"/>
            <p:cNvSpPr/>
            <p:nvPr/>
          </p:nvSpPr>
          <p:spPr>
            <a:xfrm>
              <a:off x="5508625" y="5588000"/>
              <a:ext cx="1439863" cy="504825"/>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Michael </a:t>
              </a:r>
              <a:r>
                <a:rPr lang="en-GB" sz="800" b="1" dirty="0" err="1">
                  <a:solidFill>
                    <a:srgbClr val="000000"/>
                  </a:solidFill>
                </a:rPr>
                <a:t>Dulson</a:t>
              </a:r>
              <a:endParaRPr lang="en-GB" sz="800" b="1" dirty="0">
                <a:solidFill>
                  <a:srgbClr val="000000"/>
                </a:solidFill>
              </a:endParaRPr>
            </a:p>
            <a:p>
              <a:pPr algn="ctr">
                <a:defRPr/>
              </a:pPr>
              <a:r>
                <a:rPr lang="en-GB" sz="800" dirty="0">
                  <a:solidFill>
                    <a:srgbClr val="000000"/>
                  </a:solidFill>
                </a:rPr>
                <a:t>(Transfer from Finance / Actuarial)</a:t>
              </a:r>
            </a:p>
          </p:txBody>
        </p:sp>
        <p:cxnSp>
          <p:nvCxnSpPr>
            <p:cNvPr id="21" name="Straight Connector 20"/>
            <p:cNvCxnSpPr/>
            <p:nvPr/>
          </p:nvCxnSpPr>
          <p:spPr>
            <a:xfrm>
              <a:off x="7235825" y="3570288"/>
              <a:ext cx="0" cy="2306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35825" y="4292600"/>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235825" y="4941888"/>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35825" y="5876925"/>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948488" y="3951288"/>
              <a:ext cx="287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948488" y="4618038"/>
              <a:ext cx="287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950075" y="5695950"/>
              <a:ext cx="285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2" idx="2"/>
              <a:endCxn id="28" idx="0"/>
            </p:cNvCxnSpPr>
            <p:nvPr/>
          </p:nvCxnSpPr>
          <p:spPr>
            <a:xfrm>
              <a:off x="4427538" y="3614738"/>
              <a:ext cx="0" cy="27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9250" y="2636838"/>
              <a:ext cx="5761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19250" y="2636838"/>
              <a:ext cx="0"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27538" y="2636838"/>
              <a:ext cx="0"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80288" y="2636838"/>
              <a:ext cx="0"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27538" y="2205038"/>
              <a:ext cx="0"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19250" y="3573463"/>
              <a:ext cx="0" cy="2879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19250" y="4292600"/>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619250" y="5013325"/>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19250" y="5732463"/>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908175" y="6210300"/>
              <a:ext cx="1439863" cy="531813"/>
            </a:xfrm>
            <a:prstGeom prst="roundRect">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800" b="1" dirty="0">
                  <a:solidFill>
                    <a:srgbClr val="000000"/>
                  </a:solidFill>
                </a:rPr>
                <a:t>Simon Turner</a:t>
              </a:r>
            </a:p>
            <a:p>
              <a:pPr algn="ctr">
                <a:defRPr/>
              </a:pPr>
              <a:r>
                <a:rPr lang="en-GB" sz="800" dirty="0">
                  <a:solidFill>
                    <a:srgbClr val="000000"/>
                  </a:solidFill>
                </a:rPr>
                <a:t>Portfolio Analyst </a:t>
              </a:r>
            </a:p>
          </p:txBody>
        </p:sp>
        <p:cxnSp>
          <p:nvCxnSpPr>
            <p:cNvPr id="39" name="Straight Connector 38"/>
            <p:cNvCxnSpPr/>
            <p:nvPr/>
          </p:nvCxnSpPr>
          <p:spPr>
            <a:xfrm>
              <a:off x="1619250" y="6453188"/>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48488" y="5229225"/>
              <a:ext cx="288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530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49" y="332657"/>
            <a:ext cx="7686847" cy="410294"/>
          </a:xfrm>
        </p:spPr>
        <p:txBody>
          <a:bodyPr/>
          <a:lstStyle/>
          <a:p>
            <a:r>
              <a:rPr lang="en-GB" dirty="0"/>
              <a:t>Pricing Process</a:t>
            </a:r>
          </a:p>
        </p:txBody>
      </p:sp>
      <p:grpSp>
        <p:nvGrpSpPr>
          <p:cNvPr id="5" name="Group 1"/>
          <p:cNvGrpSpPr>
            <a:grpSpLocks/>
          </p:cNvGrpSpPr>
          <p:nvPr/>
        </p:nvGrpSpPr>
        <p:grpSpPr bwMode="auto">
          <a:xfrm>
            <a:off x="107504" y="886131"/>
            <a:ext cx="8288897" cy="5376695"/>
            <a:chOff x="217488" y="1400175"/>
            <a:chExt cx="8361362" cy="5318125"/>
          </a:xfrm>
        </p:grpSpPr>
        <p:sp>
          <p:nvSpPr>
            <p:cNvPr id="6" name="Donut 5"/>
            <p:cNvSpPr/>
            <p:nvPr/>
          </p:nvSpPr>
          <p:spPr>
            <a:xfrm>
              <a:off x="2641600" y="2509838"/>
              <a:ext cx="3711575" cy="3598862"/>
            </a:xfrm>
            <a:prstGeom prst="donut">
              <a:avLst>
                <a:gd name="adj" fmla="val 6601"/>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7" name="TextBox 3"/>
            <p:cNvSpPr txBox="1">
              <a:spLocks noChangeArrowheads="1"/>
            </p:cNvSpPr>
            <p:nvPr/>
          </p:nvSpPr>
          <p:spPr bwMode="auto">
            <a:xfrm>
              <a:off x="4008438" y="2428875"/>
              <a:ext cx="1085850" cy="522288"/>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Product Proposition</a:t>
              </a:r>
            </a:p>
          </p:txBody>
        </p:sp>
        <p:sp>
          <p:nvSpPr>
            <p:cNvPr id="8" name="TextBox 7"/>
            <p:cNvSpPr txBox="1">
              <a:spLocks noChangeArrowheads="1"/>
            </p:cNvSpPr>
            <p:nvPr/>
          </p:nvSpPr>
          <p:spPr bwMode="auto">
            <a:xfrm>
              <a:off x="1908175" y="3476625"/>
              <a:ext cx="1966913" cy="522288"/>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Portfolio Management/ Tactical Price Reviews</a:t>
              </a:r>
            </a:p>
          </p:txBody>
        </p:sp>
        <p:sp>
          <p:nvSpPr>
            <p:cNvPr id="9" name="TextBox 8"/>
            <p:cNvSpPr txBox="1">
              <a:spLocks noChangeArrowheads="1"/>
            </p:cNvSpPr>
            <p:nvPr/>
          </p:nvSpPr>
          <p:spPr bwMode="auto">
            <a:xfrm>
              <a:off x="5043487" y="5086350"/>
              <a:ext cx="1202082" cy="954088"/>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Consider terms &amp; wordings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(Tech. UW)</a:t>
              </a:r>
            </a:p>
          </p:txBody>
        </p:sp>
        <p:sp>
          <p:nvSpPr>
            <p:cNvPr id="10" name="Isosceles Triangle 9"/>
            <p:cNvSpPr/>
            <p:nvPr/>
          </p:nvSpPr>
          <p:spPr>
            <a:xfrm rot="8820000">
              <a:off x="5641975" y="3148013"/>
              <a:ext cx="501650" cy="341312"/>
            </a:xfrm>
            <a:prstGeom prst="triangl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1" name="TextBox 5"/>
            <p:cNvSpPr txBox="1">
              <a:spLocks noChangeArrowheads="1"/>
            </p:cNvSpPr>
            <p:nvPr/>
          </p:nvSpPr>
          <p:spPr bwMode="auto">
            <a:xfrm>
              <a:off x="5522913" y="3714750"/>
              <a:ext cx="1301750" cy="522288"/>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FFFF"/>
                  </a:solidFill>
                  <a:effectLst/>
                  <a:uLnTx/>
                  <a:uFillTx/>
                  <a:latin typeface="Calibri" pitchFamily="34" charset="0"/>
                  <a:ea typeface="ＭＳ Ｐゴシック" pitchFamily="34" charset="-128"/>
                </a:rPr>
                <a:t>Calculate Price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FFFF"/>
                  </a:solidFill>
                  <a:effectLst/>
                  <a:uLnTx/>
                  <a:uFillTx/>
                  <a:latin typeface="Calibri" pitchFamily="34" charset="0"/>
                  <a:ea typeface="ＭＳ Ｐゴシック" pitchFamily="34" charset="-128"/>
                </a:rPr>
                <a:t>(Tech. Pricing)</a:t>
              </a:r>
            </a:p>
          </p:txBody>
        </p:sp>
        <p:sp>
          <p:nvSpPr>
            <p:cNvPr id="12" name="Isosceles Triangle 11"/>
            <p:cNvSpPr/>
            <p:nvPr/>
          </p:nvSpPr>
          <p:spPr>
            <a:xfrm rot="12180000">
              <a:off x="5908675" y="4584700"/>
              <a:ext cx="500063" cy="339725"/>
            </a:xfrm>
            <a:prstGeom prst="triangl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3" name="Isosceles Triangle 12"/>
            <p:cNvSpPr/>
            <p:nvPr/>
          </p:nvSpPr>
          <p:spPr>
            <a:xfrm rot="16560000">
              <a:off x="4121945" y="5812631"/>
              <a:ext cx="500062" cy="339725"/>
            </a:xfrm>
            <a:prstGeom prst="triangl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4" name="Isosceles Triangle 13"/>
            <p:cNvSpPr/>
            <p:nvPr/>
          </p:nvSpPr>
          <p:spPr>
            <a:xfrm rot="21180000">
              <a:off x="2522538" y="4248150"/>
              <a:ext cx="503237" cy="339725"/>
            </a:xfrm>
            <a:prstGeom prst="triangl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5" name="Isosceles Triangle 14"/>
            <p:cNvSpPr/>
            <p:nvPr/>
          </p:nvSpPr>
          <p:spPr>
            <a:xfrm rot="3240000">
              <a:off x="3219451" y="2797175"/>
              <a:ext cx="501650" cy="339725"/>
            </a:xfrm>
            <a:prstGeom prst="triangl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6" name="Up-Down Arrow 15"/>
            <p:cNvSpPr/>
            <p:nvPr/>
          </p:nvSpPr>
          <p:spPr>
            <a:xfrm rot="3060000">
              <a:off x="6325394" y="2553494"/>
              <a:ext cx="206375" cy="696913"/>
            </a:xfrm>
            <a:prstGeom prst="upDownArrow">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7" name="Oval 16"/>
            <p:cNvSpPr/>
            <p:nvPr/>
          </p:nvSpPr>
          <p:spPr>
            <a:xfrm>
              <a:off x="6858000" y="1476375"/>
              <a:ext cx="1720850" cy="1719263"/>
            </a:xfrm>
            <a:prstGeom prst="ellips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18" name="TextBox 3"/>
            <p:cNvSpPr txBox="1">
              <a:spLocks noChangeArrowheads="1"/>
            </p:cNvSpPr>
            <p:nvPr/>
          </p:nvSpPr>
          <p:spPr bwMode="auto">
            <a:xfrm>
              <a:off x="7132638" y="2041525"/>
              <a:ext cx="1171575" cy="523875"/>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Relationship Management</a:t>
              </a:r>
            </a:p>
          </p:txBody>
        </p:sp>
        <p:sp>
          <p:nvSpPr>
            <p:cNvPr id="19" name="Up-Down Arrow 18"/>
            <p:cNvSpPr/>
            <p:nvPr/>
          </p:nvSpPr>
          <p:spPr>
            <a:xfrm rot="18540000" flipV="1">
              <a:off x="6478186" y="5691983"/>
              <a:ext cx="206375" cy="696913"/>
            </a:xfrm>
            <a:prstGeom prst="upDownArrow">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20" name="Oval 19"/>
            <p:cNvSpPr/>
            <p:nvPr/>
          </p:nvSpPr>
          <p:spPr>
            <a:xfrm>
              <a:off x="217488" y="1400175"/>
              <a:ext cx="1839912" cy="1838325"/>
            </a:xfrm>
            <a:prstGeom prst="ellipse">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21" name="TextBox 3"/>
            <p:cNvSpPr txBox="1">
              <a:spLocks noChangeArrowheads="1"/>
            </p:cNvSpPr>
            <p:nvPr/>
          </p:nvSpPr>
          <p:spPr bwMode="auto">
            <a:xfrm>
              <a:off x="382588" y="1835150"/>
              <a:ext cx="1490662" cy="954088"/>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Corporate Governance/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Strategy/Plans </a:t>
              </a:r>
              <a:r>
                <a:rPr kumimoji="0" lang="en-GB" sz="1400" b="0" i="0" u="none" strike="noStrike" kern="0" cap="none" spc="0" normalizeH="0" baseline="0" noProof="0" dirty="0" err="1">
                  <a:ln>
                    <a:noFill/>
                  </a:ln>
                  <a:solidFill>
                    <a:srgbClr val="FFFFFF"/>
                  </a:solidFill>
                  <a:effectLst/>
                  <a:uLnTx/>
                  <a:uFillTx/>
                  <a:latin typeface="Calibri" pitchFamily="34" charset="0"/>
                  <a:ea typeface="ＭＳ Ｐゴシック" pitchFamily="34" charset="-128"/>
                </a:rPr>
                <a:t>etc</a:t>
              </a:r>
              <a:endPar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endParaRPr>
            </a:p>
          </p:txBody>
        </p:sp>
        <p:sp>
          <p:nvSpPr>
            <p:cNvPr id="22" name="TextBox 3"/>
            <p:cNvSpPr txBox="1">
              <a:spLocks noChangeArrowheads="1"/>
            </p:cNvSpPr>
            <p:nvPr/>
          </p:nvSpPr>
          <p:spPr bwMode="auto">
            <a:xfrm>
              <a:off x="7034213" y="5764213"/>
              <a:ext cx="1479550" cy="954087"/>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Strategic Pricing (External Data, Methodology, Tools, R&amp;D </a:t>
              </a:r>
              <a:r>
                <a:rPr kumimoji="0" lang="en-GB" sz="1400" b="0" i="0" u="none" strike="noStrike" kern="0" cap="none" spc="0" normalizeH="0" baseline="0" noProof="0" dirty="0" err="1">
                  <a:ln>
                    <a:noFill/>
                  </a:ln>
                  <a:solidFill>
                    <a:srgbClr val="FFFFFF"/>
                  </a:solidFill>
                  <a:effectLst/>
                  <a:uLnTx/>
                  <a:uFillTx/>
                  <a:latin typeface="Calibri" pitchFamily="34" charset="0"/>
                  <a:ea typeface="ＭＳ Ｐゴシック" pitchFamily="34" charset="-128"/>
                </a:rPr>
                <a:t>etc</a:t>
              </a: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a:t>
              </a:r>
            </a:p>
          </p:txBody>
        </p:sp>
        <p:sp>
          <p:nvSpPr>
            <p:cNvPr id="23" name="Up-Down Arrow 22"/>
            <p:cNvSpPr/>
            <p:nvPr/>
          </p:nvSpPr>
          <p:spPr>
            <a:xfrm rot="18540000" flipV="1">
              <a:off x="2319338" y="2554288"/>
              <a:ext cx="206375" cy="695325"/>
            </a:xfrm>
            <a:prstGeom prst="upDownArrow">
              <a:avLst/>
            </a:prstGeom>
            <a:solidFill>
              <a:srgbClr val="4B91C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ＭＳ Ｐゴシック"/>
              </a:endParaRPr>
            </a:p>
          </p:txBody>
        </p:sp>
        <p:sp>
          <p:nvSpPr>
            <p:cNvPr id="24" name="TextBox 6"/>
            <p:cNvSpPr txBox="1">
              <a:spLocks noChangeArrowheads="1"/>
            </p:cNvSpPr>
            <p:nvPr/>
          </p:nvSpPr>
          <p:spPr bwMode="auto">
            <a:xfrm>
              <a:off x="2495550" y="4841874"/>
              <a:ext cx="1512888" cy="954107"/>
            </a:xfrm>
            <a:prstGeom prst="rect">
              <a:avLst/>
            </a:prstGeom>
            <a:solidFill>
              <a:srgbClr val="4B91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Deliver Rates/Wordings to market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Calibri" pitchFamily="34" charset="0"/>
                  <a:ea typeface="ＭＳ Ｐゴシック" pitchFamily="34" charset="-128"/>
                </a:rPr>
                <a:t>(Price Delivery)</a:t>
              </a:r>
            </a:p>
          </p:txBody>
        </p:sp>
      </p:grpSp>
    </p:spTree>
    <p:extLst>
      <p:ext uri="{BB962C8B-B14F-4D97-AF65-F5344CB8AC3E}">
        <p14:creationId xmlns:p14="http://schemas.microsoft.com/office/powerpoint/2010/main" val="26710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someone a good or bad risk?</a:t>
            </a:r>
          </a:p>
        </p:txBody>
      </p:sp>
      <p:sp>
        <p:nvSpPr>
          <p:cNvPr id="3" name="Content Placeholder 2"/>
          <p:cNvSpPr>
            <a:spLocks noGrp="1"/>
          </p:cNvSpPr>
          <p:nvPr>
            <p:ph idx="1"/>
          </p:nvPr>
        </p:nvSpPr>
        <p:spPr/>
        <p:txBody>
          <a:bodyPr/>
          <a:lstStyle/>
          <a:p>
            <a:r>
              <a:rPr lang="en-GB" dirty="0"/>
              <a:t>When giving a quote for a policy, an insurance company will want to find out as much about you as possible</a:t>
            </a:r>
          </a:p>
          <a:p>
            <a:endParaRPr lang="en-GB" dirty="0"/>
          </a:p>
          <a:p>
            <a:r>
              <a:rPr lang="en-GB" dirty="0"/>
              <a:t>This is in order to determine your individual level of risk</a:t>
            </a:r>
          </a:p>
          <a:p>
            <a:endParaRPr lang="en-GB" dirty="0"/>
          </a:p>
          <a:p>
            <a:r>
              <a:rPr lang="en-GB" dirty="0"/>
              <a:t>The more an insurance company can find out about you, the more appropriate the premium they charge is</a:t>
            </a:r>
          </a:p>
          <a:p>
            <a:endParaRPr lang="en-GB" dirty="0"/>
          </a:p>
          <a:p>
            <a:r>
              <a:rPr lang="en-GB" dirty="0"/>
              <a:t>These questions form the rating factors discussed in Introduction to Insurance</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7</a:t>
            </a:fld>
            <a:endParaRPr lang="fr-FR" dirty="0">
              <a:solidFill>
                <a:srgbClr val="000000">
                  <a:tint val="75000"/>
                </a:srgbClr>
              </a:solidFill>
            </a:endParaRPr>
          </a:p>
        </p:txBody>
      </p:sp>
    </p:spTree>
    <p:extLst>
      <p:ext uri="{BB962C8B-B14F-4D97-AF65-F5344CB8AC3E}">
        <p14:creationId xmlns:p14="http://schemas.microsoft.com/office/powerpoint/2010/main" val="74927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a good risk?</a:t>
            </a:r>
          </a:p>
        </p:txBody>
      </p:sp>
      <p:sp>
        <p:nvSpPr>
          <p:cNvPr id="3" name="Content Placeholder 2"/>
          <p:cNvSpPr>
            <a:spLocks noGrp="1"/>
          </p:cNvSpPr>
          <p:nvPr>
            <p:ph idx="1"/>
          </p:nvPr>
        </p:nvSpPr>
        <p:spPr/>
        <p:txBody>
          <a:bodyPr/>
          <a:lstStyle/>
          <a:p>
            <a:r>
              <a:rPr lang="en-GB" dirty="0"/>
              <a:t>Motor</a:t>
            </a:r>
          </a:p>
          <a:p>
            <a:endParaRPr lang="en-GB" dirty="0"/>
          </a:p>
          <a:p>
            <a:pPr>
              <a:buFont typeface="Wingdings" panose="05000000000000000000" pitchFamily="2" charset="2"/>
              <a:buChar char="Ø"/>
            </a:pPr>
            <a:r>
              <a:rPr lang="en-GB" dirty="0"/>
              <a:t>Being an experienced driver</a:t>
            </a:r>
          </a:p>
          <a:p>
            <a:pPr>
              <a:buFont typeface="Wingdings" panose="05000000000000000000" pitchFamily="2" charset="2"/>
              <a:buChar char="Ø"/>
            </a:pPr>
            <a:endParaRPr lang="en-GB" dirty="0"/>
          </a:p>
          <a:p>
            <a:pPr>
              <a:buFont typeface="Wingdings" panose="05000000000000000000" pitchFamily="2" charset="2"/>
              <a:buChar char="Ø"/>
            </a:pPr>
            <a:r>
              <a:rPr lang="en-GB" dirty="0"/>
              <a:t>Having a record of no/few claims</a:t>
            </a:r>
          </a:p>
          <a:p>
            <a:pPr>
              <a:buFont typeface="Wingdings" panose="05000000000000000000" pitchFamily="2" charset="2"/>
              <a:buChar char="Ø"/>
            </a:pPr>
            <a:endParaRPr lang="en-GB" dirty="0"/>
          </a:p>
          <a:p>
            <a:pPr>
              <a:buFont typeface="Wingdings" panose="05000000000000000000" pitchFamily="2" charset="2"/>
              <a:buChar char="Ø"/>
            </a:pPr>
            <a:r>
              <a:rPr lang="en-GB" dirty="0"/>
              <a:t>Being older</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8</a:t>
            </a:fld>
            <a:endParaRPr lang="fr-FR" dirty="0">
              <a:solidFill>
                <a:srgbClr val="000000">
                  <a:tint val="75000"/>
                </a:srgbClr>
              </a:solidFill>
            </a:endParaRPr>
          </a:p>
        </p:txBody>
      </p:sp>
    </p:spTree>
    <p:extLst>
      <p:ext uri="{BB962C8B-B14F-4D97-AF65-F5344CB8AC3E}">
        <p14:creationId xmlns:p14="http://schemas.microsoft.com/office/powerpoint/2010/main" val="39938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a good risk?</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a:t>Life</a:t>
            </a:r>
            <a:br>
              <a:rPr lang="en-GB" dirty="0"/>
            </a:br>
            <a:endParaRPr lang="en-GB" dirty="0"/>
          </a:p>
          <a:p>
            <a:pPr>
              <a:buFont typeface="Wingdings" panose="05000000000000000000" pitchFamily="2" charset="2"/>
              <a:buChar char="Ø"/>
            </a:pPr>
            <a:r>
              <a:rPr lang="en-GB" dirty="0"/>
              <a:t>Regular Exercise</a:t>
            </a:r>
          </a:p>
          <a:p>
            <a:pPr>
              <a:buFont typeface="Wingdings" panose="05000000000000000000" pitchFamily="2" charset="2"/>
              <a:buChar char="Ø"/>
            </a:pPr>
            <a:endParaRPr lang="en-GB" dirty="0"/>
          </a:p>
          <a:p>
            <a:pPr>
              <a:buFont typeface="Wingdings" panose="05000000000000000000" pitchFamily="2" charset="2"/>
              <a:buChar char="Ø"/>
            </a:pPr>
            <a:r>
              <a:rPr lang="en-GB" dirty="0"/>
              <a:t>Being a non-smoker</a:t>
            </a:r>
          </a:p>
          <a:p>
            <a:pPr>
              <a:buFont typeface="Wingdings" panose="05000000000000000000" pitchFamily="2" charset="2"/>
              <a:buChar char="Ø"/>
            </a:pPr>
            <a:endParaRPr lang="en-GB" dirty="0"/>
          </a:p>
          <a:p>
            <a:pPr>
              <a:buFont typeface="Wingdings" panose="05000000000000000000" pitchFamily="2" charset="2"/>
              <a:buChar char="Ø"/>
            </a:pPr>
            <a:r>
              <a:rPr lang="en-GB" dirty="0"/>
              <a:t>Having a good medical record</a:t>
            </a:r>
          </a:p>
        </p:txBody>
      </p:sp>
      <p:sp>
        <p:nvSpPr>
          <p:cNvPr id="4" name="Slide Number Placeholder 3"/>
          <p:cNvSpPr>
            <a:spLocks noGrp="1"/>
          </p:cNvSpPr>
          <p:nvPr>
            <p:ph type="sldNum" sz="quarter" idx="12"/>
          </p:nvPr>
        </p:nvSpPr>
        <p:spPr/>
        <p:txBody>
          <a:bodyPr/>
          <a:lstStyle/>
          <a:p>
            <a:pPr>
              <a:defRPr/>
            </a:pPr>
            <a:fld id="{61E87AAD-EC4F-4EED-9E59-CAFB67B7F39C}" type="slidenum">
              <a:rPr lang="fr-FR" smtClean="0">
                <a:solidFill>
                  <a:srgbClr val="000000">
                    <a:tint val="75000"/>
                  </a:srgbClr>
                </a:solidFill>
              </a:rPr>
              <a:pPr>
                <a:defRPr/>
              </a:pPr>
              <a:t>9</a:t>
            </a:fld>
            <a:endParaRPr lang="fr-FR" dirty="0">
              <a:solidFill>
                <a:srgbClr val="000000">
                  <a:tint val="75000"/>
                </a:srgbClr>
              </a:solidFill>
            </a:endParaRPr>
          </a:p>
        </p:txBody>
      </p:sp>
    </p:spTree>
    <p:extLst>
      <p:ext uri="{BB962C8B-B14F-4D97-AF65-F5344CB8AC3E}">
        <p14:creationId xmlns:p14="http://schemas.microsoft.com/office/powerpoint/2010/main" val="391669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sbOUdbpzEK9NcKKkYfq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MylhmFsmUGkCTBQ4c.zNg"/>
</p:tagLst>
</file>

<file path=ppt/theme/theme1.xml><?xml version="1.0" encoding="utf-8"?>
<a:theme xmlns:a="http://schemas.openxmlformats.org/drawingml/2006/main" name="1_Thème Office">
  <a:themeElements>
    <a:clrScheme name="1_Thèm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Thème Office">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Thèm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7_Thème Office">
  <a:themeElements>
    <a:clrScheme name="1_Thèm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Thème Office">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hèm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Thèm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17738</TotalTime>
  <Words>3108</Words>
  <Application>Microsoft Office PowerPoint</Application>
  <PresentationFormat>On-screen Show (4:3)</PresentationFormat>
  <Paragraphs>1035</Paragraphs>
  <Slides>47</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0" baseType="lpstr">
      <vt:lpstr>ＭＳ Ｐゴシック</vt:lpstr>
      <vt:lpstr>ＭＳ Ｐゴシック</vt:lpstr>
      <vt:lpstr>Arial</vt:lpstr>
      <vt:lpstr>Arial Black</vt:lpstr>
      <vt:lpstr>Calibri</vt:lpstr>
      <vt:lpstr>Cambria Math</vt:lpstr>
      <vt:lpstr>Symbol</vt:lpstr>
      <vt:lpstr>Times New Roman</vt:lpstr>
      <vt:lpstr>Wingdings</vt:lpstr>
      <vt:lpstr>Wingdings 2</vt:lpstr>
      <vt:lpstr>1_Thème Office</vt:lpstr>
      <vt:lpstr>17_Thème Office</vt:lpstr>
      <vt:lpstr>Chart</vt:lpstr>
      <vt:lpstr>What is Pricing?</vt:lpstr>
      <vt:lpstr>Agenda</vt:lpstr>
      <vt:lpstr>What is Pricing?</vt:lpstr>
      <vt:lpstr>What is Pricing?</vt:lpstr>
      <vt:lpstr>PowerPoint Presentation</vt:lpstr>
      <vt:lpstr>Pricing Process</vt:lpstr>
      <vt:lpstr>What makes someone a good or bad risk?</vt:lpstr>
      <vt:lpstr>Examples of a good risk?</vt:lpstr>
      <vt:lpstr>Examples of a good risk?</vt:lpstr>
      <vt:lpstr>Examples of a bad risk?</vt:lpstr>
      <vt:lpstr>Examples of a bad risk?</vt:lpstr>
      <vt:lpstr>Attitudes towards risk</vt:lpstr>
      <vt:lpstr>Attitudes towards risk</vt:lpstr>
      <vt:lpstr>Retaining the best risks</vt:lpstr>
      <vt:lpstr>No Claims Discount</vt:lpstr>
      <vt:lpstr>Difficulties faced when pricing?</vt:lpstr>
      <vt:lpstr>Adverse Selection</vt:lpstr>
      <vt:lpstr>Adverse Selection</vt:lpstr>
      <vt:lpstr>Adverse Selection</vt:lpstr>
      <vt:lpstr>Moral Hazard</vt:lpstr>
      <vt:lpstr>Moral Hazard</vt:lpstr>
      <vt:lpstr>Why don’t we just charge everyone the same price?</vt:lpstr>
      <vt:lpstr>Why don’t we just charge everyone the same price?</vt:lpstr>
      <vt:lpstr>Measures of Performance</vt:lpstr>
      <vt:lpstr>Measures of Performance</vt:lpstr>
      <vt:lpstr>How did GI Pricing look 20 years ago?</vt:lpstr>
      <vt:lpstr>How did GI Pricing look 20 years ago?</vt:lpstr>
      <vt:lpstr>Classic Linear Models </vt:lpstr>
      <vt:lpstr>Classic Linear Models</vt:lpstr>
      <vt:lpstr>Classic Linear Models </vt:lpstr>
      <vt:lpstr>Classic Linear Models </vt:lpstr>
      <vt:lpstr>Classic Linear Models – Vector Notation </vt:lpstr>
      <vt:lpstr>Classic Linear Models – Why don’t we use them? </vt:lpstr>
      <vt:lpstr>Generalised Linear Models </vt:lpstr>
      <vt:lpstr>Generalised Linear Models </vt:lpstr>
      <vt:lpstr>What exactly is X.β ?!</vt:lpstr>
      <vt:lpstr>Non Technical recap: What we are trying to achieve ?</vt:lpstr>
      <vt:lpstr>Variance Function </vt:lpstr>
      <vt:lpstr>PowerPoint Presentation</vt:lpstr>
      <vt:lpstr>Error Structure </vt:lpstr>
      <vt:lpstr>Example – how choosing correct variance function improves accuracy </vt:lpstr>
      <vt:lpstr>How does EMBlem solve GLMs (where do the β estimates  come from)?</vt:lpstr>
      <vt:lpstr>Recap on Maximum Likelihood Estimation</vt:lpstr>
      <vt:lpstr>Tech Reps GCV – Age of Vehicle</vt:lpstr>
      <vt:lpstr>Tech Reps GCV – No Claim Years</vt:lpstr>
      <vt:lpstr>Tech Reps GCV – Fuel Type</vt:lpstr>
      <vt:lpstr>Tech Reps GCV – Number of Seats</vt:lpstr>
    </vt:vector>
  </TitlesOfParts>
  <Company>AXA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Products - background</dc:title>
  <dc:creator>STIRZAKER Louisa (AXA-I)</dc:creator>
  <cp:lastModifiedBy>YADDANAPUDI Naga (AXA-I)</cp:lastModifiedBy>
  <cp:revision>204</cp:revision>
  <dcterms:created xsi:type="dcterms:W3CDTF">2014-07-08T09:58:56Z</dcterms:created>
  <dcterms:modified xsi:type="dcterms:W3CDTF">2018-02-13T14:40:03Z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1333536492</vt:i4>
  </property>
  <property fmtid="{D5CDD505-2E9C-101B-9397-08002B2CF9AE}" pid="3" name="_NewReviewCycle">
    <vt:lpwstr/>
  </property>
  <property fmtid="{D5CDD505-2E9C-101B-9397-08002B2CF9AE}" pid="4" name="_EmailSubject">
    <vt:lpwstr>Actuarial Insight Event</vt:lpwstr>
  </property>
  <property fmtid="{D5CDD505-2E9C-101B-9397-08002B2CF9AE}" pid="5" name="_AuthorEmail">
    <vt:lpwstr>Leo.Nagi@axa-insurance.co.uk</vt:lpwstr>
  </property>
  <property fmtid="{D5CDD505-2E9C-101B-9397-08002B2CF9AE}" pid="6" name="_AuthorEmailDisplayName">
    <vt:lpwstr>NAGI Leo</vt:lpwstr>
  </property>
  <property fmtid="{D5CDD505-2E9C-101B-9397-08002B2CF9AE}" pid="7" name="_PreviousAdHocReviewCycleID">
    <vt:i4>508875391</vt:i4>
  </property>
</Properties>
</file>