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03" r:id="rId2"/>
    <p:sldId id="284" r:id="rId3"/>
    <p:sldId id="285" r:id="rId4"/>
    <p:sldId id="286" r:id="rId5"/>
    <p:sldId id="287" r:id="rId6"/>
    <p:sldId id="288" r:id="rId7"/>
    <p:sldId id="289" r:id="rId8"/>
    <p:sldId id="292" r:id="rId9"/>
    <p:sldId id="293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0D6C479-3D78-4E00-970A-88F7D4B46CCD}">
          <p14:sldIdLst>
            <p14:sldId id="303"/>
            <p14:sldId id="284"/>
            <p14:sldId id="285"/>
            <p14:sldId id="286"/>
            <p14:sldId id="287"/>
            <p14:sldId id="288"/>
            <p14:sldId id="289"/>
            <p14:sldId id="292"/>
            <p14:sldId id="293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94C7"/>
    <a:srgbClr val="A5C2DF"/>
    <a:srgbClr val="7AA6D0"/>
    <a:srgbClr val="BDD292"/>
    <a:srgbClr val="81A042"/>
    <a:srgbClr val="6D8838"/>
    <a:srgbClr val="9CBC5C"/>
    <a:srgbClr val="FF9999"/>
    <a:srgbClr val="CC33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72" y="6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2018/2/28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2018/2/28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2018/2/28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2018/2/28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2018/2/28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93" y="351062"/>
            <a:ext cx="6964816" cy="636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2837542" y="4978400"/>
            <a:ext cx="3526972" cy="515257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3679370" y="5551715"/>
            <a:ext cx="1719944" cy="486228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線吹き出し 2 (枠付き) 9"/>
          <p:cNvSpPr/>
          <p:nvPr/>
        </p:nvSpPr>
        <p:spPr>
          <a:xfrm>
            <a:off x="5747655" y="5794829"/>
            <a:ext cx="1509487" cy="885372"/>
          </a:xfrm>
          <a:prstGeom prst="borderCallout2">
            <a:avLst>
              <a:gd name="adj1" fmla="val 50717"/>
              <a:gd name="adj2" fmla="val -5448"/>
              <a:gd name="adj3" fmla="val 50717"/>
              <a:gd name="adj4" fmla="val -24141"/>
              <a:gd name="adj5" fmla="val 14046"/>
              <a:gd name="adj6" fmla="val -41991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(3)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Pagination  </a:t>
            </a:r>
            <a:r>
              <a:rPr lang="en-US" altLang="ja-JP" dirty="0">
                <a:solidFill>
                  <a:schemeClr val="tx1"/>
                </a:solidFill>
              </a:rPr>
              <a:t>Information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463039" y="2236993"/>
            <a:ext cx="6260951" cy="2634734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線吹き出し 2 (枠付き) 5"/>
          <p:cNvSpPr/>
          <p:nvPr/>
        </p:nvSpPr>
        <p:spPr>
          <a:xfrm>
            <a:off x="6640286" y="4753427"/>
            <a:ext cx="1429655" cy="9071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4622"/>
              <a:gd name="adj5" fmla="val 37224"/>
              <a:gd name="adj6" fmla="val -35825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(2)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Pagination Links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線吹き出し 2 (枠付き) 8"/>
          <p:cNvSpPr/>
          <p:nvPr/>
        </p:nvSpPr>
        <p:spPr>
          <a:xfrm>
            <a:off x="1270001" y="5181983"/>
            <a:ext cx="1429655" cy="907144"/>
          </a:xfrm>
          <a:prstGeom prst="borderCallout2">
            <a:avLst>
              <a:gd name="adj1" fmla="val -6153"/>
              <a:gd name="adj2" fmla="val 12736"/>
              <a:gd name="adj3" fmla="val -42916"/>
              <a:gd name="adj4" fmla="val 13001"/>
              <a:gd name="adj5" fmla="val -58832"/>
              <a:gd name="adj6" fmla="val 39421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(1)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Fetched data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2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053" y="2311853"/>
            <a:ext cx="3859876" cy="238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角丸四角形 8"/>
          <p:cNvSpPr/>
          <p:nvPr/>
        </p:nvSpPr>
        <p:spPr>
          <a:xfrm>
            <a:off x="4506682" y="3752877"/>
            <a:ext cx="397673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260650" y="4145702"/>
            <a:ext cx="367222" cy="237612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4791380" y="4145702"/>
            <a:ext cx="367222" cy="237612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285307" y="33979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10434" y="432603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05584" y="432603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27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510" y="1724528"/>
            <a:ext cx="3558947" cy="2159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角丸四角形 7"/>
          <p:cNvSpPr/>
          <p:nvPr/>
        </p:nvSpPr>
        <p:spPr>
          <a:xfrm>
            <a:off x="4176711" y="3106991"/>
            <a:ext cx="397673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700139" y="3092477"/>
            <a:ext cx="397673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15323" y="276802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67127" y="275655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03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102" y="1629909"/>
            <a:ext cx="47720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線吹き出し 2 (枠付き) 6"/>
          <p:cNvSpPr/>
          <p:nvPr/>
        </p:nvSpPr>
        <p:spPr>
          <a:xfrm>
            <a:off x="3686628" y="2396219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7018"/>
              <a:gd name="adj4" fmla="val -22667"/>
              <a:gd name="adj5" fmla="val -45625"/>
              <a:gd name="adj6" fmla="val -73786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Removed</a:t>
            </a:r>
            <a:r>
              <a:rPr lang="en-US" altLang="ja-JP" dirty="0">
                <a:solidFill>
                  <a:schemeClr val="tx1"/>
                </a:solidFill>
              </a:rPr>
              <a:t>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5493657" y="2136325"/>
            <a:ext cx="950568" cy="5197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25" y="1763945"/>
            <a:ext cx="4095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角丸四角形 14"/>
          <p:cNvSpPr/>
          <p:nvPr/>
        </p:nvSpPr>
        <p:spPr>
          <a:xfrm>
            <a:off x="6444225" y="1747166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534" y="1771202"/>
            <a:ext cx="4000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角丸四角形 17"/>
          <p:cNvSpPr/>
          <p:nvPr/>
        </p:nvSpPr>
        <p:spPr>
          <a:xfrm>
            <a:off x="2093911" y="1769397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記号 18"/>
          <p:cNvSpPr/>
          <p:nvPr/>
        </p:nvSpPr>
        <p:spPr>
          <a:xfrm>
            <a:off x="6485585" y="1791610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乗算記号 19"/>
          <p:cNvSpPr/>
          <p:nvPr/>
        </p:nvSpPr>
        <p:spPr>
          <a:xfrm>
            <a:off x="2135271" y="1803862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6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58359"/>
            <a:ext cx="44196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2671586" y="3215837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2896761" y="2893797"/>
            <a:ext cx="0" cy="312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線吹き出し 2 (枠付き) 11"/>
          <p:cNvSpPr/>
          <p:nvPr/>
        </p:nvSpPr>
        <p:spPr>
          <a:xfrm>
            <a:off x="3726542" y="3883947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-1111"/>
              <a:gd name="adj4" fmla="val -21809"/>
              <a:gd name="adj5" fmla="val -41561"/>
              <a:gd name="adj6" fmla="val -45031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Removed</a:t>
            </a:r>
            <a:r>
              <a:rPr lang="en-US" altLang="ja-JP" dirty="0">
                <a:solidFill>
                  <a:schemeClr val="tx1"/>
                </a:solidFill>
              </a:rPr>
              <a:t>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5879242" y="3211306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6104417" y="2889266"/>
            <a:ext cx="0" cy="312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5448411" y="3686642"/>
            <a:ext cx="447429" cy="338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153" y="3257565"/>
            <a:ext cx="3238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497" y="3257565"/>
            <a:ext cx="3238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乗算記号 20"/>
          <p:cNvSpPr/>
          <p:nvPr/>
        </p:nvSpPr>
        <p:spPr>
          <a:xfrm>
            <a:off x="5925052" y="3257565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乗算記号 21"/>
          <p:cNvSpPr/>
          <p:nvPr/>
        </p:nvSpPr>
        <p:spPr>
          <a:xfrm>
            <a:off x="2739285" y="3273893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9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990" y="1048199"/>
            <a:ext cx="47434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45" y="2364222"/>
            <a:ext cx="43910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627178"/>
            <a:ext cx="742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23" y="1954415"/>
            <a:ext cx="7239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角丸四角形 9"/>
          <p:cNvSpPr/>
          <p:nvPr/>
        </p:nvSpPr>
        <p:spPr>
          <a:xfrm>
            <a:off x="1769382" y="1606316"/>
            <a:ext cx="742950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5758541" y="1932195"/>
            <a:ext cx="742950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乗算記号 11"/>
          <p:cNvSpPr/>
          <p:nvPr/>
        </p:nvSpPr>
        <p:spPr>
          <a:xfrm>
            <a:off x="1983381" y="1644867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/>
          <p:cNvSpPr/>
          <p:nvPr/>
        </p:nvSpPr>
        <p:spPr>
          <a:xfrm>
            <a:off x="5936253" y="1973011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線吹き出し 2 (枠付き) 14"/>
          <p:cNvSpPr/>
          <p:nvPr/>
        </p:nvSpPr>
        <p:spPr>
          <a:xfrm>
            <a:off x="3436257" y="1763916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12437"/>
              <a:gd name="adj4" fmla="val -23526"/>
              <a:gd name="adj5" fmla="val -2272"/>
              <a:gd name="adj6" fmla="val -48894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Hide</a:t>
            </a:r>
            <a:r>
              <a:rPr lang="en-US" altLang="ja-JP" dirty="0">
                <a:solidFill>
                  <a:schemeClr val="tx1"/>
                </a:solidFill>
              </a:rPr>
              <a:t>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/>
          <p:cNvCxnSpPr/>
          <p:nvPr/>
        </p:nvCxnSpPr>
        <p:spPr>
          <a:xfrm>
            <a:off x="5210629" y="2031749"/>
            <a:ext cx="478971" cy="167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13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8" y="3152775"/>
            <a:ext cx="33623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3724728" y="3181593"/>
            <a:ext cx="1689101" cy="46874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線吹き出し 2 (枠付き) 5"/>
          <p:cNvSpPr/>
          <p:nvPr/>
        </p:nvSpPr>
        <p:spPr>
          <a:xfrm>
            <a:off x="5214258" y="1690914"/>
            <a:ext cx="1868714" cy="1139371"/>
          </a:xfrm>
          <a:prstGeom prst="borderCallout2">
            <a:avLst>
              <a:gd name="adj1" fmla="val 81070"/>
              <a:gd name="adj2" fmla="val -5329"/>
              <a:gd name="adj3" fmla="val 81531"/>
              <a:gd name="adj4" fmla="val -18376"/>
              <a:gd name="adj5" fmla="val 128202"/>
              <a:gd name="adj6" fmla="val -34630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Changed 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max display count.</a:t>
            </a: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r>
              <a:rPr kumimoji="1" lang="en-US" altLang="ja-JP" dirty="0" smtClean="0">
                <a:solidFill>
                  <a:schemeClr val="tx1"/>
                </a:solidFill>
              </a:rPr>
              <a:t>efault(10) -&gt; 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4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280" y="1963059"/>
            <a:ext cx="1828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348" y="2822124"/>
            <a:ext cx="32480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角丸四角形 6"/>
          <p:cNvSpPr/>
          <p:nvPr/>
        </p:nvSpPr>
        <p:spPr>
          <a:xfrm>
            <a:off x="2881085" y="2792866"/>
            <a:ext cx="3383190" cy="389159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4515784" y="2440227"/>
            <a:ext cx="0" cy="312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線吹き出し 2 (枠付き) 8"/>
          <p:cNvSpPr/>
          <p:nvPr/>
        </p:nvSpPr>
        <p:spPr>
          <a:xfrm>
            <a:off x="4974771" y="3563687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-1111"/>
              <a:gd name="adj4" fmla="val -23955"/>
              <a:gd name="adj5" fmla="val -70011"/>
              <a:gd name="adj6" fmla="val -33014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Removed.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乗算記号 10"/>
          <p:cNvSpPr/>
          <p:nvPr/>
        </p:nvSpPr>
        <p:spPr>
          <a:xfrm>
            <a:off x="4358308" y="2830288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0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520" y="1806121"/>
            <a:ext cx="69246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5892798" y="2423885"/>
            <a:ext cx="798288" cy="6458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13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45286" y="-497044"/>
            <a:ext cx="2542025" cy="2633339"/>
          </a:xfrm>
          <a:prstGeom prst="rect">
            <a:avLst/>
          </a:prstGeom>
          <a:noFill/>
        </p:spPr>
      </p:pic>
      <p:sp>
        <p:nvSpPr>
          <p:cNvPr id="5" name="Rectangle 66"/>
          <p:cNvSpPr>
            <a:spLocks noChangeArrowheads="1"/>
          </p:cNvSpPr>
          <p:nvPr/>
        </p:nvSpPr>
        <p:spPr bwMode="auto">
          <a:xfrm>
            <a:off x="3020201" y="154951"/>
            <a:ext cx="5554017" cy="64242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olid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Server</a:t>
            </a:r>
            <a:endParaRPr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43461" y="1614468"/>
            <a:ext cx="2762845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 smtClean="0">
                <a:solidFill>
                  <a:schemeClr val="tx1"/>
                </a:solidFill>
              </a:rPr>
              <a:t>?page=0&amp;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size=3&amp;word=title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カギ線コネクタ 17"/>
          <p:cNvCxnSpPr>
            <a:endCxn id="24" idx="1"/>
          </p:cNvCxnSpPr>
          <p:nvPr/>
        </p:nvCxnSpPr>
        <p:spPr>
          <a:xfrm>
            <a:off x="1712933" y="805110"/>
            <a:ext cx="1503325" cy="677108"/>
          </a:xfrm>
          <a:prstGeom prst="bentConnector3">
            <a:avLst>
              <a:gd name="adj1" fmla="val 76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66"/>
          <p:cNvSpPr>
            <a:spLocks noChangeArrowheads="1"/>
          </p:cNvSpPr>
          <p:nvPr/>
        </p:nvSpPr>
        <p:spPr bwMode="auto">
          <a:xfrm>
            <a:off x="3216258" y="878527"/>
            <a:ext cx="1990123" cy="1207381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 smtClean="0"/>
              <a:t>&lt;Spring Data&gt;</a:t>
            </a:r>
          </a:p>
          <a:p>
            <a:pPr algn="ctr"/>
            <a:r>
              <a:rPr lang="en-US" altLang="ja-JP" b="1" dirty="0" err="1" smtClean="0"/>
              <a:t>Pageable</a:t>
            </a:r>
            <a:endParaRPr lang="en-US" altLang="ja-JP" b="1" dirty="0" smtClean="0"/>
          </a:p>
          <a:p>
            <a:pPr algn="ctr"/>
            <a:r>
              <a:rPr lang="en-US" altLang="ja-JP" b="1" dirty="0" err="1" smtClean="0"/>
              <a:t>HandlerMethod</a:t>
            </a:r>
            <a:endParaRPr lang="en-US" altLang="ja-JP" b="1" dirty="0" smtClean="0"/>
          </a:p>
          <a:p>
            <a:pPr algn="ctr"/>
            <a:r>
              <a:rPr lang="en-US" altLang="ja-JP" b="1" dirty="0" err="1" smtClean="0"/>
              <a:t>ArgumentResolver</a:t>
            </a:r>
            <a:endParaRPr lang="ja-JP" altLang="en-US" b="1" dirty="0"/>
          </a:p>
        </p:txBody>
      </p:sp>
      <p:sp>
        <p:nvSpPr>
          <p:cNvPr id="43" name="正方形/長方形 42"/>
          <p:cNvSpPr/>
          <p:nvPr/>
        </p:nvSpPr>
        <p:spPr>
          <a:xfrm>
            <a:off x="3040163" y="5266803"/>
            <a:ext cx="2648256" cy="349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&lt;</a:t>
            </a:r>
            <a:r>
              <a:rPr kumimoji="1" lang="en-US" altLang="ja-JP" sz="1400" dirty="0" err="1" smtClean="0">
                <a:solidFill>
                  <a:schemeClr val="tx1"/>
                </a:solidFill>
              </a:rPr>
              <a:t>t:pagination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 page=“${page}” /&gt;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2198231" y="1041742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(1)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66"/>
          <p:cNvSpPr>
            <a:spLocks noChangeArrowheads="1"/>
          </p:cNvSpPr>
          <p:nvPr/>
        </p:nvSpPr>
        <p:spPr bwMode="auto">
          <a:xfrm>
            <a:off x="3460856" y="4615506"/>
            <a:ext cx="1474844" cy="593632"/>
          </a:xfrm>
          <a:prstGeom prst="rect">
            <a:avLst/>
          </a:prstGeom>
          <a:gradFill>
            <a:gsLst>
              <a:gs pos="0">
                <a:srgbClr val="6194C7"/>
              </a:gs>
              <a:gs pos="100000">
                <a:srgbClr val="A5C2DF"/>
              </a:gs>
            </a:gsLst>
          </a:gradFill>
          <a:ln w="25400">
            <a:solidFill>
              <a:srgbClr val="6194C7"/>
            </a:solidFill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 smtClean="0"/>
              <a:t>&lt;library&gt;</a:t>
            </a:r>
          </a:p>
          <a:p>
            <a:r>
              <a:rPr lang="en-US" altLang="ja-JP" b="1" dirty="0" err="1" smtClean="0"/>
              <a:t>PaginationTag</a:t>
            </a:r>
            <a:endParaRPr lang="ja-JP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99" y="497936"/>
            <a:ext cx="1678181" cy="31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角丸四角形 1"/>
          <p:cNvSpPr/>
          <p:nvPr/>
        </p:nvSpPr>
        <p:spPr>
          <a:xfrm>
            <a:off x="6972748" y="1888562"/>
            <a:ext cx="1118838" cy="5831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 smtClean="0"/>
              <a:t>Aricle</a:t>
            </a:r>
            <a:endParaRPr lang="en-US" altLang="ja-JP" sz="1200" b="1" dirty="0" smtClean="0"/>
          </a:p>
          <a:p>
            <a:pPr algn="ctr"/>
            <a:r>
              <a:rPr lang="en-US" altLang="ja-JP" sz="1200" b="1" dirty="0" smtClean="0"/>
              <a:t>Controller</a:t>
            </a:r>
            <a:endParaRPr lang="ja-JP" altLang="en-US" sz="1200" b="1" dirty="0"/>
          </a:p>
        </p:txBody>
      </p:sp>
      <p:cxnSp>
        <p:nvCxnSpPr>
          <p:cNvPr id="35" name="カギ線コネクタ 34"/>
          <p:cNvCxnSpPr>
            <a:stCxn id="24" idx="3"/>
            <a:endCxn id="2" idx="0"/>
          </p:cNvCxnSpPr>
          <p:nvPr/>
        </p:nvCxnSpPr>
        <p:spPr>
          <a:xfrm>
            <a:off x="5206381" y="1482218"/>
            <a:ext cx="2325786" cy="406344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34"/>
          <p:cNvCxnSpPr/>
          <p:nvPr/>
        </p:nvCxnSpPr>
        <p:spPr>
          <a:xfrm>
            <a:off x="8108234" y="2217301"/>
            <a:ext cx="12700" cy="1149575"/>
          </a:xfrm>
          <a:prstGeom prst="curvedConnector3">
            <a:avLst>
              <a:gd name="adj1" fmla="val 3087803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4" name="フローチャート : 書類 2063"/>
          <p:cNvSpPr/>
          <p:nvPr/>
        </p:nvSpPr>
        <p:spPr>
          <a:xfrm>
            <a:off x="3583252" y="3138474"/>
            <a:ext cx="1184951" cy="83479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Article List</a:t>
            </a:r>
          </a:p>
          <a:p>
            <a:pPr algn="ctr"/>
            <a:r>
              <a:rPr kumimoji="1" lang="en-US" altLang="ja-JP" dirty="0" smtClean="0"/>
              <a:t>JSP</a:t>
            </a:r>
            <a:endParaRPr kumimoji="1" lang="ja-JP" altLang="en-US" dirty="0"/>
          </a:p>
        </p:txBody>
      </p:sp>
      <p:sp>
        <p:nvSpPr>
          <p:cNvPr id="95" name="Rectangle 66"/>
          <p:cNvSpPr>
            <a:spLocks noChangeArrowheads="1"/>
          </p:cNvSpPr>
          <p:nvPr/>
        </p:nvSpPr>
        <p:spPr bwMode="auto">
          <a:xfrm>
            <a:off x="5741226" y="497936"/>
            <a:ext cx="1292245" cy="907737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/>
              <a:t>&lt;Spring Data&gt;</a:t>
            </a:r>
          </a:p>
          <a:p>
            <a:pPr algn="ctr"/>
            <a:r>
              <a:rPr lang="en-US" altLang="ja-JP" sz="1400" b="1" dirty="0" err="1" smtClean="0"/>
              <a:t>Pageable</a:t>
            </a:r>
            <a:endParaRPr lang="en-US" altLang="ja-JP" sz="1400" b="1" dirty="0" smtClean="0"/>
          </a:p>
          <a:p>
            <a:pPr algn="ctr"/>
            <a:endParaRPr lang="en-US" altLang="ja-JP" sz="800" b="1" dirty="0" smtClean="0"/>
          </a:p>
          <a:p>
            <a:pPr algn="ctr"/>
            <a:r>
              <a:rPr lang="en-US" altLang="ja-JP" sz="1200" b="1" dirty="0" smtClean="0"/>
              <a:t>page = 0</a:t>
            </a:r>
          </a:p>
          <a:p>
            <a:pPr algn="ctr"/>
            <a:r>
              <a:rPr lang="en-US" altLang="ja-JP" sz="1200" b="1" dirty="0" smtClean="0"/>
              <a:t>Size = 3</a:t>
            </a:r>
            <a:endParaRPr lang="en-US" altLang="ja-JP" sz="1200" b="1" dirty="0"/>
          </a:p>
        </p:txBody>
      </p:sp>
      <p:sp>
        <p:nvSpPr>
          <p:cNvPr id="96" name="角丸四角形 95"/>
          <p:cNvSpPr/>
          <p:nvPr/>
        </p:nvSpPr>
        <p:spPr>
          <a:xfrm>
            <a:off x="6972748" y="3280229"/>
            <a:ext cx="1118838" cy="53012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/>
              <a:t>Article</a:t>
            </a:r>
          </a:p>
          <a:p>
            <a:pPr algn="ctr"/>
            <a:r>
              <a:rPr lang="en-US" altLang="ja-JP" sz="1200" b="1" dirty="0" smtClean="0"/>
              <a:t>Service</a:t>
            </a:r>
            <a:endParaRPr lang="ja-JP" altLang="en-US" sz="1200" b="1" dirty="0"/>
          </a:p>
        </p:txBody>
      </p:sp>
      <p:cxnSp>
        <p:nvCxnSpPr>
          <p:cNvPr id="100" name="カギ線コネクタ 99"/>
          <p:cNvCxnSpPr/>
          <p:nvPr/>
        </p:nvCxnSpPr>
        <p:spPr>
          <a:xfrm>
            <a:off x="7524733" y="2471699"/>
            <a:ext cx="0" cy="808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カギ線コネクタ 118"/>
          <p:cNvCxnSpPr>
            <a:endCxn id="2064" idx="0"/>
          </p:cNvCxnSpPr>
          <p:nvPr/>
        </p:nvCxnSpPr>
        <p:spPr>
          <a:xfrm rot="10800000" flipV="1">
            <a:off x="4175728" y="1984244"/>
            <a:ext cx="2808524" cy="1154230"/>
          </a:xfrm>
          <a:prstGeom prst="curved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4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04212" y="2058086"/>
            <a:ext cx="3620470" cy="3982702"/>
          </a:xfrm>
          <a:prstGeom prst="rect">
            <a:avLst/>
          </a:prstGeom>
          <a:noFill/>
        </p:spPr>
      </p:pic>
      <p:sp>
        <p:nvSpPr>
          <p:cNvPr id="126" name="正方形/長方形 125"/>
          <p:cNvSpPr/>
          <p:nvPr/>
        </p:nvSpPr>
        <p:spPr>
          <a:xfrm>
            <a:off x="6088215" y="143613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(2)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27" name="正方形/長方形 126"/>
          <p:cNvSpPr/>
          <p:nvPr/>
        </p:nvSpPr>
        <p:spPr>
          <a:xfrm>
            <a:off x="6997135" y="255106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(3)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6130703" y="4329347"/>
            <a:ext cx="6239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(6)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2" name="角丸四角形 131"/>
          <p:cNvSpPr/>
          <p:nvPr/>
        </p:nvSpPr>
        <p:spPr>
          <a:xfrm>
            <a:off x="6995746" y="4618884"/>
            <a:ext cx="1118838" cy="5301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/>
              <a:t>Article</a:t>
            </a:r>
          </a:p>
          <a:p>
            <a:pPr algn="ctr"/>
            <a:r>
              <a:rPr lang="en-US" altLang="ja-JP" sz="1200" b="1" dirty="0" err="1" smtClean="0"/>
              <a:t>Repositry</a:t>
            </a:r>
            <a:endParaRPr lang="ja-JP" altLang="en-US" sz="1200" b="1" dirty="0"/>
          </a:p>
        </p:txBody>
      </p:sp>
      <p:cxnSp>
        <p:nvCxnSpPr>
          <p:cNvPr id="133" name="カギ線コネクタ 34"/>
          <p:cNvCxnSpPr/>
          <p:nvPr/>
        </p:nvCxnSpPr>
        <p:spPr>
          <a:xfrm>
            <a:off x="8141458" y="3598655"/>
            <a:ext cx="12700" cy="1149575"/>
          </a:xfrm>
          <a:prstGeom prst="curvedConnector3">
            <a:avLst>
              <a:gd name="adj1" fmla="val 302926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カギ線コネクタ 99"/>
          <p:cNvCxnSpPr/>
          <p:nvPr/>
        </p:nvCxnSpPr>
        <p:spPr>
          <a:xfrm>
            <a:off x="7532167" y="3810354"/>
            <a:ext cx="0" cy="808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カギ線コネクタ 99"/>
          <p:cNvCxnSpPr>
            <a:stCxn id="132" idx="1"/>
            <a:endCxn id="2" idx="1"/>
          </p:cNvCxnSpPr>
          <p:nvPr/>
        </p:nvCxnSpPr>
        <p:spPr>
          <a:xfrm rot="10800000">
            <a:off x="6972748" y="2180131"/>
            <a:ext cx="22998" cy="2703816"/>
          </a:xfrm>
          <a:prstGeom prst="bentConnector3">
            <a:avLst>
              <a:gd name="adj1" fmla="val 406791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表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224847"/>
              </p:ext>
            </p:extLst>
          </p:nvPr>
        </p:nvGraphicFramePr>
        <p:xfrm>
          <a:off x="6964283" y="6668430"/>
          <a:ext cx="1234065" cy="1180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13"/>
                <a:gridCol w="246813"/>
                <a:gridCol w="246813"/>
                <a:gridCol w="246813"/>
                <a:gridCol w="246813"/>
              </a:tblGrid>
              <a:tr h="122738"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5" name="カギ線コネクタ 99"/>
          <p:cNvCxnSpPr>
            <a:endCxn id="25" idx="0"/>
          </p:cNvCxnSpPr>
          <p:nvPr/>
        </p:nvCxnSpPr>
        <p:spPr>
          <a:xfrm>
            <a:off x="4198278" y="3902989"/>
            <a:ext cx="0" cy="71251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29" y="3444643"/>
            <a:ext cx="2022903" cy="37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8" name="表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976589"/>
              </p:ext>
            </p:extLst>
          </p:nvPr>
        </p:nvGraphicFramePr>
        <p:xfrm>
          <a:off x="460098" y="3881895"/>
          <a:ext cx="1948105" cy="684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621"/>
                <a:gridCol w="389621"/>
                <a:gridCol w="389621"/>
                <a:gridCol w="389621"/>
                <a:gridCol w="389621"/>
              </a:tblGrid>
              <a:tr h="164195"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</a:tr>
              <a:tr h="191927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6419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6419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23" y="4637396"/>
            <a:ext cx="2255055" cy="30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1" name="カギ線コネクタ 99"/>
          <p:cNvCxnSpPr>
            <a:stCxn id="2064" idx="1"/>
          </p:cNvCxnSpPr>
          <p:nvPr/>
        </p:nvCxnSpPr>
        <p:spPr>
          <a:xfrm flipH="1">
            <a:off x="2817536" y="3555870"/>
            <a:ext cx="76571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カギ線コネクタ 99"/>
          <p:cNvCxnSpPr>
            <a:stCxn id="132" idx="2"/>
          </p:cNvCxnSpPr>
          <p:nvPr/>
        </p:nvCxnSpPr>
        <p:spPr>
          <a:xfrm>
            <a:off x="7555165" y="5149009"/>
            <a:ext cx="13966" cy="16540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Rectangle 66"/>
          <p:cNvSpPr>
            <a:spLocks noChangeArrowheads="1"/>
          </p:cNvSpPr>
          <p:nvPr/>
        </p:nvSpPr>
        <p:spPr bwMode="auto">
          <a:xfrm>
            <a:off x="7827340" y="3966252"/>
            <a:ext cx="756884" cy="38464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800" b="1" dirty="0" smtClean="0"/>
              <a:t>&lt;Spring Data&gt;</a:t>
            </a:r>
          </a:p>
          <a:p>
            <a:pPr algn="ctr"/>
            <a:r>
              <a:rPr lang="en-US" altLang="ja-JP" sz="1000" b="1" dirty="0" err="1"/>
              <a:t>Pageable</a:t>
            </a:r>
            <a:endParaRPr lang="ja-JP" altLang="en-US" sz="1000" b="1" dirty="0"/>
          </a:p>
        </p:txBody>
      </p:sp>
      <p:sp>
        <p:nvSpPr>
          <p:cNvPr id="194" name="Rectangle 66"/>
          <p:cNvSpPr>
            <a:spLocks noChangeArrowheads="1"/>
          </p:cNvSpPr>
          <p:nvPr/>
        </p:nvSpPr>
        <p:spPr bwMode="auto">
          <a:xfrm>
            <a:off x="7827340" y="2599766"/>
            <a:ext cx="756884" cy="38464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800" b="1" dirty="0" smtClean="0"/>
              <a:t>&lt;Spring Data&gt;</a:t>
            </a:r>
          </a:p>
          <a:p>
            <a:pPr algn="ctr"/>
            <a:r>
              <a:rPr lang="en-US" altLang="ja-JP" sz="1000" b="1" dirty="0" err="1"/>
              <a:t>Pageable</a:t>
            </a:r>
            <a:endParaRPr lang="ja-JP" altLang="en-US" sz="1000" b="1" dirty="0"/>
          </a:p>
        </p:txBody>
      </p:sp>
      <p:sp>
        <p:nvSpPr>
          <p:cNvPr id="196" name="正方形/長方形 195"/>
          <p:cNvSpPr/>
          <p:nvPr/>
        </p:nvSpPr>
        <p:spPr>
          <a:xfrm>
            <a:off x="7019437" y="391532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(4)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97" name="正方形/長方形 196"/>
          <p:cNvSpPr/>
          <p:nvPr/>
        </p:nvSpPr>
        <p:spPr>
          <a:xfrm>
            <a:off x="7956216" y="513548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(5)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98" name="正方形/長方形 197"/>
          <p:cNvSpPr/>
          <p:nvPr/>
        </p:nvSpPr>
        <p:spPr>
          <a:xfrm>
            <a:off x="5062516" y="2255996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(7)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99" name="正方形/長方形 198"/>
          <p:cNvSpPr/>
          <p:nvPr/>
        </p:nvSpPr>
        <p:spPr>
          <a:xfrm>
            <a:off x="4206895" y="393458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(8)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01" name="正方形/長方形 200"/>
          <p:cNvSpPr/>
          <p:nvPr/>
        </p:nvSpPr>
        <p:spPr>
          <a:xfrm>
            <a:off x="2974240" y="3039512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(9)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10" name="Rectangle 66"/>
          <p:cNvSpPr>
            <a:spLocks noChangeArrowheads="1"/>
          </p:cNvSpPr>
          <p:nvPr/>
        </p:nvSpPr>
        <p:spPr bwMode="auto">
          <a:xfrm>
            <a:off x="5122619" y="2792088"/>
            <a:ext cx="1650689" cy="1380230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 smtClean="0"/>
              <a:t>&lt;</a:t>
            </a:r>
            <a:r>
              <a:rPr lang="en-US" altLang="ja-JP" sz="1000" b="1" dirty="0"/>
              <a:t>Spring Data&gt;</a:t>
            </a:r>
          </a:p>
          <a:p>
            <a:pPr algn="ctr"/>
            <a:r>
              <a:rPr lang="en-US" altLang="ja-JP" sz="1400" b="1" dirty="0" smtClean="0"/>
              <a:t>Page</a:t>
            </a:r>
          </a:p>
          <a:p>
            <a:pPr algn="ctr"/>
            <a:endParaRPr lang="en-US" altLang="ja-JP" sz="800" b="1" dirty="0"/>
          </a:p>
          <a:p>
            <a:pPr algn="ctr"/>
            <a:r>
              <a:rPr lang="en-US" altLang="ja-JP" sz="1200" b="1" dirty="0" err="1" smtClean="0"/>
              <a:t>totalElements</a:t>
            </a:r>
            <a:r>
              <a:rPr lang="en-US" altLang="ja-JP" sz="1200" b="1" dirty="0" smtClean="0"/>
              <a:t> = 18</a:t>
            </a:r>
          </a:p>
        </p:txBody>
      </p:sp>
      <p:sp>
        <p:nvSpPr>
          <p:cNvPr id="211" name="Rectangle 66"/>
          <p:cNvSpPr>
            <a:spLocks noChangeArrowheads="1"/>
          </p:cNvSpPr>
          <p:nvPr/>
        </p:nvSpPr>
        <p:spPr bwMode="auto">
          <a:xfrm>
            <a:off x="5206381" y="3616330"/>
            <a:ext cx="756884" cy="38464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800" b="1" dirty="0" smtClean="0"/>
              <a:t>&lt;Spring Data&gt;</a:t>
            </a:r>
          </a:p>
          <a:p>
            <a:pPr algn="ctr"/>
            <a:r>
              <a:rPr lang="en-US" altLang="ja-JP" sz="1000" b="1" dirty="0" err="1"/>
              <a:t>Pageable</a:t>
            </a:r>
            <a:endParaRPr lang="ja-JP" altLang="en-US" sz="1000" b="1" dirty="0"/>
          </a:p>
        </p:txBody>
      </p:sp>
      <p:sp>
        <p:nvSpPr>
          <p:cNvPr id="212" name="フリーフォーム 211"/>
          <p:cNvSpPr/>
          <p:nvPr/>
        </p:nvSpPr>
        <p:spPr>
          <a:xfrm>
            <a:off x="4740678" y="4110567"/>
            <a:ext cx="709844" cy="683782"/>
          </a:xfrm>
          <a:custGeom>
            <a:avLst/>
            <a:gdLst>
              <a:gd name="connsiteX0" fmla="*/ 0 w 716125"/>
              <a:gd name="connsiteY0" fmla="*/ 596230 h 796952"/>
              <a:gd name="connsiteX1" fmla="*/ 475786 w 716125"/>
              <a:gd name="connsiteY1" fmla="*/ 90708 h 796952"/>
              <a:gd name="connsiteX2" fmla="*/ 706244 w 716125"/>
              <a:gd name="connsiteY2" fmla="*/ 68406 h 796952"/>
              <a:gd name="connsiteX3" fmla="*/ 163551 w 716125"/>
              <a:gd name="connsiteY3" fmla="*/ 796952 h 79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125" h="796952">
                <a:moveTo>
                  <a:pt x="0" y="596230"/>
                </a:moveTo>
                <a:cubicBezTo>
                  <a:pt x="179039" y="387454"/>
                  <a:pt x="358079" y="178679"/>
                  <a:pt x="475786" y="90708"/>
                </a:cubicBezTo>
                <a:cubicBezTo>
                  <a:pt x="593493" y="2737"/>
                  <a:pt x="758283" y="-49301"/>
                  <a:pt x="706244" y="68406"/>
                </a:cubicBezTo>
                <a:cubicBezTo>
                  <a:pt x="654205" y="186113"/>
                  <a:pt x="408878" y="491532"/>
                  <a:pt x="163551" y="796952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フリーフォーム 212"/>
          <p:cNvSpPr/>
          <p:nvPr/>
        </p:nvSpPr>
        <p:spPr>
          <a:xfrm rot="2760000">
            <a:off x="4701119" y="3275433"/>
            <a:ext cx="502772" cy="485750"/>
          </a:xfrm>
          <a:custGeom>
            <a:avLst/>
            <a:gdLst>
              <a:gd name="connsiteX0" fmla="*/ 0 w 716125"/>
              <a:gd name="connsiteY0" fmla="*/ 596230 h 796952"/>
              <a:gd name="connsiteX1" fmla="*/ 475786 w 716125"/>
              <a:gd name="connsiteY1" fmla="*/ 90708 h 796952"/>
              <a:gd name="connsiteX2" fmla="*/ 706244 w 716125"/>
              <a:gd name="connsiteY2" fmla="*/ 68406 h 796952"/>
              <a:gd name="connsiteX3" fmla="*/ 163551 w 716125"/>
              <a:gd name="connsiteY3" fmla="*/ 796952 h 79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125" h="796952">
                <a:moveTo>
                  <a:pt x="0" y="596230"/>
                </a:moveTo>
                <a:cubicBezTo>
                  <a:pt x="179039" y="387454"/>
                  <a:pt x="358079" y="178679"/>
                  <a:pt x="475786" y="90708"/>
                </a:cubicBezTo>
                <a:cubicBezTo>
                  <a:pt x="593493" y="2737"/>
                  <a:pt x="758283" y="-49301"/>
                  <a:pt x="706244" y="68406"/>
                </a:cubicBezTo>
                <a:cubicBezTo>
                  <a:pt x="654205" y="186113"/>
                  <a:pt x="408878" y="491532"/>
                  <a:pt x="163551" y="796952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角丸四角形 214"/>
          <p:cNvSpPr/>
          <p:nvPr/>
        </p:nvSpPr>
        <p:spPr>
          <a:xfrm>
            <a:off x="6069349" y="3611129"/>
            <a:ext cx="513292" cy="2573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16" name="角丸四角形 215"/>
          <p:cNvSpPr/>
          <p:nvPr/>
        </p:nvSpPr>
        <p:spPr>
          <a:xfrm>
            <a:off x="6130703" y="3693569"/>
            <a:ext cx="513292" cy="2573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17" name="角丸四角形 216"/>
          <p:cNvSpPr/>
          <p:nvPr/>
        </p:nvSpPr>
        <p:spPr>
          <a:xfrm>
            <a:off x="6198916" y="3768418"/>
            <a:ext cx="513292" cy="2573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26" name="角丸四角形 225"/>
          <p:cNvSpPr/>
          <p:nvPr/>
        </p:nvSpPr>
        <p:spPr>
          <a:xfrm>
            <a:off x="7026055" y="5792120"/>
            <a:ext cx="949965" cy="5569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27" name="角丸四角形 226"/>
          <p:cNvSpPr/>
          <p:nvPr/>
        </p:nvSpPr>
        <p:spPr>
          <a:xfrm>
            <a:off x="7087409" y="5874560"/>
            <a:ext cx="949965" cy="5569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28" name="角丸四角形 227"/>
          <p:cNvSpPr/>
          <p:nvPr/>
        </p:nvSpPr>
        <p:spPr>
          <a:xfrm>
            <a:off x="7155622" y="5949409"/>
            <a:ext cx="949965" cy="5569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Article</a:t>
            </a:r>
          </a:p>
        </p:txBody>
      </p:sp>
      <p:cxnSp>
        <p:nvCxnSpPr>
          <p:cNvPr id="232" name="カギ線コネクタ 231"/>
          <p:cNvCxnSpPr/>
          <p:nvPr/>
        </p:nvCxnSpPr>
        <p:spPr>
          <a:xfrm rot="16200000" flipH="1">
            <a:off x="1945222" y="4304509"/>
            <a:ext cx="1206524" cy="243592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8" name="正方形/長方形 237"/>
          <p:cNvSpPr/>
          <p:nvPr/>
        </p:nvSpPr>
        <p:spPr>
          <a:xfrm>
            <a:off x="957804" y="6200103"/>
            <a:ext cx="2625448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 smtClean="0">
                <a:solidFill>
                  <a:schemeClr val="tx1"/>
                </a:solidFill>
              </a:rPr>
              <a:t>?page=2&amp;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size=3&amp;word=title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1" name="正方形/長方形 240"/>
          <p:cNvSpPr/>
          <p:nvPr/>
        </p:nvSpPr>
        <p:spPr>
          <a:xfrm>
            <a:off x="2631269" y="5565565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(10)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83" name="円/楕円 182"/>
          <p:cNvSpPr/>
          <p:nvPr/>
        </p:nvSpPr>
        <p:spPr>
          <a:xfrm>
            <a:off x="6956193" y="5403529"/>
            <a:ext cx="1158391" cy="42880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Total</a:t>
            </a:r>
          </a:p>
          <a:p>
            <a:pPr algn="ctr"/>
            <a:r>
              <a:rPr kumimoji="1" lang="en-US" altLang="ja-JP" sz="1200" b="1" dirty="0" smtClean="0"/>
              <a:t>Elements</a:t>
            </a:r>
            <a:endParaRPr kumimoji="1" lang="ja-JP" altLang="en-US" sz="1200" b="1" dirty="0"/>
          </a:p>
        </p:txBody>
      </p:sp>
      <p:sp>
        <p:nvSpPr>
          <p:cNvPr id="266" name="AutoShape 59"/>
          <p:cNvSpPr>
            <a:spLocks noChangeArrowheads="1"/>
          </p:cNvSpPr>
          <p:nvPr/>
        </p:nvSpPr>
        <p:spPr bwMode="auto">
          <a:xfrm>
            <a:off x="5320648" y="6668430"/>
            <a:ext cx="1590373" cy="1082357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Database</a:t>
            </a: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253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3038475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上矢印 14"/>
          <p:cNvSpPr/>
          <p:nvPr/>
        </p:nvSpPr>
        <p:spPr>
          <a:xfrm rot="10800000">
            <a:off x="6193968" y="2888341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中かっこ 11"/>
          <p:cNvSpPr/>
          <p:nvPr/>
        </p:nvSpPr>
        <p:spPr>
          <a:xfrm rot="5400000">
            <a:off x="4396012" y="2157187"/>
            <a:ext cx="348344" cy="3247568"/>
          </a:xfrm>
          <a:prstGeom prst="rightBrac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上矢印 17"/>
          <p:cNvSpPr/>
          <p:nvPr/>
        </p:nvSpPr>
        <p:spPr>
          <a:xfrm>
            <a:off x="6549570" y="3490687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上矢印 20"/>
          <p:cNvSpPr/>
          <p:nvPr/>
        </p:nvSpPr>
        <p:spPr>
          <a:xfrm rot="10800000">
            <a:off x="2681506" y="2859314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上矢印 22"/>
          <p:cNvSpPr/>
          <p:nvPr/>
        </p:nvSpPr>
        <p:spPr>
          <a:xfrm>
            <a:off x="2290985" y="3497941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167581" y="392689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58102" y="24899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61669" y="397004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070564" y="25052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426166" y="397004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15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3038475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円/楕円 4"/>
          <p:cNvSpPr/>
          <p:nvPr/>
        </p:nvSpPr>
        <p:spPr>
          <a:xfrm>
            <a:off x="2931885" y="3171373"/>
            <a:ext cx="306159" cy="41365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上矢印 14"/>
          <p:cNvSpPr/>
          <p:nvPr/>
        </p:nvSpPr>
        <p:spPr>
          <a:xfrm rot="10800000">
            <a:off x="2979959" y="2786741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2134952" y="3193142"/>
            <a:ext cx="811447" cy="39188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上矢印 27"/>
          <p:cNvSpPr/>
          <p:nvPr/>
        </p:nvSpPr>
        <p:spPr>
          <a:xfrm>
            <a:off x="2437256" y="3534226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750" y="3764641"/>
            <a:ext cx="18954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円/楕円 11"/>
          <p:cNvSpPr/>
          <p:nvPr/>
        </p:nvSpPr>
        <p:spPr>
          <a:xfrm>
            <a:off x="5791201" y="3882568"/>
            <a:ext cx="306159" cy="41365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6097360" y="3904340"/>
            <a:ext cx="811447" cy="39188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>
            <a:stCxn id="20" idx="2"/>
            <a:endCxn id="13" idx="4"/>
          </p:cNvCxnSpPr>
          <p:nvPr/>
        </p:nvCxnSpPr>
        <p:spPr>
          <a:xfrm rot="16200000" flipH="1">
            <a:off x="4519155" y="2312296"/>
            <a:ext cx="12700" cy="3967857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5"/>
          <p:cNvCxnSpPr>
            <a:stCxn id="21" idx="3"/>
            <a:endCxn id="12" idx="0"/>
          </p:cNvCxnSpPr>
          <p:nvPr/>
        </p:nvCxnSpPr>
        <p:spPr>
          <a:xfrm>
            <a:off x="3306339" y="2602075"/>
            <a:ext cx="2637942" cy="128049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313852" y="392689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863589" y="241740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492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59541" y="35240"/>
            <a:ext cx="4615546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 &lt;</a:t>
            </a:r>
            <a:r>
              <a:rPr lang="en-US" altLang="ja-JP" sz="1300" dirty="0" err="1"/>
              <a:t>ul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/>
          </a:p>
          <a:p>
            <a:r>
              <a:rPr lang="en-US" altLang="ja-JP" sz="1300" dirty="0"/>
              <a:t>         &lt;li class="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disabled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</a:t>
            </a:r>
            <a:r>
              <a:rPr lang="en-US" altLang="ja-JP" sz="1300" dirty="0" err="1" smtClean="0"/>
              <a:t>javascript:void</a:t>
            </a:r>
            <a:r>
              <a:rPr lang="en-US" altLang="ja-JP" sz="1300" dirty="0" smtClean="0"/>
              <a:t>(0)"&gt;&amp;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/>
          </a:p>
          <a:p>
            <a:r>
              <a:rPr lang="en-US" altLang="ja-JP" sz="1300" dirty="0"/>
              <a:t>         &lt;li class="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disabled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</a:t>
            </a:r>
            <a:r>
              <a:rPr lang="en-US" altLang="ja-JP" sz="1300" dirty="0" err="1"/>
              <a:t>javascript:void</a:t>
            </a:r>
            <a:r>
              <a:rPr lang="en-US" altLang="ja-JP" sz="1300" dirty="0"/>
              <a:t>(0)"&gt;&amp;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 class="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active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</a:t>
            </a:r>
            <a:r>
              <a:rPr lang="en-US" altLang="ja-JP" sz="1300" dirty="0" err="1"/>
              <a:t>javascript:void</a:t>
            </a:r>
            <a:r>
              <a:rPr lang="en-US" altLang="ja-JP" sz="1300" dirty="0"/>
              <a:t>(0)"&gt;1&lt;/a&gt;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="?page=1&amp;size=6"&gt;2&lt;/a&gt;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ja-JP" altLang="en-US" sz="1300" dirty="0"/>
          </a:p>
          <a:p>
            <a:r>
              <a:rPr lang="ja-JP" altLang="en-US" sz="1300" dirty="0"/>
              <a:t>         </a:t>
            </a:r>
            <a:r>
              <a:rPr lang="en-US" altLang="ja-JP" sz="1300" dirty="0"/>
              <a:t>&lt;!-- ... --&gt;</a:t>
            </a:r>
          </a:p>
          <a:p>
            <a:endParaRPr lang="ja-JP" altLang="en-US" sz="1300" dirty="0"/>
          </a:p>
          <a:p>
            <a:r>
              <a:rPr lang="en-US" altLang="ja-JP" sz="1300" dirty="0"/>
              <a:t>         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="?page=9&amp;size=6"&gt;10&lt;/a&gt;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="?page=1&amp;size=6"&gt;&amp;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="?page=9&amp;size=6"&gt;&amp;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&lt;/</a:t>
            </a:r>
            <a:r>
              <a:rPr lang="en-US" altLang="ja-JP" sz="1300" dirty="0" err="1"/>
              <a:t>ul</a:t>
            </a:r>
            <a:r>
              <a:rPr lang="en-US" altLang="ja-JP" sz="1300" dirty="0"/>
              <a:t>&gt;</a:t>
            </a:r>
            <a:endParaRPr lang="ja-JP" altLang="en-US" sz="1300" dirty="0"/>
          </a:p>
        </p:txBody>
      </p:sp>
      <p:sp>
        <p:nvSpPr>
          <p:cNvPr id="6" name="角丸四角形 5"/>
          <p:cNvSpPr/>
          <p:nvPr/>
        </p:nvSpPr>
        <p:spPr>
          <a:xfrm>
            <a:off x="1415142" y="2184399"/>
            <a:ext cx="2881087" cy="63137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335314" y="428172"/>
            <a:ext cx="3127828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335314" y="1284514"/>
            <a:ext cx="3127828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335316" y="2126328"/>
            <a:ext cx="3127825" cy="267790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335314" y="4956622"/>
            <a:ext cx="3127828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335313" y="5733136"/>
            <a:ext cx="3127829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415141" y="493486"/>
            <a:ext cx="2881088" cy="143691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875065" y="60597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87843" y="143730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862413" y="317901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10800000">
            <a:off x="4479391" y="666875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 rot="10800000">
            <a:off x="4484912" y="1509487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 rot="10800000">
            <a:off x="4463141" y="3265704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 rot="10800000">
            <a:off x="4477783" y="5181593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73329" y="511667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895292" y="590044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  <p:sp>
        <p:nvSpPr>
          <p:cNvPr id="25" name="右矢印 24"/>
          <p:cNvSpPr/>
          <p:nvPr/>
        </p:nvSpPr>
        <p:spPr>
          <a:xfrm rot="10800000">
            <a:off x="4484912" y="5958107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689283" y="102727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699160" y="231580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  <p:sp>
        <p:nvSpPr>
          <p:cNvPr id="47" name="右矢印 46"/>
          <p:cNvSpPr/>
          <p:nvPr/>
        </p:nvSpPr>
        <p:spPr>
          <a:xfrm rot="10800000">
            <a:off x="4304467" y="1099457"/>
            <a:ext cx="402931" cy="22497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/>
          <p:cNvSpPr/>
          <p:nvPr/>
        </p:nvSpPr>
        <p:spPr>
          <a:xfrm rot="10800000">
            <a:off x="4303481" y="2387598"/>
            <a:ext cx="402931" cy="22497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83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03424" y="907746"/>
            <a:ext cx="4181147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 &lt;</a:t>
            </a:r>
            <a:r>
              <a:rPr lang="en-US" altLang="ja-JP" b="1" dirty="0" err="1" smtClean="0"/>
              <a:t>ul</a:t>
            </a:r>
            <a:r>
              <a:rPr lang="en-US" altLang="ja-JP" sz="1300" dirty="0" smtClean="0"/>
              <a:t> </a:t>
            </a:r>
            <a:r>
              <a:rPr lang="en-US" altLang="ja-JP" sz="1100" dirty="0" smtClean="0"/>
              <a:t>class=</a:t>
            </a:r>
            <a:r>
              <a:rPr lang="en-US" altLang="ja-JP" sz="1300" dirty="0" smtClean="0"/>
              <a:t>“</a:t>
            </a:r>
            <a:r>
              <a:rPr lang="en-US" altLang="ja-JP" b="1" dirty="0" smtClean="0"/>
              <a:t>{</a:t>
            </a:r>
            <a:r>
              <a:rPr lang="en-US" altLang="ja-JP" b="1" u="sng" dirty="0" smtClean="0"/>
              <a:t>Outer Element Class</a:t>
            </a:r>
            <a:r>
              <a:rPr lang="en-US" altLang="ja-JP" b="1" dirty="0" smtClean="0"/>
              <a:t>}</a:t>
            </a:r>
            <a:r>
              <a:rPr lang="en-US" altLang="ja-JP" sz="1300" dirty="0" smtClean="0"/>
              <a:t>”&gt;</a:t>
            </a:r>
          </a:p>
          <a:p>
            <a:endParaRPr lang="en-US" altLang="ja-JP" sz="1300" dirty="0" smtClean="0"/>
          </a:p>
          <a:p>
            <a:endParaRPr lang="en-US" altLang="ja-JP" sz="1300" dirty="0"/>
          </a:p>
          <a:p>
            <a:r>
              <a:rPr lang="en-US" altLang="ja-JP" sz="1300" dirty="0" smtClean="0"/>
              <a:t>         &lt;</a:t>
            </a:r>
            <a:r>
              <a:rPr lang="en-US" altLang="ja-JP" b="1" dirty="0" smtClean="0"/>
              <a:t>li </a:t>
            </a:r>
            <a:r>
              <a:rPr lang="en-US" altLang="ja-JP" sz="1100" dirty="0" smtClean="0"/>
              <a:t>class=</a:t>
            </a:r>
            <a:r>
              <a:rPr lang="en-US" altLang="ja-JP" b="1" dirty="0" smtClean="0"/>
              <a:t>{</a:t>
            </a:r>
            <a:r>
              <a:rPr lang="en-US" altLang="ja-JP" b="1" u="sng" dirty="0" smtClean="0"/>
              <a:t>Inner Element Class</a:t>
            </a:r>
            <a:r>
              <a:rPr lang="en-US" altLang="ja-JP" b="1" dirty="0" smtClean="0"/>
              <a:t>}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 smtClean="0"/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        &lt;</a:t>
            </a:r>
            <a:r>
              <a:rPr lang="en-US" altLang="ja-JP" b="1" dirty="0" smtClean="0"/>
              <a:t>a</a:t>
            </a:r>
            <a:r>
              <a:rPr lang="en-US" altLang="ja-JP" sz="1300" dirty="0" smtClean="0"/>
              <a:t> </a:t>
            </a:r>
            <a:r>
              <a:rPr lang="en-US" altLang="ja-JP" sz="1100" dirty="0" err="1" smtClean="0"/>
              <a:t>href</a:t>
            </a:r>
            <a:r>
              <a:rPr lang="en-US" altLang="ja-JP" sz="1100" dirty="0" smtClean="0"/>
              <a:t>=</a:t>
            </a:r>
            <a:r>
              <a:rPr lang="en-US" altLang="ja-JP" sz="1300" dirty="0" smtClean="0"/>
              <a:t>“</a:t>
            </a:r>
            <a:r>
              <a:rPr lang="en-US" altLang="ja-JP" b="1" dirty="0" smtClean="0"/>
              <a:t>{Page Link URL}</a:t>
            </a:r>
            <a:r>
              <a:rPr lang="en-US" altLang="ja-JP" sz="1300" dirty="0" smtClean="0"/>
              <a:t>"&gt;</a:t>
            </a:r>
          </a:p>
          <a:p>
            <a:r>
              <a:rPr lang="ja-JP" altLang="en-US" sz="1300" dirty="0" smtClean="0"/>
              <a:t> </a:t>
            </a:r>
            <a:endParaRPr lang="en-US" altLang="ja-JP" sz="1300" dirty="0" smtClean="0"/>
          </a:p>
          <a:p>
            <a:r>
              <a:rPr lang="ja-JP" altLang="en-US" sz="1300" dirty="0" smtClean="0"/>
              <a:t>                        </a:t>
            </a:r>
            <a:r>
              <a:rPr lang="en-US" altLang="ja-JP" b="1" dirty="0" smtClean="0"/>
              <a:t>{</a:t>
            </a:r>
            <a:r>
              <a:rPr lang="en-US" altLang="ja-JP" b="1" dirty="0"/>
              <a:t>Page Link</a:t>
            </a:r>
            <a:r>
              <a:rPr lang="en-US" altLang="ja-JP" b="1" dirty="0" smtClean="0"/>
              <a:t> Text}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        &lt;/</a:t>
            </a:r>
            <a:r>
              <a:rPr lang="en-US" altLang="ja-JP" b="1" dirty="0" smtClean="0"/>
              <a:t>a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&lt;/</a:t>
            </a:r>
            <a:r>
              <a:rPr lang="en-US" altLang="ja-JP" b="1" dirty="0" smtClean="0"/>
              <a:t>li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/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 &lt;!-- … --&gt;       </a:t>
            </a:r>
          </a:p>
          <a:p>
            <a:endParaRPr lang="en-US" altLang="ja-JP" sz="1300" dirty="0"/>
          </a:p>
          <a:p>
            <a:r>
              <a:rPr lang="en-US" altLang="ja-JP" sz="1300" dirty="0"/>
              <a:t> </a:t>
            </a:r>
            <a:r>
              <a:rPr lang="en-US" altLang="ja-JP" sz="1300" dirty="0" smtClean="0"/>
              <a:t>&lt;/</a:t>
            </a:r>
            <a:r>
              <a:rPr lang="en-US" altLang="ja-JP" b="1" dirty="0" err="1"/>
              <a:t>ul</a:t>
            </a:r>
            <a:r>
              <a:rPr lang="en-US" altLang="ja-JP" sz="1300" dirty="0"/>
              <a:t>&gt;</a:t>
            </a:r>
            <a:endParaRPr lang="ja-JP" altLang="en-US" sz="1300" dirty="0"/>
          </a:p>
        </p:txBody>
      </p:sp>
      <p:sp>
        <p:nvSpPr>
          <p:cNvPr id="19" name="右矢印 18"/>
          <p:cNvSpPr/>
          <p:nvPr/>
        </p:nvSpPr>
        <p:spPr>
          <a:xfrm>
            <a:off x="2476838" y="997422"/>
            <a:ext cx="526586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560674" y="67761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654752" y="135806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3077735" y="712858"/>
            <a:ext cx="5057521" cy="450502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397405" y="1378030"/>
            <a:ext cx="4418538" cy="263517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62238" y="925241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Outer Element</a:t>
            </a:r>
            <a:endParaRPr kumimoji="1" lang="ja-JP" altLang="en-US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98441" y="1558866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Inner Element</a:t>
            </a:r>
            <a:endParaRPr kumimoji="1" lang="ja-JP" altLang="en-US" b="1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984122" y="78372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976865" y="218231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656911" y="270623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200282" y="139166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38" name="右矢印 37"/>
          <p:cNvSpPr/>
          <p:nvPr/>
        </p:nvSpPr>
        <p:spPr>
          <a:xfrm>
            <a:off x="2472804" y="1645915"/>
            <a:ext cx="801150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3003424" y="919437"/>
            <a:ext cx="458233" cy="360113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3792464" y="906242"/>
            <a:ext cx="2213429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/>
          <p:cNvSpPr/>
          <p:nvPr/>
        </p:nvSpPr>
        <p:spPr>
          <a:xfrm>
            <a:off x="3293232" y="1575374"/>
            <a:ext cx="386140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角丸四角形 42"/>
          <p:cNvSpPr/>
          <p:nvPr/>
        </p:nvSpPr>
        <p:spPr>
          <a:xfrm>
            <a:off x="3977978" y="1575374"/>
            <a:ext cx="2220262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 43"/>
          <p:cNvSpPr/>
          <p:nvPr/>
        </p:nvSpPr>
        <p:spPr>
          <a:xfrm>
            <a:off x="4301286" y="2220968"/>
            <a:ext cx="1591514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3933488" y="2730852"/>
            <a:ext cx="1673007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3585030" y="2235482"/>
            <a:ext cx="408968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右矢印 51"/>
          <p:cNvSpPr/>
          <p:nvPr/>
        </p:nvSpPr>
        <p:spPr>
          <a:xfrm>
            <a:off x="2485938" y="2309545"/>
            <a:ext cx="109909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328051" y="2224944"/>
            <a:ext cx="115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Page Link</a:t>
            </a:r>
            <a:endParaRPr kumimoji="1" lang="ja-JP" altLang="en-US" b="1" dirty="0"/>
          </a:p>
        </p:txBody>
      </p:sp>
      <p:sp>
        <p:nvSpPr>
          <p:cNvPr id="54" name="正方形/長方形 53"/>
          <p:cNvSpPr/>
          <p:nvPr/>
        </p:nvSpPr>
        <p:spPr>
          <a:xfrm>
            <a:off x="3696754" y="2068286"/>
            <a:ext cx="3857932" cy="150222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634985" y="203466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3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32" y="1020985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3113535" y="35251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(1)(2)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712768" y="361314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Outer Element</a:t>
            </a:r>
            <a:endParaRPr kumimoji="1" lang="ja-JP" altLang="en-US" b="1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749053" y="1785703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Inner Element</a:t>
            </a:r>
            <a:endParaRPr kumimoji="1" lang="ja-JP" altLang="en-US" b="1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157580" y="178569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(3)(4)</a:t>
            </a:r>
            <a:endParaRPr kumimoji="1" lang="ja-JP" altLang="en-US" dirty="0"/>
          </a:p>
        </p:txBody>
      </p:sp>
      <p:sp>
        <p:nvSpPr>
          <p:cNvPr id="53" name="右矢印 52"/>
          <p:cNvSpPr/>
          <p:nvPr/>
        </p:nvSpPr>
        <p:spPr>
          <a:xfrm rot="5400000">
            <a:off x="3978295" y="839582"/>
            <a:ext cx="476208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207550" y="322680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(5)(6)(7)</a:t>
            </a:r>
            <a:endParaRPr kumimoji="1" lang="ja-JP" altLang="en-US" dirty="0"/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446" y="2426137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正方形/長方形 63"/>
          <p:cNvSpPr/>
          <p:nvPr/>
        </p:nvSpPr>
        <p:spPr>
          <a:xfrm>
            <a:off x="4091296" y="2619001"/>
            <a:ext cx="312057" cy="298057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1763486" y="1182914"/>
            <a:ext cx="4680857" cy="34834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08" y="3687527"/>
            <a:ext cx="1826692" cy="137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正方形/長方形 67"/>
          <p:cNvSpPr/>
          <p:nvPr/>
        </p:nvSpPr>
        <p:spPr>
          <a:xfrm>
            <a:off x="4024449" y="4089839"/>
            <a:ext cx="576726" cy="58099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右矢印 68"/>
          <p:cNvSpPr/>
          <p:nvPr/>
        </p:nvSpPr>
        <p:spPr>
          <a:xfrm rot="5400000">
            <a:off x="4017755" y="2251626"/>
            <a:ext cx="476208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108337" y="3237178"/>
            <a:ext cx="11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Page Link </a:t>
            </a:r>
            <a:endParaRPr kumimoji="1" lang="ja-JP" altLang="en-US" b="1" dirty="0"/>
          </a:p>
        </p:txBody>
      </p:sp>
      <p:sp>
        <p:nvSpPr>
          <p:cNvPr id="71" name="右矢印 70"/>
          <p:cNvSpPr/>
          <p:nvPr/>
        </p:nvSpPr>
        <p:spPr>
          <a:xfrm rot="5400000">
            <a:off x="4074707" y="3729017"/>
            <a:ext cx="476208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98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213426" y="259165"/>
            <a:ext cx="4615546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&lt;</a:t>
            </a:r>
            <a:r>
              <a:rPr lang="en-US" altLang="ja-JP" b="1" dirty="0"/>
              <a:t>div</a:t>
            </a:r>
            <a:r>
              <a:rPr lang="en-US" altLang="ja-JP" sz="1300" dirty="0"/>
              <a:t> class="</a:t>
            </a:r>
            <a:r>
              <a:rPr lang="en-US" altLang="ja-JP" b="1" dirty="0"/>
              <a:t>pagination</a:t>
            </a:r>
            <a:r>
              <a:rPr lang="en-US" altLang="ja-JP" sz="1300" dirty="0"/>
              <a:t>"&gt;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</a:t>
            </a:r>
            <a:r>
              <a:rPr lang="en-US" altLang="ja-JP" b="1" dirty="0"/>
              <a:t>span</a:t>
            </a:r>
            <a:r>
              <a:rPr lang="en-US" altLang="ja-JP" sz="1300" dirty="0"/>
              <a:t> class="</a:t>
            </a:r>
            <a:r>
              <a:rPr lang="en-US" altLang="ja-JP" b="1" dirty="0" err="1"/>
              <a:t>hiddenPageLink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</a:t>
            </a:r>
            <a:r>
              <a:rPr lang="en-US" altLang="ja-JP" sz="1300" dirty="0" err="1" smtClean="0"/>
              <a:t>javascript:void</a:t>
            </a:r>
            <a:r>
              <a:rPr lang="en-US" altLang="ja-JP" sz="1300" dirty="0" smtClean="0"/>
              <a:t>(0)"&gt;</a:t>
            </a:r>
            <a:r>
              <a:rPr lang="en-US" altLang="ja-JP" b="1" dirty="0"/>
              <a:t>First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</a:t>
            </a:r>
            <a:r>
              <a:rPr lang="en-US" altLang="ja-JP" b="1" dirty="0"/>
              <a:t>span</a:t>
            </a:r>
            <a:r>
              <a:rPr lang="en-US" altLang="ja-JP" sz="1300" dirty="0"/>
              <a:t>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 class="</a:t>
            </a:r>
            <a:r>
              <a:rPr lang="en-US" altLang="ja-JP" sz="1300" dirty="0" err="1"/>
              <a:t>hiddenPageLink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</a:t>
            </a:r>
            <a:r>
              <a:rPr lang="en-US" altLang="ja-JP" sz="1300" dirty="0" err="1" smtClean="0"/>
              <a:t>javascript:void</a:t>
            </a:r>
            <a:r>
              <a:rPr lang="en-US" altLang="ja-JP" sz="1300" dirty="0" smtClean="0"/>
              <a:t>(0)"&gt;</a:t>
            </a:r>
            <a:r>
              <a:rPr lang="en-US" altLang="ja-JP" b="1" dirty="0" err="1"/>
              <a:t>Prev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 class="</a:t>
            </a:r>
            <a:r>
              <a:rPr lang="en-US" altLang="ja-JP" b="1" dirty="0" err="1"/>
              <a:t>currentPageLink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</a:t>
            </a:r>
            <a:r>
              <a:rPr lang="en-US" altLang="ja-JP" sz="1300" dirty="0" err="1"/>
              <a:t>javascript:void</a:t>
            </a:r>
            <a:r>
              <a:rPr lang="en-US" altLang="ja-JP" sz="1300" dirty="0"/>
              <a:t>(0)"&gt;1&lt;/a&gt;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&lt;!-- …. --&gt;</a:t>
            </a:r>
            <a:endParaRPr lang="en-US" altLang="ja-JP" sz="1300" dirty="0"/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&lt;</a:t>
            </a:r>
            <a:r>
              <a:rPr lang="en-US" altLang="ja-JP" sz="1300" dirty="0"/>
              <a:t>span&gt;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="?page=4&amp;size=6"&gt;5&lt;/a&gt;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="?page=1&amp;size=6"&gt;</a:t>
            </a:r>
            <a:r>
              <a:rPr lang="en-US" altLang="ja-JP" b="1" dirty="0"/>
              <a:t>Next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="?page=9&amp;size=6"&gt;</a:t>
            </a:r>
            <a:r>
              <a:rPr lang="en-US" altLang="ja-JP" b="1" dirty="0"/>
              <a:t>Last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&lt;/</a:t>
            </a:r>
            <a:r>
              <a:rPr lang="en-US" altLang="ja-JP" b="1" dirty="0"/>
              <a:t>div</a:t>
            </a:r>
            <a:r>
              <a:rPr lang="en-US" altLang="ja-JP" sz="1300" dirty="0"/>
              <a:t>&gt;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2264229" y="273679"/>
            <a:ext cx="442686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3084285" y="278844"/>
            <a:ext cx="1226457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2409372" y="772331"/>
            <a:ext cx="613228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3390898" y="746376"/>
            <a:ext cx="1790701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470077" y="1077823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4486552" y="2028508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3274784" y="2669519"/>
            <a:ext cx="1790701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4392384" y="4938622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4347027" y="5816737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875877" y="147062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61218" y="-42192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046452" y="715793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889527" y="432378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96786" y="2926381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558549" y="1253739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570741" y="2190693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675412" y="5123543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(8)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622736" y="6029904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(9)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863739" y="3299427"/>
            <a:ext cx="72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(10)</a:t>
            </a:r>
            <a:endParaRPr kumimoji="1" lang="ja-JP" altLang="en-US" dirty="0"/>
          </a:p>
        </p:txBody>
      </p:sp>
      <p:sp>
        <p:nvSpPr>
          <p:cNvPr id="30" name="右中かっこ 29"/>
          <p:cNvSpPr/>
          <p:nvPr/>
        </p:nvSpPr>
        <p:spPr>
          <a:xfrm>
            <a:off x="4756227" y="2560025"/>
            <a:ext cx="1620128" cy="217163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67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49085" y="201108"/>
            <a:ext cx="7710030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&lt;</a:t>
            </a:r>
            <a:r>
              <a:rPr lang="en-US" altLang="ja-JP" sz="1300" dirty="0" err="1"/>
              <a:t>ul</a:t>
            </a:r>
            <a:r>
              <a:rPr lang="en-US" altLang="ja-JP" sz="1300" dirty="0"/>
              <a:t>&gt;</a:t>
            </a:r>
          </a:p>
          <a:p>
            <a:r>
              <a:rPr lang="en-US" altLang="ja-JP" sz="1300" dirty="0"/>
              <a:t>    &lt;li class="disabled"&gt;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=“#"&gt;&amp;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 class="disabled"&gt;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=“#"&gt;&amp;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 class="active"&gt;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=“/</a:t>
            </a:r>
            <a:r>
              <a:rPr lang="en-US" altLang="ja-JP" sz="1300" dirty="0" err="1" smtClean="0"/>
              <a:t>webapp</a:t>
            </a:r>
            <a:r>
              <a:rPr lang="en-US" altLang="ja-JP" sz="1300" dirty="0" smtClean="0"/>
              <a:t>/article/list/0/6?sort=</a:t>
            </a:r>
            <a:r>
              <a:rPr lang="en-US" altLang="ja-JP" sz="1300" dirty="0" err="1" smtClean="0"/>
              <a:t>publishedDate,DESC&amp;word</a:t>
            </a:r>
            <a:r>
              <a:rPr lang="en-US" altLang="ja-JP" sz="1300" dirty="0" smtClean="0"/>
              <a:t>=title</a:t>
            </a:r>
            <a:r>
              <a:rPr lang="en-US" altLang="ja-JP" sz="1300" dirty="0"/>
              <a:t>"&gt;1&lt;/a&gt;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ja-JP" altLang="en-US" sz="1300" dirty="0"/>
              <a:t>    </a:t>
            </a:r>
          </a:p>
          <a:p>
            <a:r>
              <a:rPr lang="ja-JP" altLang="en-US" sz="1300" dirty="0"/>
              <a:t>    </a:t>
            </a:r>
            <a:r>
              <a:rPr lang="en-US" altLang="ja-JP" sz="1300" dirty="0"/>
              <a:t>&lt;!-- ... --&gt;</a:t>
            </a:r>
          </a:p>
          <a:p>
            <a:endParaRPr lang="ja-JP" altLang="en-US" sz="1300" dirty="0"/>
          </a:p>
          <a:p>
            <a:r>
              <a:rPr lang="en-US" altLang="ja-JP" sz="1300" dirty="0"/>
              <a:t>    &lt;li&gt;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="</a:t>
            </a:r>
            <a:r>
              <a:rPr lang="en-US" altLang="ja-JP" b="1" dirty="0" smtClean="0"/>
              <a:t>/</a:t>
            </a:r>
            <a:r>
              <a:rPr lang="en-US" altLang="ja-JP" b="1" dirty="0" err="1" smtClean="0"/>
              <a:t>webapp</a:t>
            </a:r>
            <a:r>
              <a:rPr lang="en-US" altLang="ja-JP" b="1" dirty="0" smtClean="0"/>
              <a:t>/article/list/9/6</a:t>
            </a:r>
            <a:r>
              <a:rPr lang="en-US" altLang="ja-JP" sz="1300" dirty="0" smtClean="0"/>
              <a:t>?</a:t>
            </a:r>
            <a:r>
              <a:rPr lang="en-US" altLang="ja-JP" b="1" dirty="0" smtClean="0"/>
              <a:t>sort=</a:t>
            </a:r>
            <a:r>
              <a:rPr lang="en-US" altLang="ja-JP" b="1" dirty="0" err="1" smtClean="0"/>
              <a:t>publishedDate,DESC</a:t>
            </a:r>
            <a:r>
              <a:rPr lang="en-US" altLang="ja-JP" sz="1300" dirty="0" err="1" smtClean="0"/>
              <a:t>&amp;</a:t>
            </a:r>
            <a:r>
              <a:rPr lang="en-US" altLang="ja-JP" b="1" dirty="0" err="1" smtClean="0"/>
              <a:t>word</a:t>
            </a:r>
            <a:r>
              <a:rPr lang="en-US" altLang="ja-JP" b="1" dirty="0" smtClean="0"/>
              <a:t>=title</a:t>
            </a:r>
            <a:r>
              <a:rPr lang="en-US" altLang="ja-JP" sz="1300" dirty="0" smtClean="0"/>
              <a:t>"&gt;</a:t>
            </a:r>
            <a:r>
              <a:rPr lang="en-US" altLang="ja-JP" sz="1300" dirty="0"/>
              <a:t>10&lt;/a&gt;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="/</a:t>
            </a:r>
            <a:r>
              <a:rPr lang="en-US" altLang="ja-JP" sz="1300" dirty="0" err="1" smtClean="0"/>
              <a:t>webapp</a:t>
            </a:r>
            <a:r>
              <a:rPr lang="en-US" altLang="ja-JP" sz="1300" dirty="0" smtClean="0"/>
              <a:t>/article/list/1/6?sort=</a:t>
            </a:r>
            <a:r>
              <a:rPr lang="en-US" altLang="ja-JP" sz="1300" dirty="0" err="1" smtClean="0"/>
              <a:t>publishedDate,DESC&amp;word</a:t>
            </a:r>
            <a:r>
              <a:rPr lang="en-US" altLang="ja-JP" sz="1300" dirty="0" smtClean="0"/>
              <a:t>=</a:t>
            </a:r>
            <a:r>
              <a:rPr lang="en-US" altLang="ja-JP" sz="1300" dirty="0"/>
              <a:t>title</a:t>
            </a:r>
            <a:r>
              <a:rPr lang="en-US" altLang="ja-JP" sz="1300" dirty="0" smtClean="0"/>
              <a:t>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="/</a:t>
            </a:r>
            <a:r>
              <a:rPr lang="en-US" altLang="ja-JP" sz="1300" dirty="0" err="1" smtClean="0"/>
              <a:t>webapp</a:t>
            </a:r>
            <a:r>
              <a:rPr lang="en-US" altLang="ja-JP" sz="1300" dirty="0" smtClean="0"/>
              <a:t>/article/list/9/6?sort=</a:t>
            </a:r>
            <a:r>
              <a:rPr lang="en-US" altLang="ja-JP" sz="1300" dirty="0" err="1" smtClean="0"/>
              <a:t>publishedDate,DESC&amp;word</a:t>
            </a:r>
            <a:r>
              <a:rPr lang="en-US" altLang="ja-JP" sz="1300" dirty="0" smtClean="0"/>
              <a:t>=</a:t>
            </a:r>
            <a:r>
              <a:rPr lang="en-US" altLang="ja-JP" sz="1300" dirty="0"/>
              <a:t>title</a:t>
            </a:r>
            <a:r>
              <a:rPr lang="en-US" altLang="ja-JP" sz="1300" dirty="0" smtClean="0"/>
              <a:t>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&lt;/</a:t>
            </a:r>
            <a:r>
              <a:rPr lang="en-US" altLang="ja-JP" sz="1300" dirty="0" err="1"/>
              <a:t>ul</a:t>
            </a:r>
            <a:r>
              <a:rPr lang="en-US" altLang="ja-JP" sz="1300" dirty="0"/>
              <a:t>&gt;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1795309" y="635557"/>
            <a:ext cx="237850" cy="221178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1853513" y="3021610"/>
            <a:ext cx="2394531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4307801" y="3017531"/>
            <a:ext cx="2445265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87071" y="773474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39194" y="2705865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326793" y="2705865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6822697" y="3017531"/>
            <a:ext cx="1045027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560506" y="2722901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1853512" y="1806529"/>
            <a:ext cx="4357818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847169" y="1445730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454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41275"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23216</TotalTime>
  <Words>767</Words>
  <Application>Microsoft Office PowerPoint</Application>
  <PresentationFormat>画面に合わせる (4:3)</PresentationFormat>
  <Paragraphs>219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Naohiro Nakamura</cp:lastModifiedBy>
  <cp:revision>1063</cp:revision>
  <dcterms:created xsi:type="dcterms:W3CDTF">2012-07-17T19:23:13Z</dcterms:created>
  <dcterms:modified xsi:type="dcterms:W3CDTF">2018-02-28T08:22:54Z</dcterms:modified>
</cp:coreProperties>
</file>