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4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7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39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0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3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08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22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53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42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6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52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05AB-4DEF-4440-81C5-B91D5C4BC3D8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B731-8C39-439F-BBD7-482B4DECB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32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0506" y="165252"/>
            <a:ext cx="3778786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1" dirty="0" smtClean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SpringBootApplication</a:t>
            </a:r>
            <a:endParaRPr lang="en-US" altLang="ja-JP" sz="1050" b="1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public class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DemoApplication</a:t>
            </a:r>
            <a:r>
              <a:rPr lang="en-US" altLang="ja-JP" sz="1050" dirty="0" smtClean="0">
                <a:solidFill>
                  <a:schemeClr val="tx1"/>
                </a:solidFill>
              </a:rPr>
              <a:t> {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public static void main(String[]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args</a:t>
            </a:r>
            <a:r>
              <a:rPr lang="en-US" altLang="ja-JP" sz="105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SpringApplication.run</a:t>
            </a:r>
            <a:r>
              <a:rPr lang="en-US" altLang="ja-JP" sz="1050" dirty="0" smtClean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DemoApplication.class</a:t>
            </a:r>
            <a:r>
              <a:rPr lang="en-US" altLang="ja-JP" sz="1050" dirty="0" smtClean="0">
                <a:solidFill>
                  <a:schemeClr val="tx1"/>
                </a:solidFill>
              </a:rPr>
              <a:t>,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args</a:t>
            </a:r>
            <a:r>
              <a:rPr lang="en-US" altLang="ja-JP" sz="105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}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4527933" y="165252"/>
            <a:ext cx="3780000" cy="720000"/>
          </a:xfrm>
          <a:prstGeom prst="wedgeRoundRectCallout">
            <a:avLst>
              <a:gd name="adj1" fmla="val -71367"/>
              <a:gd name="adj2" fmla="val 4675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/>
              <a:t>@</a:t>
            </a:r>
            <a:r>
              <a:rPr lang="en-US" altLang="ja-JP" sz="1050" dirty="0" err="1" smtClean="0"/>
              <a:t>SpringBootApplication</a:t>
            </a:r>
            <a:r>
              <a:rPr lang="ja-JP" altLang="en-US" sz="1050" dirty="0" smtClean="0"/>
              <a:t>を</a:t>
            </a:r>
            <a:r>
              <a:rPr lang="ja-JP" altLang="en-US" sz="1050" dirty="0"/>
              <a:t>付与したクラスを</a:t>
            </a:r>
            <a:r>
              <a:rPr lang="en-US" altLang="ja-JP" sz="1050" dirty="0" err="1"/>
              <a:t>SpringApplication.run</a:t>
            </a:r>
            <a:r>
              <a:rPr lang="en-US" altLang="ja-JP" sz="1050" dirty="0"/>
              <a:t>()</a:t>
            </a:r>
            <a:r>
              <a:rPr lang="ja-JP" altLang="en-US" sz="1050" dirty="0"/>
              <a:t>の第一引数に</a:t>
            </a:r>
            <a:r>
              <a:rPr lang="ja-JP" altLang="en-US" sz="1050" dirty="0" smtClean="0"/>
              <a:t>指定。</a:t>
            </a:r>
            <a:endParaRPr kumimoji="1" lang="ja-JP" altLang="en-US" sz="1050" dirty="0"/>
          </a:p>
        </p:txBody>
      </p:sp>
      <p:sp>
        <p:nvSpPr>
          <p:cNvPr id="6" name="正方形/長方形 5"/>
          <p:cNvSpPr/>
          <p:nvPr/>
        </p:nvSpPr>
        <p:spPr>
          <a:xfrm>
            <a:off x="330506" y="1996290"/>
            <a:ext cx="3778786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...</a:t>
            </a:r>
          </a:p>
          <a:p>
            <a:r>
              <a:rPr lang="en-US" altLang="ja-JP" sz="1050" b="1" dirty="0" smtClean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SpringBootConfiguration</a:t>
            </a:r>
            <a:endParaRPr lang="en-US" altLang="ja-JP" sz="1050" b="1" dirty="0" smtClean="0">
              <a:solidFill>
                <a:schemeClr val="tx1"/>
              </a:solidFill>
            </a:endParaRPr>
          </a:p>
          <a:p>
            <a:r>
              <a:rPr lang="en-US" altLang="ja-JP" sz="1050" b="1" dirty="0" smtClean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EnableAutoConfiguration</a:t>
            </a:r>
            <a:endParaRPr lang="en-US" altLang="ja-JP" sz="1050" b="1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public @interface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SpringBootApplication</a:t>
            </a:r>
            <a:r>
              <a:rPr lang="en-US" altLang="ja-JP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下矢印 6"/>
          <p:cNvSpPr/>
          <p:nvPr/>
        </p:nvSpPr>
        <p:spPr>
          <a:xfrm>
            <a:off x="343031" y="393895"/>
            <a:ext cx="308321" cy="1602395"/>
          </a:xfrm>
          <a:prstGeom prst="downArrow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527933" y="1996290"/>
            <a:ext cx="3778786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...</a:t>
            </a:r>
          </a:p>
          <a:p>
            <a:r>
              <a:rPr lang="en-US" altLang="ja-JP" sz="1050" b="1" dirty="0" smtClean="0">
                <a:solidFill>
                  <a:schemeClr val="tx1"/>
                </a:solidFill>
              </a:rPr>
              <a:t>@Configuration</a:t>
            </a:r>
            <a:r>
              <a:rPr lang="en-US" altLang="ja-JP" sz="1050" dirty="0" smtClean="0">
                <a:solidFill>
                  <a:schemeClr val="tx1"/>
                </a:solidFill>
              </a:rPr>
              <a:t>(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proxyBeanMethods</a:t>
            </a:r>
            <a:r>
              <a:rPr lang="en-US" altLang="ja-JP" sz="1050" dirty="0" smtClean="0">
                <a:solidFill>
                  <a:schemeClr val="tx1"/>
                </a:solidFill>
              </a:rPr>
              <a:t> = false)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public @interface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SpringBootConfiguration</a:t>
            </a:r>
            <a:r>
              <a:rPr lang="en-US" altLang="ja-JP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下矢印 8"/>
          <p:cNvSpPr/>
          <p:nvPr/>
        </p:nvSpPr>
        <p:spPr>
          <a:xfrm rot="16200000">
            <a:off x="3238923" y="1162770"/>
            <a:ext cx="308321" cy="2269702"/>
          </a:xfrm>
          <a:prstGeom prst="downArrow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4526719" y="1154356"/>
            <a:ext cx="3780000" cy="720000"/>
          </a:xfrm>
          <a:prstGeom prst="wedgeRoundRectCallout">
            <a:avLst>
              <a:gd name="adj1" fmla="val -106161"/>
              <a:gd name="adj2" fmla="val 8676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 smtClean="0"/>
              <a:t>@</a:t>
            </a:r>
            <a:r>
              <a:rPr lang="en-US" altLang="ja-JP" sz="1050" dirty="0" err="1" smtClean="0"/>
              <a:t>EnableAutoConfiguration</a:t>
            </a:r>
            <a:r>
              <a:rPr lang="ja-JP" altLang="en-US" sz="1050" dirty="0" smtClean="0"/>
              <a:t>と</a:t>
            </a:r>
            <a:r>
              <a:rPr lang="en-US" altLang="ja-JP" sz="1050" dirty="0" smtClean="0"/>
              <a:t>@Configuration (@</a:t>
            </a:r>
            <a:r>
              <a:rPr lang="en-US" altLang="ja-JP" sz="1050" dirty="0" err="1" smtClean="0"/>
              <a:t>SpringBootConfiguration</a:t>
            </a:r>
            <a:r>
              <a:rPr lang="ja-JP" altLang="en-US" sz="1050" dirty="0" smtClean="0"/>
              <a:t>に含まれている</a:t>
            </a:r>
            <a:r>
              <a:rPr lang="en-US" altLang="ja-JP" sz="1050" dirty="0" smtClean="0"/>
              <a:t>)</a:t>
            </a:r>
          </a:p>
          <a:p>
            <a:r>
              <a:rPr lang="ja-JP" altLang="en-US" sz="1050" dirty="0" smtClean="0"/>
              <a:t>の存在を</a:t>
            </a:r>
            <a:r>
              <a:rPr lang="en-US" altLang="ja-JP" sz="1050" dirty="0" smtClean="0"/>
              <a:t>Spring Boot</a:t>
            </a:r>
            <a:r>
              <a:rPr lang="ja-JP" altLang="en-US" sz="1050" dirty="0" smtClean="0"/>
              <a:t>が判定し、</a:t>
            </a:r>
            <a:endParaRPr lang="en-US" altLang="ja-JP" sz="1050" dirty="0" smtClean="0"/>
          </a:p>
          <a:p>
            <a:r>
              <a:rPr lang="en-US" altLang="ja-JP" sz="1050" dirty="0" smtClean="0"/>
              <a:t>Spring Boot auto-configuration</a:t>
            </a:r>
            <a:r>
              <a:rPr lang="ja-JP" altLang="en-US" sz="1050" dirty="0" smtClean="0"/>
              <a:t>を実行している。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866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4965726" y="533682"/>
            <a:ext cx="6688898" cy="6167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5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147351" y="3580908"/>
            <a:ext cx="6336000" cy="29827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Spring Boot auto-configuration</a:t>
            </a:r>
            <a:r>
              <a:rPr lang="ja-JP" altLang="en-US" sz="1050" dirty="0" smtClean="0">
                <a:solidFill>
                  <a:schemeClr val="tx1"/>
                </a:solidFill>
              </a:rPr>
              <a:t>によって読み込まれる</a:t>
            </a:r>
            <a:r>
              <a:rPr lang="en-US" altLang="ja-JP" sz="1050" dirty="0" smtClean="0">
                <a:solidFill>
                  <a:schemeClr val="tx1"/>
                </a:solidFill>
              </a:rPr>
              <a:t>Auto-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configutation</a:t>
            </a:r>
            <a:r>
              <a:rPr lang="ja-JP" altLang="en-US" sz="1050" dirty="0" smtClean="0">
                <a:solidFill>
                  <a:schemeClr val="tx1"/>
                </a:solidFill>
              </a:rPr>
              <a:t>クラス</a:t>
            </a:r>
            <a:endParaRPr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0506" y="165252"/>
            <a:ext cx="3778786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1" dirty="0" smtClean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SpringBootApplication</a:t>
            </a:r>
            <a:endParaRPr lang="en-US" altLang="ja-JP" sz="1050" b="1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public class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DemoApplication</a:t>
            </a:r>
            <a:r>
              <a:rPr lang="en-US" altLang="ja-JP" sz="1050" dirty="0" smtClean="0">
                <a:solidFill>
                  <a:schemeClr val="tx1"/>
                </a:solidFill>
              </a:rPr>
              <a:t> {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public static void main(String[]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args</a:t>
            </a:r>
            <a:r>
              <a:rPr lang="en-US" altLang="ja-JP" sz="105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SpringApplication.run</a:t>
            </a:r>
            <a:r>
              <a:rPr lang="en-US" altLang="ja-JP" sz="1050" dirty="0" smtClean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DemoApplication.class</a:t>
            </a:r>
            <a:r>
              <a:rPr lang="en-US" altLang="ja-JP" sz="1050" dirty="0" smtClean="0">
                <a:solidFill>
                  <a:schemeClr val="tx1"/>
                </a:solidFill>
              </a:rPr>
              <a:t>,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args</a:t>
            </a:r>
            <a:r>
              <a:rPr lang="en-US" altLang="ja-JP" sz="105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}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30506" y="1996290"/>
            <a:ext cx="3778786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...</a:t>
            </a:r>
          </a:p>
          <a:p>
            <a:r>
              <a:rPr lang="en-US" altLang="ja-JP" sz="1050" b="1" dirty="0" smtClean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SpringBootConfiguration</a:t>
            </a:r>
            <a:endParaRPr lang="en-US" altLang="ja-JP" sz="1050" b="1" dirty="0" smtClean="0">
              <a:solidFill>
                <a:schemeClr val="tx1"/>
              </a:solidFill>
            </a:endParaRPr>
          </a:p>
          <a:p>
            <a:r>
              <a:rPr lang="en-US" altLang="ja-JP" sz="1050" b="1" dirty="0" smtClean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EnableAutoConfiguration</a:t>
            </a:r>
            <a:endParaRPr lang="en-US" altLang="ja-JP" sz="1050" b="1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public @interface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SpringBootApplication</a:t>
            </a:r>
            <a:r>
              <a:rPr lang="en-US" altLang="ja-JP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下矢印 6"/>
          <p:cNvSpPr/>
          <p:nvPr/>
        </p:nvSpPr>
        <p:spPr>
          <a:xfrm>
            <a:off x="343031" y="393895"/>
            <a:ext cx="308321" cy="1602395"/>
          </a:xfrm>
          <a:prstGeom prst="downArrow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0506" y="3467328"/>
            <a:ext cx="3778786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@Import(</a:t>
            </a:r>
            <a:r>
              <a:rPr lang="en-US" altLang="ja-JP" sz="1050" b="1" u="sng" dirty="0" err="1" smtClean="0">
                <a:solidFill>
                  <a:schemeClr val="tx1"/>
                </a:solidFill>
              </a:rPr>
              <a:t>AutoConfigurationImportSelector.class</a:t>
            </a:r>
            <a:r>
              <a:rPr lang="en-US" altLang="ja-JP" sz="105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public @interface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EnableAutoConfiguration</a:t>
            </a:r>
            <a:r>
              <a:rPr lang="en-US" altLang="ja-JP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下矢印 10"/>
          <p:cNvSpPr/>
          <p:nvPr/>
        </p:nvSpPr>
        <p:spPr>
          <a:xfrm>
            <a:off x="343031" y="2534499"/>
            <a:ext cx="308321" cy="932829"/>
          </a:xfrm>
          <a:prstGeom prst="downArrow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5068964" y="173682"/>
            <a:ext cx="378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1" dirty="0" err="1" smtClean="0">
                <a:solidFill>
                  <a:schemeClr val="tx1"/>
                </a:solidFill>
              </a:rPr>
              <a:t>AutoConfigurationImportSelector.class</a:t>
            </a:r>
            <a:endParaRPr lang="en-US" altLang="ja-JP" sz="1050" b="1" dirty="0" smtClean="0">
              <a:solidFill>
                <a:schemeClr val="tx1"/>
              </a:solidFill>
            </a:endParaRPr>
          </a:p>
          <a:p>
            <a:r>
              <a:rPr lang="ja-JP" altLang="en-US" sz="1050" dirty="0" smtClean="0">
                <a:solidFill>
                  <a:schemeClr val="tx1"/>
                </a:solidFill>
              </a:rPr>
              <a:t>  →クラスパス上の</a:t>
            </a:r>
            <a:r>
              <a:rPr lang="en-US" altLang="ja-JP" sz="1050" dirty="0" smtClean="0">
                <a:solidFill>
                  <a:schemeClr val="tx1"/>
                </a:solidFill>
              </a:rPr>
              <a:t>/META-INF/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spring.factories</a:t>
            </a:r>
            <a:r>
              <a:rPr lang="ja-JP" altLang="en-US" sz="1050" dirty="0" smtClean="0">
                <a:solidFill>
                  <a:schemeClr val="tx1"/>
                </a:solidFill>
              </a:rPr>
              <a:t>から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</a:rPr>
              <a:t>     </a:t>
            </a:r>
            <a:r>
              <a:rPr lang="ja-JP" altLang="en-US" sz="1050" dirty="0" smtClean="0">
                <a:solidFill>
                  <a:schemeClr val="tx1"/>
                </a:solidFill>
              </a:rPr>
              <a:t>読み込み対象の</a:t>
            </a:r>
            <a:r>
              <a:rPr lang="en-US" altLang="ja-JP" sz="1050" dirty="0" smtClean="0">
                <a:solidFill>
                  <a:schemeClr val="tx1"/>
                </a:solidFill>
              </a:rPr>
              <a:t>Auto-configuration</a:t>
            </a:r>
            <a:r>
              <a:rPr lang="ja-JP" altLang="en-US" sz="1050" dirty="0" smtClean="0">
                <a:solidFill>
                  <a:schemeClr val="tx1"/>
                </a:solidFill>
              </a:rPr>
              <a:t>クラスを取得する。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906038" y="525252"/>
            <a:ext cx="2132219" cy="320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複数書類 21"/>
          <p:cNvSpPr/>
          <p:nvPr/>
        </p:nvSpPr>
        <p:spPr>
          <a:xfrm>
            <a:off x="7140175" y="960130"/>
            <a:ext cx="2340000" cy="90000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/META-INF/</a:t>
            </a:r>
            <a:r>
              <a:rPr lang="en-US" altLang="ja-JP" sz="1050" dirty="0" err="1">
                <a:solidFill>
                  <a:schemeClr val="tx1"/>
                </a:solidFill>
              </a:rPr>
              <a:t>spring.factories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四角形吹き出し 23"/>
          <p:cNvSpPr/>
          <p:nvPr/>
        </p:nvSpPr>
        <p:spPr>
          <a:xfrm>
            <a:off x="5147351" y="1910519"/>
            <a:ext cx="6336000" cy="1620000"/>
          </a:xfrm>
          <a:prstGeom prst="wedgeRectCallout">
            <a:avLst>
              <a:gd name="adj1" fmla="val -1157"/>
              <a:gd name="adj2" fmla="val -644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>
                <a:solidFill>
                  <a:schemeClr val="tx1"/>
                </a:solidFill>
              </a:rPr>
              <a:t>org.springframework.boot.autoconfigure.EnableAutoConfiguration</a:t>
            </a:r>
            <a:r>
              <a:rPr lang="en-US" altLang="ja-JP" sz="1050" dirty="0">
                <a:solidFill>
                  <a:schemeClr val="tx1"/>
                </a:solidFill>
              </a:rPr>
              <a:t>=\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...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org.springframework.boot.autoconfigure.web.servlet.DispatcherServletAutoConfiguration,\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org.springframework.boot.autoconfigure.web.servlet.ServletWebServerFactoryAutoConfiguration,\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org.springframework.boot.autoconfigure.web.servlet.error.ErrorMvcAutoConfiguration,\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org.springframework.boot.autoconfigure.web.servlet.HttpEncodingAutoConfiguration,\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org.springframework.boot.autoconfigure.web.servlet.MultipartAutoConfiguration,\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org.springframework.boot.autoconfigure.web.servlet.WebMvcAutoConfiguration</a:t>
            </a:r>
            <a:r>
              <a:rPr lang="en-US" altLang="ja-JP" sz="1050" dirty="0" smtClean="0">
                <a:solidFill>
                  <a:schemeClr val="tx1"/>
                </a:solidFill>
              </a:rPr>
              <a:t>,\</a:t>
            </a:r>
          </a:p>
          <a:p>
            <a:r>
              <a:rPr kumimoji="1" lang="en-US" altLang="ja-JP" sz="1050" dirty="0" smtClean="0">
                <a:solidFill>
                  <a:schemeClr val="tx1"/>
                </a:solidFill>
              </a:rPr>
              <a:t>…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445913" y="4023733"/>
            <a:ext cx="25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@Configuration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public class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DispatcherServletAutoConfiguration</a:t>
            </a:r>
            <a:r>
              <a:rPr lang="en-US" altLang="ja-JP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163317" y="4018636"/>
            <a:ext cx="306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@Configuration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public class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ServletWebServerFactoryAutoConfiguration</a:t>
            </a:r>
            <a:r>
              <a:rPr lang="en-US" altLang="ja-JP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5445913" y="5283512"/>
            <a:ext cx="252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@Configuration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public class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ErrorMvcAutoConfiguration</a:t>
            </a:r>
            <a:r>
              <a:rPr lang="en-US" altLang="ja-JP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2" name="下矢印 31"/>
          <p:cNvSpPr/>
          <p:nvPr/>
        </p:nvSpPr>
        <p:spPr>
          <a:xfrm>
            <a:off x="7613789" y="3342745"/>
            <a:ext cx="1080000" cy="36000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8163317" y="5286803"/>
            <a:ext cx="2638295" cy="1196910"/>
            <a:chOff x="8225947" y="5236699"/>
            <a:chExt cx="2638295" cy="1196910"/>
          </a:xfrm>
        </p:grpSpPr>
        <p:sp>
          <p:nvSpPr>
            <p:cNvPr id="34" name="正方形/長方形 33"/>
            <p:cNvSpPr/>
            <p:nvPr/>
          </p:nvSpPr>
          <p:spPr>
            <a:xfrm>
              <a:off x="8342857" y="5353609"/>
              <a:ext cx="2521385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8290665" y="5301417"/>
              <a:ext cx="2521385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// ...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225947" y="5236699"/>
              <a:ext cx="2521385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// ...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@Configuration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public class 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XxxxxAutoConfiguration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    // ...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6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0505" y="165252"/>
            <a:ext cx="360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&lt;dependency&gt;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org.springframework.boot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b="1" u="sng" dirty="0" smtClean="0">
                <a:solidFill>
                  <a:schemeClr val="tx1"/>
                </a:solidFill>
              </a:rPr>
              <a:t>spring-boot-starter-web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&lt;/dependency&gt;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706287" y="1318820"/>
            <a:ext cx="3960000" cy="5244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&lt;dependency&gt;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org.springframework.boot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spring-boot-starter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&lt;/dependency&gt;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org.springframework.boot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spring-boot-starter-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json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&lt;/dependency&gt;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org.springframework.boot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spring-boot-starter-tomcat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&lt;/dependency&gt;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org.springframework.boot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spring-boot-starter-validation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&lt;exclusions&gt;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&lt;exclusion&gt;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org.apache.tomcat.embed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&gt;tomcat-embed-el&lt;/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&lt;/exclusion&gt;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&lt;/exclusions&gt;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&lt;/dependency&gt;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org.springframework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spring-web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&lt;/dependency&gt;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&lt;dependency&gt;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org.springframework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groupId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spring-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webmvc</a:t>
            </a:r>
            <a:r>
              <a:rPr lang="en-US" altLang="ja-JP" sz="1050" dirty="0" smtClean="0">
                <a:solidFill>
                  <a:schemeClr val="tx1"/>
                </a:solidFill>
              </a:rPr>
              <a:t>&lt;/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artifactId</a:t>
            </a:r>
            <a:r>
              <a:rPr lang="en-US" altLang="ja-JP" sz="105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&lt;/dependency&gt;</a:t>
            </a:r>
          </a:p>
        </p:txBody>
      </p:sp>
      <p:sp>
        <p:nvSpPr>
          <p:cNvPr id="14" name="下矢印 13"/>
          <p:cNvSpPr/>
          <p:nvPr/>
        </p:nvSpPr>
        <p:spPr>
          <a:xfrm>
            <a:off x="1670790" y="648004"/>
            <a:ext cx="308321" cy="670816"/>
          </a:xfrm>
          <a:prstGeom prst="downArrow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4109220" y="165252"/>
            <a:ext cx="4320795" cy="720000"/>
          </a:xfrm>
          <a:prstGeom prst="wedgeRoundRectCallout">
            <a:avLst>
              <a:gd name="adj1" fmla="val -68385"/>
              <a:gd name="adj2" fmla="val 2065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 err="1" smtClean="0"/>
              <a:t>sprng</a:t>
            </a:r>
            <a:r>
              <a:rPr kumimoji="1" lang="en-US" altLang="ja-JP" sz="1050" dirty="0" smtClean="0"/>
              <a:t>-boot-starter-web</a:t>
            </a:r>
            <a:r>
              <a:rPr kumimoji="1" lang="ja-JP" altLang="en-US" sz="1050" dirty="0" err="1" smtClean="0"/>
              <a:t>には</a:t>
            </a:r>
            <a:r>
              <a:rPr lang="en-US" altLang="ja-JP" sz="1050" dirty="0" smtClean="0"/>
              <a:t>Web</a:t>
            </a:r>
            <a:r>
              <a:rPr lang="ja-JP" altLang="en-US" sz="1050" dirty="0" smtClean="0"/>
              <a:t>アプリケーションの開発に必要なライブラリおよび</a:t>
            </a:r>
            <a:r>
              <a:rPr lang="en-US" altLang="ja-JP" sz="1050" dirty="0" smtClean="0"/>
              <a:t>Starter</a:t>
            </a:r>
            <a:r>
              <a:rPr lang="ja-JP" altLang="en-US" sz="1050" dirty="0" err="1" smtClean="0"/>
              <a:t>への</a:t>
            </a:r>
            <a:r>
              <a:rPr lang="ja-JP" altLang="en-US" sz="1050" dirty="0" smtClean="0"/>
              <a:t>依存関係が定義されている。</a:t>
            </a:r>
            <a:endParaRPr kumimoji="1" lang="ja-JP" altLang="en-US" sz="1050" dirty="0"/>
          </a:p>
        </p:txBody>
      </p:sp>
      <p:sp>
        <p:nvSpPr>
          <p:cNvPr id="16" name="角丸四角形 15"/>
          <p:cNvSpPr/>
          <p:nvPr/>
        </p:nvSpPr>
        <p:spPr>
          <a:xfrm>
            <a:off x="5147351" y="2091848"/>
            <a:ext cx="5837975" cy="412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>
                <a:solidFill>
                  <a:schemeClr val="tx1"/>
                </a:solidFill>
              </a:rPr>
              <a:t>Spring Boot </a:t>
            </a:r>
            <a:r>
              <a:rPr lang="en-US" altLang="ja-JP" sz="1050" dirty="0" smtClean="0">
                <a:solidFill>
                  <a:schemeClr val="tx1"/>
                </a:solidFill>
              </a:rPr>
              <a:t>auto-configuration</a:t>
            </a:r>
            <a:r>
              <a:rPr lang="ja-JP" altLang="en-US" sz="1050" dirty="0" smtClean="0">
                <a:solidFill>
                  <a:schemeClr val="tx1"/>
                </a:solidFill>
              </a:rPr>
              <a:t>によって読み込まれた</a:t>
            </a:r>
            <a:r>
              <a:rPr lang="en-US" altLang="ja-JP" sz="1050" dirty="0" smtClean="0">
                <a:solidFill>
                  <a:schemeClr val="tx1"/>
                </a:solidFill>
              </a:rPr>
              <a:t>Auto-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configutation</a:t>
            </a:r>
            <a:r>
              <a:rPr lang="ja-JP" altLang="en-US" sz="1050" dirty="0" smtClean="0">
                <a:solidFill>
                  <a:schemeClr val="tx1"/>
                </a:solidFill>
              </a:rPr>
              <a:t>クラス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671381" y="2667113"/>
            <a:ext cx="46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@Configuration</a:t>
            </a:r>
          </a:p>
          <a:p>
            <a:r>
              <a:rPr lang="en-US" altLang="ja-JP" sz="1050" b="1" dirty="0" smtClean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ConditionalOnClass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DispatcherServlet.class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public class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DispatcherServletAutoConfiguration</a:t>
            </a:r>
            <a:r>
              <a:rPr lang="en-US" altLang="ja-JP" sz="1050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// ...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5671381" y="4716881"/>
            <a:ext cx="4860000" cy="1260000"/>
            <a:chOff x="8225947" y="5236699"/>
            <a:chExt cx="2638295" cy="1196910"/>
          </a:xfrm>
        </p:grpSpPr>
        <p:sp>
          <p:nvSpPr>
            <p:cNvPr id="21" name="正方形/長方形 20"/>
            <p:cNvSpPr/>
            <p:nvPr/>
          </p:nvSpPr>
          <p:spPr>
            <a:xfrm>
              <a:off x="8342857" y="5353609"/>
              <a:ext cx="2521385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8290665" y="5301417"/>
              <a:ext cx="2521385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// ...</a:t>
              </a: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8225947" y="5236699"/>
              <a:ext cx="2521385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// ...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@Configuration</a:t>
              </a:r>
            </a:p>
            <a:p>
              <a:r>
                <a:rPr lang="en-US" altLang="ja-JP" sz="1050" b="1" dirty="0" smtClean="0">
                  <a:solidFill>
                    <a:schemeClr val="tx1"/>
                  </a:solidFill>
                </a:rPr>
                <a:t>@</a:t>
              </a:r>
              <a:r>
                <a:rPr lang="en-US" altLang="ja-JP" sz="1050" b="1" dirty="0" err="1" smtClean="0">
                  <a:solidFill>
                    <a:schemeClr val="tx1"/>
                  </a:solidFill>
                </a:rPr>
                <a:t>ConditionalOnClass</a:t>
              </a:r>
              <a:r>
                <a:rPr lang="en-US" altLang="ja-JP" sz="1050" b="1" dirty="0" smtClean="0">
                  <a:solidFill>
                    <a:schemeClr val="tx1"/>
                  </a:solidFill>
                </a:rPr>
                <a:t>(</a:t>
              </a:r>
              <a:r>
                <a:rPr lang="en-US" altLang="ja-JP" sz="1050" b="1" dirty="0" err="1" smtClean="0">
                  <a:solidFill>
                    <a:schemeClr val="tx1"/>
                  </a:solidFill>
                </a:rPr>
                <a:t>Yyyyy.Class</a:t>
              </a:r>
              <a:r>
                <a:rPr lang="en-US" altLang="ja-JP" sz="1050" b="1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public class 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XxxxxAutoConfiguration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    // ...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24" name="角丸四角形吹き出し 23"/>
          <p:cNvSpPr/>
          <p:nvPr/>
        </p:nvSpPr>
        <p:spPr>
          <a:xfrm>
            <a:off x="6664531" y="1246964"/>
            <a:ext cx="4320795" cy="720000"/>
          </a:xfrm>
          <a:prstGeom prst="wedgeRoundRectCallout">
            <a:avLst>
              <a:gd name="adj1" fmla="val -62587"/>
              <a:gd name="adj2" fmla="val 5544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/>
              <a:t>Spring Boot auto-configuration</a:t>
            </a:r>
            <a:r>
              <a:rPr lang="ja-JP" altLang="en-US" sz="1050" dirty="0"/>
              <a:t>の</a:t>
            </a:r>
            <a:r>
              <a:rPr lang="ja-JP" altLang="en-US" sz="1050" dirty="0" smtClean="0"/>
              <a:t>制御を行うアノテーションによって</a:t>
            </a:r>
            <a:r>
              <a:rPr lang="en-US" altLang="ja-JP" sz="1050" dirty="0" smtClean="0"/>
              <a:t>Bean</a:t>
            </a:r>
            <a:r>
              <a:rPr lang="ja-JP" altLang="en-US" sz="1050" dirty="0" smtClean="0"/>
              <a:t>の生成要否が決定される。</a:t>
            </a:r>
            <a:endParaRPr kumimoji="1" lang="ja-JP" altLang="en-US" sz="1050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632548" y="3194137"/>
            <a:ext cx="2158050" cy="2030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吹き出し 27"/>
          <p:cNvSpPr/>
          <p:nvPr/>
        </p:nvSpPr>
        <p:spPr>
          <a:xfrm>
            <a:off x="5671381" y="3871997"/>
            <a:ext cx="4320795" cy="720000"/>
          </a:xfrm>
          <a:prstGeom prst="wedgeRoundRectCallout">
            <a:avLst>
              <a:gd name="adj1" fmla="val -60558"/>
              <a:gd name="adj2" fmla="val -5589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 err="1" smtClean="0"/>
              <a:t>DispatcherServlet</a:t>
            </a:r>
            <a:r>
              <a:rPr lang="ja-JP" altLang="en-US" sz="1050" dirty="0" smtClean="0"/>
              <a:t>クラスがクラスパス上に存在する場合に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DispatcherServletAutoConfiguration</a:t>
            </a:r>
            <a:r>
              <a:rPr lang="ja-JP" altLang="en-US" sz="1050" dirty="0" smtClean="0">
                <a:solidFill>
                  <a:schemeClr val="tx1"/>
                </a:solidFill>
              </a:rPr>
              <a:t>が</a:t>
            </a:r>
            <a:r>
              <a:rPr lang="ja-JP" altLang="en-US" sz="1050" dirty="0" smtClean="0"/>
              <a:t>適用される。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各</a:t>
            </a:r>
            <a:r>
              <a:rPr kumimoji="1" lang="en-US" altLang="ja-JP" sz="1050" dirty="0" smtClean="0"/>
              <a:t>Bean</a:t>
            </a:r>
            <a:r>
              <a:rPr kumimoji="1" lang="ja-JP" altLang="en-US" sz="1050" dirty="0" smtClean="0"/>
              <a:t>の生成も同様に判定される。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922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0506" y="2167676"/>
            <a:ext cx="4089094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@</a:t>
            </a:r>
            <a:r>
              <a:rPr lang="en-US" altLang="ja-JP" sz="1050" dirty="0" err="1">
                <a:solidFill>
                  <a:schemeClr val="tx1"/>
                </a:solidFill>
              </a:rPr>
              <a:t>BootstrapWith</a:t>
            </a:r>
            <a:r>
              <a:rPr lang="en-US" altLang="ja-JP" sz="1050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SpringBootTestContextBootstrapper.class</a:t>
            </a:r>
            <a:r>
              <a:rPr lang="en-US" altLang="ja-JP" sz="105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@</a:t>
            </a:r>
            <a:r>
              <a:rPr lang="en-US" altLang="ja-JP" sz="1050" dirty="0" err="1">
                <a:solidFill>
                  <a:schemeClr val="tx1"/>
                </a:solidFill>
              </a:rPr>
              <a:t>ExtendWith</a:t>
            </a:r>
            <a:r>
              <a:rPr lang="en-US" altLang="ja-JP" sz="1050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SpringExtension.class</a:t>
            </a:r>
            <a:r>
              <a:rPr lang="en-US" altLang="ja-JP" sz="105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public @interface </a:t>
            </a:r>
            <a:r>
              <a:rPr lang="en-US" altLang="ja-JP" sz="1050" dirty="0" err="1">
                <a:solidFill>
                  <a:schemeClr val="tx1"/>
                </a:solidFill>
              </a:rPr>
              <a:t>SpringBootTest</a:t>
            </a:r>
            <a:r>
              <a:rPr lang="en-US" altLang="ja-JP" sz="1050" dirty="0">
                <a:solidFill>
                  <a:schemeClr val="tx1"/>
                </a:solidFill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// …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953003" y="2167676"/>
            <a:ext cx="7024254" cy="2151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public class </a:t>
            </a:r>
            <a:r>
              <a:rPr lang="en-US" altLang="ja-JP" sz="1050" b="1" dirty="0" err="1">
                <a:solidFill>
                  <a:schemeClr val="tx1"/>
                </a:solidFill>
              </a:rPr>
              <a:t>SpringBootTestContextBootstrapper</a:t>
            </a:r>
            <a:r>
              <a:rPr lang="en-US" altLang="ja-JP" sz="1050" dirty="0">
                <a:solidFill>
                  <a:schemeClr val="tx1"/>
                </a:solidFill>
              </a:rPr>
              <a:t> extends </a:t>
            </a:r>
            <a:r>
              <a:rPr lang="en-US" altLang="ja-JP" sz="1050" dirty="0" err="1">
                <a:solidFill>
                  <a:schemeClr val="tx1"/>
                </a:solidFill>
              </a:rPr>
              <a:t>DefaultTestContextBootstrapper</a:t>
            </a:r>
            <a:r>
              <a:rPr lang="en-US" altLang="ja-JP" sz="105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  </a:t>
            </a:r>
            <a:r>
              <a:rPr lang="en-US" altLang="ja-JP" sz="1050" dirty="0" smtClean="0">
                <a:solidFill>
                  <a:schemeClr val="tx1"/>
                </a:solidFill>
              </a:rPr>
              <a:t>// …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  protected Class&lt;?&gt;[] </a:t>
            </a:r>
            <a:r>
              <a:rPr lang="en-US" altLang="ja-JP" sz="1050" dirty="0" err="1">
                <a:solidFill>
                  <a:schemeClr val="tx1"/>
                </a:solidFill>
              </a:rPr>
              <a:t>getOrFindConfigurationClasses</a:t>
            </a:r>
            <a:r>
              <a:rPr lang="en-US" altLang="ja-JP" sz="1050" dirty="0">
                <a:solidFill>
                  <a:schemeClr val="tx1"/>
                </a:solidFill>
              </a:rPr>
              <a:t>(</a:t>
            </a:r>
            <a:r>
              <a:rPr lang="en-US" altLang="ja-JP" sz="1050" dirty="0" err="1">
                <a:solidFill>
                  <a:schemeClr val="tx1"/>
                </a:solidFill>
              </a:rPr>
              <a:t>MergedContextConfiguration</a:t>
            </a:r>
            <a:r>
              <a:rPr lang="en-US" altLang="ja-JP" sz="1050" dirty="0">
                <a:solidFill>
                  <a:schemeClr val="tx1"/>
                </a:solidFill>
              </a:rPr>
              <a:t> </a:t>
            </a:r>
            <a:r>
              <a:rPr lang="en-US" altLang="ja-JP" sz="1050" dirty="0" err="1">
                <a:solidFill>
                  <a:schemeClr val="tx1"/>
                </a:solidFill>
              </a:rPr>
              <a:t>mergedConfig</a:t>
            </a:r>
            <a:r>
              <a:rPr lang="en-US" altLang="ja-JP" sz="105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     </a:t>
            </a:r>
            <a:r>
              <a:rPr lang="en-US" altLang="ja-JP" sz="1050" dirty="0" smtClean="0">
                <a:solidFill>
                  <a:schemeClr val="tx1"/>
                </a:solidFill>
              </a:rPr>
              <a:t>// …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      Class&lt;?&gt; found = </a:t>
            </a:r>
            <a:r>
              <a:rPr lang="en-US" altLang="ja-JP" sz="1050" dirty="0" smtClean="0">
                <a:solidFill>
                  <a:schemeClr val="tx1"/>
                </a:solidFill>
              </a:rPr>
              <a:t>new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AnnotatedClassFinder</a:t>
            </a:r>
            <a:r>
              <a:rPr lang="en-US" altLang="ja-JP" sz="1050" dirty="0" smtClean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SpringBootConfiguration.class</a:t>
            </a:r>
            <a:r>
              <a:rPr lang="en-US" altLang="ja-JP" sz="1050" dirty="0" smtClean="0">
                <a:solidFill>
                  <a:schemeClr val="tx1"/>
                </a:solidFill>
              </a:rPr>
              <a:t>)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            .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findFromClass</a:t>
            </a:r>
            <a:r>
              <a:rPr lang="en-US" altLang="ja-JP" sz="1050" dirty="0" smtClean="0">
                <a:solidFill>
                  <a:schemeClr val="tx1"/>
                </a:solidFill>
              </a:rPr>
              <a:t>(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mergedConfig.getTestClass</a:t>
            </a:r>
            <a:r>
              <a:rPr lang="en-US" altLang="ja-JP" sz="1050" dirty="0" smtClean="0">
                <a:solidFill>
                  <a:schemeClr val="tx1"/>
                </a:solidFill>
              </a:rPr>
              <a:t>());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      </a:t>
            </a:r>
            <a:r>
              <a:rPr lang="en-US" altLang="ja-JP" sz="1050" dirty="0" smtClean="0">
                <a:solidFill>
                  <a:schemeClr val="tx1"/>
                </a:solidFill>
              </a:rPr>
              <a:t>// …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}</a:t>
            </a:r>
            <a:endParaRPr lang="en-US" altLang="ja-JP" sz="105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7038108" y="4550971"/>
            <a:ext cx="4778847" cy="1241134"/>
          </a:xfrm>
          <a:prstGeom prst="wedgeRoundRectCallout">
            <a:avLst>
              <a:gd name="adj1" fmla="val 1874"/>
              <a:gd name="adj2" fmla="val -13702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/>
              <a:t>@</a:t>
            </a:r>
            <a:r>
              <a:rPr lang="en-US" altLang="ja-JP" sz="1050" dirty="0" err="1" smtClean="0"/>
              <a:t>SpringBootConfiguration</a:t>
            </a:r>
            <a:r>
              <a:rPr lang="ja-JP" altLang="en-US" sz="1050" dirty="0" smtClean="0"/>
              <a:t>を自動的に検出し、下記の設定が自動的に</a:t>
            </a:r>
            <a:endParaRPr lang="en-US" altLang="ja-JP" sz="1050" dirty="0" smtClean="0"/>
          </a:p>
          <a:p>
            <a:r>
              <a:rPr lang="ja-JP" altLang="en-US" sz="1050" dirty="0" smtClean="0"/>
              <a:t>読み込まれる。</a:t>
            </a:r>
            <a:endParaRPr lang="en-US" altLang="ja-JP" sz="1050" dirty="0" smtClean="0"/>
          </a:p>
          <a:p>
            <a:endParaRPr kumimoji="1" lang="en-US" altLang="ja-JP" sz="1050" dirty="0"/>
          </a:p>
          <a:p>
            <a:r>
              <a:rPr kumimoji="1" lang="ja-JP" altLang="en-US" sz="1050" dirty="0" smtClean="0"/>
              <a:t>・アプリケーションのコンポーネント</a:t>
            </a:r>
            <a:r>
              <a:rPr kumimoji="1" lang="en-US" altLang="ja-JP" sz="1050" dirty="0" smtClean="0"/>
              <a:t>(@Controller</a:t>
            </a:r>
            <a:r>
              <a:rPr kumimoji="1" lang="ja-JP" altLang="en-US" sz="1050" dirty="0" err="1" smtClean="0"/>
              <a:t>、</a:t>
            </a:r>
            <a:r>
              <a:rPr kumimoji="1" lang="en-US" altLang="ja-JP" sz="1050" dirty="0" smtClean="0"/>
              <a:t>@Component</a:t>
            </a:r>
            <a:r>
              <a:rPr kumimoji="1" lang="ja-JP" altLang="en-US" sz="1050" dirty="0" smtClean="0"/>
              <a:t>など</a:t>
            </a:r>
            <a:r>
              <a:rPr kumimoji="1" lang="en-US" altLang="ja-JP" sz="1050" dirty="0" smtClean="0"/>
              <a:t>)</a:t>
            </a:r>
          </a:p>
          <a:p>
            <a:r>
              <a:rPr lang="ja-JP" altLang="en-US" sz="1050" dirty="0" smtClean="0"/>
              <a:t>・</a:t>
            </a:r>
            <a:r>
              <a:rPr lang="en-US" altLang="ja-JP" sz="1050" dirty="0" smtClean="0"/>
              <a:t>Spring Boot</a:t>
            </a:r>
            <a:r>
              <a:rPr lang="ja-JP" altLang="en-US" sz="1050" dirty="0" smtClean="0"/>
              <a:t>の</a:t>
            </a:r>
            <a:r>
              <a:rPr lang="en-US" altLang="ja-JP" sz="1050" dirty="0" smtClean="0"/>
              <a:t>Auto-configuration</a:t>
            </a:r>
            <a:endParaRPr kumimoji="1" lang="ja-JP" altLang="en-US" sz="1050" dirty="0"/>
          </a:p>
        </p:txBody>
      </p:sp>
      <p:sp>
        <p:nvSpPr>
          <p:cNvPr id="8" name="正方形/長方形 7"/>
          <p:cNvSpPr/>
          <p:nvPr/>
        </p:nvSpPr>
        <p:spPr>
          <a:xfrm>
            <a:off x="330506" y="266313"/>
            <a:ext cx="4089094" cy="1008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1" dirty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>
                <a:solidFill>
                  <a:schemeClr val="tx1"/>
                </a:solidFill>
              </a:rPr>
              <a:t>SpringBootTest</a:t>
            </a:r>
            <a:endParaRPr lang="en-US" altLang="ja-JP" sz="1050" b="1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class </a:t>
            </a:r>
            <a:r>
              <a:rPr lang="en-US" altLang="ja-JP" sz="1050" dirty="0" err="1">
                <a:solidFill>
                  <a:schemeClr val="tx1"/>
                </a:solidFill>
              </a:rPr>
              <a:t>DemoApplicationTests</a:t>
            </a:r>
            <a:r>
              <a:rPr lang="en-US" altLang="ja-JP" sz="1050" dirty="0">
                <a:solidFill>
                  <a:schemeClr val="tx1"/>
                </a:solidFill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</a:rPr>
              <a:t>{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  // </a:t>
            </a:r>
            <a:r>
              <a:rPr lang="en-US" altLang="ja-JP" sz="1050" dirty="0" smtClean="0">
                <a:solidFill>
                  <a:schemeClr val="tx1"/>
                </a:solidFill>
              </a:rPr>
              <a:t>...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}</a:t>
            </a:r>
            <a:endParaRPr lang="en-US" altLang="ja-JP" sz="1050" dirty="0" smtClean="0">
              <a:solidFill>
                <a:schemeClr val="tx1"/>
              </a:solidFill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479299" y="694782"/>
            <a:ext cx="351974" cy="2159254"/>
          </a:xfrm>
          <a:prstGeom prst="downArrow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2619361" y="166184"/>
            <a:ext cx="4320795" cy="528598"/>
          </a:xfrm>
          <a:prstGeom prst="wedgeRoundRectCallout">
            <a:avLst>
              <a:gd name="adj1" fmla="val -71590"/>
              <a:gd name="adj2" fmla="val 197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50" dirty="0" smtClean="0"/>
              <a:t>テストクラスに</a:t>
            </a:r>
            <a:r>
              <a:rPr lang="en-US" altLang="ja-JP" sz="1050" dirty="0" smtClean="0"/>
              <a:t>@</a:t>
            </a:r>
            <a:r>
              <a:rPr lang="en-US" altLang="ja-JP" sz="1050" dirty="0" err="1" smtClean="0"/>
              <a:t>SpringBootTest</a:t>
            </a:r>
            <a:r>
              <a:rPr lang="ja-JP" altLang="en-US" sz="1050" dirty="0" smtClean="0"/>
              <a:t>を指定する。</a:t>
            </a:r>
            <a:endParaRPr kumimoji="1" lang="ja-JP" altLang="en-US" sz="105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79299" y="3921346"/>
            <a:ext cx="4320795" cy="891123"/>
          </a:xfrm>
          <a:prstGeom prst="wedgeRoundRectCallout">
            <a:avLst>
              <a:gd name="adj1" fmla="val 3120"/>
              <a:gd name="adj2" fmla="val -1792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 err="1" smtClean="0"/>
              <a:t>SpringExtension.class</a:t>
            </a:r>
            <a:r>
              <a:rPr lang="en-US" altLang="ja-JP" sz="1050" dirty="0"/>
              <a:t>(</a:t>
            </a:r>
            <a:r>
              <a:rPr lang="en-US" altLang="ja-JP" sz="1050" dirty="0" smtClean="0"/>
              <a:t>Junit </a:t>
            </a:r>
            <a:r>
              <a:rPr lang="en-US" altLang="ja-JP" sz="1050" dirty="0"/>
              <a:t>5</a:t>
            </a:r>
            <a:r>
              <a:rPr lang="ja-JP" altLang="en-US" sz="1050" dirty="0"/>
              <a:t>上で</a:t>
            </a:r>
            <a:r>
              <a:rPr lang="en-US" altLang="ja-JP" sz="1050" dirty="0"/>
              <a:t>Spring </a:t>
            </a:r>
            <a:r>
              <a:rPr lang="en-US" altLang="ja-JP" sz="1050" dirty="0" err="1"/>
              <a:t>TestContext</a:t>
            </a:r>
            <a:r>
              <a:rPr lang="en-US" altLang="ja-JP" sz="1050" dirty="0"/>
              <a:t> </a:t>
            </a:r>
            <a:r>
              <a:rPr lang="en-US" altLang="ja-JP" sz="1050" dirty="0" smtClean="0"/>
              <a:t>Framework</a:t>
            </a:r>
            <a:r>
              <a:rPr lang="ja-JP" altLang="en-US" sz="1050" dirty="0" smtClean="0"/>
              <a:t>を使えるようにしているクラス</a:t>
            </a:r>
            <a:r>
              <a:rPr lang="en-US" altLang="ja-JP" sz="1050" dirty="0" smtClean="0"/>
              <a:t>)</a:t>
            </a:r>
            <a:r>
              <a:rPr lang="ja-JP" altLang="en-US" sz="1050" dirty="0"/>
              <a:t>が呼び出されることで、テストにおける</a:t>
            </a:r>
            <a:r>
              <a:rPr lang="en-US" altLang="ja-JP" sz="1050" dirty="0"/>
              <a:t>Spring</a:t>
            </a:r>
            <a:r>
              <a:rPr lang="ja-JP" altLang="en-US" sz="1050" dirty="0"/>
              <a:t>の</a:t>
            </a:r>
            <a:r>
              <a:rPr lang="en-US" altLang="ja-JP" sz="1050" dirty="0"/>
              <a:t>DI</a:t>
            </a:r>
            <a:r>
              <a:rPr lang="ja-JP" altLang="en-US" sz="1050" dirty="0"/>
              <a:t>等の</a:t>
            </a:r>
            <a:r>
              <a:rPr lang="ja-JP" altLang="en-US" sz="1050" dirty="0" smtClean="0"/>
              <a:t>機能が有効になり、テストが実行される。</a:t>
            </a:r>
            <a:endParaRPr lang="en-US" altLang="ja-JP" sz="1050" dirty="0" smtClean="0"/>
          </a:p>
        </p:txBody>
      </p:sp>
      <p:sp>
        <p:nvSpPr>
          <p:cNvPr id="12" name="下矢印 11"/>
          <p:cNvSpPr/>
          <p:nvPr/>
        </p:nvSpPr>
        <p:spPr>
          <a:xfrm rot="16200000">
            <a:off x="4428858" y="2223365"/>
            <a:ext cx="405583" cy="642710"/>
          </a:xfrm>
          <a:prstGeom prst="downArrow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30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5969306" y="2180153"/>
            <a:ext cx="5654658" cy="4594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</a:rPr>
              <a:t>class </a:t>
            </a:r>
            <a:r>
              <a:rPr lang="en-US" altLang="ja-JP" sz="1050" b="1" dirty="0" err="1">
                <a:solidFill>
                  <a:schemeClr val="tx1"/>
                </a:solidFill>
              </a:rPr>
              <a:t>WebMvcTypeExcludeFilter</a:t>
            </a:r>
            <a:r>
              <a:rPr lang="en-US" altLang="ja-JP" sz="1050" dirty="0">
                <a:solidFill>
                  <a:schemeClr val="tx1"/>
                </a:solidFill>
              </a:rPr>
              <a:t> extends </a:t>
            </a:r>
            <a:r>
              <a:rPr lang="en-US" altLang="ja-JP" sz="1050" dirty="0" err="1">
                <a:solidFill>
                  <a:schemeClr val="tx1"/>
                </a:solidFill>
              </a:rPr>
              <a:t>StandardAnnotationCustomizableTypeExcludeFilter</a:t>
            </a:r>
            <a:r>
              <a:rPr lang="en-US" altLang="ja-JP" sz="1050" dirty="0">
                <a:solidFill>
                  <a:schemeClr val="tx1"/>
                </a:solidFill>
              </a:rPr>
              <a:t>&lt;</a:t>
            </a:r>
            <a:r>
              <a:rPr lang="en-US" altLang="ja-JP" sz="1050" dirty="0" err="1">
                <a:solidFill>
                  <a:schemeClr val="tx1"/>
                </a:solidFill>
              </a:rPr>
              <a:t>WebMvcTest</a:t>
            </a:r>
            <a:r>
              <a:rPr lang="en-US" altLang="ja-JP" sz="1050" dirty="0">
                <a:solidFill>
                  <a:schemeClr val="tx1"/>
                </a:solidFill>
              </a:rPr>
              <a:t>&gt; </a:t>
            </a:r>
            <a:r>
              <a:rPr lang="en-US" altLang="ja-JP" sz="105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</a:rPr>
              <a:t>     // </a:t>
            </a:r>
            <a:r>
              <a:rPr lang="en-US" altLang="ja-JP" sz="1050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     static {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        Set&lt;Class&lt;?&gt;&gt; includes = new </a:t>
            </a:r>
            <a:r>
              <a:rPr lang="en-US" altLang="ja-JP" sz="1050" dirty="0" err="1">
                <a:solidFill>
                  <a:schemeClr val="tx1"/>
                </a:solidFill>
              </a:rPr>
              <a:t>LinkedHashSet</a:t>
            </a:r>
            <a:r>
              <a:rPr lang="en-US" altLang="ja-JP" sz="1050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ControllerAdvice.class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JsonComponent.class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WebMvcConfigurer.class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javax.servlet.Filter.class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FilterRegistrationBean.class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DelegatingFilterProxyRegistrationBean.class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HandlerMethodArgumentResolver.class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HttpMessageConverter.class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ErrorAttributes.class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Converter.class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GenericConverter.class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HandlerInterceptor.class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        // </a:t>
            </a:r>
            <a:r>
              <a:rPr lang="en-US" altLang="ja-JP" sz="1050" dirty="0" smtClean="0">
                <a:solidFill>
                  <a:schemeClr val="tx1"/>
                </a:solidFill>
              </a:rPr>
              <a:t>…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     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     static {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        Set&lt;Class&lt;?&gt;&gt; includes = new </a:t>
            </a:r>
            <a:r>
              <a:rPr lang="en-US" altLang="ja-JP" sz="1050" dirty="0" err="1">
                <a:solidFill>
                  <a:schemeClr val="tx1"/>
                </a:solidFill>
              </a:rPr>
              <a:t>LinkedHashSet</a:t>
            </a:r>
            <a:r>
              <a:rPr lang="en-US" altLang="ja-JP" sz="1050" dirty="0">
                <a:solidFill>
                  <a:schemeClr val="tx1"/>
                </a:solidFill>
              </a:rPr>
              <a:t>&lt;&gt;(DEFAULT_INCLUDES);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         </a:t>
            </a:r>
            <a:r>
              <a:rPr lang="en-US" altLang="ja-JP" sz="1050" b="1" dirty="0" err="1">
                <a:solidFill>
                  <a:schemeClr val="tx1"/>
                </a:solidFill>
              </a:rPr>
              <a:t>includes.add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Controller.class</a:t>
            </a:r>
            <a:r>
              <a:rPr lang="en-US" altLang="ja-JP" sz="105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         // </a:t>
            </a:r>
            <a:r>
              <a:rPr lang="en-US" altLang="ja-JP" sz="1050" dirty="0" smtClean="0">
                <a:solidFill>
                  <a:schemeClr val="tx1"/>
                </a:solidFill>
              </a:rPr>
              <a:t>…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}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// …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}</a:t>
            </a:r>
            <a:endParaRPr lang="en-US" altLang="ja-JP" sz="105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30506" y="1527084"/>
            <a:ext cx="4089094" cy="2532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1" dirty="0" smtClean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>
                <a:solidFill>
                  <a:schemeClr val="tx1"/>
                </a:solidFill>
              </a:rPr>
              <a:t>BootstrapWith</a:t>
            </a:r>
            <a:r>
              <a:rPr lang="en-US" altLang="ja-JP" sz="1050" b="1" dirty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>
                <a:solidFill>
                  <a:schemeClr val="tx1"/>
                </a:solidFill>
              </a:rPr>
              <a:t>WebMvcTestContextBootstrapper.class</a:t>
            </a:r>
            <a:r>
              <a:rPr lang="en-US" altLang="ja-JP" sz="105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@</a:t>
            </a:r>
            <a:r>
              <a:rPr lang="en-US" altLang="ja-JP" sz="1050" dirty="0" err="1">
                <a:solidFill>
                  <a:schemeClr val="tx1"/>
                </a:solidFill>
              </a:rPr>
              <a:t>ExtendWith</a:t>
            </a:r>
            <a:r>
              <a:rPr lang="en-US" altLang="ja-JP" sz="1050" dirty="0">
                <a:solidFill>
                  <a:schemeClr val="tx1"/>
                </a:solidFill>
              </a:rPr>
              <a:t>(</a:t>
            </a:r>
            <a:r>
              <a:rPr lang="en-US" altLang="ja-JP" sz="1050" dirty="0" err="1">
                <a:solidFill>
                  <a:schemeClr val="tx1"/>
                </a:solidFill>
              </a:rPr>
              <a:t>SpringExtension.class</a:t>
            </a:r>
            <a:r>
              <a:rPr lang="en-US" altLang="ja-JP" sz="105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@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OverrideAutoConfiguration</a:t>
            </a:r>
            <a:r>
              <a:rPr lang="en-US" altLang="ja-JP" sz="1050" dirty="0" smtClean="0">
                <a:solidFill>
                  <a:schemeClr val="tx1"/>
                </a:solidFill>
              </a:rPr>
              <a:t>(enabled </a:t>
            </a:r>
            <a:r>
              <a:rPr lang="en-US" altLang="ja-JP" sz="1050" dirty="0">
                <a:solidFill>
                  <a:schemeClr val="tx1"/>
                </a:solidFill>
              </a:rPr>
              <a:t>= false)</a:t>
            </a:r>
          </a:p>
          <a:p>
            <a:r>
              <a:rPr lang="en-US" altLang="ja-JP" sz="1050" b="1" dirty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TypeExcludeFilters</a:t>
            </a:r>
            <a:r>
              <a:rPr lang="en-US" altLang="ja-JP" sz="1050" b="1" dirty="0" smtClean="0">
                <a:solidFill>
                  <a:schemeClr val="tx1"/>
                </a:solidFill>
              </a:rPr>
              <a:t>(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WebMvcTypeExcludeFilter.class</a:t>
            </a:r>
            <a:r>
              <a:rPr lang="en-US" altLang="ja-JP" sz="105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050" dirty="0">
                <a:solidFill>
                  <a:schemeClr val="tx1"/>
                </a:solidFill>
              </a:rPr>
              <a:t>@</a:t>
            </a:r>
            <a:r>
              <a:rPr lang="en-US" altLang="ja-JP" sz="1050" dirty="0" err="1">
                <a:solidFill>
                  <a:schemeClr val="tx1"/>
                </a:solidFill>
              </a:rPr>
              <a:t>AutoConfigureCache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b="1" dirty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>
                <a:solidFill>
                  <a:schemeClr val="tx1"/>
                </a:solidFill>
              </a:rPr>
              <a:t>AutoConfigureWebMvc</a:t>
            </a:r>
            <a:endParaRPr lang="en-US" altLang="ja-JP" sz="1050" b="1" dirty="0">
              <a:solidFill>
                <a:schemeClr val="tx1"/>
              </a:solidFill>
            </a:endParaRPr>
          </a:p>
          <a:p>
            <a:r>
              <a:rPr lang="en-US" altLang="ja-JP" sz="1050" b="1" dirty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>
                <a:solidFill>
                  <a:schemeClr val="tx1"/>
                </a:solidFill>
              </a:rPr>
              <a:t>AutoConfigureMockMvc</a:t>
            </a:r>
            <a:endParaRPr lang="en-US" altLang="ja-JP" sz="1050" b="1" dirty="0">
              <a:solidFill>
                <a:schemeClr val="tx1"/>
              </a:solidFill>
            </a:endParaRPr>
          </a:p>
          <a:p>
            <a:r>
              <a:rPr lang="en-US" altLang="ja-JP" sz="1050" b="1" dirty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>
                <a:solidFill>
                  <a:schemeClr val="tx1"/>
                </a:solidFill>
              </a:rPr>
              <a:t>ImportAutoConfiguration</a:t>
            </a:r>
            <a:endParaRPr lang="en-US" altLang="ja-JP" sz="1050" b="1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public @interface </a:t>
            </a:r>
            <a:r>
              <a:rPr lang="en-US" altLang="ja-JP" sz="1050" dirty="0" err="1">
                <a:solidFill>
                  <a:schemeClr val="tx1"/>
                </a:solidFill>
              </a:rPr>
              <a:t>WebMvcTest</a:t>
            </a:r>
            <a:r>
              <a:rPr lang="en-US" altLang="ja-JP" sz="1050" dirty="0">
                <a:solidFill>
                  <a:schemeClr val="tx1"/>
                </a:solidFill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//…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角丸四角形吹き出し 3"/>
          <p:cNvSpPr/>
          <p:nvPr/>
        </p:nvSpPr>
        <p:spPr>
          <a:xfrm>
            <a:off x="1511969" y="6090959"/>
            <a:ext cx="4320795" cy="528598"/>
          </a:xfrm>
          <a:prstGeom prst="wedgeRoundRectCallout">
            <a:avLst>
              <a:gd name="adj1" fmla="val 58594"/>
              <a:gd name="adj2" fmla="val -2502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 smtClean="0"/>
              <a:t>Web MVC</a:t>
            </a:r>
            <a:r>
              <a:rPr lang="ja-JP" altLang="en-US" sz="1050" dirty="0" smtClean="0"/>
              <a:t>アプリケーションに必要なコンポーネントを読み込む</a:t>
            </a:r>
            <a:endParaRPr kumimoji="1" lang="ja-JP" altLang="en-US" sz="1050" dirty="0"/>
          </a:p>
        </p:txBody>
      </p:sp>
      <p:sp>
        <p:nvSpPr>
          <p:cNvPr id="9" name="下矢印 8"/>
          <p:cNvSpPr/>
          <p:nvPr/>
        </p:nvSpPr>
        <p:spPr>
          <a:xfrm rot="16200000">
            <a:off x="4801736" y="1543869"/>
            <a:ext cx="344030" cy="1854568"/>
          </a:xfrm>
          <a:prstGeom prst="downArrow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30506" y="310955"/>
            <a:ext cx="4089094" cy="1008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1" dirty="0" smtClean="0">
                <a:solidFill>
                  <a:schemeClr val="tx1"/>
                </a:solidFill>
              </a:rPr>
              <a:t>@</a:t>
            </a:r>
            <a:r>
              <a:rPr lang="en-US" altLang="ja-JP" sz="1050" b="1" dirty="0" err="1" smtClean="0">
                <a:solidFill>
                  <a:schemeClr val="tx1"/>
                </a:solidFill>
              </a:rPr>
              <a:t>WebMvcTest</a:t>
            </a:r>
            <a:r>
              <a:rPr lang="en-US" altLang="ja-JP" sz="1050" dirty="0" smtClean="0">
                <a:solidFill>
                  <a:schemeClr val="tx1"/>
                </a:solidFill>
              </a:rPr>
              <a:t>(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DemoController.class</a:t>
            </a:r>
            <a:r>
              <a:rPr lang="en-US" altLang="ja-JP" sz="105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class </a:t>
            </a:r>
            <a:r>
              <a:rPr lang="en-US" altLang="ja-JP" sz="1050" dirty="0" err="1">
                <a:solidFill>
                  <a:schemeClr val="tx1"/>
                </a:solidFill>
              </a:rPr>
              <a:t>DemoApplicationTests</a:t>
            </a:r>
            <a:r>
              <a:rPr lang="en-US" altLang="ja-JP" sz="1050" dirty="0">
                <a:solidFill>
                  <a:schemeClr val="tx1"/>
                </a:solidFill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</a:rPr>
              <a:t>{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  // </a:t>
            </a:r>
            <a:r>
              <a:rPr lang="en-US" altLang="ja-JP" sz="1050" dirty="0" smtClean="0">
                <a:solidFill>
                  <a:schemeClr val="tx1"/>
                </a:solidFill>
              </a:rPr>
              <a:t>...</a:t>
            </a:r>
            <a:endParaRPr lang="en-US" altLang="ja-JP" sz="1050" dirty="0">
              <a:solidFill>
                <a:schemeClr val="tx1"/>
              </a:solidFill>
            </a:endParaRPr>
          </a:p>
          <a:p>
            <a:r>
              <a:rPr lang="en-US" altLang="ja-JP" sz="1050" dirty="0">
                <a:solidFill>
                  <a:schemeClr val="tx1"/>
                </a:solidFill>
              </a:rPr>
              <a:t>}</a:t>
            </a:r>
            <a:endParaRPr lang="en-US" altLang="ja-JP" sz="105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284466" y="383754"/>
            <a:ext cx="4320795" cy="528598"/>
          </a:xfrm>
          <a:prstGeom prst="wedgeRoundRectCallout">
            <a:avLst>
              <a:gd name="adj1" fmla="val -60047"/>
              <a:gd name="adj2" fmla="val -1693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50" dirty="0" smtClean="0"/>
              <a:t>テストクラスに</a:t>
            </a:r>
            <a:r>
              <a:rPr lang="en-US" altLang="ja-JP" sz="1050" dirty="0" smtClean="0"/>
              <a:t>@</a:t>
            </a:r>
            <a:r>
              <a:rPr lang="en-US" altLang="ja-JP" sz="1050" dirty="0" err="1" smtClean="0"/>
              <a:t>WebMvcTest</a:t>
            </a:r>
            <a:r>
              <a:rPr lang="ja-JP" altLang="en-US" sz="1050" dirty="0" smtClean="0"/>
              <a:t>を指定する。</a:t>
            </a:r>
            <a:endParaRPr kumimoji="1" lang="ja-JP" altLang="en-US" sz="1050" dirty="0"/>
          </a:p>
        </p:txBody>
      </p:sp>
      <p:sp>
        <p:nvSpPr>
          <p:cNvPr id="12" name="下矢印 11"/>
          <p:cNvSpPr/>
          <p:nvPr/>
        </p:nvSpPr>
        <p:spPr>
          <a:xfrm>
            <a:off x="324630" y="730417"/>
            <a:ext cx="351974" cy="2469984"/>
          </a:xfrm>
          <a:prstGeom prst="downArrow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6195305" y="1034079"/>
            <a:ext cx="4320795" cy="767012"/>
          </a:xfrm>
          <a:prstGeom prst="wedgeRoundRectCallout">
            <a:avLst>
              <a:gd name="adj1" fmla="val -97563"/>
              <a:gd name="adj2" fmla="val 7402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 smtClean="0"/>
              <a:t>Web</a:t>
            </a:r>
            <a:r>
              <a:rPr kumimoji="1" lang="ja-JP" altLang="en-US" sz="1050" dirty="0" smtClean="0"/>
              <a:t>アプリケーションのコンテキスト</a:t>
            </a:r>
            <a:r>
              <a:rPr kumimoji="1" lang="en-US" altLang="ja-JP" sz="1050" dirty="0" smtClean="0"/>
              <a:t>(</a:t>
            </a:r>
            <a:r>
              <a:rPr kumimoji="1" lang="ja-JP" altLang="en-US" sz="1050" dirty="0" smtClean="0"/>
              <a:t>コンテキストパスなど</a:t>
            </a:r>
            <a:r>
              <a:rPr kumimoji="1" lang="en-US" altLang="ja-JP" sz="1050" dirty="0" smtClean="0"/>
              <a:t>)</a:t>
            </a:r>
            <a:r>
              <a:rPr kumimoji="1" lang="ja-JP" altLang="en-US" sz="1050" dirty="0" smtClean="0"/>
              <a:t>を有効にする。</a:t>
            </a:r>
            <a:endParaRPr kumimoji="1" lang="ja-JP" altLang="en-US" sz="1050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2581092" y="3623045"/>
            <a:ext cx="3614213" cy="1080106"/>
          </a:xfrm>
          <a:prstGeom prst="wedgeRoundRectCallout">
            <a:avLst>
              <a:gd name="adj1" fmla="val -57883"/>
              <a:gd name="adj2" fmla="val -11694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 smtClean="0"/>
              <a:t>下記の</a:t>
            </a:r>
            <a:r>
              <a:rPr kumimoji="1" lang="en-US" altLang="ja-JP" sz="1050" dirty="0" smtClean="0"/>
              <a:t>Auto-configuration</a:t>
            </a:r>
            <a:r>
              <a:rPr kumimoji="1" lang="ja-JP" altLang="en-US" sz="1050" dirty="0" smtClean="0"/>
              <a:t>を有効にする。</a:t>
            </a:r>
            <a:endParaRPr kumimoji="1" lang="en-US" altLang="ja-JP" sz="1050" dirty="0" smtClean="0"/>
          </a:p>
          <a:p>
            <a:r>
              <a:rPr lang="ja-JP" altLang="en-US" sz="1050" dirty="0" smtClean="0"/>
              <a:t>・</a:t>
            </a:r>
            <a:r>
              <a:rPr lang="en-US" altLang="ja-JP" sz="1050" dirty="0" smtClean="0"/>
              <a:t>Web MVC</a:t>
            </a:r>
            <a:r>
              <a:rPr lang="ja-JP" altLang="en-US" sz="1050" dirty="0" smtClean="0"/>
              <a:t>アプリケーションの</a:t>
            </a:r>
            <a:r>
              <a:rPr lang="en-US" altLang="ja-JP" sz="1050" dirty="0" smtClean="0"/>
              <a:t>Auto-configuration</a:t>
            </a:r>
          </a:p>
          <a:p>
            <a:r>
              <a:rPr kumimoji="1" lang="ja-JP" altLang="en-US" sz="1050" dirty="0" smtClean="0"/>
              <a:t>・</a:t>
            </a:r>
            <a:r>
              <a:rPr kumimoji="1" lang="en-US" altLang="ja-JP" sz="1050" dirty="0" err="1" smtClean="0"/>
              <a:t>MockMvc</a:t>
            </a:r>
            <a:r>
              <a:rPr kumimoji="1" lang="ja-JP" altLang="en-US" sz="1050" dirty="0" smtClean="0"/>
              <a:t>を利用するための</a:t>
            </a:r>
            <a:r>
              <a:rPr kumimoji="1" lang="en-US" altLang="ja-JP" sz="1050" dirty="0" smtClean="0"/>
              <a:t>Auto-configuration</a:t>
            </a:r>
            <a:endParaRPr kumimoji="1" lang="ja-JP" altLang="en-US" sz="1050" dirty="0"/>
          </a:p>
        </p:txBody>
      </p:sp>
      <p:sp>
        <p:nvSpPr>
          <p:cNvPr id="16" name="正方形/長方形 15"/>
          <p:cNvSpPr/>
          <p:nvPr/>
        </p:nvSpPr>
        <p:spPr>
          <a:xfrm>
            <a:off x="401780" y="2706045"/>
            <a:ext cx="1917853" cy="49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31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821</Words>
  <Application>Microsoft Office PowerPoint</Application>
  <PresentationFormat>ワイド画面</PresentationFormat>
  <Paragraphs>202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仲村　直博</dc:creator>
  <cp:lastModifiedBy>湯沢　昭夫</cp:lastModifiedBy>
  <cp:revision>53</cp:revision>
  <dcterms:created xsi:type="dcterms:W3CDTF">2019-09-06T04:29:10Z</dcterms:created>
  <dcterms:modified xsi:type="dcterms:W3CDTF">2019-11-28T05:46:36Z</dcterms:modified>
</cp:coreProperties>
</file>