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7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7"/>
    <p:restoredTop sz="96327"/>
  </p:normalViewPr>
  <p:slideViewPr>
    <p:cSldViewPr snapToGrid="0" snapToObjects="1">
      <p:cViewPr varScale="1">
        <p:scale>
          <a:sx n="214" d="100"/>
          <a:sy n="2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FA6F2-8C39-4B7C-9735-853CCCE13D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ED5514-539E-40DB-9791-7C51B41E8CC5}">
      <dgm:prSet/>
      <dgm:spPr/>
      <dgm:t>
        <a:bodyPr/>
        <a:lstStyle/>
        <a:p>
          <a:r>
            <a:rPr lang="en-IL" baseline="0"/>
            <a:t>Doesn’t test how a user will use your software</a:t>
          </a:r>
          <a:br>
            <a:rPr lang="en-IL" baseline="0"/>
          </a:br>
          <a:endParaRPr lang="en-US"/>
        </a:p>
      </dgm:t>
    </dgm:pt>
    <dgm:pt modelId="{37EBB152-511D-4343-B179-2F397D97C96F}" type="parTrans" cxnId="{9AB9B8F5-15D0-41C8-A129-75D1C8EC465B}">
      <dgm:prSet/>
      <dgm:spPr/>
      <dgm:t>
        <a:bodyPr/>
        <a:lstStyle/>
        <a:p>
          <a:endParaRPr lang="en-US"/>
        </a:p>
      </dgm:t>
    </dgm:pt>
    <dgm:pt modelId="{52A10F27-30DE-4299-8C86-865461BBA264}" type="sibTrans" cxnId="{9AB9B8F5-15D0-41C8-A129-75D1C8EC465B}">
      <dgm:prSet/>
      <dgm:spPr/>
      <dgm:t>
        <a:bodyPr/>
        <a:lstStyle/>
        <a:p>
          <a:endParaRPr lang="en-US"/>
        </a:p>
      </dgm:t>
    </dgm:pt>
    <dgm:pt modelId="{3956B7FE-8D8F-4BD6-8F34-F746030B1F00}">
      <dgm:prSet/>
      <dgm:spPr/>
      <dgm:t>
        <a:bodyPr/>
        <a:lstStyle/>
        <a:p>
          <a:r>
            <a:rPr lang="en-IL" baseline="0"/>
            <a:t>Encourages “bad” code</a:t>
          </a:r>
          <a:br>
            <a:rPr lang="en-IL" baseline="0"/>
          </a:br>
          <a:endParaRPr lang="en-US"/>
        </a:p>
      </dgm:t>
    </dgm:pt>
    <dgm:pt modelId="{22876D12-C502-4665-A2B6-35672CFC0F15}" type="parTrans" cxnId="{FDE7099F-441C-483E-8B37-6C7AFA1C3DA8}">
      <dgm:prSet/>
      <dgm:spPr/>
      <dgm:t>
        <a:bodyPr/>
        <a:lstStyle/>
        <a:p>
          <a:endParaRPr lang="en-US"/>
        </a:p>
      </dgm:t>
    </dgm:pt>
    <dgm:pt modelId="{37C56777-5D7B-4021-A166-1A68C1F2A60D}" type="sibTrans" cxnId="{FDE7099F-441C-483E-8B37-6C7AFA1C3DA8}">
      <dgm:prSet/>
      <dgm:spPr/>
      <dgm:t>
        <a:bodyPr/>
        <a:lstStyle/>
        <a:p>
          <a:endParaRPr lang="en-US"/>
        </a:p>
      </dgm:t>
    </dgm:pt>
    <dgm:pt modelId="{A8CCF25E-B632-4004-BD42-912B47E49910}">
      <dgm:prSet/>
      <dgm:spPr/>
      <dgm:t>
        <a:bodyPr/>
        <a:lstStyle/>
        <a:p>
          <a:r>
            <a:rPr lang="en-IL" baseline="0"/>
            <a:t>More likely to break compared with other queries</a:t>
          </a:r>
          <a:endParaRPr lang="en-US"/>
        </a:p>
      </dgm:t>
    </dgm:pt>
    <dgm:pt modelId="{A9A64FA0-FC70-4830-BD67-906E75CCA0B2}" type="parTrans" cxnId="{FBDAF4CD-0812-4EAA-BF9D-0F60151CC96F}">
      <dgm:prSet/>
      <dgm:spPr/>
      <dgm:t>
        <a:bodyPr/>
        <a:lstStyle/>
        <a:p>
          <a:endParaRPr lang="en-US"/>
        </a:p>
      </dgm:t>
    </dgm:pt>
    <dgm:pt modelId="{62BFEC24-55FB-45AB-A402-CFE86A20670A}" type="sibTrans" cxnId="{FBDAF4CD-0812-4EAA-BF9D-0F60151CC96F}">
      <dgm:prSet/>
      <dgm:spPr/>
      <dgm:t>
        <a:bodyPr/>
        <a:lstStyle/>
        <a:p>
          <a:endParaRPr lang="en-US"/>
        </a:p>
      </dgm:t>
    </dgm:pt>
    <dgm:pt modelId="{942DAC5B-4BDD-A84B-BA9A-85ACC5BAD711}" type="pres">
      <dgm:prSet presAssocID="{5C7FA6F2-8C39-4B7C-9735-853CCCE13D61}" presName="linear" presStyleCnt="0">
        <dgm:presLayoutVars>
          <dgm:animLvl val="lvl"/>
          <dgm:resizeHandles val="exact"/>
        </dgm:presLayoutVars>
      </dgm:prSet>
      <dgm:spPr/>
    </dgm:pt>
    <dgm:pt modelId="{889C64C7-1259-FE46-9194-804BE0B88D8A}" type="pres">
      <dgm:prSet presAssocID="{C3ED5514-539E-40DB-9791-7C51B41E8C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9B48EB-6340-CE49-AF2A-882005710FC8}" type="pres">
      <dgm:prSet presAssocID="{52A10F27-30DE-4299-8C86-865461BBA264}" presName="spacer" presStyleCnt="0"/>
      <dgm:spPr/>
    </dgm:pt>
    <dgm:pt modelId="{1A3352B6-69A9-DD46-BDCB-5BC4BC0F03D1}" type="pres">
      <dgm:prSet presAssocID="{3956B7FE-8D8F-4BD6-8F34-F746030B1F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AA89B8-036C-1A4C-B90B-84F681C04BD5}" type="pres">
      <dgm:prSet presAssocID="{37C56777-5D7B-4021-A166-1A68C1F2A60D}" presName="spacer" presStyleCnt="0"/>
      <dgm:spPr/>
    </dgm:pt>
    <dgm:pt modelId="{32EAFBD1-EFC3-0646-9DB8-3DBA2BB77633}" type="pres">
      <dgm:prSet presAssocID="{A8CCF25E-B632-4004-BD42-912B47E499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C7696F-483C-0E4D-81C1-608323A1C6DA}" type="presOf" srcId="{3956B7FE-8D8F-4BD6-8F34-F746030B1F00}" destId="{1A3352B6-69A9-DD46-BDCB-5BC4BC0F03D1}" srcOrd="0" destOrd="0" presId="urn:microsoft.com/office/officeart/2005/8/layout/vList2"/>
    <dgm:cxn modelId="{89652479-0C98-8541-8BB0-9A1E1512E27C}" type="presOf" srcId="{C3ED5514-539E-40DB-9791-7C51B41E8CC5}" destId="{889C64C7-1259-FE46-9194-804BE0B88D8A}" srcOrd="0" destOrd="0" presId="urn:microsoft.com/office/officeart/2005/8/layout/vList2"/>
    <dgm:cxn modelId="{FDE7099F-441C-483E-8B37-6C7AFA1C3DA8}" srcId="{5C7FA6F2-8C39-4B7C-9735-853CCCE13D61}" destId="{3956B7FE-8D8F-4BD6-8F34-F746030B1F00}" srcOrd="1" destOrd="0" parTransId="{22876D12-C502-4665-A2B6-35672CFC0F15}" sibTransId="{37C56777-5D7B-4021-A166-1A68C1F2A60D}"/>
    <dgm:cxn modelId="{FBDAF4CD-0812-4EAA-BF9D-0F60151CC96F}" srcId="{5C7FA6F2-8C39-4B7C-9735-853CCCE13D61}" destId="{A8CCF25E-B632-4004-BD42-912B47E49910}" srcOrd="2" destOrd="0" parTransId="{A9A64FA0-FC70-4830-BD67-906E75CCA0B2}" sibTransId="{62BFEC24-55FB-45AB-A402-CFE86A20670A}"/>
    <dgm:cxn modelId="{60F7B8CF-6AD7-5F43-8B1D-F3F18A8E817B}" type="presOf" srcId="{A8CCF25E-B632-4004-BD42-912B47E49910}" destId="{32EAFBD1-EFC3-0646-9DB8-3DBA2BB77633}" srcOrd="0" destOrd="0" presId="urn:microsoft.com/office/officeart/2005/8/layout/vList2"/>
    <dgm:cxn modelId="{4EAFF1E1-1EC2-F240-BDC6-D6AC9B4369FC}" type="presOf" srcId="{5C7FA6F2-8C39-4B7C-9735-853CCCE13D61}" destId="{942DAC5B-4BDD-A84B-BA9A-85ACC5BAD711}" srcOrd="0" destOrd="0" presId="urn:microsoft.com/office/officeart/2005/8/layout/vList2"/>
    <dgm:cxn modelId="{9AB9B8F5-15D0-41C8-A129-75D1C8EC465B}" srcId="{5C7FA6F2-8C39-4B7C-9735-853CCCE13D61}" destId="{C3ED5514-539E-40DB-9791-7C51B41E8CC5}" srcOrd="0" destOrd="0" parTransId="{37EBB152-511D-4343-B179-2F397D97C96F}" sibTransId="{52A10F27-30DE-4299-8C86-865461BBA264}"/>
    <dgm:cxn modelId="{7B99FBC3-3E3E-4940-8C73-5F2C20CF9FB8}" type="presParOf" srcId="{942DAC5B-4BDD-A84B-BA9A-85ACC5BAD711}" destId="{889C64C7-1259-FE46-9194-804BE0B88D8A}" srcOrd="0" destOrd="0" presId="urn:microsoft.com/office/officeart/2005/8/layout/vList2"/>
    <dgm:cxn modelId="{300CB71F-5794-184F-BDE9-4BC126CE148F}" type="presParOf" srcId="{942DAC5B-4BDD-A84B-BA9A-85ACC5BAD711}" destId="{479B48EB-6340-CE49-AF2A-882005710FC8}" srcOrd="1" destOrd="0" presId="urn:microsoft.com/office/officeart/2005/8/layout/vList2"/>
    <dgm:cxn modelId="{F8D6D0E5-6618-4140-8BF0-D60AC9A8A429}" type="presParOf" srcId="{942DAC5B-4BDD-A84B-BA9A-85ACC5BAD711}" destId="{1A3352B6-69A9-DD46-BDCB-5BC4BC0F03D1}" srcOrd="2" destOrd="0" presId="urn:microsoft.com/office/officeart/2005/8/layout/vList2"/>
    <dgm:cxn modelId="{4879C655-4B16-4040-9E29-2B4ABC61872B}" type="presParOf" srcId="{942DAC5B-4BDD-A84B-BA9A-85ACC5BAD711}" destId="{33AA89B8-036C-1A4C-B90B-84F681C04BD5}" srcOrd="3" destOrd="0" presId="urn:microsoft.com/office/officeart/2005/8/layout/vList2"/>
    <dgm:cxn modelId="{B6A225D4-2E7F-B447-ABB8-19E4A4F5AD93}" type="presParOf" srcId="{942DAC5B-4BDD-A84B-BA9A-85ACC5BAD711}" destId="{32EAFBD1-EFC3-0646-9DB8-3DBA2BB776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C64C7-1259-FE46-9194-804BE0B88D8A}">
      <dsp:nvSpPr>
        <dsp:cNvPr id="0" name=""/>
        <dsp:cNvSpPr/>
      </dsp:nvSpPr>
      <dsp:spPr>
        <a:xfrm>
          <a:off x="0" y="19499"/>
          <a:ext cx="9601200" cy="1123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000" kern="1200" baseline="0"/>
            <a:t>Doesn’t test how a user will use your software</a:t>
          </a:r>
          <a:br>
            <a:rPr lang="en-IL" sz="3000" kern="1200" baseline="0"/>
          </a:br>
          <a:endParaRPr lang="en-US" sz="3000" kern="1200"/>
        </a:p>
      </dsp:txBody>
      <dsp:txXfrm>
        <a:off x="54830" y="74329"/>
        <a:ext cx="9491540" cy="1013540"/>
      </dsp:txXfrm>
    </dsp:sp>
    <dsp:sp modelId="{1A3352B6-69A9-DD46-BDCB-5BC4BC0F03D1}">
      <dsp:nvSpPr>
        <dsp:cNvPr id="0" name=""/>
        <dsp:cNvSpPr/>
      </dsp:nvSpPr>
      <dsp:spPr>
        <a:xfrm>
          <a:off x="0" y="1229099"/>
          <a:ext cx="9601200" cy="1123200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000" kern="1200" baseline="0"/>
            <a:t>Encourages “bad” code</a:t>
          </a:r>
          <a:br>
            <a:rPr lang="en-IL" sz="3000" kern="1200" baseline="0"/>
          </a:br>
          <a:endParaRPr lang="en-US" sz="3000" kern="1200"/>
        </a:p>
      </dsp:txBody>
      <dsp:txXfrm>
        <a:off x="54830" y="1283929"/>
        <a:ext cx="9491540" cy="1013540"/>
      </dsp:txXfrm>
    </dsp:sp>
    <dsp:sp modelId="{32EAFBD1-EFC3-0646-9DB8-3DBA2BB77633}">
      <dsp:nvSpPr>
        <dsp:cNvPr id="0" name=""/>
        <dsp:cNvSpPr/>
      </dsp:nvSpPr>
      <dsp:spPr>
        <a:xfrm>
          <a:off x="0" y="2438700"/>
          <a:ext cx="9601200" cy="1123200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000" kern="1200" baseline="0"/>
            <a:t>More likely to break compared with other queries</a:t>
          </a:r>
          <a:endParaRPr lang="en-US" sz="3000" kern="1200"/>
        </a:p>
      </dsp:txBody>
      <dsp:txXfrm>
        <a:off x="54830" y="2493530"/>
        <a:ext cx="9491540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t-community/jest-extend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t-community/jest-extende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html-aria/#document-conformance-requirements-for-use-of-aria-attributes-in-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F21B-7BA6-2543-A470-497A54DD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cap="none" dirty="0"/>
              <a:t>Queries And Assertions</a:t>
            </a:r>
            <a:endParaRPr lang="en-IL" cap="none" dirty="0"/>
          </a:p>
        </p:txBody>
      </p:sp>
    </p:spTree>
    <p:extLst>
      <p:ext uri="{BB962C8B-B14F-4D97-AF65-F5344CB8AC3E}">
        <p14:creationId xmlns:p14="http://schemas.microsoft.com/office/powerpoint/2010/main" val="429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15A-FC9B-D14F-AB4A-9FC8218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…byLabelText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5A86A-92C4-3141-B205-B4A16B9831F9}"/>
              </a:ext>
            </a:extLst>
          </p:cNvPr>
          <p:cNvSpPr/>
          <p:nvPr/>
        </p:nvSpPr>
        <p:spPr>
          <a:xfrm>
            <a:off x="1457739" y="1997839"/>
            <a:ext cx="10117088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getByLabelText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text: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selector?: string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'*'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9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F3A3-03C2-704F-B95A-412AF3E0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Text Matching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5809-902F-E647-AE0A-7A9852ED4F17}"/>
              </a:ext>
            </a:extLst>
          </p:cNvPr>
          <p:cNvSpPr/>
          <p:nvPr/>
        </p:nvSpPr>
        <p:spPr>
          <a:xfrm>
            <a:off x="1371599" y="1968547"/>
            <a:ext cx="1033953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'Hello World'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2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dirty="0" err="1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llo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Worl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exact: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3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'hello world'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exact: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4 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5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(/World/)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6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(/world/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7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(/^hello world$/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8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(/Hello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W?oRlD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9 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((content, element) =&gt;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content.startsWith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'Hello'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0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510-B627-DA4F-BFEA-CBBB54D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</a:t>
            </a:r>
            <a:r>
              <a:rPr lang="en-US" b="1" dirty="0" err="1"/>
              <a:t>byPlaceholderText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8E489-2C87-9143-A2EB-C37B7049194D}"/>
              </a:ext>
            </a:extLst>
          </p:cNvPr>
          <p:cNvSpPr/>
          <p:nvPr/>
        </p:nvSpPr>
        <p:spPr>
          <a:xfrm>
            <a:off x="1371600" y="2136339"/>
            <a:ext cx="103054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getByPlaceholderText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text: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9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7622-E21C-5E45-BF88-0D356CA4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A0279-A22A-0B4B-A652-7E05D8AF2820}"/>
              </a:ext>
            </a:extLst>
          </p:cNvPr>
          <p:cNvSpPr/>
          <p:nvPr/>
        </p:nvSpPr>
        <p:spPr>
          <a:xfrm>
            <a:off x="1419875" y="1720840"/>
            <a:ext cx="997888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text: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selector?: string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'*'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ignore?: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string|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'script, style'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9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4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BC4-FB55-C74C-9B39-A4B48E4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</a:t>
            </a:r>
            <a:r>
              <a:rPr lang="en-US" b="1" dirty="0" err="1"/>
              <a:t>byDisplayValue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69066-850A-4042-9801-5A88D74DDE8F}"/>
              </a:ext>
            </a:extLst>
          </p:cNvPr>
          <p:cNvSpPr/>
          <p:nvPr/>
        </p:nvSpPr>
        <p:spPr>
          <a:xfrm>
            <a:off x="1505069" y="2274838"/>
            <a:ext cx="989937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getByDisplayValue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value: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9D5-3BAF-4443-A4CB-6FB3F324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…byAltText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9B0F5-71C3-E741-87DE-A20E6011CD4F}"/>
              </a:ext>
            </a:extLst>
          </p:cNvPr>
          <p:cNvSpPr/>
          <p:nvPr/>
        </p:nvSpPr>
        <p:spPr>
          <a:xfrm>
            <a:off x="1459632" y="1859340"/>
            <a:ext cx="100867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getByAltText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text: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9 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10 </a:t>
            </a:r>
            <a:endParaRPr lang="en-US" dirty="0">
              <a:solidFill>
                <a:srgbClr val="9E4C0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6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F418-ED68-8B4F-BE26-29C2AB2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9453B-BA56-254A-B3A6-97141D3E9A4D}"/>
              </a:ext>
            </a:extLst>
          </p:cNvPr>
          <p:cNvSpPr/>
          <p:nvPr/>
        </p:nvSpPr>
        <p:spPr>
          <a:xfrm>
            <a:off x="1371600" y="2590699"/>
            <a:ext cx="98369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getByTitle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title: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4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5AD9-B25B-FE4C-97B9-17F57623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…byTestId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26292-D43D-E34C-A985-9933B72A1995}"/>
              </a:ext>
            </a:extLst>
          </p:cNvPr>
          <p:cNvSpPr/>
          <p:nvPr/>
        </p:nvSpPr>
        <p:spPr>
          <a:xfrm>
            <a:off x="1371600" y="2489752"/>
            <a:ext cx="998172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getByTestId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text: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5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EB92-FDAD-4A49-8AC0-B1A1640F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…byTestId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C23B8-A78F-7F41-8BFD-0E55BE722C1A}"/>
              </a:ext>
            </a:extLst>
          </p:cNvPr>
          <p:cNvSpPr/>
          <p:nvPr/>
        </p:nvSpPr>
        <p:spPr>
          <a:xfrm>
            <a:off x="1371600" y="2841888"/>
            <a:ext cx="52052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&lt;div data-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testid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"custom-element"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/&gt;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B4405-B885-404E-BD2E-C12B173115B9}"/>
              </a:ext>
            </a:extLst>
          </p:cNvPr>
          <p:cNvSpPr/>
          <p:nvPr/>
        </p:nvSpPr>
        <p:spPr>
          <a:xfrm>
            <a:off x="1371600" y="3958456"/>
            <a:ext cx="80724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element =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screen.getByTestId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'custom-element'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02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BEFF-5139-2649-97BB-2634EC5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IL" dirty="0"/>
              <a:t>Dangers in getByTestId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EFCEE-5E9D-4D78-899A-2BC0E1F74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824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3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58386-DF9E-6740-A9C3-7C4A1656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56232-CFC1-CD4D-8A16-2A7563CD8431}"/>
              </a:ext>
            </a:extLst>
          </p:cNvPr>
          <p:cNvSpPr/>
          <p:nvPr/>
        </p:nvSpPr>
        <p:spPr>
          <a:xfrm>
            <a:off x="1371599" y="4053274"/>
            <a:ext cx="3393503" cy="102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/>
              <a:t>3. Interact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A0E9C-3342-CA4F-B1F5-2D2176094E25}"/>
              </a:ext>
            </a:extLst>
          </p:cNvPr>
          <p:cNvSpPr/>
          <p:nvPr/>
        </p:nvSpPr>
        <p:spPr>
          <a:xfrm>
            <a:off x="1371600" y="1779090"/>
            <a:ext cx="3393503" cy="102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/>
              <a:t>1. Init the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52FE2-1988-B042-ADC2-0DE59C28F387}"/>
              </a:ext>
            </a:extLst>
          </p:cNvPr>
          <p:cNvSpPr/>
          <p:nvPr/>
        </p:nvSpPr>
        <p:spPr>
          <a:xfrm>
            <a:off x="1371598" y="2907428"/>
            <a:ext cx="3393503" cy="102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/>
              <a:t>2. Query – Get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8DC34-1B9D-354C-B814-6FC9AF960093}"/>
              </a:ext>
            </a:extLst>
          </p:cNvPr>
          <p:cNvSpPr/>
          <p:nvPr/>
        </p:nvSpPr>
        <p:spPr>
          <a:xfrm>
            <a:off x="1371598" y="5227759"/>
            <a:ext cx="3393503" cy="102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/>
              <a:t>4. Assert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2FABF-33EF-734D-84B3-F384679B3EFC}"/>
              </a:ext>
            </a:extLst>
          </p:cNvPr>
          <p:cNvSpPr txBox="1"/>
          <p:nvPr/>
        </p:nvSpPr>
        <p:spPr>
          <a:xfrm>
            <a:off x="5946440" y="2021903"/>
            <a:ext cx="184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ender()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FC486-D518-AD40-9CF7-CC448AFDB788}"/>
              </a:ext>
            </a:extLst>
          </p:cNvPr>
          <p:cNvSpPr txBox="1"/>
          <p:nvPr/>
        </p:nvSpPr>
        <p:spPr>
          <a:xfrm>
            <a:off x="5946439" y="3235580"/>
            <a:ext cx="31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getBy</a:t>
            </a:r>
            <a:r>
              <a:rPr lang="en-US" dirty="0"/>
              <a:t>(), </a:t>
            </a:r>
            <a:r>
              <a:rPr lang="en-US" dirty="0" err="1"/>
              <a:t>findBy</a:t>
            </a:r>
            <a:r>
              <a:rPr lang="en-US" dirty="0"/>
              <a:t>(), </a:t>
            </a:r>
            <a:r>
              <a:rPr lang="en-US" dirty="0" err="1"/>
              <a:t>queryBy</a:t>
            </a:r>
            <a:r>
              <a:rPr lang="en-US" dirty="0"/>
              <a:t>()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8451F-33CD-6144-9581-A53510F99DD1}"/>
              </a:ext>
            </a:extLst>
          </p:cNvPr>
          <p:cNvSpPr txBox="1"/>
          <p:nvPr/>
        </p:nvSpPr>
        <p:spPr>
          <a:xfrm>
            <a:off x="5946439" y="4325809"/>
            <a:ext cx="31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userEvent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594CF-1840-4E4C-B0CE-0654DD0077BD}"/>
              </a:ext>
            </a:extLst>
          </p:cNvPr>
          <p:cNvSpPr txBox="1"/>
          <p:nvPr/>
        </p:nvSpPr>
        <p:spPr>
          <a:xfrm>
            <a:off x="5946439" y="5555911"/>
            <a:ext cx="31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Expect().to…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65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CBD61-92B1-1341-8CDE-233790FE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cap="all"/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9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AF01-A5BE-FE4C-8C62-3FE92436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IL" dirty="0"/>
              <a:t>xpect()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C88B-0B12-0945-ABDF-0BDBF7B6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 expect(x).</a:t>
            </a:r>
            <a:r>
              <a:rPr lang="en-IL" dirty="0">
                <a:solidFill>
                  <a:schemeClr val="accent2">
                    <a:lumMod val="50000"/>
                  </a:schemeClr>
                </a:solidFill>
              </a:rPr>
              <a:t>toBeInTheDocument()</a:t>
            </a:r>
          </a:p>
          <a:p>
            <a:r>
              <a:rPr lang="en-IL" dirty="0"/>
              <a:t>We call the second a “matcher”</a:t>
            </a:r>
          </a:p>
          <a:p>
            <a:r>
              <a:rPr lang="en-IL" dirty="0"/>
              <a:t>Matchers come from:</a:t>
            </a:r>
          </a:p>
          <a:p>
            <a:pPr lvl="1"/>
            <a:r>
              <a:rPr lang="en-US" dirty="0"/>
              <a:t>j</a:t>
            </a:r>
            <a:r>
              <a:rPr lang="en-IL" dirty="0"/>
              <a:t>est</a:t>
            </a:r>
          </a:p>
          <a:p>
            <a:pPr lvl="1"/>
            <a:r>
              <a:rPr lang="en-US" dirty="0"/>
              <a:t>j</a:t>
            </a:r>
            <a:r>
              <a:rPr lang="en-IL" dirty="0"/>
              <a:t>est-dom</a:t>
            </a:r>
          </a:p>
          <a:p>
            <a:pPr lvl="1"/>
            <a:r>
              <a:rPr lang="en-IL" dirty="0"/>
              <a:t>Any other jest extension package you’d install</a:t>
            </a:r>
            <a:br>
              <a:rPr lang="en-IL" dirty="0"/>
            </a:br>
            <a:r>
              <a:rPr lang="en-IL" dirty="0"/>
              <a:t>(for example: </a:t>
            </a:r>
            <a:r>
              <a:rPr lang="en-US" dirty="0">
                <a:hlinkClick r:id="rId2"/>
              </a:rPr>
              <a:t>https://github.com/jest-community/jest-extended</a:t>
            </a:r>
            <a:r>
              <a:rPr lang="en-US" dirty="0"/>
              <a:t>)</a:t>
            </a:r>
          </a:p>
          <a:p>
            <a:pPr marL="530352" lvl="1" indent="0">
              <a:buNone/>
            </a:pPr>
            <a:endParaRPr lang="en-IL" dirty="0"/>
          </a:p>
          <a:p>
            <a:endParaRPr lang="en-IL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4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AA83-B355-7D46-A4FE-7134F3D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Interesting Jest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9231-FC7A-2C47-B310-160540D5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.resolves(), .rejects()</a:t>
            </a:r>
          </a:p>
          <a:p>
            <a:r>
              <a:rPr lang="en-IL" dirty="0"/>
              <a:t>.toBe(), .not.toBe()</a:t>
            </a:r>
          </a:p>
          <a:p>
            <a:r>
              <a:rPr lang="en-IL" dirty="0"/>
              <a:t>.toBeDefined(), .toBeNull(), .toBeFalsy(), .toBeTruthy()</a:t>
            </a:r>
          </a:p>
          <a:p>
            <a:r>
              <a:rPr lang="en-IL" dirty="0"/>
              <a:t>.toContain(), .toEqual()</a:t>
            </a:r>
          </a:p>
          <a:p>
            <a:r>
              <a:rPr lang="en-IL" dirty="0"/>
              <a:t>.toMatch()</a:t>
            </a:r>
          </a:p>
          <a:p>
            <a:r>
              <a:rPr lang="en-IL" dirty="0"/>
              <a:t>.toThrow()</a:t>
            </a:r>
          </a:p>
          <a:p>
            <a:r>
              <a:rPr lang="en-IL" dirty="0"/>
              <a:t>.toBeGreaterThan(), .toBeLessThan()</a:t>
            </a:r>
          </a:p>
        </p:txBody>
      </p:sp>
    </p:spTree>
    <p:extLst>
      <p:ext uri="{BB962C8B-B14F-4D97-AF65-F5344CB8AC3E}">
        <p14:creationId xmlns:p14="http://schemas.microsoft.com/office/powerpoint/2010/main" val="318484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0F6-4D0A-A146-8D94-F5C04D2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.toContain()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550D9-C5F1-E547-AE24-425A5772B3D6}"/>
              </a:ext>
            </a:extLst>
          </p:cNvPr>
          <p:cNvSpPr/>
          <p:nvPr/>
        </p:nvSpPr>
        <p:spPr>
          <a:xfrm>
            <a:off x="1371600" y="3226804"/>
            <a:ext cx="850410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'the flavor list contains lime'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expect(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'orange'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'lemon'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toContain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'lemon'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703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BB50-44CD-BC44-9207-E34BF7FA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.toThrow()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C65FE-7CE0-2B49-84FC-02197269A501}"/>
              </a:ext>
            </a:extLst>
          </p:cNvPr>
          <p:cNvSpPr/>
          <p:nvPr/>
        </p:nvSpPr>
        <p:spPr>
          <a:xfrm>
            <a:off x="1371600" y="2690336"/>
            <a:ext cx="736347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'throws on octopus'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expect(() =&gt;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drinkFlavor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'octopus'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toThrow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6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CF8C-A296-0F4F-8EDB-2894CA9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Interesting jest-dom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3C7D-9102-8B49-9BB4-6FF79EB9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toBeDisabled() / toBeEnabled()</a:t>
            </a:r>
          </a:p>
          <a:p>
            <a:r>
              <a:rPr lang="en-IL" dirty="0"/>
              <a:t>toBeVisible()</a:t>
            </a:r>
          </a:p>
          <a:p>
            <a:r>
              <a:rPr lang="en-IL" dirty="0"/>
              <a:t>toHaveClass()</a:t>
            </a:r>
          </a:p>
          <a:p>
            <a:r>
              <a:rPr lang="en-IL" dirty="0"/>
              <a:t>toHaveFocus()</a:t>
            </a:r>
          </a:p>
          <a:p>
            <a:r>
              <a:rPr lang="en-IL" dirty="0"/>
              <a:t>toHaveStyle()</a:t>
            </a:r>
          </a:p>
          <a:p>
            <a:r>
              <a:rPr lang="en-IL" dirty="0"/>
              <a:t>toHaveTextContent()</a:t>
            </a:r>
          </a:p>
          <a:p>
            <a:r>
              <a:rPr lang="en-IL" dirty="0"/>
              <a:t>toHaveDisplayValue()</a:t>
            </a:r>
          </a:p>
          <a:p>
            <a:r>
              <a:rPr lang="en-IL" dirty="0"/>
              <a:t>toBeChecked()</a:t>
            </a:r>
          </a:p>
          <a:p>
            <a:r>
              <a:rPr lang="en-IL" dirty="0"/>
              <a:t>toBeValid(), toBeInvalid()</a:t>
            </a:r>
          </a:p>
        </p:txBody>
      </p:sp>
    </p:spTree>
    <p:extLst>
      <p:ext uri="{BB962C8B-B14F-4D97-AF65-F5344CB8AC3E}">
        <p14:creationId xmlns:p14="http://schemas.microsoft.com/office/powerpoint/2010/main" val="370419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0D0C-3004-D14A-B5DA-396631E9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Interesting jest-extended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69EB-8B61-FE42-9847-7D0158B7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902292"/>
          </a:xfrm>
        </p:spPr>
        <p:txBody>
          <a:bodyPr>
            <a:normAutofit fontScale="92500" lnSpcReduction="10000"/>
          </a:bodyPr>
          <a:lstStyle/>
          <a:p>
            <a:r>
              <a:rPr lang="en-IL" dirty="0"/>
              <a:t>.toSatisfy(predicate)</a:t>
            </a:r>
          </a:p>
          <a:p>
            <a:r>
              <a:rPr lang="en-IL" dirty="0"/>
              <a:t>.toBeOneOf([members])</a:t>
            </a:r>
          </a:p>
          <a:p>
            <a:r>
              <a:rPr lang="en-IL" dirty="0"/>
              <a:t>Arrays:</a:t>
            </a:r>
          </a:p>
          <a:p>
            <a:pPr lvl="1"/>
            <a:r>
              <a:rPr lang="en-IL" dirty="0"/>
              <a:t>.toIncludeSameMembers([members])</a:t>
            </a:r>
          </a:p>
          <a:p>
            <a:r>
              <a:rPr lang="en-IL" dirty="0"/>
              <a:t>Date:</a:t>
            </a:r>
          </a:p>
          <a:p>
            <a:pPr lvl="1"/>
            <a:r>
              <a:rPr lang="en-IL" dirty="0"/>
              <a:t>.toBeValidDate()</a:t>
            </a:r>
          </a:p>
          <a:p>
            <a:pPr lvl="1"/>
            <a:r>
              <a:rPr lang="en-IL" dirty="0"/>
              <a:t>.toBeAfter(date) / .toBeBefore(date)</a:t>
            </a:r>
          </a:p>
          <a:p>
            <a:r>
              <a:rPr lang="en-IL" dirty="0"/>
              <a:t>Object:</a:t>
            </a:r>
          </a:p>
          <a:p>
            <a:pPr lvl="1"/>
            <a:r>
              <a:rPr lang="en-IL" dirty="0"/>
              <a:t>.toContainKey()</a:t>
            </a:r>
          </a:p>
          <a:p>
            <a:r>
              <a:rPr lang="en-IL" dirty="0"/>
              <a:t>Full list: </a:t>
            </a:r>
            <a:r>
              <a:rPr lang="en-US" dirty="0">
                <a:hlinkClick r:id="rId2"/>
              </a:rPr>
              <a:t>https://github.com/jest-community/jest-extended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6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2ACBD61-92B1-1341-8CDE-233790FE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951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F1BE-7B90-0747-8286-F29A6F87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Snapshot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17B20-ED81-C644-A9F3-503C58E7A715}"/>
              </a:ext>
            </a:extLst>
          </p:cNvPr>
          <p:cNvSpPr/>
          <p:nvPr/>
        </p:nvSpPr>
        <p:spPr>
          <a:xfrm>
            <a:off x="1371600" y="2377988"/>
            <a:ext cx="919743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React from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'react'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renderer from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'react-test-renderer'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Link from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'../</a:t>
            </a:r>
            <a:r>
              <a:rPr lang="en-US" dirty="0" err="1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Link.react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it(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'renders correctly'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tree = renderer</a:t>
            </a:r>
          </a:p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.create(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Link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u="sng" dirty="0">
                <a:solidFill>
                  <a:srgbClr val="0000E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2"/>
              </a:rPr>
              <a:t>http://www.facebook.com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Facebook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Link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dirty="0">
              <a:solidFill>
                <a:srgbClr val="0000E9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toJSON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expect(tree).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toMatchSnapshot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D614-B118-0F44-985A-ECED5F2E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Snapshot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D110-FBE6-FF42-BA53-42C0FA6A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200" dirty="0"/>
              <a:t>On the first run – jest creates a snapshot file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On subsequent runs – jest compares the tree with the saved snapshot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Demo</a:t>
            </a:r>
          </a:p>
          <a:p>
            <a:pPr marL="0" indent="0">
              <a:buNone/>
            </a:pP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563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AFE-3536-3643-AF05-A556FBDF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53F-64F5-7F4E-AF01-067FF2E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Used to get elements</a:t>
            </a:r>
          </a:p>
          <a:p>
            <a:r>
              <a:rPr lang="en-IL" dirty="0"/>
              <a:t>Available types:</a:t>
            </a:r>
          </a:p>
          <a:p>
            <a:pPr lvl="1"/>
            <a:r>
              <a:rPr lang="en-IL" dirty="0"/>
              <a:t>getBy / getAllBy – search things that are now on the page</a:t>
            </a:r>
          </a:p>
          <a:p>
            <a:pPr lvl="1"/>
            <a:r>
              <a:rPr lang="en-IL" dirty="0"/>
              <a:t>queryBy / queryAllBy – search things that MIGHT BE on the page</a:t>
            </a:r>
          </a:p>
          <a:p>
            <a:pPr lvl="1"/>
            <a:r>
              <a:rPr lang="en-IL" dirty="0"/>
              <a:t>findBy / findAllBy – search things that WILL BE on the page</a:t>
            </a:r>
          </a:p>
        </p:txBody>
      </p:sp>
    </p:spTree>
    <p:extLst>
      <p:ext uri="{BB962C8B-B14F-4D97-AF65-F5344CB8AC3E}">
        <p14:creationId xmlns:p14="http://schemas.microsoft.com/office/powerpoint/2010/main" val="781325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BFE8-1FD8-9640-814C-9E8911C2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Dynamic Snapshots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9C8E0-8826-B548-8B9F-B7C3FEEFE4BB}"/>
              </a:ext>
            </a:extLst>
          </p:cNvPr>
          <p:cNvSpPr/>
          <p:nvPr/>
        </p:nvSpPr>
        <p:spPr>
          <a:xfrm>
            <a:off x="1371600" y="1924883"/>
            <a:ext cx="8350763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it(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'will check the matchers and pass'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user =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createdAt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id: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Math.floor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Math.random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* 20),</a:t>
            </a:r>
          </a:p>
          <a:p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name: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'LeBron James'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expect(user).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toMatchSnapshot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createdAt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expect.any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),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id: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expect.any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Number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),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7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3121-C9EA-7044-A5E4-53351B7E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When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3F77-8A1B-0C47-B76D-D01A6F1D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Verify specific text/structure in component</a:t>
            </a:r>
            <a:br>
              <a:rPr lang="en-IL" dirty="0"/>
            </a:br>
            <a:endParaRPr lang="en-IL" dirty="0"/>
          </a:p>
          <a:p>
            <a:r>
              <a:rPr lang="en-IL" dirty="0"/>
              <a:t>Mainly for display components</a:t>
            </a:r>
          </a:p>
        </p:txBody>
      </p:sp>
    </p:spTree>
    <p:extLst>
      <p:ext uri="{BB962C8B-B14F-4D97-AF65-F5344CB8AC3E}">
        <p14:creationId xmlns:p14="http://schemas.microsoft.com/office/powerpoint/2010/main" val="3000916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2ACBD61-92B1-1341-8CDE-233790FE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4973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AEA60-7417-C246-B724-2563B1A1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rgbClr val="FFFFFF"/>
                </a:solidFill>
              </a:rPr>
              <a:t>Thanks For Listening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153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221-9221-C94C-B081-5E4F496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Query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8E88-9802-684F-AEA8-2894E02A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byRole</a:t>
            </a:r>
          </a:p>
          <a:p>
            <a:r>
              <a:rPr lang="en-IL" dirty="0"/>
              <a:t>byLabelText</a:t>
            </a:r>
          </a:p>
          <a:p>
            <a:r>
              <a:rPr lang="en-IL" dirty="0"/>
              <a:t>byPlaceholderText</a:t>
            </a:r>
          </a:p>
          <a:p>
            <a:r>
              <a:rPr lang="en-IL" dirty="0"/>
              <a:t>byText</a:t>
            </a:r>
          </a:p>
          <a:p>
            <a:r>
              <a:rPr lang="en-IL" dirty="0"/>
              <a:t>byDisplayValue</a:t>
            </a:r>
          </a:p>
          <a:p>
            <a:r>
              <a:rPr lang="en-IL" dirty="0"/>
              <a:t>byAltText</a:t>
            </a:r>
          </a:p>
          <a:p>
            <a:r>
              <a:rPr lang="en-IL" dirty="0"/>
              <a:t>byTitle</a:t>
            </a:r>
          </a:p>
          <a:p>
            <a:r>
              <a:rPr lang="en-IL" dirty="0"/>
              <a:t>byTestId</a:t>
            </a:r>
          </a:p>
        </p:txBody>
      </p:sp>
    </p:spTree>
    <p:extLst>
      <p:ext uri="{BB962C8B-B14F-4D97-AF65-F5344CB8AC3E}">
        <p14:creationId xmlns:p14="http://schemas.microsoft.com/office/powerpoint/2010/main" val="358694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307B-1D4E-9943-B3B6-660263F9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04" y="1742704"/>
            <a:ext cx="9601200" cy="1006434"/>
          </a:xfrm>
        </p:spPr>
        <p:txBody>
          <a:bodyPr/>
          <a:lstStyle/>
          <a:p>
            <a:r>
              <a:rPr lang="en-IL" dirty="0"/>
              <a:t>Demo: testing playground extension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E5332C-3099-BD4A-AC19-1E733479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04" y="3361601"/>
            <a:ext cx="9316192" cy="2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C52D-185D-F647-BE35-260DB153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…byRole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DBA78-286A-0546-96BF-BD3E2CABA44C}"/>
              </a:ext>
            </a:extLst>
          </p:cNvPr>
          <p:cNvSpPr/>
          <p:nvPr/>
        </p:nvSpPr>
        <p:spPr>
          <a:xfrm>
            <a:off x="1270315" y="1605461"/>
            <a:ext cx="1010005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1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getByRole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B000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If you're using `screen`, then skip the container argument: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container: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role: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options?: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exact?: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hidden?: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8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name?: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TextMatch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9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normalizer?: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NormalizerFn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selected?: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11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checked?: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12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pressed?: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13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current?: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| string,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14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expanded?: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15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queryFallbacks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?: </a:t>
            </a:r>
            <a:r>
              <a:rPr lang="en-US" b="1" dirty="0" err="1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16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level?: number,</a:t>
            </a: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17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HTMLElement</a:t>
            </a:r>
            <a:endParaRPr lang="en-US" dirty="0"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581F-505B-5A4C-930D-E0984FF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Implicit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78D8-9884-D34F-BF4A-D163FAD0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All implicit roles:</a:t>
            </a:r>
            <a:br>
              <a:rPr lang="en-IL" dirty="0"/>
            </a:br>
            <a:r>
              <a:rPr lang="en-US" dirty="0">
                <a:hlinkClick r:id="rId2"/>
              </a:rPr>
              <a:t>https://www.w3.org/TR/html-aria/#document-conformance-requirements-for-use-of-aria-attributes-in-html</a:t>
            </a:r>
            <a:endParaRPr lang="en-US" dirty="0"/>
          </a:p>
          <a:p>
            <a:r>
              <a:rPr lang="en-US" dirty="0"/>
              <a:t>Examples: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8D299-AD5E-D240-A93A-CB6C1D440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43447"/>
              </p:ext>
            </p:extLst>
          </p:nvPr>
        </p:nvGraphicFramePr>
        <p:xfrm>
          <a:off x="1799140" y="3824536"/>
          <a:ext cx="91736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830">
                  <a:extLst>
                    <a:ext uri="{9D8B030D-6E8A-4147-A177-3AD203B41FA5}">
                      <a16:colId xmlns:a16="http://schemas.microsoft.com/office/drawing/2014/main" val="3648314874"/>
                    </a:ext>
                  </a:extLst>
                </a:gridCol>
                <a:gridCol w="4586830">
                  <a:extLst>
                    <a:ext uri="{9D8B030D-6E8A-4147-A177-3AD203B41FA5}">
                      <a16:colId xmlns:a16="http://schemas.microsoft.com/office/drawing/2014/main" val="630648873"/>
                    </a:ext>
                  </a:extLst>
                </a:gridCol>
              </a:tblGrid>
              <a:tr h="299872">
                <a:tc>
                  <a:txBody>
                    <a:bodyPr/>
                    <a:lstStyle/>
                    <a:p>
                      <a:r>
                        <a:rPr lang="en-IL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7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IL" dirty="0"/>
                        <a:t>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IL" dirty="0"/>
                        <a:t>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0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IL" dirty="0"/>
                        <a:t>1 to 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IL" dirty="0"/>
                        <a:t>eading, { level: X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IL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img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2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IL" dirty="0"/>
                        <a:t>nput type=“checkbox”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L" dirty="0"/>
                        <a:t>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11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type=“number”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spinbutton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4DD6-84E2-2547-A732-A28507D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Custom Aria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F4A4D-6178-8948-ACE1-28341086D1C9}"/>
              </a:ext>
            </a:extLst>
          </p:cNvPr>
          <p:cNvSpPr/>
          <p:nvPr/>
        </p:nvSpPr>
        <p:spPr>
          <a:xfrm>
            <a:off x="1371600" y="2171700"/>
            <a:ext cx="895847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body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6C65FF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div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role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dirty="0" err="1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tablist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0F700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role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"tab"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aria-selected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"true"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Native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6C65FF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role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"tab"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aria-selected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"false"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React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6C65FF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role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"tab"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aria-selected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dirty="0">
                <a:solidFill>
                  <a:srgbClr val="0F700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"false"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Cypress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6C65FF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 </a:t>
            </a:r>
            <a:r>
              <a:rPr lang="en-US" dirty="0">
                <a:solidFill>
                  <a:srgbClr val="0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div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6C65FF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rgbClr val="9E4C0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 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US" b="1" dirty="0">
                <a:solidFill>
                  <a:srgbClr val="6C65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body</a:t>
            </a:r>
            <a:r>
              <a:rPr lang="en-US" dirty="0">
                <a:solidFill>
                  <a:srgbClr val="0E6E6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solidFill>
                <a:srgbClr val="6C65FF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3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E1F-3167-874F-B677-C859ECD9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When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1696-FA6D-0047-A9E5-80143CB7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As often as possible</a:t>
            </a:r>
          </a:p>
          <a:p>
            <a:r>
              <a:rPr lang="en-IL" dirty="0"/>
              <a:t>Most accessible query, so use whenever you can</a:t>
            </a:r>
          </a:p>
        </p:txBody>
      </p:sp>
    </p:spTree>
    <p:extLst>
      <p:ext uri="{BB962C8B-B14F-4D97-AF65-F5344CB8AC3E}">
        <p14:creationId xmlns:p14="http://schemas.microsoft.com/office/powerpoint/2010/main" val="42266561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154</TotalTime>
  <Words>1293</Words>
  <Application>Microsoft Macintosh PowerPoint</Application>
  <PresentationFormat>Widescreen</PresentationFormat>
  <Paragraphs>240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Franklin Gothic Book</vt:lpstr>
      <vt:lpstr>Hack</vt:lpstr>
      <vt:lpstr>Crop</vt:lpstr>
      <vt:lpstr>Queries And Assertions</vt:lpstr>
      <vt:lpstr>Test Flow</vt:lpstr>
      <vt:lpstr>Queries</vt:lpstr>
      <vt:lpstr>Query Criterion</vt:lpstr>
      <vt:lpstr>Demo: testing playground extension</vt:lpstr>
      <vt:lpstr>…byRole</vt:lpstr>
      <vt:lpstr>Implicit Roles</vt:lpstr>
      <vt:lpstr>Custom Aria Attributes</vt:lpstr>
      <vt:lpstr>When To Use</vt:lpstr>
      <vt:lpstr>…byLabelText</vt:lpstr>
      <vt:lpstr>Text Matching</vt:lpstr>
      <vt:lpstr>…byPlaceholderText</vt:lpstr>
      <vt:lpstr>…byText</vt:lpstr>
      <vt:lpstr>…byDisplayValue</vt:lpstr>
      <vt:lpstr>…byAltText</vt:lpstr>
      <vt:lpstr>…byTitle</vt:lpstr>
      <vt:lpstr>…byTestId</vt:lpstr>
      <vt:lpstr>…byTestId</vt:lpstr>
      <vt:lpstr>Dangers in getByTestId</vt:lpstr>
      <vt:lpstr>Q &amp; A</vt:lpstr>
      <vt:lpstr>Expect()</vt:lpstr>
      <vt:lpstr>Interesting Jest Matchers</vt:lpstr>
      <vt:lpstr>.toContain()</vt:lpstr>
      <vt:lpstr>.toThrow()</vt:lpstr>
      <vt:lpstr>Interesting jest-dom matchers</vt:lpstr>
      <vt:lpstr>Interesting jest-extended matchers</vt:lpstr>
      <vt:lpstr>Q &amp; A</vt:lpstr>
      <vt:lpstr>Snapshot Testing</vt:lpstr>
      <vt:lpstr>Snapshot Testing</vt:lpstr>
      <vt:lpstr>Dynamic Snapshots</vt:lpstr>
      <vt:lpstr>When To Use</vt:lpstr>
      <vt:lpstr>Q &amp; A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Queries And Assertions</dc:title>
  <dc:creator>Ynon Perek</dc:creator>
  <cp:lastModifiedBy>Ynon Perek</cp:lastModifiedBy>
  <cp:revision>38</cp:revision>
  <dcterms:created xsi:type="dcterms:W3CDTF">2021-12-23T09:55:05Z</dcterms:created>
  <dcterms:modified xsi:type="dcterms:W3CDTF">2021-12-23T12:30:46Z</dcterms:modified>
</cp:coreProperties>
</file>