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Fira Code Light"/>
      <p:regular r:id="rId34"/>
      <p:bold r:id="rId35"/>
    </p:embeddedFont>
    <p:embeddedFont>
      <p:font typeface="Bebas Neue"/>
      <p:regular r:id="rId36"/>
    </p:embeddedFont>
    <p:embeddedFont>
      <p:font typeface="Fira Code"/>
      <p:regular r:id="rId37"/>
      <p:bold r:id="rId38"/>
    </p:embeddedFont>
    <p:embeddedFont>
      <p:font typeface="Oswald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1" roundtripDataSignature="AMtx7mjiubT4/p5k16veN1xmZBxgNMPi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bold.fntdata"/><Relationship Id="rId20" Type="http://schemas.openxmlformats.org/officeDocument/2006/relationships/slide" Target="slides/slide16.xml"/><Relationship Id="rId41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FiraCodeLight-bold.fntdata"/><Relationship Id="rId12" Type="http://schemas.openxmlformats.org/officeDocument/2006/relationships/slide" Target="slides/slide8.xml"/><Relationship Id="rId34" Type="http://schemas.openxmlformats.org/officeDocument/2006/relationships/font" Target="fonts/FiraCodeLight-regular.fntdata"/><Relationship Id="rId15" Type="http://schemas.openxmlformats.org/officeDocument/2006/relationships/slide" Target="slides/slide11.xml"/><Relationship Id="rId37" Type="http://schemas.openxmlformats.org/officeDocument/2006/relationships/font" Target="fonts/FiraCode-regular.fntdata"/><Relationship Id="rId14" Type="http://schemas.openxmlformats.org/officeDocument/2006/relationships/slide" Target="slides/slide10.xml"/><Relationship Id="rId36" Type="http://schemas.openxmlformats.org/officeDocument/2006/relationships/font" Target="fonts/BebasNeue-regular.fntdata"/><Relationship Id="rId17" Type="http://schemas.openxmlformats.org/officeDocument/2006/relationships/slide" Target="slides/slide13.xml"/><Relationship Id="rId39" Type="http://schemas.openxmlformats.org/officeDocument/2006/relationships/font" Target="fonts/Oswald-regular.fntdata"/><Relationship Id="rId16" Type="http://schemas.openxmlformats.org/officeDocument/2006/relationships/slide" Target="slides/slide12.xml"/><Relationship Id="rId38" Type="http://schemas.openxmlformats.org/officeDocument/2006/relationships/font" Target="fonts/FiraCode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c146f32d4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6" name="Google Shape;776;g1c146f32d4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c146f32d4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5" name="Google Shape;805;g1c146f32d4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c146f32d4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4" name="Google Shape;834;g1c146f32d4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c146f32d4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3" name="Google Shape;863;g1c146f32d4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1bd62aa82c8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2" name="Google Shape;892;g1bd62aa82c8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c146f32d41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8" name="Google Shape;958;g1c146f32d4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1c146f32d41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7" name="Google Shape;987;g1c146f32d41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1c146f32d41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6" name="Google Shape;1016;g1c146f32d41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1c146f32d41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5" name="Google Shape;1045;g1c146f32d41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1c146f32d41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4" name="Google Shape;1074;g1c146f32d41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1c146f32d41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3" name="Google Shape;1103;g1c146f32d41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1c146f32d41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2" name="Google Shape;1132;g1c146f32d41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c146f32d4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1" name="Google Shape;1161;g1c146f32d4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1bd8d676065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7" name="Google Shape;1227;g1bd8d676065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1c146f32d41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6" name="Google Shape;1256;g1c146f32d41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1c146f32d41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5" name="Google Shape;1285;g1c146f32d41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1c146f32d41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4" name="Google Shape;1314;g1c146f32d41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1c146f32d41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3" name="Google Shape;1343;g1c146f32d41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27b16f3e8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2" name="Google Shape;1372;g27b16f3e8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1bd62aa82c8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1" name="Google Shape;1401;g1bd62aa82c8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bd8d67606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g1bd8d67606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bd62aa82c8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3" name="Google Shape;623;g1bd62aa82c8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bd62aa82c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9" name="Google Shape;689;g1bd62aa82c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c146f32d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8" name="Google Shape;718;g1c146f32d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bd8d676065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7" name="Google Shape;747;g1bd8d67606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88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88"/>
          <p:cNvSpPr txBox="1"/>
          <p:nvPr>
            <p:ph idx="1" type="subTitle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8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8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" name="Google Shape;14;p8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" name="Google Shape;15;p8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8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" name="Google Shape;17;p8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6"/>
          <p:cNvSpPr txBox="1"/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0" name="Google Shape;110;p9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11" name="Google Shape;111;p9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" name="Google Shape;112;p9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" name="Google Shape;113;p9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14" name="Google Shape;114;p9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9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7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97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9" name="Google Shape;119;p9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0" name="Google Shape;120;p9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1" name="Google Shape;121;p9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2" name="Google Shape;122;p9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3" name="Google Shape;123;p9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" name="Google Shape;124;p9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8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98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98"/>
          <p:cNvSpPr txBox="1"/>
          <p:nvPr>
            <p:ph idx="1" type="subTitle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98"/>
          <p:cNvSpPr txBox="1"/>
          <p:nvPr>
            <p:ph idx="2" type="subTitle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" name="Google Shape;130;p98"/>
          <p:cNvSpPr txBox="1"/>
          <p:nvPr>
            <p:ph idx="3" type="subTitle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98"/>
          <p:cNvSpPr txBox="1"/>
          <p:nvPr>
            <p:ph idx="4" type="subTitle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9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3" name="Google Shape;133;p9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4" name="Google Shape;134;p9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5" name="Google Shape;135;p9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" name="Google Shape;136;p9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37" name="Google Shape;137;p9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8" name="Google Shape;138;p9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9"/>
          <p:cNvSpPr txBox="1"/>
          <p:nvPr>
            <p:ph hasCustomPrompt="1" type="title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2" name="Google Shape;142;p99"/>
          <p:cNvSpPr txBox="1"/>
          <p:nvPr>
            <p:ph idx="1" type="subTitle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43" name="Google Shape;143;p9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44" name="Google Shape;144;p9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5" name="Google Shape;145;p9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6" name="Google Shape;146;p9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47" name="Google Shape;147;p9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9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0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0"/>
          <p:cNvSpPr txBox="1"/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2" name="Google Shape;152;p100"/>
          <p:cNvSpPr txBox="1"/>
          <p:nvPr>
            <p:ph idx="1" type="subTitle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00"/>
          <p:cNvSpPr txBox="1"/>
          <p:nvPr>
            <p:ph idx="2" type="title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" name="Google Shape;154;p100"/>
          <p:cNvSpPr txBox="1"/>
          <p:nvPr>
            <p:ph idx="3" type="subTitle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00"/>
          <p:cNvSpPr txBox="1"/>
          <p:nvPr>
            <p:ph idx="4" type="title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6" name="Google Shape;156;p100"/>
          <p:cNvSpPr txBox="1"/>
          <p:nvPr>
            <p:ph idx="5" type="subTitle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00"/>
          <p:cNvSpPr txBox="1"/>
          <p:nvPr>
            <p:ph idx="6" type="title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8" name="Google Shape;158;p100"/>
          <p:cNvSpPr txBox="1"/>
          <p:nvPr>
            <p:ph idx="7" type="subTitle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00"/>
          <p:cNvSpPr txBox="1"/>
          <p:nvPr>
            <p:ph idx="8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0" name="Google Shape;160;p10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1" name="Google Shape;161;p10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2" name="Google Shape;162;p10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3" name="Google Shape;163;p10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4" name="Google Shape;164;p10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0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1"/>
          <p:cNvSpPr txBox="1"/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69" name="Google Shape;169;p10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70" name="Google Shape;170;p10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1" name="Google Shape;171;p10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2" name="Google Shape;172;p10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73" name="Google Shape;173;p10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4" name="Google Shape;174;p10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2"/>
          <p:cNvSpPr txBox="1"/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8" name="Google Shape;178;p102"/>
          <p:cNvSpPr txBox="1"/>
          <p:nvPr>
            <p:ph idx="1" type="subTitle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02"/>
          <p:cNvSpPr txBox="1"/>
          <p:nvPr>
            <p:ph idx="2" type="title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0" name="Google Shape;180;p102"/>
          <p:cNvSpPr txBox="1"/>
          <p:nvPr>
            <p:ph idx="3" type="subTitle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02"/>
          <p:cNvSpPr txBox="1"/>
          <p:nvPr>
            <p:ph idx="4" type="title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2" name="Google Shape;182;p102"/>
          <p:cNvSpPr txBox="1"/>
          <p:nvPr>
            <p:ph idx="5" type="subTitle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02"/>
          <p:cNvSpPr txBox="1"/>
          <p:nvPr>
            <p:ph idx="6" type="title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4" name="Google Shape;184;p102"/>
          <p:cNvSpPr txBox="1"/>
          <p:nvPr>
            <p:ph idx="7" type="subTitle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02"/>
          <p:cNvSpPr txBox="1"/>
          <p:nvPr>
            <p:ph idx="8" type="title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6" name="Google Shape;186;p102"/>
          <p:cNvSpPr txBox="1"/>
          <p:nvPr>
            <p:ph idx="9" type="subTitle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02"/>
          <p:cNvSpPr txBox="1"/>
          <p:nvPr>
            <p:ph idx="13" type="title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8" name="Google Shape;188;p102"/>
          <p:cNvSpPr txBox="1"/>
          <p:nvPr>
            <p:ph idx="14" type="subTitle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02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90" name="Google Shape;190;p10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91" name="Google Shape;191;p10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2" name="Google Shape;192;p10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" name="Google Shape;193;p10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94" name="Google Shape;194;p10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" name="Google Shape;195;p10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4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04"/>
          <p:cNvSpPr txBox="1"/>
          <p:nvPr>
            <p:ph idx="1" type="subTitle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04"/>
          <p:cNvSpPr txBox="1"/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00" name="Google Shape;200;p10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01" name="Google Shape;201;p10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2" name="Google Shape;202;p10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3" name="Google Shape;203;p10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04" name="Google Shape;204;p10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5" name="Google Shape;205;p10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5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0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9" name="Google Shape;209;p105"/>
          <p:cNvSpPr txBox="1"/>
          <p:nvPr>
            <p:ph idx="1" type="body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indent="-279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indent="-2730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grpSp>
        <p:nvGrpSpPr>
          <p:cNvPr id="210" name="Google Shape;210;p10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1" name="Google Shape;211;p10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2" name="Google Shape;212;p10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3" name="Google Shape;213;p10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4" name="Google Shape;214;p10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5" name="Google Shape;215;p10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6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6"/>
          <p:cNvSpPr txBox="1"/>
          <p:nvPr>
            <p:ph idx="1" type="subTitle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06"/>
          <p:cNvSpPr txBox="1"/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0" name="Google Shape;220;p10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21" name="Google Shape;221;p10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2" name="Google Shape;222;p10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3" name="Google Shape;223;p10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24" name="Google Shape;224;p10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10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2"/>
          <p:cNvSpPr txBox="1"/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" name="Google Shape;21;p92"/>
          <p:cNvSpPr txBox="1"/>
          <p:nvPr>
            <p:ph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" name="Google Shape;22;p92"/>
          <p:cNvSpPr txBox="1"/>
          <p:nvPr>
            <p:ph idx="1" type="subTitle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2"/>
          <p:cNvSpPr txBox="1"/>
          <p:nvPr>
            <p:ph idx="3" type="title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92"/>
          <p:cNvSpPr txBox="1"/>
          <p:nvPr>
            <p:ph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" name="Google Shape;25;p92"/>
          <p:cNvSpPr txBox="1"/>
          <p:nvPr>
            <p:ph idx="5" type="subTitle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2"/>
          <p:cNvSpPr txBox="1"/>
          <p:nvPr>
            <p:ph idx="6" type="title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92"/>
          <p:cNvSpPr txBox="1"/>
          <p:nvPr>
            <p:ph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" name="Google Shape;28;p92"/>
          <p:cNvSpPr txBox="1"/>
          <p:nvPr>
            <p:ph idx="8" type="subTitle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2"/>
          <p:cNvSpPr txBox="1"/>
          <p:nvPr>
            <p:ph idx="9" type="title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2"/>
          <p:cNvSpPr txBox="1"/>
          <p:nvPr>
            <p:ph idx="13" type="title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" name="Google Shape;31;p92"/>
          <p:cNvSpPr txBox="1"/>
          <p:nvPr>
            <p:ph idx="14" type="subTitle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2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3" name="Google Shape;33;p9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9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" name="Google Shape;35;p9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" name="Google Shape;36;p9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9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" name="Google Shape;38;p9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07"/>
          <p:cNvSpPr txBox="1"/>
          <p:nvPr>
            <p:ph type="title"/>
          </p:nvPr>
        </p:nvSpPr>
        <p:spPr>
          <a:xfrm>
            <a:off x="1024800" y="976100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29" name="Google Shape;229;p107"/>
          <p:cNvSpPr txBox="1"/>
          <p:nvPr>
            <p:ph idx="1" type="subTitle"/>
          </p:nvPr>
        </p:nvSpPr>
        <p:spPr>
          <a:xfrm>
            <a:off x="1024800" y="1627026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07"/>
          <p:cNvSpPr txBox="1"/>
          <p:nvPr>
            <p:ph idx="2" type="title"/>
          </p:nvPr>
        </p:nvSpPr>
        <p:spPr>
          <a:xfrm>
            <a:off x="2138250" y="2114836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31" name="Google Shape;231;p107"/>
          <p:cNvSpPr txBox="1"/>
          <p:nvPr>
            <p:ph idx="3" type="subTitle"/>
          </p:nvPr>
        </p:nvSpPr>
        <p:spPr>
          <a:xfrm>
            <a:off x="2138250" y="2765660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07"/>
          <p:cNvSpPr txBox="1"/>
          <p:nvPr>
            <p:ph idx="4" type="title"/>
          </p:nvPr>
        </p:nvSpPr>
        <p:spPr>
          <a:xfrm>
            <a:off x="3251700" y="3278901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33" name="Google Shape;233;p107"/>
          <p:cNvSpPr txBox="1"/>
          <p:nvPr>
            <p:ph idx="5" type="subTitle"/>
          </p:nvPr>
        </p:nvSpPr>
        <p:spPr>
          <a:xfrm>
            <a:off x="3251700" y="3929725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4" name="Google Shape;234;p10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5" name="Google Shape;235;p10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6" name="Google Shape;236;p10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7" name="Google Shape;237;p10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8" name="Google Shape;238;p10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9" name="Google Shape;239;p10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08"/>
          <p:cNvSpPr txBox="1"/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3" name="Google Shape;243;p108"/>
          <p:cNvSpPr txBox="1"/>
          <p:nvPr>
            <p:ph idx="1" type="subTitle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4" name="Google Shape;244;p108"/>
          <p:cNvSpPr txBox="1"/>
          <p:nvPr>
            <p:ph idx="2" type="subTitle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5" name="Google Shape;245;p108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b="0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includes icons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b="0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200" u="none" cap="none" strike="noStrike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46" name="Google Shape;246;p10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7" name="Google Shape;247;p10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8" name="Google Shape;248;p10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9" name="Google Shape;249;p10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50" name="Google Shape;250;p10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1" name="Google Shape;251;p10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09"/>
          <p:cNvSpPr txBox="1"/>
          <p:nvPr>
            <p:ph idx="1" type="subTitle"/>
          </p:nvPr>
        </p:nvSpPr>
        <p:spPr>
          <a:xfrm>
            <a:off x="720000" y="1265100"/>
            <a:ext cx="5147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09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6" name="Google Shape;256;p109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09"/>
          <p:cNvSpPr txBox="1"/>
          <p:nvPr>
            <p:ph idx="3" type="subTitle"/>
          </p:nvPr>
        </p:nvSpPr>
        <p:spPr>
          <a:xfrm>
            <a:off x="719988" y="2497413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8" name="Google Shape;258;p109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09"/>
          <p:cNvSpPr txBox="1"/>
          <p:nvPr>
            <p:ph idx="5" type="subTitle"/>
          </p:nvPr>
        </p:nvSpPr>
        <p:spPr>
          <a:xfrm>
            <a:off x="719988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60" name="Google Shape;260;p10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61" name="Google Shape;261;p10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2" name="Google Shape;262;p10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3" name="Google Shape;263;p10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64" name="Google Shape;264;p10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5" name="Google Shape;265;p10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0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10"/>
          <p:cNvSpPr txBox="1"/>
          <p:nvPr>
            <p:ph idx="1" type="subTitle"/>
          </p:nvPr>
        </p:nvSpPr>
        <p:spPr>
          <a:xfrm>
            <a:off x="720000" y="1265088"/>
            <a:ext cx="4966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10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0" name="Google Shape;270;p110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110"/>
          <p:cNvSpPr txBox="1"/>
          <p:nvPr>
            <p:ph idx="3" type="subTitle"/>
          </p:nvPr>
        </p:nvSpPr>
        <p:spPr>
          <a:xfrm>
            <a:off x="719975" y="2497429"/>
            <a:ext cx="49662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2" name="Google Shape;272;p110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10"/>
          <p:cNvSpPr txBox="1"/>
          <p:nvPr>
            <p:ph idx="5" type="subTitle"/>
          </p:nvPr>
        </p:nvSpPr>
        <p:spPr>
          <a:xfrm>
            <a:off x="719963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4" name="Google Shape;274;p110"/>
          <p:cNvSpPr txBox="1"/>
          <p:nvPr>
            <p:ph idx="6" type="subTitle"/>
          </p:nvPr>
        </p:nvSpPr>
        <p:spPr>
          <a:xfrm>
            <a:off x="5686250" y="2080938"/>
            <a:ext cx="2738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10"/>
          <p:cNvSpPr txBox="1"/>
          <p:nvPr>
            <p:ph idx="7" type="subTitle"/>
          </p:nvPr>
        </p:nvSpPr>
        <p:spPr>
          <a:xfrm>
            <a:off x="5686200" y="2497412"/>
            <a:ext cx="2738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76" name="Google Shape;276;p11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7" name="Google Shape;277;p1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8" name="Google Shape;278;p1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9" name="Google Shape;279;p11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1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1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4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11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11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6" name="Google Shape;286;p11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11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88" name="Google Shape;288;p11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11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0" name="Google Shape;290;p11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91" name="Google Shape;291;p11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11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1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4" name="Google Shape;294;p114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11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6" name="Google Shape;296;p11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1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8" name="Google Shape;298;p1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9" name="Google Shape;299;p11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1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1" name="Google Shape;301;p1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02" name="Google Shape;302;p11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11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4" name="Google Shape;304;p11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p11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1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11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11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0" name="Google Shape;310;p11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11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2" name="Google Shape;312;p11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11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4" name="Google Shape;314;p11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15" name="Google Shape;315;p11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11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1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8" name="Google Shape;318;p115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11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1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1" name="Google Shape;321;p1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2" name="Google Shape;322;p11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1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4" name="Google Shape;324;p1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25" name="Google Shape;325;p11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11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7" name="Google Shape;327;p11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8" name="Google Shape;328;p11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11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11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3" name="Google Shape;333;p11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11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5" name="Google Shape;335;p11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11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7" name="Google Shape;337;p11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38" name="Google Shape;338;p11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11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1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1" name="Google Shape;341;p116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116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3" name="Google Shape;343;p11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1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5" name="Google Shape;345;p1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6" name="Google Shape;346;p11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1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p1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49" name="Google Shape;349;p11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11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1" name="Google Shape;351;p11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2" name="Google Shape;352;p11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53" name="Google Shape;353;p116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116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9019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16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0588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16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0588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16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0588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16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9" name="Google Shape;359;p116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116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9019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16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19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16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3" name="Google Shape;363;p116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364" name="Google Shape;364;p116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116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" name="Google Shape;366;p116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67" name="Google Shape;367;p116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116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9019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9" name="Google Shape;369;p116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116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" name="Google Shape;371;p116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72" name="Google Shape;372;p116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116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9019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16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9019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16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9019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76" name="Google Shape;376;p116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116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fmla="val 28586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16"/>
            <p:cNvSpPr/>
            <p:nvPr/>
          </p:nvSpPr>
          <p:spPr>
            <a:xfrm>
              <a:off x="2375150" y="844350"/>
              <a:ext cx="177653" cy="175796"/>
            </a:xfrm>
            <a:custGeom>
              <a:rect b="b" l="l" r="r" t="t"/>
              <a:pathLst>
                <a:path extrusionOk="0" h="8234" w="8321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16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0" name="Google Shape;380;p116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116"/>
            <p:cNvSpPr/>
            <p:nvPr/>
          </p:nvSpPr>
          <p:spPr>
            <a:xfrm>
              <a:off x="7760767" y="1176066"/>
              <a:ext cx="795391" cy="626114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9019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2" name="Google Shape;382;p116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116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16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16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116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3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93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3" name="Google Shape;43;p93"/>
          <p:cNvSpPr txBox="1"/>
          <p:nvPr>
            <p:ph idx="1" type="subTitle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" name="Google Shape;44;p9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5" name="Google Shape;45;p9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" name="Google Shape;46;p9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" name="Google Shape;47;p9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48" name="Google Shape;48;p9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9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89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54" name="Google Shape;54;p8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5" name="Google Shape;55;p8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" name="Google Shape;56;p8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" name="Google Shape;57;p8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8" name="Google Shape;58;p8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8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03"/>
          <p:cNvSpPr txBox="1"/>
          <p:nvPr>
            <p:ph type="title"/>
          </p:nvPr>
        </p:nvSpPr>
        <p:spPr>
          <a:xfrm>
            <a:off x="2143500" y="3457200"/>
            <a:ext cx="485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" name="Google Shape;63;p103"/>
          <p:cNvSpPr txBox="1"/>
          <p:nvPr>
            <p:ph idx="1" type="subTitle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64" name="Google Shape;64;p10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5" name="Google Shape;65;p10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6" name="Google Shape;66;p10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" name="Google Shape;67;p10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8" name="Google Shape;68;p10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" name="Google Shape;69;p10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4"/>
          <p:cNvSpPr txBox="1"/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" name="Google Shape;73;p94"/>
          <p:cNvSpPr txBox="1"/>
          <p:nvPr>
            <p:ph idx="1" type="subTitle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9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5" name="Google Shape;75;p9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6" name="Google Shape;76;p9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" name="Google Shape;77;p9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8" name="Google Shape;78;p9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9" name="Google Shape;79;p9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0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90"/>
          <p:cNvSpPr txBox="1"/>
          <p:nvPr>
            <p:ph idx="1" type="subTitle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0"/>
          <p:cNvSpPr txBox="1"/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4" name="Google Shape;84;p9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5" name="Google Shape;85;p9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6" name="Google Shape;86;p9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" name="Google Shape;87;p9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8" name="Google Shape;88;p9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9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5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2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5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2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5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2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95"/>
          <p:cNvSpPr txBox="1"/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" name="Google Shape;96;p95"/>
          <p:cNvSpPr txBox="1"/>
          <p:nvPr>
            <p:ph idx="1" type="subTitle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5"/>
          <p:cNvSpPr txBox="1"/>
          <p:nvPr>
            <p:ph idx="2" type="title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" name="Google Shape;98;p95"/>
          <p:cNvSpPr txBox="1"/>
          <p:nvPr>
            <p:ph idx="3" type="subTitle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95"/>
          <p:cNvSpPr txBox="1"/>
          <p:nvPr>
            <p:ph idx="4" type="title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" name="Google Shape;100;p95"/>
          <p:cNvSpPr txBox="1"/>
          <p:nvPr>
            <p:ph idx="5" type="subTitle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95"/>
          <p:cNvSpPr txBox="1"/>
          <p:nvPr>
            <p:ph idx="6"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2" name="Google Shape;102;p9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03" name="Google Shape;103;p9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4" name="Google Shape;104;p9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" name="Google Shape;105;p9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06" name="Google Shape;106;p9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9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7"/>
          <p:cNvSpPr txBox="1"/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87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mozilla.org/en-US/docs/Web/CSS/Cascade" TargetMode="External"/><Relationship Id="rId4" Type="http://schemas.openxmlformats.org/officeDocument/2006/relationships/hyperlink" Target="https://css-tricks.com/css-cascade-layers/" TargetMode="External"/><Relationship Id="rId5" Type="http://schemas.openxmlformats.org/officeDocument/2006/relationships/hyperlink" Target="https://developer.mozilla.org/en-US/docs/Web/CSS/Specificity" TargetMode="External"/><Relationship Id="rId6" Type="http://schemas.openxmlformats.org/officeDocument/2006/relationships/slide" Target="/ppt/slides/slide2.xml"/><Relationship Id="rId7" Type="http://schemas.openxmlformats.org/officeDocument/2006/relationships/slide" Target="/ppt/slides/slide2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slide" Target="/ppt/slides/slide1.xml"/><Relationship Id="rId4" Type="http://schemas.openxmlformats.org/officeDocument/2006/relationships/hyperlink" Target="mailto:yishain@appleseeds.org.il" TargetMode="External"/><Relationship Id="rId5" Type="http://schemas.openxmlformats.org/officeDocument/2006/relationships/hyperlink" Target="mailto:shhadys@appleseeds.org.il" TargetMode="External"/><Relationship Id="rId6" Type="http://schemas.openxmlformats.org/officeDocument/2006/relationships/slide" Target="/ppt/slides/slide2.xml"/><Relationship Id="rId7" Type="http://schemas.openxmlformats.org/officeDocument/2006/relationships/slide" Target="/ppt/slides/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2" name="Google Shape;392;p1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INTRO TO CSS </a:t>
            </a:r>
            <a:endParaRPr/>
          </a:p>
        </p:txBody>
      </p:sp>
      <p:grpSp>
        <p:nvGrpSpPr>
          <p:cNvPr id="393" name="Google Shape;393;p1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394" name="Google Shape;394;p1"/>
            <p:cNvSpPr/>
            <p:nvPr/>
          </p:nvSpPr>
          <p:spPr>
            <a:xfrm>
              <a:off x="6273950" y="3298356"/>
              <a:ext cx="426300" cy="396873"/>
            </a:xfrm>
            <a:custGeom>
              <a:rect b="b" l="l" r="r" t="t"/>
              <a:pathLst>
                <a:path extrusionOk="0" h="15982" w="17167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"/>
            <p:cNvSpPr/>
            <p:nvPr/>
          </p:nvSpPr>
          <p:spPr>
            <a:xfrm>
              <a:off x="6154104" y="3665446"/>
              <a:ext cx="666008" cy="37249"/>
            </a:xfrm>
            <a:custGeom>
              <a:rect b="b" l="l" r="r" t="t"/>
              <a:pathLst>
                <a:path extrusionOk="0" h="1500" w="2682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"/>
            <p:cNvSpPr/>
            <p:nvPr/>
          </p:nvSpPr>
          <p:spPr>
            <a:xfrm>
              <a:off x="6273950" y="3303326"/>
              <a:ext cx="426300" cy="126596"/>
            </a:xfrm>
            <a:custGeom>
              <a:rect b="b" l="l" r="r" t="t"/>
              <a:pathLst>
                <a:path extrusionOk="0" h="5098" w="17167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"/>
            <p:cNvSpPr/>
            <p:nvPr/>
          </p:nvSpPr>
          <p:spPr>
            <a:xfrm>
              <a:off x="5375029" y="3097292"/>
              <a:ext cx="2224098" cy="218476"/>
            </a:xfrm>
            <a:custGeom>
              <a:rect b="b" l="l" r="r" t="t"/>
              <a:pathLst>
                <a:path extrusionOk="0" h="8798" w="89564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"/>
            <p:cNvSpPr/>
            <p:nvPr/>
          </p:nvSpPr>
          <p:spPr>
            <a:xfrm>
              <a:off x="5375029" y="1818088"/>
              <a:ext cx="2224161" cy="1289166"/>
            </a:xfrm>
            <a:custGeom>
              <a:rect b="b" l="l" r="r" t="t"/>
              <a:pathLst>
                <a:path extrusionOk="0" h="51913" w="89564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"/>
            <p:cNvSpPr/>
            <p:nvPr/>
          </p:nvSpPr>
          <p:spPr>
            <a:xfrm>
              <a:off x="5434356" y="1871380"/>
              <a:ext cx="2105483" cy="1171978"/>
            </a:xfrm>
            <a:custGeom>
              <a:rect b="b" l="l" r="r" t="t"/>
              <a:pathLst>
                <a:path extrusionOk="0" h="47194" w="84785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0588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"/>
            <p:cNvSpPr/>
            <p:nvPr/>
          </p:nvSpPr>
          <p:spPr>
            <a:xfrm>
              <a:off x="5527258" y="1968354"/>
              <a:ext cx="677425" cy="476599"/>
            </a:xfrm>
            <a:custGeom>
              <a:rect b="b" l="l" r="r" t="t"/>
              <a:pathLst>
                <a:path extrusionOk="0" h="19192" w="27279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"/>
            <p:cNvSpPr/>
            <p:nvPr/>
          </p:nvSpPr>
          <p:spPr>
            <a:xfrm>
              <a:off x="5527258" y="2497898"/>
              <a:ext cx="1407769" cy="476698"/>
            </a:xfrm>
            <a:custGeom>
              <a:rect b="b" l="l" r="r" t="t"/>
              <a:pathLst>
                <a:path extrusionOk="0" h="19196" w="56689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"/>
            <p:cNvSpPr/>
            <p:nvPr/>
          </p:nvSpPr>
          <p:spPr>
            <a:xfrm>
              <a:off x="6257635" y="1968354"/>
              <a:ext cx="677400" cy="476599"/>
            </a:xfrm>
            <a:custGeom>
              <a:rect b="b" l="l" r="r" t="t"/>
              <a:pathLst>
                <a:path extrusionOk="0" h="19192" w="27278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"/>
            <p:cNvSpPr/>
            <p:nvPr/>
          </p:nvSpPr>
          <p:spPr>
            <a:xfrm>
              <a:off x="7002489" y="1968354"/>
              <a:ext cx="479554" cy="221338"/>
            </a:xfrm>
            <a:custGeom>
              <a:rect b="b" l="l" r="r" t="t"/>
              <a:pathLst>
                <a:path extrusionOk="0" h="8913" w="19311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"/>
            <p:cNvSpPr/>
            <p:nvPr/>
          </p:nvSpPr>
          <p:spPr>
            <a:xfrm>
              <a:off x="7002489" y="2241370"/>
              <a:ext cx="479554" cy="733225"/>
            </a:xfrm>
            <a:custGeom>
              <a:rect b="b" l="l" r="r" t="t"/>
              <a:pathLst>
                <a:path extrusionOk="0" h="29526" w="19311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5" name="Google Shape;405;p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06" name="Google Shape;406;p1"/>
            <p:cNvSpPr/>
            <p:nvPr/>
          </p:nvSpPr>
          <p:spPr>
            <a:xfrm>
              <a:off x="7542675" y="1392460"/>
              <a:ext cx="879178" cy="692069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9019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7" name="Google Shape;407;p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08" name="Google Shape;408;p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2" name="Google Shape;412;p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13" name="Google Shape;413;p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4" name="Google Shape;414;p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5" name="Google Shape;415;p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16" name="Google Shape;416;p1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17" name="Google Shape;417;p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18" name="Google Shape;418;p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rgbClr val="FFFFFF">
                      <a:alpha val="84705"/>
                    </a:srgbClr>
                  </a:gs>
                  <a:gs pos="100000">
                    <a:srgbClr val="C5C7F4">
                      <a:alpha val="84705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84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19" name="Google Shape;419;p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0" name="Google Shape;420;p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rect b="b" l="l" r="r" t="t"/>
                  <a:pathLst>
                    <a:path extrusionOk="0" h="14209" w="14203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" name="Google Shape;421;p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rect b="b" l="l" r="r" t="t"/>
                  <a:pathLst>
                    <a:path extrusionOk="0" h="4650" w="4656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" name="Google Shape;422;p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rect b="b" l="l" r="r" t="t"/>
                  <a:pathLst>
                    <a:path extrusionOk="0" h="5727" w="9793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23" name="Google Shape;423;p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24" name="Google Shape;424;p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accent6">
                  <a:alpha val="5254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accent6">
                  <a:alpha val="5254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accent6">
                  <a:alpha val="5254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7" name="Google Shape;427;p1"/>
          <p:cNvGrpSpPr/>
          <p:nvPr/>
        </p:nvGrpSpPr>
        <p:grpSpPr>
          <a:xfrm>
            <a:off x="7427195" y="2464512"/>
            <a:ext cx="694832" cy="495053"/>
            <a:chOff x="3336290" y="763810"/>
            <a:chExt cx="810300" cy="577321"/>
          </a:xfrm>
        </p:grpSpPr>
        <p:sp>
          <p:nvSpPr>
            <p:cNvPr id="428" name="Google Shape;428;p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9019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"/>
            <p:cNvSpPr/>
            <p:nvPr/>
          </p:nvSpPr>
          <p:spPr>
            <a:xfrm>
              <a:off x="3414726" y="1013671"/>
              <a:ext cx="653730" cy="281110"/>
            </a:xfrm>
            <a:custGeom>
              <a:rect b="b" l="l" r="r" t="t"/>
              <a:pathLst>
                <a:path extrusionOk="0" h="14176" w="28015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"/>
            <p:cNvSpPr/>
            <p:nvPr/>
          </p:nvSpPr>
          <p:spPr>
            <a:xfrm>
              <a:off x="3848871" y="832785"/>
              <a:ext cx="144823" cy="144867"/>
            </a:xfrm>
            <a:custGeom>
              <a:rect b="b" l="l" r="r" t="t"/>
              <a:pathLst>
                <a:path extrusionOk="0" h="4417" w="4416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1" name="Google Shape;431;p1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2" name="Google Shape;432;p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9019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9019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9019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9019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9019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7" name="Google Shape;437;p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38" name="Google Shape;438;p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9" name="Google Shape;439;p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0" name="Google Shape;440;p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41" name="Google Shape;441;p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2" name="Google Shape;442;p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3" name="Google Shape;443;p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44" name="Google Shape;444;p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45" name="Google Shape;445;p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447" name="Google Shape;447;p1">
            <a:hlinkClick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48" name="Google Shape;448;p1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g1c146f32d41_0_28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779" name="Google Shape;779;g1c146f32d41_0_2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0" name="Google Shape;780;g1c146f32d41_0_2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1" name="Google Shape;781;g1c146f32d41_0_2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82" name="Google Shape;782;g1c146f32d41_0_2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83" name="Google Shape;783;g1c146f32d41_0_2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84" name="Google Shape;784;g1c146f32d41_0_28"/>
            <p:cNvGrpSpPr/>
            <p:nvPr/>
          </p:nvGrpSpPr>
          <p:grpSpPr>
            <a:xfrm>
              <a:off x="298112" y="4342652"/>
              <a:ext cx="110182" cy="126862"/>
              <a:chOff x="281100" y="2027800"/>
              <a:chExt cx="140700" cy="162000"/>
            </a:xfrm>
          </p:grpSpPr>
          <p:sp>
            <p:nvSpPr>
              <p:cNvPr id="785" name="Google Shape;785;g1c146f32d41_0_2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86" name="Google Shape;786;g1c146f32d41_0_2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87" name="Google Shape;787;g1c146f32d41_0_2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88" name="Google Shape;788;g1c146f32d41_0_2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789" name="Google Shape;789;g1c146f32d41_0_2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90" name="Google Shape;790;g1c146f32d41_0_2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g1c146f32d41_0_2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92" name="Google Shape;792;g1c146f32d41_0_2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500"/>
              <a:t>Basic Structure</a:t>
            </a:r>
            <a:endParaRPr sz="2500"/>
          </a:p>
        </p:txBody>
      </p:sp>
      <p:sp>
        <p:nvSpPr>
          <p:cNvPr id="793" name="Google Shape;793;g1c146f32d41_0_28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&lt;p&gt;i’m a </a:t>
            </a:r>
            <a:r>
              <a:rPr lang="en" sz="2000"/>
              <a:t>paragraph</a:t>
            </a:r>
            <a:r>
              <a:rPr lang="en" sz="2000"/>
              <a:t>&lt;/p&gt;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css:</a:t>
            </a:r>
            <a:br>
              <a:rPr lang="en" sz="2000"/>
            </a:br>
            <a:br>
              <a:rPr lang="en" sz="2000"/>
            </a:br>
            <a:r>
              <a:rPr lang="en" sz="2000"/>
              <a:t>p </a:t>
            </a:r>
            <a:r>
              <a:rPr lang="en" sz="2000"/>
              <a:t>{</a:t>
            </a:r>
            <a:br>
              <a:rPr lang="en" sz="2000"/>
            </a:br>
            <a:r>
              <a:rPr lang="en" sz="2000"/>
              <a:t>	Color: green;</a:t>
            </a:r>
            <a:br>
              <a:rPr lang="en" sz="2000"/>
            </a:br>
            <a:r>
              <a:rPr lang="en" sz="2000"/>
              <a:t>}</a:t>
            </a:r>
            <a:endParaRPr sz="2000"/>
          </a:p>
        </p:txBody>
      </p:sp>
      <p:sp>
        <p:nvSpPr>
          <p:cNvPr id="794" name="Google Shape;794;g1c146f32d41_0_28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g1c146f32d41_0_28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g1c146f32d41_0_28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g1c146f32d41_0_28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8" name="Google Shape;798;g1c146f32d41_0_28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99" name="Google Shape;799;g1c146f32d41_0_28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g1c146f32d41_0_28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g1c146f32d41_0_28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2" name="Google Shape;802;g1c146f32d41_0_28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7" name="Google Shape;807;g1c146f32d41_0_56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808" name="Google Shape;808;g1c146f32d41_0_5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9" name="Google Shape;809;g1c146f32d41_0_5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0" name="Google Shape;810;g1c146f32d41_0_5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11" name="Google Shape;811;g1c146f32d41_0_5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12" name="Google Shape;812;g1c146f32d41_0_5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3" name="Google Shape;813;g1c146f32d41_0_56"/>
            <p:cNvGrpSpPr/>
            <p:nvPr/>
          </p:nvGrpSpPr>
          <p:grpSpPr>
            <a:xfrm>
              <a:off x="298112" y="4342652"/>
              <a:ext cx="110182" cy="126862"/>
              <a:chOff x="281100" y="2027800"/>
              <a:chExt cx="140700" cy="162000"/>
            </a:xfrm>
          </p:grpSpPr>
          <p:sp>
            <p:nvSpPr>
              <p:cNvPr id="814" name="Google Shape;814;g1c146f32d41_0_5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15" name="Google Shape;815;g1c146f32d41_0_5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16" name="Google Shape;816;g1c146f32d41_0_5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17" name="Google Shape;817;g1c146f32d41_0_5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818" name="Google Shape;818;g1c146f32d41_0_5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19" name="Google Shape;819;g1c146f32d41_0_5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g1c146f32d41_0_5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1" name="Google Shape;821;g1c146f32d41_0_5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500"/>
              <a:t>Basic Structure</a:t>
            </a:r>
            <a:endParaRPr sz="2500"/>
          </a:p>
        </p:txBody>
      </p:sp>
      <p:sp>
        <p:nvSpPr>
          <p:cNvPr id="822" name="Google Shape;822;g1c146f32d41_0_56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selector need to match an html element - or the style will not be applied.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happens if there are 2 style applied to the same html element? What is they </a:t>
            </a:r>
            <a:r>
              <a:rPr lang="en" sz="2000"/>
              <a:t>contradict</a:t>
            </a:r>
            <a:r>
              <a:rPr lang="en" sz="2000"/>
              <a:t> each other? Try it!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is the </a:t>
            </a:r>
            <a:r>
              <a:rPr lang="en" sz="2000"/>
              <a:t>cascade</a:t>
            </a:r>
            <a:r>
              <a:rPr lang="en" sz="2000"/>
              <a:t> inside “cascading style sheets”.</a:t>
            </a:r>
            <a:endParaRPr sz="2000"/>
          </a:p>
        </p:txBody>
      </p:sp>
      <p:sp>
        <p:nvSpPr>
          <p:cNvPr id="823" name="Google Shape;823;g1c146f32d41_0_56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g1c146f32d41_0_56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g1c146f32d41_0_56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g1c146f32d41_0_56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7" name="Google Shape;827;g1c146f32d41_0_56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28" name="Google Shape;828;g1c146f32d41_0_56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g1c146f32d41_0_56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g1c146f32d41_0_56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1" name="Google Shape;831;g1c146f32d41_0_56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g1c146f32d41_0_84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837" name="Google Shape;837;g1c146f32d41_0_8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8" name="Google Shape;838;g1c146f32d41_0_8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9" name="Google Shape;839;g1c146f32d41_0_8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40" name="Google Shape;840;g1c146f32d41_0_8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41" name="Google Shape;841;g1c146f32d41_0_8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2" name="Google Shape;842;g1c146f32d41_0_84"/>
            <p:cNvGrpSpPr/>
            <p:nvPr/>
          </p:nvGrpSpPr>
          <p:grpSpPr>
            <a:xfrm>
              <a:off x="298112" y="4342652"/>
              <a:ext cx="110182" cy="126862"/>
              <a:chOff x="281100" y="2027800"/>
              <a:chExt cx="140700" cy="162000"/>
            </a:xfrm>
          </p:grpSpPr>
          <p:sp>
            <p:nvSpPr>
              <p:cNvPr id="843" name="Google Shape;843;g1c146f32d41_0_8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44" name="Google Shape;844;g1c146f32d41_0_8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45" name="Google Shape;845;g1c146f32d41_0_8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46" name="Google Shape;846;g1c146f32d41_0_8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847" name="Google Shape;847;g1c146f32d41_0_8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48" name="Google Shape;848;g1c146f32d41_0_8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g1c146f32d41_0_8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50" name="Google Shape;850;g1c146f32d41_0_8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500"/>
              <a:t>Basic Structure</a:t>
            </a:r>
            <a:endParaRPr sz="2500"/>
          </a:p>
        </p:txBody>
      </p:sp>
      <p:sp>
        <p:nvSpPr>
          <p:cNvPr id="851" name="Google Shape;851;g1c146f32d41_0_84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can be a selector?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tag name (like “p”, “div”, “h1”)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Id: if your add the id attribute to an html element, like: &lt;p id=”p1”&gt;im p&lt;/p&gt;</a:t>
            </a:r>
            <a:br>
              <a:rPr lang="en" sz="2000"/>
            </a:br>
            <a:r>
              <a:rPr lang="en" sz="2000"/>
              <a:t>You can use it as a selector, with “#”: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#p1 { styles…} or p#p1 {styles…}</a:t>
            </a:r>
            <a:endParaRPr sz="2000"/>
          </a:p>
        </p:txBody>
      </p:sp>
      <p:sp>
        <p:nvSpPr>
          <p:cNvPr id="852" name="Google Shape;852;g1c146f32d41_0_84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g1c146f32d41_0_84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g1c146f32d41_0_84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g1c146f32d41_0_84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6" name="Google Shape;856;g1c146f32d41_0_8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57" name="Google Shape;857;g1c146f32d41_0_8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g1c146f32d41_0_8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g1c146f32d41_0_8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0" name="Google Shape;860;g1c146f32d41_0_84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g1c146f32d41_0_112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866" name="Google Shape;866;g1c146f32d41_0_11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7" name="Google Shape;867;g1c146f32d41_0_11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8" name="Google Shape;868;g1c146f32d41_0_11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69" name="Google Shape;869;g1c146f32d41_0_11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70" name="Google Shape;870;g1c146f32d41_0_11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1" name="Google Shape;871;g1c146f32d41_0_112"/>
            <p:cNvGrpSpPr/>
            <p:nvPr/>
          </p:nvGrpSpPr>
          <p:grpSpPr>
            <a:xfrm>
              <a:off x="298112" y="4342652"/>
              <a:ext cx="110182" cy="126862"/>
              <a:chOff x="281100" y="2027800"/>
              <a:chExt cx="140700" cy="162000"/>
            </a:xfrm>
          </p:grpSpPr>
          <p:sp>
            <p:nvSpPr>
              <p:cNvPr id="872" name="Google Shape;872;g1c146f32d41_0_11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73" name="Google Shape;873;g1c146f32d41_0_11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74" name="Google Shape;874;g1c146f32d41_0_11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75" name="Google Shape;875;g1c146f32d41_0_11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876" name="Google Shape;876;g1c146f32d41_0_11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77" name="Google Shape;877;g1c146f32d41_0_11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g1c146f32d41_0_11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79" name="Google Shape;879;g1c146f32d41_0_11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500"/>
              <a:t>Basic Structure</a:t>
            </a:r>
            <a:endParaRPr sz="2500"/>
          </a:p>
        </p:txBody>
      </p:sp>
      <p:sp>
        <p:nvSpPr>
          <p:cNvPr id="880" name="Google Shape;880;g1c146f32d41_0_112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happens if two selector contradict each other? We will see shortly how css decides what css rule to use.</a:t>
            </a:r>
            <a:endParaRPr sz="2000"/>
          </a:p>
        </p:txBody>
      </p:sp>
      <p:sp>
        <p:nvSpPr>
          <p:cNvPr id="881" name="Google Shape;881;g1c146f32d41_0_112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g1c146f32d41_0_112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g1c146f32d41_0_112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g1c146f32d41_0_112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5" name="Google Shape;885;g1c146f32d41_0_11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86" name="Google Shape;886;g1c146f32d41_0_11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g1c146f32d41_0_11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g1c146f32d41_0_11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9" name="Google Shape;889;g1c146f32d41_0_112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1bd62aa82c8_0_766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95" name="Google Shape;895;g1bd62aa82c8_0_766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896" name="Google Shape;896;g1bd62aa82c8_0_76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7" name="Google Shape;897;g1bd62aa82c8_0_76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8" name="Google Shape;898;g1bd62aa82c8_0_76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99" name="Google Shape;899;g1bd62aa82c8_0_76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00" name="Google Shape;900;g1bd62aa82c8_0_76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1" name="Google Shape;901;g1bd62aa82c8_0_766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902" name="Google Shape;902;g1bd62aa82c8_0_76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3" name="Google Shape;903;g1bd62aa82c8_0_76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04" name="Google Shape;904;g1bd62aa82c8_0_76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05" name="Google Shape;905;g1bd62aa82c8_0_76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906" name="Google Shape;906;g1bd62aa82c8_0_76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07" name="Google Shape;907;g1bd62aa82c8_0_76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g1bd62aa82c8_0_76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09" name="Google Shape;909;g1bd62aa82c8_0_766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0" name="Google Shape;910;g1bd62aa82c8_0_766"/>
          <p:cNvSpPr txBox="1"/>
          <p:nvPr>
            <p:ph type="title"/>
          </p:nvPr>
        </p:nvSpPr>
        <p:spPr>
          <a:xfrm>
            <a:off x="948600" y="1893800"/>
            <a:ext cx="42825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Some styles</a:t>
            </a:r>
            <a:endParaRPr/>
          </a:p>
        </p:txBody>
      </p:sp>
      <p:sp>
        <p:nvSpPr>
          <p:cNvPr id="911" name="Google Shape;911;g1bd62aa82c8_0_766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/03</a:t>
            </a:r>
            <a:endParaRPr/>
          </a:p>
        </p:txBody>
      </p:sp>
      <p:sp>
        <p:nvSpPr>
          <p:cNvPr id="912" name="Google Shape;912;g1bd62aa82c8_0_766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3" name="Google Shape;913;g1bd62aa82c8_0_766"/>
          <p:cNvCxnSpPr/>
          <p:nvPr/>
        </p:nvCxnSpPr>
        <p:spPr>
          <a:xfrm>
            <a:off x="1069800" y="38409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914" name="Google Shape;914;g1bd62aa82c8_0_766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915" name="Google Shape;915;g1bd62aa82c8_0_766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9019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g1bd62aa82c8_0_766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g1bd62aa82c8_0_766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g1bd62aa82c8_0_766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g1bd62aa82c8_0_766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0" name="Google Shape;920;g1bd62aa82c8_0_766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921" name="Google Shape;921;g1bd62aa82c8_0_766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9019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g1bd62aa82c8_0_766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19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g1bd62aa82c8_0_766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24" name="Google Shape;924;g1bd62aa82c8_0_766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925" name="Google Shape;925;g1bd62aa82c8_0_766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6" name="Google Shape;926;g1bd62aa82c8_0_766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7" name="Google Shape;927;g1bd62aa82c8_0_766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28" name="Google Shape;928;g1bd62aa82c8_0_766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929" name="Google Shape;929;g1bd62aa82c8_0_766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930" name="Google Shape;930;g1bd62aa82c8_0_766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9019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1" name="Google Shape;931;g1bd62aa82c8_0_766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2" name="Google Shape;932;g1bd62aa82c8_0_766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9019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3" name="Google Shape;933;g1bd62aa82c8_0_766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4" name="Google Shape;934;g1bd62aa82c8_0_766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5" name="Google Shape;935;g1bd62aa82c8_0_766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9019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6" name="Google Shape;936;g1bd62aa82c8_0_766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7" name="Google Shape;937;g1bd62aa82c8_0_766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8" name="Google Shape;938;g1bd62aa82c8_0_766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9" name="Google Shape;939;g1bd62aa82c8_0_766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940" name="Google Shape;940;g1bd62aa82c8_0_766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1" name="Google Shape;941;g1bd62aa82c8_0_766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2" name="Google Shape;942;g1bd62aa82c8_0_766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3" name="Google Shape;943;g1bd62aa82c8_0_766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44" name="Google Shape;944;g1bd62aa82c8_0_766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945" name="Google Shape;945;g1bd62aa82c8_0_766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9019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46" name="Google Shape;946;g1bd62aa82c8_0_766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947" name="Google Shape;947;g1bd62aa82c8_0_766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8" name="Google Shape;948;g1bd62aa82c8_0_766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49" name="Google Shape;949;g1bd62aa82c8_0_766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950" name="Google Shape;950;g1bd62aa82c8_0_766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9019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g1bd62aa82c8_0_766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9019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g1bd62aa82c8_0_766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9019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53" name="Google Shape;953;g1bd62aa82c8_0_766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g1bd62aa82c8_0_766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g1bd62aa82c8_0_766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g1c146f32d41_0_205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961" name="Google Shape;961;g1c146f32d41_0_20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2" name="Google Shape;962;g1c146f32d41_0_20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3" name="Google Shape;963;g1c146f32d41_0_20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64" name="Google Shape;964;g1c146f32d41_0_20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65" name="Google Shape;965;g1c146f32d41_0_20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66" name="Google Shape;966;g1c146f32d41_0_205"/>
            <p:cNvGrpSpPr/>
            <p:nvPr/>
          </p:nvGrpSpPr>
          <p:grpSpPr>
            <a:xfrm>
              <a:off x="298112" y="4342652"/>
              <a:ext cx="110182" cy="126862"/>
              <a:chOff x="281100" y="2027800"/>
              <a:chExt cx="140700" cy="162000"/>
            </a:xfrm>
          </p:grpSpPr>
          <p:sp>
            <p:nvSpPr>
              <p:cNvPr id="967" name="Google Shape;967;g1c146f32d41_0_20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68" name="Google Shape;968;g1c146f32d41_0_20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69" name="Google Shape;969;g1c146f32d41_0_20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0" name="Google Shape;970;g1c146f32d41_0_20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971" name="Google Shape;971;g1c146f32d41_0_20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72" name="Google Shape;972;g1c146f32d41_0_20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g1c146f32d41_0_20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74" name="Google Shape;974;g1c146f32d41_0_20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500"/>
              <a:t>Some styles</a:t>
            </a:r>
            <a:endParaRPr sz="2500"/>
          </a:p>
        </p:txBody>
      </p:sp>
      <p:sp>
        <p:nvSpPr>
          <p:cNvPr id="975" name="Google Shape;975;g1c146f32d41_0_205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Like in HTML, there are alot of styles we can control with css.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You don’t need to </a:t>
            </a:r>
            <a:r>
              <a:rPr lang="en" sz="2000"/>
              <a:t>remember</a:t>
            </a:r>
            <a:r>
              <a:rPr lang="en" sz="2000"/>
              <a:t> them all!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will demonstrate some of them, just to get the idea.</a:t>
            </a:r>
            <a:endParaRPr sz="2000"/>
          </a:p>
        </p:txBody>
      </p:sp>
      <p:sp>
        <p:nvSpPr>
          <p:cNvPr id="976" name="Google Shape;976;g1c146f32d41_0_205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g1c146f32d41_0_205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g1c146f32d41_0_205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g1c146f32d41_0_205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0" name="Google Shape;980;g1c146f32d41_0_20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81" name="Google Shape;981;g1c146f32d41_0_20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g1c146f32d41_0_20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g1c146f32d41_0_20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4" name="Google Shape;984;g1c146f32d41_0_205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g1c146f32d41_0_233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990" name="Google Shape;990;g1c146f32d41_0_2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1" name="Google Shape;991;g1c146f32d41_0_2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2" name="Google Shape;992;g1c146f32d41_0_2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93" name="Google Shape;993;g1c146f32d41_0_2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g1c146f32d41_0_2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5" name="Google Shape;995;g1c146f32d41_0_233"/>
            <p:cNvGrpSpPr/>
            <p:nvPr/>
          </p:nvGrpSpPr>
          <p:grpSpPr>
            <a:xfrm>
              <a:off x="298112" y="4342652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g1c146f32d41_0_2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97" name="Google Shape;997;g1c146f32d41_0_2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g1c146f32d41_0_2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99" name="Google Shape;999;g1c146f32d41_0_2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000" name="Google Shape;1000;g1c146f32d41_0_2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g1c146f32d41_0_2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g1c146f32d41_0_2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03" name="Google Shape;1003;g1c146f32d41_0_23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500"/>
              <a:t>Some styles</a:t>
            </a:r>
            <a:endParaRPr sz="2500"/>
          </a:p>
        </p:txBody>
      </p:sp>
      <p:sp>
        <p:nvSpPr>
          <p:cNvPr id="1004" name="Google Shape;1004;g1c146f32d41_0_233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Font-size: control the size of the text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Color: control the color of the text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Border: 3 values - the width of the border, the color of the border, and the type of lie of the border.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Background-color: control the background color.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Border-radius: controls the edges of the border, and how round they are.</a:t>
            </a:r>
            <a:endParaRPr sz="2000"/>
          </a:p>
        </p:txBody>
      </p:sp>
      <p:sp>
        <p:nvSpPr>
          <p:cNvPr id="1005" name="Google Shape;1005;g1c146f32d41_0_233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g1c146f32d41_0_233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g1c146f32d41_0_233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g1c146f32d41_0_233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9" name="Google Shape;1009;g1c146f32d41_0_233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10" name="Google Shape;1010;g1c146f32d41_0_233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g1c146f32d41_0_233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g1c146f32d41_0_233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3" name="Google Shape;1013;g1c146f32d41_0_233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Google Shape;1018;g1c146f32d41_0_261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019" name="Google Shape;1019;g1c146f32d41_0_26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0" name="Google Shape;1020;g1c146f32d41_0_26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1" name="Google Shape;1021;g1c146f32d41_0_26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22" name="Google Shape;1022;g1c146f32d41_0_26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23" name="Google Shape;1023;g1c146f32d41_0_26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4" name="Google Shape;1024;g1c146f32d41_0_261"/>
            <p:cNvGrpSpPr/>
            <p:nvPr/>
          </p:nvGrpSpPr>
          <p:grpSpPr>
            <a:xfrm>
              <a:off x="298112" y="4342652"/>
              <a:ext cx="110182" cy="126862"/>
              <a:chOff x="281100" y="2027800"/>
              <a:chExt cx="140700" cy="162000"/>
            </a:xfrm>
          </p:grpSpPr>
          <p:sp>
            <p:nvSpPr>
              <p:cNvPr id="1025" name="Google Shape;1025;g1c146f32d41_0_26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26" name="Google Shape;1026;g1c146f32d41_0_26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27" name="Google Shape;1027;g1c146f32d41_0_26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28" name="Google Shape;1028;g1c146f32d41_0_26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029" name="Google Shape;1029;g1c146f32d41_0_26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30" name="Google Shape;1030;g1c146f32d41_0_26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g1c146f32d41_0_26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32" name="Google Shape;1032;g1c146f32d41_0_26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500"/>
              <a:t>Some styles</a:t>
            </a:r>
            <a:endParaRPr sz="2500"/>
          </a:p>
        </p:txBody>
      </p:sp>
      <p:sp>
        <p:nvSpPr>
          <p:cNvPr id="1033" name="Google Shape;1033;g1c146f32d41_0_261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</a:t>
            </a:r>
            <a:r>
              <a:rPr lang="en" sz="2000"/>
              <a:t>ext-transform : how to show the text - </a:t>
            </a:r>
            <a:r>
              <a:rPr lang="en" sz="2000"/>
              <a:t>capitalize</a:t>
            </a:r>
            <a:r>
              <a:rPr lang="en" sz="2000"/>
              <a:t>, uppercase, lowercase…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Font-</a:t>
            </a:r>
            <a:r>
              <a:rPr lang="en" sz="2000"/>
              <a:t>weight</a:t>
            </a:r>
            <a:r>
              <a:rPr lang="en" sz="2000"/>
              <a:t>: control how cold the text is.</a:t>
            </a:r>
            <a:endParaRPr sz="2000"/>
          </a:p>
        </p:txBody>
      </p:sp>
      <p:sp>
        <p:nvSpPr>
          <p:cNvPr id="1034" name="Google Shape;1034;g1c146f32d41_0_261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g1c146f32d41_0_261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g1c146f32d41_0_261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g1c146f32d41_0_261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8" name="Google Shape;1038;g1c146f32d41_0_261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39" name="Google Shape;1039;g1c146f32d41_0_261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g1c146f32d41_0_261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g1c146f32d41_0_261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2" name="Google Shape;1042;g1c146f32d41_0_261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oogle Shape;1047;g1c146f32d41_0_289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048" name="Google Shape;1048;g1c146f32d41_0_28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9" name="Google Shape;1049;g1c146f32d41_0_28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0" name="Google Shape;1050;g1c146f32d41_0_28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51" name="Google Shape;1051;g1c146f32d41_0_28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52" name="Google Shape;1052;g1c146f32d41_0_28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3" name="Google Shape;1053;g1c146f32d41_0_289"/>
            <p:cNvGrpSpPr/>
            <p:nvPr/>
          </p:nvGrpSpPr>
          <p:grpSpPr>
            <a:xfrm>
              <a:off x="298112" y="4342652"/>
              <a:ext cx="110182" cy="126862"/>
              <a:chOff x="281100" y="2027800"/>
              <a:chExt cx="140700" cy="162000"/>
            </a:xfrm>
          </p:grpSpPr>
          <p:sp>
            <p:nvSpPr>
              <p:cNvPr id="1054" name="Google Shape;1054;g1c146f32d41_0_28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55" name="Google Shape;1055;g1c146f32d41_0_28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56" name="Google Shape;1056;g1c146f32d41_0_28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57" name="Google Shape;1057;g1c146f32d41_0_28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058" name="Google Shape;1058;g1c146f32d41_0_28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59" name="Google Shape;1059;g1c146f32d41_0_28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g1c146f32d41_0_28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1" name="Google Shape;1061;g1c146f32d41_0_28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500"/>
              <a:t>Some styles</a:t>
            </a:r>
            <a:endParaRPr sz="2500"/>
          </a:p>
        </p:txBody>
      </p:sp>
      <p:sp>
        <p:nvSpPr>
          <p:cNvPr id="1062" name="Google Shape;1062;g1c146f32d41_0_289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units can we use?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When we need to give a size (for example, for font size), what kind of units can we use?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can split the types of units into 2 types: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Relative - depends on something else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Absolute - not depending on anything.</a:t>
            </a:r>
            <a:endParaRPr sz="2000"/>
          </a:p>
        </p:txBody>
      </p:sp>
      <p:sp>
        <p:nvSpPr>
          <p:cNvPr id="1063" name="Google Shape;1063;g1c146f32d41_0_289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g1c146f32d41_0_289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g1c146f32d41_0_289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g1c146f32d41_0_289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7" name="Google Shape;1067;g1c146f32d41_0_28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68" name="Google Shape;1068;g1c146f32d41_0_28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g1c146f32d41_0_28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g1c146f32d41_0_28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1" name="Google Shape;1071;g1c146f32d41_0_289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6" name="Google Shape;1076;g1c146f32d41_0_317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077" name="Google Shape;1077;g1c146f32d41_0_31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8" name="Google Shape;1078;g1c146f32d41_0_31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9" name="Google Shape;1079;g1c146f32d41_0_31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80" name="Google Shape;1080;g1c146f32d41_0_31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81" name="Google Shape;1081;g1c146f32d41_0_31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2" name="Google Shape;1082;g1c146f32d41_0_317"/>
            <p:cNvGrpSpPr/>
            <p:nvPr/>
          </p:nvGrpSpPr>
          <p:grpSpPr>
            <a:xfrm>
              <a:off x="298112" y="4342652"/>
              <a:ext cx="110182" cy="126862"/>
              <a:chOff x="281100" y="2027800"/>
              <a:chExt cx="140700" cy="162000"/>
            </a:xfrm>
          </p:grpSpPr>
          <p:sp>
            <p:nvSpPr>
              <p:cNvPr id="1083" name="Google Shape;1083;g1c146f32d41_0_31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84" name="Google Shape;1084;g1c146f32d41_0_31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85" name="Google Shape;1085;g1c146f32d41_0_31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86" name="Google Shape;1086;g1c146f32d41_0_31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087" name="Google Shape;1087;g1c146f32d41_0_31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88" name="Google Shape;1088;g1c146f32d41_0_31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g1c146f32d41_0_31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90" name="Google Shape;1090;g1c146f32d41_0_3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500"/>
              <a:t>Some styles</a:t>
            </a:r>
            <a:endParaRPr sz="2500"/>
          </a:p>
        </p:txBody>
      </p:sp>
      <p:sp>
        <p:nvSpPr>
          <p:cNvPr id="1091" name="Google Shape;1091;g1c146f32d41_0_317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Let's</a:t>
            </a:r>
            <a:r>
              <a:rPr lang="en" sz="2000"/>
              <a:t> start with the non relative. The common units from this types are: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Pixels: 5px, 500px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Centimeters: 5cm, 500cm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Inches: 5in, 500in.</a:t>
            </a:r>
            <a:endParaRPr sz="2000"/>
          </a:p>
        </p:txBody>
      </p:sp>
      <p:sp>
        <p:nvSpPr>
          <p:cNvPr id="1092" name="Google Shape;1092;g1c146f32d41_0_317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g1c146f32d41_0_317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g1c146f32d41_0_317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g1c146f32d41_0_317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6" name="Google Shape;1096;g1c146f32d41_0_31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97" name="Google Shape;1097;g1c146f32d41_0_31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g1c146f32d41_0_31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g1c146f32d41_0_31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0" name="Google Shape;1100;g1c146f32d41_0_317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"/>
          <p:cNvSpPr txBox="1"/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What is CSS?</a:t>
            </a:r>
            <a:endParaRPr/>
          </a:p>
        </p:txBody>
      </p:sp>
      <p:sp>
        <p:nvSpPr>
          <p:cNvPr id="457" name="Google Shape;457;p5"/>
          <p:cNvSpPr txBox="1"/>
          <p:nvPr>
            <p:ph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458" name="Google Shape;458;p5"/>
          <p:cNvSpPr txBox="1"/>
          <p:nvPr>
            <p:ph idx="1" type="subTitle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What is CSS? The two main things that css is used for</a:t>
            </a:r>
            <a:endParaRPr/>
          </a:p>
        </p:txBody>
      </p:sp>
      <p:sp>
        <p:nvSpPr>
          <p:cNvPr id="459" name="Google Shape;459;p5"/>
          <p:cNvSpPr txBox="1"/>
          <p:nvPr>
            <p:ph idx="3" type="title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Basic structure</a:t>
            </a:r>
            <a:endParaRPr/>
          </a:p>
        </p:txBody>
      </p:sp>
      <p:sp>
        <p:nvSpPr>
          <p:cNvPr id="460" name="Google Shape;460;p5"/>
          <p:cNvSpPr txBox="1"/>
          <p:nvPr>
            <p:ph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/02</a:t>
            </a:r>
            <a:endParaRPr/>
          </a:p>
        </p:txBody>
      </p:sp>
      <p:sp>
        <p:nvSpPr>
          <p:cNvPr id="461" name="Google Shape;461;p5"/>
          <p:cNvSpPr txBox="1"/>
          <p:nvPr>
            <p:ph idx="5" type="subTitle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Where styles can be used, how to write css rules</a:t>
            </a:r>
            <a:endParaRPr/>
          </a:p>
        </p:txBody>
      </p:sp>
      <p:sp>
        <p:nvSpPr>
          <p:cNvPr id="462" name="Google Shape;462;p5"/>
          <p:cNvSpPr txBox="1"/>
          <p:nvPr>
            <p:ph idx="6" type="title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Some Styles </a:t>
            </a:r>
            <a:endParaRPr/>
          </a:p>
        </p:txBody>
      </p:sp>
      <p:sp>
        <p:nvSpPr>
          <p:cNvPr id="463" name="Google Shape;463;p5"/>
          <p:cNvSpPr txBox="1"/>
          <p:nvPr>
            <p:ph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/03</a:t>
            </a:r>
            <a:endParaRPr/>
          </a:p>
        </p:txBody>
      </p:sp>
      <p:sp>
        <p:nvSpPr>
          <p:cNvPr id="464" name="Google Shape;464;p5"/>
          <p:cNvSpPr txBox="1"/>
          <p:nvPr>
            <p:ph idx="8" type="subTitle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Example of styles</a:t>
            </a:r>
            <a:endParaRPr/>
          </a:p>
        </p:txBody>
      </p:sp>
      <p:sp>
        <p:nvSpPr>
          <p:cNvPr id="465" name="Google Shape;465;p5"/>
          <p:cNvSpPr txBox="1"/>
          <p:nvPr>
            <p:ph idx="9" type="title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specificity</a:t>
            </a:r>
            <a:endParaRPr/>
          </a:p>
        </p:txBody>
      </p:sp>
      <p:sp>
        <p:nvSpPr>
          <p:cNvPr id="466" name="Google Shape;466;p5"/>
          <p:cNvSpPr txBox="1"/>
          <p:nvPr>
            <p:ph idx="13" type="title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/04</a:t>
            </a:r>
            <a:endParaRPr/>
          </a:p>
        </p:txBody>
      </p:sp>
      <p:sp>
        <p:nvSpPr>
          <p:cNvPr id="467" name="Google Shape;467;p5"/>
          <p:cNvSpPr txBox="1"/>
          <p:nvPr>
            <p:ph idx="14" type="subTitle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How to calculate specificity</a:t>
            </a:r>
            <a:endParaRPr/>
          </a:p>
        </p:txBody>
      </p:sp>
      <p:sp>
        <p:nvSpPr>
          <p:cNvPr id="468" name="Google Shape;468;p5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/TABLE OF CONTENTS</a:t>
            </a:r>
            <a:endParaRPr/>
          </a:p>
        </p:txBody>
      </p:sp>
      <p:grpSp>
        <p:nvGrpSpPr>
          <p:cNvPr id="469" name="Google Shape;469;p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70" name="Google Shape;470;p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1" name="Google Shape;471;p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2" name="Google Shape;472;p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73" name="Google Shape;473;p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4" name="Google Shape;474;p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5" name="Google Shape;475;p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6" name="Google Shape;476;p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77" name="Google Shape;477;p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8" name="Google Shape;478;p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79" name="Google Shape;479;p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80" name="Google Shape;480;p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81" name="Google Shape;481;p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483" name="Google Shape;483;p5"/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84" name="Google Shape;484;p5"/>
          <p:cNvSpPr/>
          <p:nvPr/>
        </p:nvSpPr>
        <p:spPr>
          <a:xfrm>
            <a:off x="1862796" y="2302076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5"/>
          <p:cNvSpPr/>
          <p:nvPr/>
        </p:nvSpPr>
        <p:spPr>
          <a:xfrm>
            <a:off x="1862796" y="3823151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5"/>
          <p:cNvSpPr/>
          <p:nvPr/>
        </p:nvSpPr>
        <p:spPr>
          <a:xfrm>
            <a:off x="5343246" y="2302076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p5"/>
          <p:cNvSpPr/>
          <p:nvPr/>
        </p:nvSpPr>
        <p:spPr>
          <a:xfrm>
            <a:off x="5343246" y="3823151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5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5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5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5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2" name="Google Shape;492;p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93" name="Google Shape;493;p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1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1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1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6" name="Google Shape;496;p5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" name="Google Shape;1105;g1c146f32d41_0_345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106" name="Google Shape;1106;g1c146f32d41_0_34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07" name="Google Shape;1107;g1c146f32d41_0_34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08" name="Google Shape;1108;g1c146f32d41_0_34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09" name="Google Shape;1109;g1c146f32d41_0_34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10" name="Google Shape;1110;g1c146f32d41_0_34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1" name="Google Shape;1111;g1c146f32d41_0_345"/>
            <p:cNvGrpSpPr/>
            <p:nvPr/>
          </p:nvGrpSpPr>
          <p:grpSpPr>
            <a:xfrm>
              <a:off x="298112" y="4342652"/>
              <a:ext cx="110182" cy="126862"/>
              <a:chOff x="281100" y="2027800"/>
              <a:chExt cx="140700" cy="162000"/>
            </a:xfrm>
          </p:grpSpPr>
          <p:sp>
            <p:nvSpPr>
              <p:cNvPr id="1112" name="Google Shape;1112;g1c146f32d41_0_34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13" name="Google Shape;1113;g1c146f32d41_0_34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14" name="Google Shape;1114;g1c146f32d41_0_34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15" name="Google Shape;1115;g1c146f32d41_0_34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116" name="Google Shape;1116;g1c146f32d41_0_34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17" name="Google Shape;1117;g1c146f32d41_0_34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g1c146f32d41_0_34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19" name="Google Shape;1119;g1c146f32d41_0_34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500"/>
              <a:t>Some styles</a:t>
            </a:r>
            <a:endParaRPr sz="2500"/>
          </a:p>
        </p:txBody>
      </p:sp>
      <p:sp>
        <p:nvSpPr>
          <p:cNvPr id="1120" name="Google Shape;1120;g1c146f32d41_0_345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Now let’s look and the relative units: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Em - based on the current font size. 10em = 10 times the current size.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Rem - relative to the root element font size. 10rem = 10 times the font size of the root element. The root element font size is decided by the browser</a:t>
            </a:r>
            <a:endParaRPr sz="2000"/>
          </a:p>
        </p:txBody>
      </p:sp>
      <p:sp>
        <p:nvSpPr>
          <p:cNvPr id="1121" name="Google Shape;1121;g1c146f32d41_0_345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g1c146f32d41_0_345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g1c146f32d41_0_345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g1c146f32d41_0_345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5" name="Google Shape;1125;g1c146f32d41_0_34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26" name="Google Shape;1126;g1c146f32d41_0_34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g1c146f32d41_0_34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g1c146f32d41_0_34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9" name="Google Shape;1129;g1c146f32d41_0_345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4" name="Google Shape;1134;g1c146f32d41_0_401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135" name="Google Shape;1135;g1c146f32d41_0_40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6" name="Google Shape;1136;g1c146f32d41_0_40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7" name="Google Shape;1137;g1c146f32d41_0_40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38" name="Google Shape;1138;g1c146f32d41_0_40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39" name="Google Shape;1139;g1c146f32d41_0_40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0" name="Google Shape;1140;g1c146f32d41_0_401"/>
            <p:cNvGrpSpPr/>
            <p:nvPr/>
          </p:nvGrpSpPr>
          <p:grpSpPr>
            <a:xfrm>
              <a:off x="298112" y="4342652"/>
              <a:ext cx="110182" cy="126862"/>
              <a:chOff x="281100" y="2027800"/>
              <a:chExt cx="140700" cy="162000"/>
            </a:xfrm>
          </p:grpSpPr>
          <p:sp>
            <p:nvSpPr>
              <p:cNvPr id="1141" name="Google Shape;1141;g1c146f32d41_0_40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42" name="Google Shape;1142;g1c146f32d41_0_40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43" name="Google Shape;1143;g1c146f32d41_0_40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44" name="Google Shape;1144;g1c146f32d41_0_40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145" name="Google Shape;1145;g1c146f32d41_0_40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46" name="Google Shape;1146;g1c146f32d41_0_40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g1c146f32d41_0_40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48" name="Google Shape;1148;g1c146f32d41_0_40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500"/>
              <a:t>Some styles</a:t>
            </a:r>
            <a:endParaRPr sz="2500"/>
          </a:p>
        </p:txBody>
      </p:sp>
      <p:sp>
        <p:nvSpPr>
          <p:cNvPr id="1149" name="Google Shape;1149;g1c146f32d41_0_401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Now let’s look and the relative units: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vw - based on the width of the screen. 1vw: 1% of the width of your screen.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Vh - based on the </a:t>
            </a:r>
            <a:r>
              <a:rPr lang="en" sz="2000"/>
              <a:t>height</a:t>
            </a:r>
            <a:r>
              <a:rPr lang="en" sz="2000"/>
              <a:t> of the screen. 1vh: 1% of the screen height.</a:t>
            </a:r>
            <a:endParaRPr sz="2000"/>
          </a:p>
        </p:txBody>
      </p:sp>
      <p:sp>
        <p:nvSpPr>
          <p:cNvPr id="1150" name="Google Shape;1150;g1c146f32d41_0_401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g1c146f32d41_0_401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g1c146f32d41_0_401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g1c146f32d41_0_401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4" name="Google Shape;1154;g1c146f32d41_0_401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55" name="Google Shape;1155;g1c146f32d41_0_401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g1c146f32d41_0_401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g1c146f32d41_0_401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8" name="Google Shape;1158;g1c146f32d41_0_401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c146f32d41_0_140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164" name="Google Shape;1164;g1c146f32d41_0_140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1165" name="Google Shape;1165;g1c146f32d41_0_1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6" name="Google Shape;1166;g1c146f32d41_0_1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7" name="Google Shape;1167;g1c146f32d41_0_1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68" name="Google Shape;1168;g1c146f32d41_0_1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69" name="Google Shape;1169;g1c146f32d41_0_1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0" name="Google Shape;1170;g1c146f32d41_0_140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1171" name="Google Shape;1171;g1c146f32d41_0_1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72" name="Google Shape;1172;g1c146f32d41_0_1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73" name="Google Shape;1173;g1c146f32d41_0_1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74" name="Google Shape;1174;g1c146f32d41_0_1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175" name="Google Shape;1175;g1c146f32d41_0_1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76" name="Google Shape;1176;g1c146f32d41_0_1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g1c146f32d41_0_1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78" name="Google Shape;1178;g1c146f32d41_0_140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79" name="Google Shape;1179;g1c146f32d41_0_140"/>
          <p:cNvSpPr txBox="1"/>
          <p:nvPr>
            <p:ph type="title"/>
          </p:nvPr>
        </p:nvSpPr>
        <p:spPr>
          <a:xfrm>
            <a:off x="948600" y="1893800"/>
            <a:ext cx="42825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/>
              <a:t>specificity</a:t>
            </a:r>
            <a:endParaRPr/>
          </a:p>
        </p:txBody>
      </p:sp>
      <p:sp>
        <p:nvSpPr>
          <p:cNvPr id="1180" name="Google Shape;1180;g1c146f32d41_0_140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/04</a:t>
            </a:r>
            <a:endParaRPr/>
          </a:p>
        </p:txBody>
      </p:sp>
      <p:sp>
        <p:nvSpPr>
          <p:cNvPr id="1181" name="Google Shape;1181;g1c146f32d41_0_140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2" name="Google Shape;1182;g1c146f32d41_0_140"/>
          <p:cNvCxnSpPr/>
          <p:nvPr/>
        </p:nvCxnSpPr>
        <p:spPr>
          <a:xfrm>
            <a:off x="1069800" y="38409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183" name="Google Shape;1183;g1c146f32d41_0_140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1184" name="Google Shape;1184;g1c146f32d41_0_140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902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g1c146f32d41_0_140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g1c146f32d41_0_140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g1c146f32d41_0_140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g1c146f32d41_0_140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9" name="Google Shape;1189;g1c146f32d41_0_140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1190" name="Google Shape;1190;g1c146f32d41_0_140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902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g1c146f32d41_0_140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199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g1c146f32d41_0_140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93" name="Google Shape;1193;g1c146f32d41_0_140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1194" name="Google Shape;1194;g1c146f32d41_0_140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5" name="Google Shape;1195;g1c146f32d41_0_140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6" name="Google Shape;1196;g1c146f32d41_0_140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97" name="Google Shape;1197;g1c146f32d41_0_140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1198" name="Google Shape;1198;g1c146f32d41_0_140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1199" name="Google Shape;1199;g1c146f32d41_0_140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902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0" name="Google Shape;1200;g1c146f32d41_0_140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1" name="Google Shape;1201;g1c146f32d41_0_140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902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2" name="Google Shape;1202;g1c146f32d41_0_140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3" name="Google Shape;1203;g1c146f32d41_0_140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4" name="Google Shape;1204;g1c146f32d41_0_140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902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5" name="Google Shape;1205;g1c146f32d41_0_140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6" name="Google Shape;1206;g1c146f32d41_0_140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7" name="Google Shape;1207;g1c146f32d41_0_140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08" name="Google Shape;1208;g1c146f32d41_0_140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1209" name="Google Shape;1209;g1c146f32d41_0_140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0" name="Google Shape;1210;g1c146f32d41_0_140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1" name="Google Shape;1211;g1c146f32d41_0_140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2" name="Google Shape;1212;g1c146f32d41_0_140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13" name="Google Shape;1213;g1c146f32d41_0_140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1214" name="Google Shape;1214;g1c146f32d41_0_140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902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15" name="Google Shape;1215;g1c146f32d41_0_140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1216" name="Google Shape;1216;g1c146f32d41_0_140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7" name="Google Shape;1217;g1c146f32d41_0_140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18" name="Google Shape;1218;g1c146f32d41_0_140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1219" name="Google Shape;1219;g1c146f32d41_0_140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902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g1c146f32d41_0_140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902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g1c146f32d41_0_140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902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22" name="Google Shape;1222;g1c146f32d41_0_140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g1c146f32d41_0_140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g1c146f32d41_0_140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" name="Google Shape;1229;g1bd8d676065_0_423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1230" name="Google Shape;1230;g1bd8d676065_0_42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1" name="Google Shape;1231;g1bd8d676065_0_42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2" name="Google Shape;1232;g1bd8d676065_0_42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33" name="Google Shape;1233;g1bd8d676065_0_42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34" name="Google Shape;1234;g1bd8d676065_0_42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35" name="Google Shape;1235;g1bd8d676065_0_423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1236" name="Google Shape;1236;g1bd8d676065_0_42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37" name="Google Shape;1237;g1bd8d676065_0_42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38" name="Google Shape;1238;g1bd8d676065_0_42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39" name="Google Shape;1239;g1bd8d676065_0_42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240" name="Google Shape;1240;g1bd8d676065_0_42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41" name="Google Shape;1241;g1bd8d676065_0_42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2" name="Google Shape;1242;g1bd8d676065_0_42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43" name="Google Shape;1243;g1bd8d676065_0_42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500"/>
              <a:t>Specificity</a:t>
            </a:r>
            <a:endParaRPr sz="2500"/>
          </a:p>
        </p:txBody>
      </p:sp>
      <p:sp>
        <p:nvSpPr>
          <p:cNvPr id="1244" name="Google Shape;1244;g1bd8d676065_0_423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happens when two selectors match the same </a:t>
            </a:r>
            <a:r>
              <a:rPr lang="en" sz="2000"/>
              <a:t>element</a:t>
            </a:r>
            <a:r>
              <a:rPr lang="en" sz="2000"/>
              <a:t>, and contradict each other?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example, lets say we have the html element: </a:t>
            </a:r>
            <a:br>
              <a:rPr lang="en" sz="2000"/>
            </a:br>
            <a:r>
              <a:rPr lang="en" sz="2000"/>
              <a:t>	&lt;p class=”myClass”&gt;hello world&lt;/p&gt;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And the rules:</a:t>
            </a:r>
            <a:br>
              <a:rPr lang="en" sz="2000"/>
            </a:br>
            <a:r>
              <a:rPr lang="en" sz="2000"/>
              <a:t>	p {color: red}</a:t>
            </a:r>
            <a:br>
              <a:rPr lang="en" sz="2000"/>
            </a:br>
            <a:r>
              <a:rPr lang="en" sz="2000"/>
              <a:t>	.myClass {color: green}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color will be applied? Try it!</a:t>
            </a:r>
            <a:endParaRPr sz="2000"/>
          </a:p>
        </p:txBody>
      </p:sp>
      <p:sp>
        <p:nvSpPr>
          <p:cNvPr id="1245" name="Google Shape;1245;g1bd8d676065_0_423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g1bd8d676065_0_423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g1bd8d676065_0_423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g1bd8d676065_0_423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9" name="Google Shape;1249;g1bd8d676065_0_423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250" name="Google Shape;1250;g1bd8d676065_0_423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1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g1bd8d676065_0_423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1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g1bd8d676065_0_423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1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3" name="Google Shape;1253;g1bd8d676065_0_423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8" name="Google Shape;1258;g1c146f32d41_0_457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259" name="Google Shape;1259;g1c146f32d41_0_45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0" name="Google Shape;1260;g1c146f32d41_0_45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1" name="Google Shape;1261;g1c146f32d41_0_45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62" name="Google Shape;1262;g1c146f32d41_0_45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63" name="Google Shape;1263;g1c146f32d41_0_45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64" name="Google Shape;1264;g1c146f32d41_0_457"/>
            <p:cNvGrpSpPr/>
            <p:nvPr/>
          </p:nvGrpSpPr>
          <p:grpSpPr>
            <a:xfrm>
              <a:off x="298112" y="4342652"/>
              <a:ext cx="110182" cy="126862"/>
              <a:chOff x="281100" y="2027800"/>
              <a:chExt cx="140700" cy="162000"/>
            </a:xfrm>
          </p:grpSpPr>
          <p:sp>
            <p:nvSpPr>
              <p:cNvPr id="1265" name="Google Shape;1265;g1c146f32d41_0_45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66" name="Google Shape;1266;g1c146f32d41_0_45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67" name="Google Shape;1267;g1c146f32d41_0_45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68" name="Google Shape;1268;g1c146f32d41_0_45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269" name="Google Shape;1269;g1c146f32d41_0_45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70" name="Google Shape;1270;g1c146f32d41_0_45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1" name="Google Shape;1271;g1c146f32d41_0_45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72" name="Google Shape;1272;g1c146f32d41_0_45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500"/>
              <a:t>Specificity</a:t>
            </a:r>
            <a:endParaRPr sz="2500"/>
          </a:p>
        </p:txBody>
      </p:sp>
      <p:sp>
        <p:nvSpPr>
          <p:cNvPr id="1273" name="Google Shape;1273;g1c146f32d41_0_457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Why is this happening?</a:t>
            </a:r>
            <a:br>
              <a:rPr lang="en" sz="2000"/>
            </a:b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css, there is a way to determine which rule will be applied - </a:t>
            </a:r>
            <a:r>
              <a:rPr lang="en" sz="2000"/>
              <a:t>specificity. The more specific selector - wins.</a:t>
            </a:r>
            <a:br>
              <a:rPr lang="en" sz="2000"/>
            </a:b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do we calculate specificity?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274" name="Google Shape;1274;g1c146f32d41_0_457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g1c146f32d41_0_457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g1c146f32d41_0_457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7" name="Google Shape;1277;g1c146f32d41_0_457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8" name="Google Shape;1278;g1c146f32d41_0_45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279" name="Google Shape;1279;g1c146f32d41_0_45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g1c146f32d41_0_45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g1c146f32d41_0_45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2" name="Google Shape;1282;g1c146f32d41_0_457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7" name="Google Shape;1287;g1c146f32d41_0_485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288" name="Google Shape;1288;g1c146f32d41_0_48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9" name="Google Shape;1289;g1c146f32d41_0_48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90" name="Google Shape;1290;g1c146f32d41_0_48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91" name="Google Shape;1291;g1c146f32d41_0_48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92" name="Google Shape;1292;g1c146f32d41_0_48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93" name="Google Shape;1293;g1c146f32d41_0_485"/>
            <p:cNvGrpSpPr/>
            <p:nvPr/>
          </p:nvGrpSpPr>
          <p:grpSpPr>
            <a:xfrm>
              <a:off x="298112" y="4342652"/>
              <a:ext cx="110182" cy="126862"/>
              <a:chOff x="281100" y="2027800"/>
              <a:chExt cx="140700" cy="162000"/>
            </a:xfrm>
          </p:grpSpPr>
          <p:sp>
            <p:nvSpPr>
              <p:cNvPr id="1294" name="Google Shape;1294;g1c146f32d41_0_48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95" name="Google Shape;1295;g1c146f32d41_0_48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96" name="Google Shape;1296;g1c146f32d41_0_48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97" name="Google Shape;1297;g1c146f32d41_0_48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298" name="Google Shape;1298;g1c146f32d41_0_48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99" name="Google Shape;1299;g1c146f32d41_0_48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g1c146f32d41_0_48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01" name="Google Shape;1301;g1c146f32d41_0_48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500"/>
              <a:t>Specificity</a:t>
            </a:r>
            <a:endParaRPr sz="2500"/>
          </a:p>
        </p:txBody>
      </p:sp>
      <p:sp>
        <p:nvSpPr>
          <p:cNvPr id="1302" name="Google Shape;1302;g1c146f32d41_0_485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give point to each selector type: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Type selectors (html tag names): 1 point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Class selectors (including types like [type=”text”]) - 10 points.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Id selectors - 100 points.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Inline style - 1000 points.</a:t>
            </a:r>
            <a:endParaRPr sz="2000"/>
          </a:p>
        </p:txBody>
      </p:sp>
      <p:sp>
        <p:nvSpPr>
          <p:cNvPr id="1303" name="Google Shape;1303;g1c146f32d41_0_485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Google Shape;1304;g1c146f32d41_0_485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g1c146f32d41_0_485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g1c146f32d41_0_485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7" name="Google Shape;1307;g1c146f32d41_0_48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308" name="Google Shape;1308;g1c146f32d41_0_48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g1c146f32d41_0_48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g1c146f32d41_0_48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1" name="Google Shape;1311;g1c146f32d41_0_485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6" name="Google Shape;1316;g1c146f32d41_0_513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317" name="Google Shape;1317;g1c146f32d41_0_51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8" name="Google Shape;1318;g1c146f32d41_0_51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9" name="Google Shape;1319;g1c146f32d41_0_51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20" name="Google Shape;1320;g1c146f32d41_0_51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321" name="Google Shape;1321;g1c146f32d41_0_51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22" name="Google Shape;1322;g1c146f32d41_0_513"/>
            <p:cNvGrpSpPr/>
            <p:nvPr/>
          </p:nvGrpSpPr>
          <p:grpSpPr>
            <a:xfrm>
              <a:off x="298112" y="4342652"/>
              <a:ext cx="110182" cy="126862"/>
              <a:chOff x="281100" y="2027800"/>
              <a:chExt cx="140700" cy="162000"/>
            </a:xfrm>
          </p:grpSpPr>
          <p:sp>
            <p:nvSpPr>
              <p:cNvPr id="1323" name="Google Shape;1323;g1c146f32d41_0_51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24" name="Google Shape;1324;g1c146f32d41_0_51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325" name="Google Shape;1325;g1c146f32d41_0_51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26" name="Google Shape;1326;g1c146f32d41_0_51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327" name="Google Shape;1327;g1c146f32d41_0_51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328" name="Google Shape;1328;g1c146f32d41_0_51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g1c146f32d41_0_51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30" name="Google Shape;1330;g1c146f32d41_0_51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500"/>
              <a:t>Specificity</a:t>
            </a:r>
            <a:endParaRPr sz="2500"/>
          </a:p>
        </p:txBody>
      </p:sp>
      <p:sp>
        <p:nvSpPr>
          <p:cNvPr id="1331" name="Google Shape;1331;g1c146f32d41_0_513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 for example, loot at the following selector:</a:t>
            </a:r>
            <a:br>
              <a:rPr lang="en" sz="2000"/>
            </a:br>
            <a:r>
              <a:rPr lang="en" sz="2000"/>
              <a:t>P.myclass = 1 point for “p”, and 10 points for “.myclass” = 11.</a:t>
            </a:r>
            <a:br>
              <a:rPr lang="en" sz="2000"/>
            </a:br>
            <a:r>
              <a:rPr lang="en" sz="2000"/>
              <a:t>p#myId = 101</a:t>
            </a:r>
            <a:br>
              <a:rPr lang="en" sz="2000"/>
            </a:br>
            <a:r>
              <a:rPr lang="en" sz="2000"/>
              <a:t>div p#myId = 102.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highest score - wins!</a:t>
            </a:r>
            <a:endParaRPr sz="2000"/>
          </a:p>
        </p:txBody>
      </p:sp>
      <p:sp>
        <p:nvSpPr>
          <p:cNvPr id="1332" name="Google Shape;1332;g1c146f32d41_0_513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g1c146f32d41_0_513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g1c146f32d41_0_513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g1c146f32d41_0_513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6" name="Google Shape;1336;g1c146f32d41_0_513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337" name="Google Shape;1337;g1c146f32d41_0_513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g1c146f32d41_0_513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g1c146f32d41_0_513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0" name="Google Shape;1340;g1c146f32d41_0_513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5" name="Google Shape;1345;g1c146f32d41_0_541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346" name="Google Shape;1346;g1c146f32d41_0_54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7" name="Google Shape;1347;g1c146f32d41_0_54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8" name="Google Shape;1348;g1c146f32d41_0_54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49" name="Google Shape;1349;g1c146f32d41_0_54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350" name="Google Shape;1350;g1c146f32d41_0_54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1" name="Google Shape;1351;g1c146f32d41_0_541"/>
            <p:cNvGrpSpPr/>
            <p:nvPr/>
          </p:nvGrpSpPr>
          <p:grpSpPr>
            <a:xfrm>
              <a:off x="298112" y="4342652"/>
              <a:ext cx="110182" cy="126862"/>
              <a:chOff x="281100" y="2027800"/>
              <a:chExt cx="140700" cy="162000"/>
            </a:xfrm>
          </p:grpSpPr>
          <p:sp>
            <p:nvSpPr>
              <p:cNvPr id="1352" name="Google Shape;1352;g1c146f32d41_0_54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53" name="Google Shape;1353;g1c146f32d41_0_54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354" name="Google Shape;1354;g1c146f32d41_0_54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55" name="Google Shape;1355;g1c146f32d41_0_54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356" name="Google Shape;1356;g1c146f32d41_0_54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357" name="Google Shape;1357;g1c146f32d41_0_54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g1c146f32d41_0_54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59" name="Google Shape;1359;g1c146f32d41_0_54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500"/>
              <a:t>Specificity</a:t>
            </a:r>
            <a:endParaRPr sz="2500"/>
          </a:p>
        </p:txBody>
      </p:sp>
      <p:sp>
        <p:nvSpPr>
          <p:cNvPr id="1360" name="Google Shape;1360;g1c146f32d41_0_541"/>
          <p:cNvSpPr txBox="1"/>
          <p:nvPr>
            <p:ph idx="1" type="body"/>
          </p:nvPr>
        </p:nvSpPr>
        <p:spPr>
          <a:xfrm>
            <a:off x="720000" y="1046250"/>
            <a:ext cx="7704000" cy="35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900"/>
              <a:t>Lets say we have the following html:</a:t>
            </a:r>
            <a:br>
              <a:rPr lang="en" sz="1900"/>
            </a:br>
            <a:r>
              <a:rPr lang="en" sz="1900"/>
              <a:t>&lt;main id=”m1”&gt;</a:t>
            </a:r>
            <a:br>
              <a:rPr lang="en" sz="1900"/>
            </a:br>
            <a:r>
              <a:rPr lang="en" sz="1900"/>
              <a:t>	&lt;p id=”p1”&gt;here is &lt;em class=”c1”&gt;some&lt;/em&gt; text&lt;/p&gt;</a:t>
            </a:r>
            <a:br>
              <a:rPr lang="en" sz="1900"/>
            </a:br>
            <a:r>
              <a:rPr lang="en" sz="1900"/>
              <a:t>&lt;/main&gt;</a:t>
            </a:r>
            <a:br>
              <a:rPr lang="en" sz="1900"/>
            </a:br>
            <a:br>
              <a:rPr lang="en" sz="1900"/>
            </a:br>
            <a:r>
              <a:rPr lang="en" sz="1900"/>
              <a:t>Which selector has the </a:t>
            </a:r>
            <a:r>
              <a:rPr lang="en" sz="1900"/>
              <a:t>highest</a:t>
            </a:r>
            <a:r>
              <a:rPr lang="en" sz="1900"/>
              <a:t> </a:t>
            </a:r>
            <a:r>
              <a:rPr lang="en" sz="1900"/>
              <a:t>specify?</a:t>
            </a:r>
            <a:br>
              <a:rPr lang="en" sz="1900"/>
            </a:br>
            <a:r>
              <a:rPr lang="en" sz="1900"/>
              <a:t>p em.c1</a:t>
            </a:r>
            <a:br>
              <a:rPr lang="en" sz="1900"/>
            </a:br>
            <a:r>
              <a:rPr lang="en" sz="1900"/>
              <a:t>main p em</a:t>
            </a:r>
            <a:br>
              <a:rPr lang="en" sz="1900"/>
            </a:br>
            <a:r>
              <a:rPr lang="en" sz="1900"/>
              <a:t>main#m1</a:t>
            </a:r>
            <a:br>
              <a:rPr lang="en" sz="1900"/>
            </a:br>
            <a:r>
              <a:rPr lang="en" sz="1900"/>
              <a:t>p#p1 em.c1</a:t>
            </a:r>
            <a:endParaRPr sz="2200"/>
          </a:p>
        </p:txBody>
      </p:sp>
      <p:sp>
        <p:nvSpPr>
          <p:cNvPr id="1361" name="Google Shape;1361;g1c146f32d41_0_541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2" name="Google Shape;1362;g1c146f32d41_0_541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3" name="Google Shape;1363;g1c146f32d41_0_541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4" name="Google Shape;1364;g1c146f32d41_0_541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5" name="Google Shape;1365;g1c146f32d41_0_541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366" name="Google Shape;1366;g1c146f32d41_0_541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g1c146f32d41_0_541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g1c146f32d41_0_541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9" name="Google Shape;1369;g1c146f32d41_0_541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4" name="Google Shape;1374;g27b16f3e8fb_0_0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375" name="Google Shape;1375;g27b16f3e8fb_0_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6" name="Google Shape;1376;g27b16f3e8fb_0_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7" name="Google Shape;1377;g27b16f3e8fb_0_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78" name="Google Shape;1378;g27b16f3e8fb_0_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379" name="Google Shape;1379;g27b16f3e8fb_0_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80" name="Google Shape;1380;g27b16f3e8fb_0_0"/>
            <p:cNvGrpSpPr/>
            <p:nvPr/>
          </p:nvGrpSpPr>
          <p:grpSpPr>
            <a:xfrm>
              <a:off x="298112" y="4342652"/>
              <a:ext cx="110182" cy="126862"/>
              <a:chOff x="281100" y="2027800"/>
              <a:chExt cx="140700" cy="162000"/>
            </a:xfrm>
          </p:grpSpPr>
          <p:sp>
            <p:nvSpPr>
              <p:cNvPr id="1381" name="Google Shape;1381;g27b16f3e8fb_0_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82" name="Google Shape;1382;g27b16f3e8fb_0_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383" name="Google Shape;1383;g27b16f3e8fb_0_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84" name="Google Shape;1384;g27b16f3e8fb_0_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385" name="Google Shape;1385;g27b16f3e8fb_0_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386" name="Google Shape;1386;g27b16f3e8fb_0_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g27b16f3e8fb_0_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88" name="Google Shape;1388;g27b16f3e8fb_0_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500"/>
              <a:t>Specificity</a:t>
            </a:r>
            <a:endParaRPr sz="2500"/>
          </a:p>
        </p:txBody>
      </p:sp>
      <p:sp>
        <p:nvSpPr>
          <p:cNvPr id="1389" name="Google Shape;1389;g27b16f3e8fb_0_0"/>
          <p:cNvSpPr txBox="1"/>
          <p:nvPr>
            <p:ph idx="1" type="body"/>
          </p:nvPr>
        </p:nvSpPr>
        <p:spPr>
          <a:xfrm>
            <a:off x="720000" y="1046250"/>
            <a:ext cx="7704000" cy="35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900"/>
              <a:t>Read more:</a:t>
            </a:r>
            <a:endParaRPr sz="19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Cascade: </a:t>
            </a:r>
            <a:endParaRPr sz="1900"/>
          </a:p>
          <a:p>
            <a:pPr indent="-3492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900" u="sng">
                <a:solidFill>
                  <a:schemeClr val="hlink"/>
                </a:solidFill>
                <a:hlinkClick r:id="rId3"/>
              </a:rPr>
              <a:t>Link</a:t>
            </a:r>
            <a:endParaRPr sz="1900"/>
          </a:p>
          <a:p>
            <a:pPr indent="-3492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900" u="sng">
                <a:solidFill>
                  <a:schemeClr val="hlink"/>
                </a:solidFill>
                <a:hlinkClick r:id="rId4"/>
              </a:rPr>
              <a:t>link</a:t>
            </a:r>
            <a:endParaRPr sz="19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Specificity:</a:t>
            </a:r>
            <a:endParaRPr sz="1900"/>
          </a:p>
          <a:p>
            <a:pPr indent="-3492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900" u="sng">
                <a:solidFill>
                  <a:schemeClr val="hlink"/>
                </a:solidFill>
                <a:hlinkClick r:id="rId5"/>
              </a:rPr>
              <a:t>link</a:t>
            </a:r>
            <a:endParaRPr sz="1900"/>
          </a:p>
        </p:txBody>
      </p:sp>
      <p:sp>
        <p:nvSpPr>
          <p:cNvPr id="1390" name="Google Shape;1390;g27b16f3e8fb_0_0">
            <a:hlinkClick action="ppaction://hlinksldjump" r:id="rId6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Google Shape;1391;g27b16f3e8fb_0_0">
            <a:hlinkClick action="ppaction://hlinksldjump" r:id="rId7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Google Shape;1392;g27b16f3e8fb_0_0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3" name="Google Shape;1393;g27b16f3e8fb_0_0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4" name="Google Shape;1394;g27b16f3e8fb_0_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395" name="Google Shape;1395;g27b16f3e8fb_0_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g27b16f3e8fb_0_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g27b16f3e8fb_0_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8" name="Google Shape;1398;g27b16f3e8fb_0_0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1bd62aa82c8_0_944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404" name="Google Shape;1404;g1bd62aa82c8_0_944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1405" name="Google Shape;1405;g1bd62aa82c8_0_94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6" name="Google Shape;1406;g1bd62aa82c8_0_94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7" name="Google Shape;1407;g1bd62aa82c8_0_94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08" name="Google Shape;1408;g1bd62aa82c8_0_94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409" name="Google Shape;1409;g1bd62aa82c8_0_94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10" name="Google Shape;1410;g1bd62aa82c8_0_944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1411" name="Google Shape;1411;g1bd62aa82c8_0_94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12" name="Google Shape;1412;g1bd62aa82c8_0_94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413" name="Google Shape;1413;g1bd62aa82c8_0_94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14" name="Google Shape;1414;g1bd62aa82c8_0_94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415" name="Google Shape;1415;g1bd62aa82c8_0_94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416" name="Google Shape;1416;g1bd62aa82c8_0_94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g1bd62aa82c8_0_94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18" name="Google Shape;1418;g1bd62aa82c8_0_944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19" name="Google Shape;1419;g1bd62aa82c8_0_944"/>
          <p:cNvSpPr txBox="1"/>
          <p:nvPr>
            <p:ph type="title"/>
          </p:nvPr>
        </p:nvSpPr>
        <p:spPr>
          <a:xfrm>
            <a:off x="948600" y="2240525"/>
            <a:ext cx="42825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000"/>
              <a:t>Contact us: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500"/>
              <a:t>Yishai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1500" u="sng">
                <a:solidFill>
                  <a:schemeClr val="hlink"/>
                </a:solidFill>
                <a:hlinkClick r:id="rId4"/>
              </a:rPr>
              <a:t>yishain@appleseeds.org.il</a:t>
            </a:r>
            <a:endParaRPr b="0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1500"/>
              <a:t>0524605642</a:t>
            </a:r>
            <a:endParaRPr b="0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500"/>
              <a:t>Shadi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1500" u="sng">
                <a:solidFill>
                  <a:schemeClr val="hlink"/>
                </a:solidFill>
                <a:hlinkClick r:id="rId5"/>
              </a:rPr>
              <a:t>shhadys@appleseeds.org.il</a:t>
            </a:r>
            <a:br>
              <a:rPr b="0" lang="en" sz="1500"/>
            </a:br>
            <a:r>
              <a:rPr b="0" lang="en" sz="1500"/>
              <a:t>0543113297</a:t>
            </a:r>
            <a:endParaRPr b="0" sz="1500"/>
          </a:p>
        </p:txBody>
      </p:sp>
      <p:sp>
        <p:nvSpPr>
          <p:cNvPr id="1420" name="Google Shape;1420;g1bd62aa82c8_0_944"/>
          <p:cNvSpPr txBox="1"/>
          <p:nvPr>
            <p:ph idx="2" type="title"/>
          </p:nvPr>
        </p:nvSpPr>
        <p:spPr>
          <a:xfrm>
            <a:off x="948600" y="1052000"/>
            <a:ext cx="3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None/>
            </a:pPr>
            <a:r>
              <a:rPr lang="en">
                <a:solidFill>
                  <a:schemeClr val="accent3"/>
                </a:solidFill>
              </a:rPr>
              <a:t>Thanks, and good luck!</a:t>
            </a:r>
            <a:endParaRPr/>
          </a:p>
        </p:txBody>
      </p:sp>
      <p:sp>
        <p:nvSpPr>
          <p:cNvPr id="1421" name="Google Shape;1421;g1bd62aa82c8_0_944">
            <a:hlinkClick action="ppaction://hlinksldjump" r:id="rId6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2" name="Google Shape;1422;g1bd62aa82c8_0_944"/>
          <p:cNvCxnSpPr/>
          <p:nvPr/>
        </p:nvCxnSpPr>
        <p:spPr>
          <a:xfrm>
            <a:off x="1069800" y="38409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423" name="Google Shape;1423;g1bd62aa82c8_0_944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1424" name="Google Shape;1424;g1bd62aa82c8_0_944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902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g1bd62aa82c8_0_944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g1bd62aa82c8_0_944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g1bd62aa82c8_0_944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g1bd62aa82c8_0_944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29" name="Google Shape;1429;g1bd62aa82c8_0_944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1430" name="Google Shape;1430;g1bd62aa82c8_0_944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902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1" name="Google Shape;1431;g1bd62aa82c8_0_944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199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2" name="Google Shape;1432;g1bd62aa82c8_0_944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33" name="Google Shape;1433;g1bd62aa82c8_0_944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1434" name="Google Shape;1434;g1bd62aa82c8_0_944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5" name="Google Shape;1435;g1bd62aa82c8_0_944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6" name="Google Shape;1436;g1bd62aa82c8_0_944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437" name="Google Shape;1437;g1bd62aa82c8_0_944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1438" name="Google Shape;1438;g1bd62aa82c8_0_944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1439" name="Google Shape;1439;g1bd62aa82c8_0_944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902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0" name="Google Shape;1440;g1bd62aa82c8_0_944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1" name="Google Shape;1441;g1bd62aa82c8_0_944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902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2" name="Google Shape;1442;g1bd62aa82c8_0_944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3" name="Google Shape;1443;g1bd62aa82c8_0_944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4" name="Google Shape;1444;g1bd62aa82c8_0_944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902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5" name="Google Shape;1445;g1bd62aa82c8_0_944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6" name="Google Shape;1446;g1bd62aa82c8_0_944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7" name="Google Shape;1447;g1bd62aa82c8_0_944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48" name="Google Shape;1448;g1bd62aa82c8_0_944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1449" name="Google Shape;1449;g1bd62aa82c8_0_944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0" name="Google Shape;1450;g1bd62aa82c8_0_944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1" name="Google Shape;1451;g1bd62aa82c8_0_944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2" name="Google Shape;1452;g1bd62aa82c8_0_944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453" name="Google Shape;1453;g1bd62aa82c8_0_944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1454" name="Google Shape;1454;g1bd62aa82c8_0_944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902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55" name="Google Shape;1455;g1bd62aa82c8_0_944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1456" name="Google Shape;1456;g1bd62aa82c8_0_944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7" name="Google Shape;1457;g1bd62aa82c8_0_944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458" name="Google Shape;1458;g1bd62aa82c8_0_944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1459" name="Google Shape;1459;g1bd62aa82c8_0_944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902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0" name="Google Shape;1460;g1bd62aa82c8_0_944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902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1" name="Google Shape;1461;g1bd62aa82c8_0_944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902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62" name="Google Shape;1462;g1bd62aa82c8_0_944">
            <a:hlinkClick action="ppaction://hlinksldjump" r:id="rId7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3" name="Google Shape;1463;g1bd62aa82c8_0_944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4" name="Google Shape;1464;g1bd62aa82c8_0_944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02" name="Google Shape;502;p7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503" name="Google Shape;503;p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4" name="Google Shape;504;p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5" name="Google Shape;505;p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06" name="Google Shape;506;p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7" name="Google Shape;507;p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8" name="Google Shape;508;p7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509" name="Google Shape;509;p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10" name="Google Shape;510;p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11" name="Google Shape;511;p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12" name="Google Shape;512;p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513" name="Google Shape;513;p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14" name="Google Shape;514;p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6" name="Google Shape;516;p7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7" name="Google Shape;517;p7"/>
          <p:cNvSpPr txBox="1"/>
          <p:nvPr>
            <p:ph type="title"/>
          </p:nvPr>
        </p:nvSpPr>
        <p:spPr>
          <a:xfrm>
            <a:off x="948600" y="1893800"/>
            <a:ext cx="42825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What is CSS?</a:t>
            </a:r>
            <a:endParaRPr/>
          </a:p>
        </p:txBody>
      </p:sp>
      <p:sp>
        <p:nvSpPr>
          <p:cNvPr id="518" name="Google Shape;518;p7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519" name="Google Shape;519;p7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0" name="Google Shape;520;p7"/>
          <p:cNvCxnSpPr/>
          <p:nvPr/>
        </p:nvCxnSpPr>
        <p:spPr>
          <a:xfrm>
            <a:off x="1069800" y="38409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521" name="Google Shape;521;p7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522" name="Google Shape;522;p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9019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7" name="Google Shape;527;p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528" name="Google Shape;528;p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9019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19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1" name="Google Shape;531;p7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532" name="Google Shape;532;p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" name="Google Shape;533;p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p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35" name="Google Shape;535;p7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536" name="Google Shape;536;p7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537" name="Google Shape;537;p7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9019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" name="Google Shape;538;p7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" name="Google Shape;539;p7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9019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0" name="Google Shape;540;p7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1" name="Google Shape;541;p7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2" name="Google Shape;542;p7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9019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3" name="Google Shape;543;p7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4" name="Google Shape;544;p7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5" name="Google Shape;545;p7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46" name="Google Shape;546;p7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547" name="Google Shape;547;p7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8" name="Google Shape;548;p7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9" name="Google Shape;549;p7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0" name="Google Shape;550;p7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51" name="Google Shape;551;p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552" name="Google Shape;552;p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9019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53" name="Google Shape;553;p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554" name="Google Shape;554;p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5" name="Google Shape;555;p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56" name="Google Shape;556;p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557" name="Google Shape;557;p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9019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9019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9019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60" name="Google Shape;560;p7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7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7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2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568" name="Google Shape;568;p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9" name="Google Shape;569;p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0" name="Google Shape;570;p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71" name="Google Shape;571;p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72" name="Google Shape;572;p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3" name="Google Shape;573;p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74" name="Google Shape;574;p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75" name="Google Shape;575;p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76" name="Google Shape;576;p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77" name="Google Shape;577;p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578" name="Google Shape;578;p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79" name="Google Shape;579;p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81" name="Google Shape;581;p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5000"/>
              <a:t>What is CSS?</a:t>
            </a:r>
            <a:endParaRPr/>
          </a:p>
        </p:txBody>
      </p:sp>
      <p:sp>
        <p:nvSpPr>
          <p:cNvPr id="582" name="Google Shape;582;p2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CSS</a:t>
            </a:r>
            <a:r>
              <a:rPr lang="en" sz="2000"/>
              <a:t> stands for: </a:t>
            </a:r>
            <a:r>
              <a:rPr b="1" lang="en" sz="2000"/>
              <a:t>C</a:t>
            </a:r>
            <a:r>
              <a:rPr lang="en" sz="2000"/>
              <a:t>ascading </a:t>
            </a:r>
            <a:r>
              <a:rPr b="1" lang="en" sz="2000"/>
              <a:t>S</a:t>
            </a:r>
            <a:r>
              <a:rPr lang="en" sz="2000"/>
              <a:t>tyle </a:t>
            </a:r>
            <a:r>
              <a:rPr b="1" lang="en" sz="2000"/>
              <a:t>S</a:t>
            </a:r>
            <a:r>
              <a:rPr lang="en" sz="2000"/>
              <a:t>heets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does this mean?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will focus on the “style sheets”.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is a style sheet?</a:t>
            </a:r>
            <a:endParaRPr sz="2000"/>
          </a:p>
        </p:txBody>
      </p:sp>
      <p:sp>
        <p:nvSpPr>
          <p:cNvPr id="583" name="Google Shape;583;p2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7" name="Google Shape;587;p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88" name="Google Shape;588;p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1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1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1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1" name="Google Shape;591;p2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g1bd8d676065_0_153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597" name="Google Shape;597;g1bd8d676065_0_15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8" name="Google Shape;598;g1bd8d676065_0_15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9" name="Google Shape;599;g1bd8d676065_0_15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0" name="Google Shape;600;g1bd8d676065_0_15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01" name="Google Shape;601;g1bd8d676065_0_15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2" name="Google Shape;602;g1bd8d676065_0_153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603" name="Google Shape;603;g1bd8d676065_0_15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04" name="Google Shape;604;g1bd8d676065_0_15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05" name="Google Shape;605;g1bd8d676065_0_15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06" name="Google Shape;606;g1bd8d676065_0_15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607" name="Google Shape;607;g1bd8d676065_0_15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8" name="Google Shape;608;g1bd8d676065_0_15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g1bd8d676065_0_15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10" name="Google Shape;610;g1bd8d676065_0_15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5000"/>
              <a:t>What is CSS?</a:t>
            </a:r>
            <a:endParaRPr/>
          </a:p>
        </p:txBody>
      </p:sp>
      <p:sp>
        <p:nvSpPr>
          <p:cNvPr id="611" name="Google Shape;611;g1bd8d676065_0_153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style sheet is a section of code that is responsible for styling our html document.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Styling has 2 parts: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Style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Position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Style - letter color, background color, border width etc.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Position: where the html element will be rendered on the screen.</a:t>
            </a:r>
            <a:br>
              <a:rPr lang="en" sz="1800"/>
            </a:br>
            <a:endParaRPr sz="1800"/>
          </a:p>
        </p:txBody>
      </p:sp>
      <p:sp>
        <p:nvSpPr>
          <p:cNvPr id="612" name="Google Shape;612;g1bd8d676065_0_153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1bd8d676065_0_153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1bd8d676065_0_153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g1bd8d676065_0_153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6" name="Google Shape;616;g1bd8d676065_0_153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17" name="Google Shape;617;g1bd8d676065_0_153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1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g1bd8d676065_0_153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1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g1bd8d676065_0_153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1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0" name="Google Shape;620;g1bd8d676065_0_153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bd62aa82c8_0_324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26" name="Google Shape;626;g1bd62aa82c8_0_324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627" name="Google Shape;627;g1bd62aa82c8_0_32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8" name="Google Shape;628;g1bd62aa82c8_0_32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9" name="Google Shape;629;g1bd62aa82c8_0_32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30" name="Google Shape;630;g1bd62aa82c8_0_32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31" name="Google Shape;631;g1bd62aa82c8_0_32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2" name="Google Shape;632;g1bd62aa82c8_0_324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633" name="Google Shape;633;g1bd62aa82c8_0_32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34" name="Google Shape;634;g1bd62aa82c8_0_32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35" name="Google Shape;635;g1bd62aa82c8_0_32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36" name="Google Shape;636;g1bd62aa82c8_0_32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637" name="Google Shape;637;g1bd62aa82c8_0_32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38" name="Google Shape;638;g1bd62aa82c8_0_32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g1bd62aa82c8_0_32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40" name="Google Shape;640;g1bd62aa82c8_0_324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1" name="Google Shape;641;g1bd62aa82c8_0_324"/>
          <p:cNvSpPr txBox="1"/>
          <p:nvPr>
            <p:ph type="title"/>
          </p:nvPr>
        </p:nvSpPr>
        <p:spPr>
          <a:xfrm>
            <a:off x="948600" y="1893800"/>
            <a:ext cx="42825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Basic Structure</a:t>
            </a:r>
            <a:endParaRPr/>
          </a:p>
        </p:txBody>
      </p:sp>
      <p:sp>
        <p:nvSpPr>
          <p:cNvPr id="642" name="Google Shape;642;g1bd62aa82c8_0_324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/02</a:t>
            </a:r>
            <a:endParaRPr/>
          </a:p>
        </p:txBody>
      </p:sp>
      <p:sp>
        <p:nvSpPr>
          <p:cNvPr id="643" name="Google Shape;643;g1bd62aa82c8_0_324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4" name="Google Shape;644;g1bd62aa82c8_0_324"/>
          <p:cNvCxnSpPr/>
          <p:nvPr/>
        </p:nvCxnSpPr>
        <p:spPr>
          <a:xfrm>
            <a:off x="1069800" y="38409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645" name="Google Shape;645;g1bd62aa82c8_0_324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646" name="Google Shape;646;g1bd62aa82c8_0_324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9019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g1bd62aa82c8_0_324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g1bd62aa82c8_0_324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g1bd62aa82c8_0_324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g1bd62aa82c8_0_324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1" name="Google Shape;651;g1bd62aa82c8_0_324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652" name="Google Shape;652;g1bd62aa82c8_0_324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9019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g1bd62aa82c8_0_324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19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g1bd62aa82c8_0_324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55" name="Google Shape;655;g1bd62aa82c8_0_324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656" name="Google Shape;656;g1bd62aa82c8_0_324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7" name="Google Shape;657;g1bd62aa82c8_0_324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8" name="Google Shape;658;g1bd62aa82c8_0_324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59" name="Google Shape;659;g1bd62aa82c8_0_324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660" name="Google Shape;660;g1bd62aa82c8_0_324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661" name="Google Shape;661;g1bd62aa82c8_0_324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9019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2" name="Google Shape;662;g1bd62aa82c8_0_324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3" name="Google Shape;663;g1bd62aa82c8_0_324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9019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4" name="Google Shape;664;g1bd62aa82c8_0_324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5" name="Google Shape;665;g1bd62aa82c8_0_324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6" name="Google Shape;666;g1bd62aa82c8_0_324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9019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7" name="Google Shape;667;g1bd62aa82c8_0_324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8" name="Google Shape;668;g1bd62aa82c8_0_324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9" name="Google Shape;669;g1bd62aa82c8_0_324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70" name="Google Shape;670;g1bd62aa82c8_0_324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671" name="Google Shape;671;g1bd62aa82c8_0_324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2" name="Google Shape;672;g1bd62aa82c8_0_324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3" name="Google Shape;673;g1bd62aa82c8_0_324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4" name="Google Shape;674;g1bd62aa82c8_0_324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75" name="Google Shape;675;g1bd62aa82c8_0_324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676" name="Google Shape;676;g1bd62aa82c8_0_324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9019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77" name="Google Shape;677;g1bd62aa82c8_0_324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678" name="Google Shape;678;g1bd62aa82c8_0_324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9" name="Google Shape;679;g1bd62aa82c8_0_324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80" name="Google Shape;680;g1bd62aa82c8_0_324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681" name="Google Shape;681;g1bd62aa82c8_0_324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9019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g1bd62aa82c8_0_324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9019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g1bd62aa82c8_0_324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9019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84" name="Google Shape;684;g1bd62aa82c8_0_324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g1bd62aa82c8_0_324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g1bd62aa82c8_0_324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g1bd62aa82c8_0_60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692" name="Google Shape;692;g1bd62aa82c8_0_6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3" name="Google Shape;693;g1bd62aa82c8_0_6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4" name="Google Shape;694;g1bd62aa82c8_0_6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95" name="Google Shape;695;g1bd62aa82c8_0_6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96" name="Google Shape;696;g1bd62aa82c8_0_6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7" name="Google Shape;697;g1bd62aa82c8_0_60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698" name="Google Shape;698;g1bd62aa82c8_0_6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99" name="Google Shape;699;g1bd62aa82c8_0_6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00" name="Google Shape;700;g1bd62aa82c8_0_6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01" name="Google Shape;701;g1bd62aa82c8_0_6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702" name="Google Shape;702;g1bd62aa82c8_0_6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03" name="Google Shape;703;g1bd62aa82c8_0_6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g1bd62aa82c8_0_6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05" name="Google Shape;705;g1bd62aa82c8_0_6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500"/>
              <a:t>Basic Structure</a:t>
            </a:r>
            <a:endParaRPr sz="2500"/>
          </a:p>
        </p:txBody>
      </p:sp>
      <p:sp>
        <p:nvSpPr>
          <p:cNvPr id="706" name="Google Shape;706;g1bd62aa82c8_0_60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There are 3 ways to add style to our html: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Inline style - not </a:t>
            </a:r>
            <a:r>
              <a:rPr lang="en" sz="2000"/>
              <a:t>recommended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Style tags inside the html - not </a:t>
            </a:r>
            <a:r>
              <a:rPr lang="en" sz="2000"/>
              <a:t>recommended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Separated</a:t>
            </a:r>
            <a:r>
              <a:rPr lang="en" sz="2000"/>
              <a:t> stylesheet.</a:t>
            </a:r>
            <a:endParaRPr sz="2000"/>
          </a:p>
        </p:txBody>
      </p:sp>
      <p:sp>
        <p:nvSpPr>
          <p:cNvPr id="707" name="Google Shape;707;g1bd62aa82c8_0_60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g1bd62aa82c8_0_60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g1bd62aa82c8_0_60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g1bd62aa82c8_0_60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1" name="Google Shape;711;g1bd62aa82c8_0_6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12" name="Google Shape;712;g1bd62aa82c8_0_6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1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g1bd62aa82c8_0_6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1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g1bd62aa82c8_0_6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1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5" name="Google Shape;715;g1bd62aa82c8_0_60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g1c146f32d41_0_0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721" name="Google Shape;721;g1c146f32d41_0_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2" name="Google Shape;722;g1c146f32d41_0_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3" name="Google Shape;723;g1c146f32d41_0_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24" name="Google Shape;724;g1c146f32d41_0_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25" name="Google Shape;725;g1c146f32d41_0_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6" name="Google Shape;726;g1c146f32d41_0_0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727" name="Google Shape;727;g1c146f32d41_0_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28" name="Google Shape;728;g1c146f32d41_0_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29" name="Google Shape;729;g1c146f32d41_0_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30" name="Google Shape;730;g1c146f32d41_0_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731" name="Google Shape;731;g1c146f32d41_0_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32" name="Google Shape;732;g1c146f32d41_0_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g1c146f32d41_0_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34" name="Google Shape;734;g1c146f32d41_0_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500"/>
              <a:t>Basic Structure</a:t>
            </a:r>
            <a:endParaRPr sz="2500"/>
          </a:p>
        </p:txBody>
      </p:sp>
      <p:sp>
        <p:nvSpPr>
          <p:cNvPr id="735" name="Google Shape;735;g1c146f32d41_0_0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will mainly use </a:t>
            </a:r>
            <a:r>
              <a:rPr lang="en" sz="2000"/>
              <a:t>separated</a:t>
            </a:r>
            <a:r>
              <a:rPr lang="en" sz="2000"/>
              <a:t> style sheet.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style sheet can be named with any name, but it has to have </a:t>
            </a:r>
            <a:r>
              <a:rPr b="1" lang="en" sz="2000"/>
              <a:t>.css</a:t>
            </a:r>
            <a:r>
              <a:rPr lang="en" sz="2000"/>
              <a:t> </a:t>
            </a:r>
            <a:r>
              <a:rPr lang="en" sz="2000"/>
              <a:t>extension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After we create this file, add a link in the html head, where “rel”=”stylesheet” and href points to the </a:t>
            </a:r>
            <a:r>
              <a:rPr lang="en" sz="2000"/>
              <a:t>location</a:t>
            </a:r>
            <a:r>
              <a:rPr lang="en" sz="2000"/>
              <a:t> of the file.</a:t>
            </a:r>
            <a:endParaRPr sz="2000"/>
          </a:p>
        </p:txBody>
      </p:sp>
      <p:sp>
        <p:nvSpPr>
          <p:cNvPr id="736" name="Google Shape;736;g1c146f32d41_0_0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g1c146f32d41_0_0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g1c146f32d41_0_0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g1c146f32d41_0_0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0" name="Google Shape;740;g1c146f32d41_0_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41" name="Google Shape;741;g1c146f32d41_0_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g1c146f32d41_0_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g1c146f32d41_0_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4" name="Google Shape;744;g1c146f32d41_0_0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9" name="Google Shape;749;g1bd8d676065_0_181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750" name="Google Shape;750;g1bd8d676065_0_18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1" name="Google Shape;751;g1bd8d676065_0_18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2" name="Google Shape;752;g1bd8d676065_0_18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53" name="Google Shape;753;g1bd8d676065_0_18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4" name="Google Shape;754;g1bd8d676065_0_18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5" name="Google Shape;755;g1bd8d676065_0_181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756" name="Google Shape;756;g1bd8d676065_0_18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57" name="Google Shape;757;g1bd8d676065_0_18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8" name="Google Shape;758;g1bd8d676065_0_18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59" name="Google Shape;759;g1bd8d676065_0_18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760" name="Google Shape;760;g1bd8d676065_0_18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61" name="Google Shape;761;g1bd8d676065_0_18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g1bd8d676065_0_18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63" name="Google Shape;763;g1bd8d676065_0_18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500"/>
              <a:t>Basic Structure</a:t>
            </a:r>
            <a:endParaRPr sz="2500"/>
          </a:p>
        </p:txBody>
      </p:sp>
      <p:sp>
        <p:nvSpPr>
          <p:cNvPr id="764" name="Google Shape;764;g1bd8d676065_0_181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each way we choose to write css, we need to write </a:t>
            </a:r>
            <a:r>
              <a:rPr b="1" lang="en" sz="2000"/>
              <a:t>css rules</a:t>
            </a:r>
            <a:r>
              <a:rPr lang="en" sz="2000"/>
              <a:t> in order to style our html.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</a:t>
            </a:r>
            <a:r>
              <a:rPr lang="en" sz="2000"/>
              <a:t>structure</a:t>
            </a:r>
            <a:r>
              <a:rPr lang="en" sz="2000"/>
              <a:t> of a css rule is like so: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CC0000"/>
                </a:solidFill>
              </a:rPr>
              <a:t>S</a:t>
            </a:r>
            <a:r>
              <a:rPr lang="en" sz="2000">
                <a:solidFill>
                  <a:srgbClr val="CC0000"/>
                </a:solidFill>
              </a:rPr>
              <a:t>elector</a:t>
            </a:r>
            <a:r>
              <a:rPr lang="en" sz="2000"/>
              <a:t> {</a:t>
            </a:r>
            <a:br>
              <a:rPr lang="en" sz="2000"/>
            </a:br>
            <a:r>
              <a:rPr lang="en" sz="2000"/>
              <a:t>	</a:t>
            </a:r>
            <a:r>
              <a:rPr lang="en" sz="2000">
                <a:solidFill>
                  <a:srgbClr val="6D9EEB"/>
                </a:solidFill>
              </a:rPr>
              <a:t>attributeName</a:t>
            </a:r>
            <a:r>
              <a:rPr lang="en" sz="2000"/>
              <a:t>: </a:t>
            </a:r>
            <a:r>
              <a:rPr lang="en" sz="2000">
                <a:solidFill>
                  <a:srgbClr val="6AA84F"/>
                </a:solidFill>
              </a:rPr>
              <a:t>attributeValue</a:t>
            </a:r>
            <a:br>
              <a:rPr lang="en" sz="2000"/>
            </a:br>
            <a:r>
              <a:rPr lang="en" sz="2000"/>
              <a:t>}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example:</a:t>
            </a:r>
            <a:endParaRPr sz="2000"/>
          </a:p>
        </p:txBody>
      </p:sp>
      <p:sp>
        <p:nvSpPr>
          <p:cNvPr id="765" name="Google Shape;765;g1bd8d676065_0_181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g1bd8d676065_0_181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g1bd8d676065_0_181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g1bd8d676065_0_181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9" name="Google Shape;769;g1bd8d676065_0_181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70" name="Google Shape;770;g1bd8d676065_0_181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1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g1bd8d676065_0_181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1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g1bd8d676065_0_181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901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3" name="Google Shape;773;g1bd8d676065_0_181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