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89.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Override PartName="/ppt/tags/tag100.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slideLayouts/slideLayout24.xml" ContentType="application/vnd.openxmlformats-officedocument.presentationml.slideLayout+xml"/>
  <Override PartName="/ppt/tags/tag67.xml" ContentType="application/vnd.openxmlformats-officedocument.presentationml.tags+xml"/>
  <Override PartName="/ppt/tags/tag85.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slideLayouts/slideLayout20.xml" ContentType="application/vnd.openxmlformats-officedocument.presentationml.slideLayout+xml"/>
  <Override PartName="/ppt/tags/tag74.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tags/tag79.xml" ContentType="application/vnd.openxmlformats-officedocument.presentationml.tags+xml"/>
  <Override PartName="/ppt/tags/tag101.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9.xml" ContentType="application/vnd.openxmlformats-officedocument.presentationml.tags+xml"/>
  <Override PartName="/ppt/slideLayouts/slideLayout25.xml" ContentType="application/vnd.openxmlformats-officedocument.presentationml.slideLayout+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slideLayouts/slideLayout21.xml" ContentType="application/vnd.openxmlformats-officedocument.presentationml.slideLayout+xml"/>
  <Override PartName="/ppt/tags/tag73.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Default Extension="tiff" ContentType="image/tiff"/>
  <Default Extension="gif" ContentType="image/gif"/>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tags/tag98.xml" ContentType="application/vnd.openxmlformats-officedocument.presentationml.tags+xml"/>
  <Override PartName="/ppt/slides/slide2.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Override PartName="/ppt/slideLayouts/slideLayout26.xml" ContentType="application/vnd.openxmlformats-officedocument.presentationml.slideLayout+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Layouts/slideLayout22.xml" ContentType="application/vnd.openxmlformats-officedocument.presentationml.slideLayout+xml"/>
  <Override PartName="/ppt/tags/tag76.xml" ContentType="application/vnd.openxmlformats-officedocument.presentationml.tags+xml"/>
  <Override PartName="/ppt/tags/tag94.xml" ContentType="application/vnd.openxmlformats-officedocument.presentationml.tags+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tags/tag99.xml" ContentType="application/vnd.openxmlformats-officedocument.presentationml.tags+xml"/>
  <Override PartName="/ppt/tags/tag3.xml" ContentType="application/vnd.openxmlformats-officedocument.presentationml.tags+xml"/>
  <Default Extension="jpeg" ContentType="image/jpeg"/>
  <Override PartName="/ppt/slideLayouts/slideLayout16.xml" ContentType="application/vnd.openxmlformats-officedocument.presentationml.slideLayout+xml"/>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1" r:id="rId5"/>
    <p:sldMasterId id="2147483675" r:id="rId6"/>
    <p:sldMasterId id="2147483784" r:id="rId7"/>
  </p:sldMasterIdLst>
  <p:notesMasterIdLst>
    <p:notesMasterId r:id="rId13"/>
  </p:notesMasterIdLst>
  <p:sldIdLst>
    <p:sldId id="256" r:id="rId8"/>
    <p:sldId id="378" r:id="rId9"/>
    <p:sldId id="380" r:id="rId10"/>
    <p:sldId id="381" r:id="rId11"/>
    <p:sldId id="382" r:id="rId12"/>
  </p:sldIdLst>
  <p:sldSz cx="9902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67" d="100"/>
          <a:sy n="67" d="100"/>
        </p:scale>
        <p:origin x="-1320" y="-102"/>
      </p:cViewPr>
      <p:guideLst>
        <p:guide orient="horz" pos="2160"/>
        <p:guide pos="311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B789F9-599A-4CD7-9DEF-F8E3D9250EEE}" type="datetimeFigureOut">
              <a:rPr lang="en-US" smtClean="0"/>
              <a:pPr/>
              <a:t>8/10/2015</a:t>
            </a:fld>
            <a:endParaRPr lang="en-US"/>
          </a:p>
        </p:txBody>
      </p:sp>
      <p:sp>
        <p:nvSpPr>
          <p:cNvPr id="4" name="Slide Image Placeholder 3"/>
          <p:cNvSpPr>
            <a:spLocks noGrp="1" noRot="1" noChangeAspect="1"/>
          </p:cNvSpPr>
          <p:nvPr>
            <p:ph type="sldImg" idx="2"/>
          </p:nvPr>
        </p:nvSpPr>
        <p:spPr>
          <a:xfrm>
            <a:off x="954088" y="685800"/>
            <a:ext cx="4949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8227F-DE50-42B9-9C74-D4CF3D9242D2}" type="slidenum">
              <a:rPr lang="en-US" smtClean="0"/>
              <a:pPr/>
              <a:t>‹#›</a:t>
            </a:fld>
            <a:endParaRPr lang="en-US"/>
          </a:p>
        </p:txBody>
      </p:sp>
    </p:spTree>
    <p:extLst>
      <p:ext uri="{BB962C8B-B14F-4D97-AF65-F5344CB8AC3E}">
        <p14:creationId xmlns:p14="http://schemas.microsoft.com/office/powerpoint/2010/main" xmlns="" val="1998186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FE08227F-DE50-42B9-9C74-D4CF3D9242D2}" type="slidenum">
              <a:rPr lang="en-US" smtClean="0"/>
              <a:pPr/>
              <a:t>1</a:t>
            </a:fld>
            <a:endParaRPr lang="en-US"/>
          </a:p>
        </p:txBody>
      </p:sp>
    </p:spTree>
    <p:extLst>
      <p:ext uri="{BB962C8B-B14F-4D97-AF65-F5344CB8AC3E}">
        <p14:creationId xmlns:p14="http://schemas.microsoft.com/office/powerpoint/2010/main" xmlns="" val="315204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FE08227F-DE50-42B9-9C74-D4CF3D9242D2}" type="slidenum">
              <a:rPr lang="en-US" smtClean="0"/>
              <a:pPr/>
              <a:t>2</a:t>
            </a:fld>
            <a:endParaRPr lang="en-US"/>
          </a:p>
        </p:txBody>
      </p:sp>
    </p:spTree>
    <p:extLst>
      <p:ext uri="{BB962C8B-B14F-4D97-AF65-F5344CB8AC3E}">
        <p14:creationId xmlns:p14="http://schemas.microsoft.com/office/powerpoint/2010/main" xmlns="" val="24374292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jpeg"/><Relationship Id="rId5" Type="http://schemas.openxmlformats.org/officeDocument/2006/relationships/tags" Target="../tags/tag12.xml"/><Relationship Id="rId10" Type="http://schemas.openxmlformats.org/officeDocument/2006/relationships/image" Target="../media/image4.emf"/><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slideMaster" Target="../slideMasters/slideMaster1.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43.xml"/><Relationship Id="rId7" Type="http://schemas.openxmlformats.org/officeDocument/2006/relationships/slideMaster" Target="../slideMasters/slideMaster1.xml"/><Relationship Id="rId2" Type="http://schemas.openxmlformats.org/officeDocument/2006/relationships/tags" Target="../tags/tag42.xml"/><Relationship Id="rId1" Type="http://schemas.openxmlformats.org/officeDocument/2006/relationships/vmlDrawing" Target="../drawings/vmlDrawing12.v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vmlDrawing" Target="../drawings/vmlDrawing13.vml"/><Relationship Id="rId4" Type="http://schemas.openxmlformats.org/officeDocument/2006/relationships/oleObject" Target="../embeddings/oleObject16.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59.xml"/><Relationship Id="rId7" Type="http://schemas.openxmlformats.org/officeDocument/2006/relationships/oleObject" Target="../embeddings/oleObject18.bin"/><Relationship Id="rId2" Type="http://schemas.openxmlformats.org/officeDocument/2006/relationships/tags" Target="../tags/tag58.xml"/><Relationship Id="rId1" Type="http://schemas.openxmlformats.org/officeDocument/2006/relationships/vmlDrawing" Target="../drawings/vmlDrawing15.vml"/><Relationship Id="rId6" Type="http://schemas.openxmlformats.org/officeDocument/2006/relationships/slideMaster" Target="../slideMasters/slideMaster2.xml"/><Relationship Id="rId5" Type="http://schemas.openxmlformats.org/officeDocument/2006/relationships/tags" Target="../tags/tag61.xml"/><Relationship Id="rId4" Type="http://schemas.openxmlformats.org/officeDocument/2006/relationships/tags" Target="../tags/tag60.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2.xml"/><Relationship Id="rId1" Type="http://schemas.openxmlformats.org/officeDocument/2006/relationships/vmlDrawing" Target="../drawings/vmlDrawing16.vml"/><Relationship Id="rId5" Type="http://schemas.openxmlformats.org/officeDocument/2006/relationships/image" Target="../media/image18.png"/><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vmlDrawing" Target="../drawings/vmlDrawing17.v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9.vml"/><Relationship Id="rId6" Type="http://schemas.openxmlformats.org/officeDocument/2006/relationships/image" Target="../media/image19.png"/><Relationship Id="rId5" Type="http://schemas.openxmlformats.org/officeDocument/2006/relationships/oleObject" Target="../embeddings/oleObject22.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20.vml"/><Relationship Id="rId6" Type="http://schemas.openxmlformats.org/officeDocument/2006/relationships/oleObject" Target="../embeddings/oleObject23.bin"/><Relationship Id="rId5" Type="http://schemas.openxmlformats.org/officeDocument/2006/relationships/image" Target="../media/image10.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5.xml"/><Relationship Id="rId7" Type="http://schemas.openxmlformats.org/officeDocument/2006/relationships/image" Target="../media/image6.jpe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9.png"/><Relationship Id="rId2" Type="http://schemas.openxmlformats.org/officeDocument/2006/relationships/tags" Target="../tags/tag75.xml"/><Relationship Id="rId1" Type="http://schemas.openxmlformats.org/officeDocument/2006/relationships/vmlDrawing" Target="../drawings/vmlDrawing22.vml"/><Relationship Id="rId6" Type="http://schemas.openxmlformats.org/officeDocument/2006/relationships/tags" Target="../tags/tag79.xml"/><Relationship Id="rId11" Type="http://schemas.openxmlformats.org/officeDocument/2006/relationships/image" Target="../media/image4.emf"/><Relationship Id="rId5" Type="http://schemas.openxmlformats.org/officeDocument/2006/relationships/tags" Target="../tags/tag78.xml"/><Relationship Id="rId10" Type="http://schemas.openxmlformats.org/officeDocument/2006/relationships/oleObject" Target="../embeddings/oleObject25.bin"/><Relationship Id="rId4" Type="http://schemas.openxmlformats.org/officeDocument/2006/relationships/tags" Target="../tags/tag77.xml"/><Relationship Id="rId9" Type="http://schemas.openxmlformats.org/officeDocument/2006/relationships/image" Target="../media/image20.jpeg"/></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4.emf"/><Relationship Id="rId2" Type="http://schemas.openxmlformats.org/officeDocument/2006/relationships/tags" Target="../tags/tag81.xml"/><Relationship Id="rId1" Type="http://schemas.openxmlformats.org/officeDocument/2006/relationships/vmlDrawing" Target="../drawings/vmlDrawing23.vml"/><Relationship Id="rId6" Type="http://schemas.openxmlformats.org/officeDocument/2006/relationships/tags" Target="../tags/tag85.xml"/><Relationship Id="rId11" Type="http://schemas.openxmlformats.org/officeDocument/2006/relationships/image" Target="../media/image9.png"/><Relationship Id="rId5" Type="http://schemas.openxmlformats.org/officeDocument/2006/relationships/tags" Target="../tags/tag84.xml"/><Relationship Id="rId10" Type="http://schemas.openxmlformats.org/officeDocument/2006/relationships/oleObject" Target="../embeddings/oleObject26.bin"/><Relationship Id="rId4" Type="http://schemas.openxmlformats.org/officeDocument/2006/relationships/tags" Target="../tags/tag83.xml"/><Relationship Id="rId9" Type="http://schemas.openxmlformats.org/officeDocument/2006/relationships/image" Target="../media/image10.jpeg"/></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oleObject" Target="../embeddings/oleObject27.bin"/><Relationship Id="rId2" Type="http://schemas.openxmlformats.org/officeDocument/2006/relationships/tags" Target="../tags/tag87.xml"/><Relationship Id="rId1" Type="http://schemas.openxmlformats.org/officeDocument/2006/relationships/vmlDrawing" Target="../drawings/vmlDrawing24.vml"/><Relationship Id="rId6" Type="http://schemas.openxmlformats.org/officeDocument/2006/relationships/image" Target="../media/image11.jpeg"/><Relationship Id="rId5" Type="http://schemas.openxmlformats.org/officeDocument/2006/relationships/slideMaster" Target="../slideMasters/slideMaster4.xml"/><Relationship Id="rId4" Type="http://schemas.openxmlformats.org/officeDocument/2006/relationships/tags" Target="../tags/tag89.xml"/></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90.xml"/><Relationship Id="rId1" Type="http://schemas.openxmlformats.org/officeDocument/2006/relationships/vmlDrawing" Target="../drawings/vmlDrawing25.vml"/><Relationship Id="rId4" Type="http://schemas.openxmlformats.org/officeDocument/2006/relationships/oleObject" Target="../embeddings/oleObject28.bin"/></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vmlDrawing" Target="../drawings/vmlDrawing26.vml"/><Relationship Id="rId6" Type="http://schemas.openxmlformats.org/officeDocument/2006/relationships/oleObject" Target="../embeddings/oleObject29.bin"/><Relationship Id="rId5" Type="http://schemas.openxmlformats.org/officeDocument/2006/relationships/slideMaster" Target="../slideMasters/slideMaster4.xml"/><Relationship Id="rId4" Type="http://schemas.openxmlformats.org/officeDocument/2006/relationships/tags" Target="../tags/tag9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7.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96.xml"/></Relationships>
</file>

<file path=ppt/slideLayouts/_rels/slideLayout26.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98.xml"/><Relationship Id="rId7" Type="http://schemas.openxmlformats.org/officeDocument/2006/relationships/slideMaster" Target="../slideMasters/slideMaster4.xml"/><Relationship Id="rId2" Type="http://schemas.openxmlformats.org/officeDocument/2006/relationships/tags" Target="../tags/tag97.xml"/><Relationship Id="rId1" Type="http://schemas.openxmlformats.org/officeDocument/2006/relationships/vmlDrawing" Target="../drawings/vmlDrawing28.v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vmlDrawing" Target="../drawings/vmlDrawing29.v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7.xml"/><Relationship Id="rId7" Type="http://schemas.openxmlformats.org/officeDocument/2006/relationships/oleObject" Target="../embeddings/oleObject6.bin"/><Relationship Id="rId2" Type="http://schemas.openxmlformats.org/officeDocument/2006/relationships/tags" Target="../tags/tag16.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19.xml"/><Relationship Id="rId7" Type="http://schemas.openxmlformats.org/officeDocument/2006/relationships/oleObject" Target="../embeddings/oleObject8.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image" Target="../media/image8.jpeg"/><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6.vml"/><Relationship Id="rId6" Type="http://schemas.openxmlformats.org/officeDocument/2006/relationships/tags" Target="../tags/tag24.xml"/><Relationship Id="rId11" Type="http://schemas.openxmlformats.org/officeDocument/2006/relationships/image" Target="../media/image4.emf"/><Relationship Id="rId5" Type="http://schemas.openxmlformats.org/officeDocument/2006/relationships/tags" Target="../tags/tag23.xml"/><Relationship Id="rId10" Type="http://schemas.openxmlformats.org/officeDocument/2006/relationships/oleObject" Target="../embeddings/oleObject9.bin"/><Relationship Id="rId4" Type="http://schemas.openxmlformats.org/officeDocument/2006/relationships/tags" Target="../tags/tag22.xml"/><Relationship Id="rId9"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4.emf"/><Relationship Id="rId2" Type="http://schemas.openxmlformats.org/officeDocument/2006/relationships/tags" Target="../tags/tag26.xml"/><Relationship Id="rId1" Type="http://schemas.openxmlformats.org/officeDocument/2006/relationships/vmlDrawing" Target="../drawings/vmlDrawing7.vml"/><Relationship Id="rId6" Type="http://schemas.openxmlformats.org/officeDocument/2006/relationships/tags" Target="../tags/tag30.xml"/><Relationship Id="rId11" Type="http://schemas.openxmlformats.org/officeDocument/2006/relationships/image" Target="../media/image9.png"/><Relationship Id="rId5" Type="http://schemas.openxmlformats.org/officeDocument/2006/relationships/tags" Target="../tags/tag29.xml"/><Relationship Id="rId10" Type="http://schemas.openxmlformats.org/officeDocument/2006/relationships/oleObject" Target="../embeddings/oleObject10.bin"/><Relationship Id="rId4" Type="http://schemas.openxmlformats.org/officeDocument/2006/relationships/tags" Target="../tags/tag28.xml"/><Relationship Id="rId9"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oleObject" Target="../embeddings/oleObject11.bin"/><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image" Target="../media/image11.jpeg"/><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9.vml"/><Relationship Id="rId4" Type="http://schemas.openxmlformats.org/officeDocument/2006/relationships/oleObject" Target="../embeddings/oleObject12.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pic>
        <p:nvPicPr>
          <p:cNvPr id="4" name="Picture 83"/>
          <p:cNvPicPr>
            <a:picLocks noChangeAspect="1" noChangeArrowheads="1"/>
          </p:cNvPicPr>
          <p:nvPr userDrawn="1"/>
        </p:nvPicPr>
        <p:blipFill>
          <a:blip r:embed="rId8" cstate="print"/>
          <a:srcRect/>
          <a:stretch>
            <a:fillRect/>
          </a:stretch>
        </p:blipFill>
        <p:spPr bwMode="auto">
          <a:xfrm>
            <a:off x="0" y="0"/>
            <a:ext cx="9902825" cy="6858000"/>
          </a:xfrm>
          <a:prstGeom prst="rect">
            <a:avLst/>
          </a:prstGeom>
          <a:noFill/>
          <a:ln w="9525">
            <a:noFill/>
            <a:miter lim="800000"/>
            <a:headEnd/>
            <a:tailEnd/>
          </a:ln>
        </p:spPr>
      </p:pic>
      <p:sp>
        <p:nvSpPr>
          <p:cNvPr id="5" name="Rectangle 17"/>
          <p:cNvSpPr/>
          <p:nvPr userDrawn="1">
            <p:custDataLst>
              <p:tags r:id="rId2"/>
            </p:custDataLst>
          </p:nvPr>
        </p:nvSpPr>
        <p:spPr>
          <a:xfrm>
            <a:off x="0" y="6400800"/>
            <a:ext cx="990282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a:defRPr/>
            </a:pPr>
            <a:endParaRPr lang="en-US" sz="1300" dirty="0">
              <a:solidFill>
                <a:prstClr val="white"/>
              </a:solidFill>
            </a:endParaRPr>
          </a:p>
        </p:txBody>
      </p:sp>
      <p:sp>
        <p:nvSpPr>
          <p:cNvPr id="6" name="Rectangle 7"/>
          <p:cNvSpPr/>
          <p:nvPr userDrawn="1">
            <p:custDataLst>
              <p:tags r:id="rId3"/>
            </p:custDataLst>
          </p:nvPr>
        </p:nvSpPr>
        <p:spPr bwMode="auto">
          <a:xfrm>
            <a:off x="-1588" y="1"/>
            <a:ext cx="9904413" cy="268287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graphicFrame>
        <p:nvGraphicFramePr>
          <p:cNvPr id="7" name="Object 2"/>
          <p:cNvGraphicFramePr>
            <a:graphicFrameLocks noChangeAspect="1"/>
          </p:cNvGraphicFramePr>
          <p:nvPr/>
        </p:nvGraphicFramePr>
        <p:xfrm>
          <a:off x="0" y="0"/>
          <a:ext cx="158699" cy="158750"/>
        </p:xfrm>
        <a:graphic>
          <a:graphicData uri="http://schemas.openxmlformats.org/presentationml/2006/ole">
            <p:oleObj spid="_x0000_s23555" name="think-cell Slide" r:id="rId9" imgW="360" imgH="360" progId="">
              <p:embed/>
            </p:oleObj>
          </a:graphicData>
        </a:graphic>
      </p:graphicFrame>
      <p:pic>
        <p:nvPicPr>
          <p:cNvPr id="8" name="Picture 104" descr="C:\Users\UserSim\Desktop\Capgemini\moto.emf"/>
          <p:cNvPicPr>
            <a:picLocks noChangeAspect="1" noChangeArrowheads="1"/>
          </p:cNvPicPr>
          <p:nvPr userDrawn="1">
            <p:custDataLst>
              <p:tags r:id="rId4"/>
            </p:custDataLst>
          </p:nvPr>
        </p:nvPicPr>
        <p:blipFill>
          <a:blip r:embed="rId10" cstate="print"/>
          <a:srcRect/>
          <a:stretch>
            <a:fillRect/>
          </a:stretch>
        </p:blipFill>
        <p:spPr bwMode="auto">
          <a:xfrm>
            <a:off x="6566971" y="6521452"/>
            <a:ext cx="3001001" cy="238125"/>
          </a:xfrm>
          <a:prstGeom prst="rect">
            <a:avLst/>
          </a:prstGeom>
          <a:noFill/>
          <a:ln w="9525">
            <a:noFill/>
            <a:miter lim="800000"/>
            <a:headEnd/>
            <a:tailEnd/>
          </a:ln>
        </p:spPr>
      </p:pic>
      <p:pic>
        <p:nvPicPr>
          <p:cNvPr id="57" name="Image 9" descr="Capgemini_logo.jpg"/>
          <p:cNvPicPr>
            <a:picLocks noChangeAspect="1"/>
          </p:cNvPicPr>
          <p:nvPr userDrawn="1"/>
        </p:nvPicPr>
        <p:blipFill>
          <a:blip r:embed="rId11" cstate="print"/>
          <a:stretch>
            <a:fillRect/>
          </a:stretch>
        </p:blipFill>
        <p:spPr>
          <a:xfrm>
            <a:off x="735454" y="658705"/>
            <a:ext cx="2879077" cy="686046"/>
          </a:xfrm>
          <a:prstGeom prst="rect">
            <a:avLst/>
          </a:prstGeom>
        </p:spPr>
      </p:pic>
      <p:sp>
        <p:nvSpPr>
          <p:cNvPr id="60"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bg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61" name="Subtitle 2"/>
          <p:cNvSpPr>
            <a:spLocks noGrp="1"/>
          </p:cNvSpPr>
          <p:nvPr>
            <p:ph type="subTitle" idx="1" hasCustomPrompt="1"/>
            <p:custDataLst>
              <p:tags r:id="rId6"/>
            </p:custDataLst>
          </p:nvPr>
        </p:nvSpPr>
        <p:spPr>
          <a:xfrm>
            <a:off x="0" y="4551798"/>
            <a:ext cx="4539775" cy="947750"/>
          </a:xfrm>
        </p:spPr>
        <p:txBody>
          <a:bodyPr lIns="231412" tIns="33059" rIns="33059" bIns="33059"/>
          <a:lstStyle>
            <a:lvl1pPr marL="0" indent="0" algn="l">
              <a:lnSpc>
                <a:spcPct val="100000"/>
              </a:lnSpc>
              <a:buNone/>
              <a:defRPr sz="2200" b="0">
                <a:solidFill>
                  <a:schemeClr val="bg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717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1533439"/>
            <a:ext cx="4500695"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1533440"/>
            <a:ext cx="4500695"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699" cy="158750"/>
        </p:xfrm>
        <a:graphic>
          <a:graphicData uri="http://schemas.openxmlformats.org/presentationml/2006/ole">
            <p:oleObj spid="_x0000_s8198"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2206953"/>
            <a:ext cx="4500695"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2208394"/>
            <a:ext cx="4500695"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609" y="1542648"/>
            <a:ext cx="4500695"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1535" y="1533439"/>
            <a:ext cx="4500695"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17398" y="1511299"/>
            <a:ext cx="4564484"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17398" y="1902610"/>
            <a:ext cx="4564484"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49737" y="1511299"/>
            <a:ext cx="45325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49737" y="1902610"/>
            <a:ext cx="45325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17398" y="3894138"/>
            <a:ext cx="4564484"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17398" y="4286585"/>
            <a:ext cx="4564484"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49737" y="3894138"/>
            <a:ext cx="45325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49737" y="4286585"/>
            <a:ext cx="45325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699" cy="158750"/>
        </p:xfrm>
        <a:graphic>
          <a:graphicData uri="http://schemas.openxmlformats.org/presentationml/2006/ole">
            <p:oleObj spid="_x0000_s9222"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64764" y="136526"/>
            <a:ext cx="9436911" cy="5492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64764" y="1265238"/>
            <a:ext cx="9436911" cy="4860925"/>
          </a:xfrm>
        </p:spPr>
        <p:txBody>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4377089" y="6676590"/>
            <a:ext cx="5059823" cy="123111"/>
          </a:xfrm>
          <a:prstGeom prst="rect">
            <a:avLst/>
          </a:prstGeom>
        </p:spPr>
        <p:txBody>
          <a:bodyPr/>
          <a:lstStyle>
            <a:lvl1pPr eaLnBrk="1" fontAlgn="auto" hangingPunct="1">
              <a:lnSpc>
                <a:spcPct val="100000"/>
              </a:lnSpc>
              <a:spcBef>
                <a:spcPts val="0"/>
              </a:spcBef>
              <a:spcAft>
                <a:spcPts val="0"/>
              </a:spcAft>
              <a:defRPr/>
            </a:lvl1pPr>
          </a:lstStyle>
          <a:p>
            <a:pPr>
              <a:defRPr/>
            </a:pPr>
            <a:r>
              <a:rPr lang="en-US" smtClean="0"/>
              <a:t>The information contained in this presentation is proprietary. Copyright ©2010 Capgemini. All rights reserved.</a:t>
            </a:r>
            <a:endParaRPr lang="en-US"/>
          </a:p>
        </p:txBody>
      </p:sp>
      <p:sp>
        <p:nvSpPr>
          <p:cNvPr id="5" name="Slide Number Placeholder 4"/>
          <p:cNvSpPr>
            <a:spLocks noGrp="1"/>
          </p:cNvSpPr>
          <p:nvPr>
            <p:ph type="sldNum" sz="quarter" idx="11"/>
          </p:nvPr>
        </p:nvSpPr>
        <p:spPr>
          <a:xfrm>
            <a:off x="9515436" y="6661995"/>
            <a:ext cx="239535" cy="153888"/>
          </a:xfrm>
          <a:prstGeom prst="rect">
            <a:avLst/>
          </a:prstGeom>
        </p:spPr>
        <p:txBody>
          <a:bodyPr/>
          <a:lstStyle>
            <a:lvl1pPr eaLnBrk="1" fontAlgn="auto" hangingPunct="1">
              <a:lnSpc>
                <a:spcPct val="100000"/>
              </a:lnSpc>
              <a:spcBef>
                <a:spcPts val="0"/>
              </a:spcBef>
              <a:spcAft>
                <a:spcPts val="0"/>
              </a:spcAft>
              <a:defRPr b="0"/>
            </a:lvl1pPr>
          </a:lstStyle>
          <a:p>
            <a:pPr>
              <a:defRPr/>
            </a:pPr>
            <a:fld id="{C69160A2-8B96-4AB8-B2F7-52E36B02BD84}" type="slidenum">
              <a:rPr lang="en-US"/>
              <a:pPr>
                <a:defRPr/>
              </a:pPr>
              <a:t>‹#›</a:t>
            </a:fld>
            <a:endParaRPr lang="en-US"/>
          </a:p>
        </p:txBody>
      </p:sp>
    </p:spTree>
    <p:extLst>
      <p:ext uri="{BB962C8B-B14F-4D97-AF65-F5344CB8AC3E}">
        <p14:creationId xmlns:p14="http://schemas.microsoft.com/office/powerpoint/2010/main" xmlns="" val="3231105575"/>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5"/>
          <a:ext cx="147014" cy="143985"/>
        </p:xfrm>
        <a:graphic>
          <a:graphicData uri="http://schemas.openxmlformats.org/presentationml/2006/ole">
            <p:oleObj spid="_x0000_s12294" name="think-cell Slide" r:id="rId7" imgW="360" imgH="360" progId="">
              <p:embed/>
            </p:oleObj>
          </a:graphicData>
        </a:graphic>
      </p:graphicFrame>
      <p:grpSp>
        <p:nvGrpSpPr>
          <p:cNvPr id="2" name="Group 351"/>
          <p:cNvGrpSpPr/>
          <p:nvPr userDrawn="1">
            <p:custDataLst>
              <p:tags r:id="rId2"/>
            </p:custDataLst>
          </p:nvPr>
        </p:nvGrpSpPr>
        <p:grpSpPr>
          <a:xfrm>
            <a:off x="5780077" y="3258545"/>
            <a:ext cx="3700369" cy="2118522"/>
            <a:chOff x="5511798" y="3584333"/>
            <a:chExt cx="4818106" cy="2816468"/>
          </a:xfrm>
        </p:grpSpPr>
        <p:grpSp>
          <p:nvGrpSpPr>
            <p:cNvPr id="3" name="Group 54"/>
            <p:cNvGrpSpPr/>
            <p:nvPr userDrawn="1">
              <p:custDataLst>
                <p:tags r:id="rId4"/>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5" name="Rectangle 9"/>
          <p:cNvSpPr>
            <a:spLocks noChangeArrowheads="1"/>
          </p:cNvSpPr>
          <p:nvPr userDrawn="1">
            <p:custDataLst>
              <p:tags r:id="rId3"/>
            </p:custDataLst>
          </p:nvPr>
        </p:nvSpPr>
        <p:spPr bwMode="gray">
          <a:xfrm>
            <a:off x="1117607" y="3617154"/>
            <a:ext cx="42584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145,000 people in 40 countries, Capgemini is one of the world's foremost providers of consulting, technology and outsourcing services. The Group reported 2014 global revenues of EUR 10.5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kumimoji="0" lang="en-US" sz="1000" b="1"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8" cstate="print"/>
          <a:stretch>
            <a:fillRect/>
          </a:stretch>
        </p:blipFill>
        <p:spPr>
          <a:xfrm>
            <a:off x="867447" y="3468294"/>
            <a:ext cx="519405" cy="522508"/>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5"/>
          <a:ext cx="147014" cy="143985"/>
        </p:xfrm>
        <a:graphic>
          <a:graphicData uri="http://schemas.openxmlformats.org/presentationml/2006/ole">
            <p:oleObj spid="_x0000_s13318" name="think-cell Slide" r:id="rId4" imgW="360" imgH="360" progId="">
              <p:embed/>
            </p:oleObj>
          </a:graphicData>
        </a:graphic>
      </p:graphicFrame>
      <p:sp>
        <p:nvSpPr>
          <p:cNvPr id="5" name="Rectangle 9"/>
          <p:cNvSpPr>
            <a:spLocks noChangeArrowheads="1"/>
          </p:cNvSpPr>
          <p:nvPr userDrawn="1">
            <p:custDataLst>
              <p:tags r:id="rId2"/>
            </p:custDataLst>
          </p:nvPr>
        </p:nvSpPr>
        <p:spPr bwMode="gray">
          <a:xfrm>
            <a:off x="5284510" y="2940260"/>
            <a:ext cx="4258475"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With more than 145,000 people in 40 countries, Capgemini is one of the world's foremost providers of consulting, technology and outsourcing services. The Group reported 2014 global revenues of EUR 10.5 billion.</a:t>
            </a:r>
          </a:p>
          <a:p>
            <a:pPr marL="0" marR="0" lvl="0" indent="0" algn="just" defTabSz="957756"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 and draws on Rightshore</a:t>
            </a:r>
            <a:r>
              <a:rPr kumimoji="0" lang="en-US" sz="1000" b="1" i="0" u="none" strike="noStrike" kern="1200" cap="none" spc="0" normalizeH="0" baseline="30000" noProof="0" dirty="0" smtClean="0">
                <a:ln>
                  <a:noFill/>
                </a:ln>
                <a:solidFill>
                  <a:prstClr val="white"/>
                </a:solidFill>
                <a:effectLst/>
                <a:uLnTx/>
                <a:uFillTx/>
                <a:latin typeface="Arial" pitchFamily="34" charset="0"/>
                <a:ea typeface="+mn-ea"/>
                <a:cs typeface="Arial" pitchFamily="34" charset="0"/>
              </a:rPr>
              <a:t>®</a:t>
            </a:r>
            <a:r>
              <a:rPr kumimoji="0" lang="en-US" sz="1000" b="0" i="0" u="none" strike="noStrike" kern="1200" cap="none" spc="0" normalizeH="0" baseline="0" noProof="0" dirty="0" smtClean="0">
                <a:ln>
                  <a:noFill/>
                </a:ln>
                <a:solidFill>
                  <a:prstClr val="white"/>
                </a:solidFill>
                <a:effectLst/>
                <a:uLnTx/>
                <a:uFillTx/>
                <a:latin typeface="Arial" pitchFamily="34" charset="0"/>
                <a:ea typeface="+mn-ea"/>
                <a:cs typeface="Arial" pitchFamily="34" charset="0"/>
              </a:rPr>
              <a:t>, its worldwide delivery model.</a:t>
            </a:r>
          </a:p>
          <a:p>
            <a:pPr marL="0" indent="0" algn="just"/>
            <a:endParaRPr lang="en-US" sz="1050" dirty="0">
              <a:solidFill>
                <a:schemeClr val="bg1"/>
              </a:solidFill>
              <a:latin typeface="Arial" pitchFamily="34" charset="0"/>
              <a:cs typeface="Arial" pitchFamily="34" charset="0"/>
            </a:endParaRPr>
          </a:p>
          <a:p>
            <a:pPr marL="0" indent="0" algn="just"/>
            <a:r>
              <a:rPr lang="en-US" sz="900" i="1" dirty="0">
                <a:solidFill>
                  <a:schemeClr val="bg1"/>
                </a:solidFill>
                <a:latin typeface="Arial" pitchFamily="34" charset="0"/>
                <a:cs typeface="Arial" pitchFamily="34" charset="0"/>
              </a:rPr>
              <a:t>Rightshore</a:t>
            </a:r>
            <a:r>
              <a:rPr lang="en-US" sz="900" i="1" baseline="30000" dirty="0">
                <a:solidFill>
                  <a:schemeClr val="bg1"/>
                </a:solidFill>
                <a:latin typeface="Arial" pitchFamily="34" charset="0"/>
                <a:cs typeface="Arial" pitchFamily="34" charset="0"/>
              </a:rPr>
              <a:t>®</a:t>
            </a:r>
            <a:r>
              <a:rPr lang="en-US" sz="900" i="1" dirty="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5" cstate="print"/>
          <a:stretch>
            <a:fillRect/>
          </a:stretch>
        </p:blipFill>
        <p:spPr>
          <a:xfrm>
            <a:off x="5034350" y="2791400"/>
            <a:ext cx="519405" cy="522508"/>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699" cy="158750"/>
        </p:xfrm>
        <a:graphic>
          <a:graphicData uri="http://schemas.openxmlformats.org/presentationml/2006/ole">
            <p:oleObj spid="_x0000_s14342"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16390" name="think-cell Slide" r:id="rId5" imgW="360" imgH="360" progId="">
              <p:embed/>
            </p:oleObj>
          </a:graphicData>
        </a:graphic>
      </p:graphicFrame>
      <p:sp>
        <p:nvSpPr>
          <p:cNvPr id="7" name="Rectangle 7"/>
          <p:cNvSpPr/>
          <p:nvPr userDrawn="1">
            <p:custDataLst>
              <p:tags r:id="rId2"/>
            </p:custDataLst>
          </p:nvPr>
        </p:nvSpPr>
        <p:spPr bwMode="auto">
          <a:xfrm flipV="1">
            <a:off x="-1175" y="3384918"/>
            <a:ext cx="9904001"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3" y="4686300"/>
            <a:ext cx="9902825" cy="1052000"/>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2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973287" y="971046"/>
            <a:ext cx="7196474" cy="4797156"/>
          </a:xfrm>
          <a:prstGeom prst="rect">
            <a:avLst/>
          </a:prstGeom>
        </p:spPr>
      </p:pic>
      <p:sp>
        <p:nvSpPr>
          <p:cNvPr id="12" name="Rectangle 4"/>
          <p:cNvSpPr>
            <a:spLocks noGrp="1" noChangeArrowheads="1"/>
          </p:cNvSpPr>
          <p:nvPr>
            <p:ph type="subTitle" idx="1"/>
          </p:nvPr>
        </p:nvSpPr>
        <p:spPr bwMode="gray">
          <a:xfrm>
            <a:off x="3" y="5740407"/>
            <a:ext cx="9902825" cy="536575"/>
          </a:xfrm>
          <a:prstGeom prst="rect">
            <a:avLst/>
          </a:prstGeom>
        </p:spPr>
        <p:txBody>
          <a:bodyPr vert="horz" lIns="826470" tIns="33059" rIns="66118" bIns="33059" rtlCol="0" anchor="ctr" anchorCtr="0">
            <a:noAutofit/>
          </a:bodyPr>
          <a:lstStyle>
            <a:lvl1pPr algn="l" fontAlgn="t">
              <a:spcAft>
                <a:spcPct val="0"/>
              </a:spcAft>
              <a:buClrTx/>
              <a:buFontTx/>
              <a:buNone/>
              <a:defRPr lang="en-US" sz="2000" b="0" kern="1200" cap="none" baseline="0" noProof="0" dirty="0">
                <a:solidFill>
                  <a:schemeClr val="tx1"/>
                </a:solidFill>
                <a:latin typeface="Arial" pitchFamily="34" charset="0"/>
                <a:ea typeface="+mj-ea"/>
                <a:cs typeface="Arial" pitchFamily="34" charset="0"/>
              </a:defRPr>
            </a:lvl1pPr>
          </a:lstStyle>
          <a:p>
            <a:pPr lvl="0" algn="l" defTabSz="914342" rtl="0" eaLnBrk="1" latinLnBrk="0" hangingPunct="1">
              <a:spcBef>
                <a:spcPct val="0"/>
              </a:spcBef>
              <a:buNone/>
            </a:pPr>
            <a:r>
              <a:rPr lang="en-US" smtClean="0"/>
              <a:t>Click to edit Master subtitle style</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5" cstate="print"/>
          <a:srcRect l="240" t="179" r="380" b="511"/>
          <a:stretch>
            <a:fillRect/>
          </a:stretch>
        </p:blipFill>
        <p:spPr>
          <a:xfrm>
            <a:off x="3" y="1050622"/>
            <a:ext cx="9902825" cy="5807378"/>
          </a:xfrm>
          <a:prstGeom prst="rect">
            <a:avLst/>
          </a:prstGeom>
        </p:spPr>
      </p:pic>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17414" name="think-cell Slide" r:id="rId6" imgW="360" imgH="360" progId="">
              <p:embed/>
            </p:oleObj>
          </a:graphicData>
        </a:graphic>
      </p:graphicFrame>
      <p:sp>
        <p:nvSpPr>
          <p:cNvPr id="4" name="Rectangle 7"/>
          <p:cNvSpPr/>
          <p:nvPr userDrawn="1">
            <p:custDataLst>
              <p:tags r:id="rId2"/>
            </p:custDataLst>
          </p:nvPr>
        </p:nvSpPr>
        <p:spPr bwMode="auto">
          <a:xfrm>
            <a:off x="-2052" y="0"/>
            <a:ext cx="9905358"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3" y="482600"/>
            <a:ext cx="9902825" cy="113030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7" name="Rectangle 4"/>
          <p:cNvSpPr>
            <a:spLocks noGrp="1" noChangeArrowheads="1"/>
          </p:cNvSpPr>
          <p:nvPr>
            <p:ph type="subTitle" idx="1"/>
          </p:nvPr>
        </p:nvSpPr>
        <p:spPr bwMode="gray">
          <a:xfrm>
            <a:off x="3" y="1625600"/>
            <a:ext cx="9902825" cy="774700"/>
          </a:xfrm>
          <a:prstGeom prst="rect">
            <a:avLst/>
          </a:prstGeom>
        </p:spPr>
        <p:txBody>
          <a:bodyPr lIns="330588" tIns="33059" rIns="33059" bIns="33059" anchor="ctr" anchorCtr="0"/>
          <a:lstStyle>
            <a:lvl1pPr algn="l" fontAlgn="t">
              <a:spcAft>
                <a:spcPct val="0"/>
              </a:spcAft>
              <a:buClrTx/>
              <a:buFontTx/>
              <a:buNone/>
              <a:defRPr lang="en-US" sz="2000" kern="1200" noProof="0" dirty="0">
                <a:solidFill>
                  <a:schemeClr val="tx1"/>
                </a:solidFill>
                <a:latin typeface="Arial" pitchFamily="34" charset="0"/>
                <a:ea typeface="+mj-ea"/>
                <a:cs typeface="Arial" pitchFamily="34" charset="0"/>
              </a:defRPr>
            </a:lvl1pPr>
          </a:lstStyle>
          <a:p>
            <a:pPr lvl="0" algn="l" defTabSz="839694" rtl="0" eaLnBrk="1" latinLnBrk="0" hangingPunct="1">
              <a:spcBef>
                <a:spcPct val="0"/>
              </a:spcBef>
              <a:buNone/>
            </a:pPr>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Section Break 2">
    <p:spTree>
      <p:nvGrpSpPr>
        <p:cNvPr id="1" name=""/>
        <p:cNvGrpSpPr/>
        <p:nvPr/>
      </p:nvGrpSpPr>
      <p:grpSpPr>
        <a:xfrm>
          <a:off x="0" y="0"/>
          <a:ext cx="0" cy="0"/>
          <a:chOff x="0" y="0"/>
          <a:chExt cx="0" cy="0"/>
        </a:xfrm>
      </p:grpSpPr>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0484" name="think-cell Slide" r:id="rId5" imgW="360" imgH="360" progId="">
              <p:embed/>
            </p:oleObj>
          </a:graphicData>
        </a:graphic>
      </p:graphicFrame>
      <p:graphicFrame>
        <p:nvGraphicFramePr>
          <p:cNvPr id="4" name="Object 33"/>
          <p:cNvGraphicFramePr>
            <a:graphicFrameLocks noChangeAspect="1"/>
          </p:cNvGraphicFramePr>
          <p:nvPr/>
        </p:nvGraphicFramePr>
        <p:xfrm>
          <a:off x="0" y="0"/>
          <a:ext cx="158699" cy="158750"/>
        </p:xfrm>
        <a:graphic>
          <a:graphicData uri="http://schemas.openxmlformats.org/presentationml/2006/ole">
            <p:oleObj spid="_x0000_s20485" name="think-cell Slide" r:id="rId6" imgW="360" imgH="360" progId="">
              <p:embed/>
            </p:oleObj>
          </a:graphicData>
        </a:graphic>
      </p:graphicFrame>
      <p:pic>
        <p:nvPicPr>
          <p:cNvPr id="5" name="Imagem 3"/>
          <p:cNvPicPr>
            <a:picLocks noChangeAspect="1"/>
          </p:cNvPicPr>
          <p:nvPr userDrawn="1"/>
        </p:nvPicPr>
        <p:blipFill>
          <a:blip r:embed="rId7" cstate="print"/>
          <a:srcRect b="12640"/>
          <a:stretch>
            <a:fillRect/>
          </a:stretch>
        </p:blipFill>
        <p:spPr bwMode="auto">
          <a:xfrm>
            <a:off x="0" y="434975"/>
            <a:ext cx="9902825" cy="5991225"/>
          </a:xfrm>
          <a:prstGeom prst="rect">
            <a:avLst/>
          </a:prstGeom>
          <a:noFill/>
          <a:ln w="9525">
            <a:noFill/>
            <a:miter lim="800000"/>
            <a:headEnd/>
            <a:tailEnd/>
          </a:ln>
        </p:spPr>
      </p:pic>
      <p:sp>
        <p:nvSpPr>
          <p:cNvPr id="6"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test1.jpg"/>
          <p:cNvPicPr>
            <a:picLocks noChangeAspect="1"/>
          </p:cNvPicPr>
          <p:nvPr/>
        </p:nvPicPr>
        <p:blipFill>
          <a:blip r:embed="rId9" cstate="print"/>
          <a:srcRect l="240" t="25" r="260" b="533"/>
          <a:stretch>
            <a:fillRect/>
          </a:stretch>
        </p:blipFill>
        <p:spPr>
          <a:xfrm>
            <a:off x="0" y="1324099"/>
            <a:ext cx="9902825" cy="5533901"/>
          </a:xfrm>
          <a:prstGeom prst="rect">
            <a:avLst/>
          </a:prstGeom>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sp>
        <p:nvSpPr>
          <p:cNvPr id="17" name="Rectangle 7"/>
          <p:cNvSpPr/>
          <p:nvPr>
            <p:custDataLst>
              <p:tags r:id="rId3"/>
            </p:custDataLst>
          </p:nvPr>
        </p:nvSpPr>
        <p:spPr bwMode="auto">
          <a:xfrm>
            <a:off x="-2052" y="0"/>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graphicFrame>
        <p:nvGraphicFramePr>
          <p:cNvPr id="5" name="Object 4" hidden="1"/>
          <p:cNvGraphicFramePr>
            <a:graphicFrameLocks noChangeAspect="1"/>
          </p:cNvGraphicFramePr>
          <p:nvPr/>
        </p:nvGraphicFramePr>
        <p:xfrm>
          <a:off x="1" y="0"/>
          <a:ext cx="158699" cy="158750"/>
        </p:xfrm>
        <a:graphic>
          <a:graphicData uri="http://schemas.openxmlformats.org/presentationml/2006/ole">
            <p:oleObj spid="_x0000_s28675" name="think-cell Slide" r:id="rId10"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1" cstate="email"/>
          <a:srcRect/>
          <a:stretch>
            <a:fillRect/>
          </a:stretch>
        </p:blipFill>
        <p:spPr bwMode="auto">
          <a:xfrm>
            <a:off x="6567680" y="6520696"/>
            <a:ext cx="3000463" cy="239021"/>
          </a:xfrm>
          <a:prstGeom prst="rect">
            <a:avLst/>
          </a:prstGeom>
          <a:noFill/>
        </p:spPr>
      </p:pic>
      <p:sp>
        <p:nvSpPr>
          <p:cNvPr id="2"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39775"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nvGraphicFramePr>
        <p:xfrm>
          <a:off x="1" y="0"/>
          <a:ext cx="158699" cy="158750"/>
        </p:xfrm>
        <a:graphic>
          <a:graphicData uri="http://schemas.openxmlformats.org/presentationml/2006/ole">
            <p:oleObj spid="_x0000_s29699"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89313" y="1968818"/>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4"/>
            </p:custDataLst>
          </p:nvPr>
        </p:nvSpPr>
        <p:spPr bwMode="auto">
          <a:xfrm>
            <a:off x="-2052" y="0"/>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cs typeface="Arial"/>
            </a:endParaRPr>
          </a:p>
        </p:txBody>
      </p:sp>
      <p:pic>
        <p:nvPicPr>
          <p:cNvPr id="22" name="Picture 103" descr="C:\Users\UserSim\Desktop\Capgemini\Capgemini_logo_cmyk.png"/>
          <p:cNvPicPr>
            <a:picLocks noChangeAspect="1" noChangeArrowheads="1"/>
          </p:cNvPicPr>
          <p:nvPr>
            <p:custDataLst>
              <p:tags r:id="rId5"/>
            </p:custDataLst>
          </p:nvPr>
        </p:nvPicPr>
        <p:blipFill>
          <a:blip r:embed="rId11" cstate="email"/>
          <a:srcRect/>
          <a:stretch>
            <a:fillRect/>
          </a:stretch>
        </p:blipFill>
        <p:spPr bwMode="auto">
          <a:xfrm>
            <a:off x="716005" y="653034"/>
            <a:ext cx="3000046" cy="694690"/>
          </a:xfrm>
          <a:prstGeom prst="rect">
            <a:avLst/>
          </a:prstGeom>
          <a:noFill/>
        </p:spPr>
      </p:pic>
      <p:sp>
        <p:nvSpPr>
          <p:cNvPr id="23" name="Rectangle 22"/>
          <p:cNvSpPr/>
          <p:nvPr>
            <p:custDataLst>
              <p:tags r:id="rId6"/>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endParaRPr>
          </a:p>
        </p:txBody>
      </p:sp>
      <p:pic>
        <p:nvPicPr>
          <p:cNvPr id="2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6567680" y="6520696"/>
            <a:ext cx="3000463" cy="239021"/>
          </a:xfrm>
          <a:prstGeom prst="rect">
            <a:avLst/>
          </a:prstGeom>
          <a:noFill/>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6" cstate="print"/>
          <a:srcRect l="120" t="188" r="380" b="564"/>
          <a:stretch>
            <a:fillRect/>
          </a:stretch>
        </p:blipFill>
        <p:spPr>
          <a:xfrm>
            <a:off x="0" y="0"/>
            <a:ext cx="9902825" cy="6353298"/>
          </a:xfrm>
          <a:prstGeom prst="rect">
            <a:avLst/>
          </a:prstGeom>
        </p:spPr>
      </p:pic>
      <p:sp>
        <p:nvSpPr>
          <p:cNvPr id="8" name="Rectangle 7"/>
          <p:cNvSpPr/>
          <p:nvPr/>
        </p:nvSpPr>
        <p:spPr>
          <a:xfrm>
            <a:off x="0" y="0"/>
            <a:ext cx="9902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rgbClr val="998C85">
                  <a:lumMod val="50000"/>
                </a:srgbClr>
              </a:solidFill>
            </a:endParaRPr>
          </a:p>
        </p:txBody>
      </p:sp>
      <p:graphicFrame>
        <p:nvGraphicFramePr>
          <p:cNvPr id="7" name="Object 6" hidden="1"/>
          <p:cNvGraphicFramePr>
            <a:graphicFrameLocks noChangeAspect="1"/>
          </p:cNvGraphicFramePr>
          <p:nvPr/>
        </p:nvGraphicFramePr>
        <p:xfrm>
          <a:off x="0" y="0"/>
          <a:ext cx="158699" cy="158750"/>
        </p:xfrm>
        <a:graphic>
          <a:graphicData uri="http://schemas.openxmlformats.org/presentationml/2006/ole">
            <p:oleObj spid="_x0000_s30723"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3"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6" name="Espace réservé du contenu 5"/>
          <p:cNvSpPr>
            <a:spLocks noGrp="1"/>
          </p:cNvSpPr>
          <p:nvPr>
            <p:ph sz="quarter" idx="10" hasCustomPrompt="1"/>
            <p:custDataLst>
              <p:tags r:id="rId4"/>
            </p:custDataLst>
          </p:nvPr>
        </p:nvSpPr>
        <p:spPr>
          <a:xfrm>
            <a:off x="323384" y="1501979"/>
            <a:ext cx="6805470" cy="2950251"/>
          </a:xfrm>
        </p:spPr>
        <p:txBody>
          <a:bodyPr/>
          <a:lstStyle/>
          <a:p>
            <a:pPr lvl="0"/>
            <a:r>
              <a:rPr lang="en-US" noProof="0" dirty="0" smtClean="0"/>
              <a:t>Click to edit Master text style</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14" cy="143985"/>
        </p:xfrm>
        <a:graphic>
          <a:graphicData uri="http://schemas.openxmlformats.org/presentationml/2006/ole">
            <p:oleObj spid="_x0000_s31747"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399" y="1511300"/>
            <a:ext cx="9264853"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1" y="1"/>
          <a:ext cx="147014" cy="143985"/>
        </p:xfrm>
        <a:graphic>
          <a:graphicData uri="http://schemas.openxmlformats.org/presentationml/2006/ole">
            <p:oleObj spid="_x0000_s32771"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289" y="2111956"/>
            <a:ext cx="9579536"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384" y="1495447"/>
            <a:ext cx="9595567"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699" cy="158750"/>
        </p:xfrm>
        <a:graphic>
          <a:graphicData uri="http://schemas.openxmlformats.org/presentationml/2006/ole">
            <p:oleObj spid="_x0000_s3379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1533439"/>
            <a:ext cx="4500695" cy="471550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1533440"/>
            <a:ext cx="4500695" cy="4725584"/>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699" cy="158750"/>
        </p:xfrm>
        <a:graphic>
          <a:graphicData uri="http://schemas.openxmlformats.org/presentationml/2006/ole">
            <p:oleObj spid="_x0000_s34819"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608" y="2206953"/>
            <a:ext cx="4500695" cy="404199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1228" y="2208394"/>
            <a:ext cx="4500695" cy="4050630"/>
          </a:xfrm>
        </p:spPr>
        <p:txBody>
          <a:bodyPr/>
          <a:lstStyle>
            <a:lvl1pPr>
              <a:defRPr sz="1400"/>
            </a:lvl1pPr>
            <a:lvl2pPr>
              <a:defRPr sz="1400"/>
            </a:lvl2pPr>
            <a:lvl3pPr>
              <a:defRPr sz="1400"/>
            </a:lvl3pPr>
            <a:lvl4pPr>
              <a:defRPr sz="14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609" y="1542648"/>
            <a:ext cx="4500695"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1535" y="1533439"/>
            <a:ext cx="4500695"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317398" y="1511299"/>
            <a:ext cx="4564483"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317398" y="1902610"/>
            <a:ext cx="4564483"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49738" y="1511299"/>
            <a:ext cx="4532516" cy="443745"/>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49738" y="1902610"/>
            <a:ext cx="4532516" cy="1861869"/>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317398" y="3894138"/>
            <a:ext cx="4564483"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317398" y="4286586"/>
            <a:ext cx="4564483"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49738" y="3894138"/>
            <a:ext cx="4532516" cy="444882"/>
          </a:xfrm>
          <a:solidFill>
            <a:schemeClr val="accent2"/>
          </a:solidFill>
          <a:ln w="19050">
            <a:solidFill>
              <a:schemeClr val="accent2"/>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00" b="1" kern="1200" dirty="0" smtClean="0">
                <a:solidFill>
                  <a:schemeClr val="bg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49738" y="4286586"/>
            <a:ext cx="4532516" cy="1990391"/>
          </a:xfrm>
          <a:ln w="19050">
            <a:solidFill>
              <a:schemeClr val="accent2"/>
            </a:solidFill>
          </a:ln>
        </p:spPr>
        <p:style>
          <a:lnRef idx="2">
            <a:schemeClr val="accent1"/>
          </a:lnRef>
          <a:fillRef idx="1">
            <a:schemeClr val="lt1"/>
          </a:fillRef>
          <a:effectRef idx="0">
            <a:schemeClr val="accent1"/>
          </a:effectRef>
          <a:fontRef idx="none"/>
        </p:style>
        <p:txBody>
          <a:bodyPr lIns="91440"/>
          <a:lstStyle>
            <a:lvl1pPr>
              <a:defRPr sz="1200"/>
            </a:lvl1pPr>
            <a:lvl2pPr>
              <a:defRPr sz="1200"/>
            </a:lvl2pPr>
            <a:lvl3pPr>
              <a:defRPr sz="1200"/>
            </a:lvl3pPr>
            <a:lvl4pPr>
              <a:defRPr sz="12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1" y="1"/>
          <a:ext cx="147014" cy="143985"/>
        </p:xfrm>
        <a:graphic>
          <a:graphicData uri="http://schemas.openxmlformats.org/presentationml/2006/ole">
            <p:oleObj spid="_x0000_s36867"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7_Section Break 2">
    <p:spTree>
      <p:nvGrpSpPr>
        <p:cNvPr id="1" name=""/>
        <p:cNvGrpSpPr/>
        <p:nvPr/>
      </p:nvGrpSpPr>
      <p:grpSpPr>
        <a:xfrm>
          <a:off x="0" y="0"/>
          <a:ext cx="0" cy="0"/>
          <a:chOff x="0" y="0"/>
          <a:chExt cx="0" cy="0"/>
        </a:xfrm>
      </p:grpSpPr>
      <p:pic>
        <p:nvPicPr>
          <p:cNvPr id="9" name="Picture 1" descr="C:\Documents and Settings\ramarao\Desktop\My Jobs\27-01\Images\Testing_GLS_Telco_Brochure_7th_Dec_10_Final_Web_Version_Page_2_Image_0001_final.jpg"/>
          <p:cNvPicPr>
            <a:picLocks noChangeAspect="1" noChangeArrowheads="1"/>
          </p:cNvPicPr>
          <p:nvPr userDrawn="1"/>
        </p:nvPicPr>
        <p:blipFill>
          <a:blip r:embed="rId5" cstate="print"/>
          <a:srcRect r="4128"/>
          <a:stretch>
            <a:fillRect/>
          </a:stretch>
        </p:blipFill>
        <p:spPr bwMode="auto">
          <a:xfrm>
            <a:off x="0" y="134938"/>
            <a:ext cx="9902825" cy="6308392"/>
          </a:xfrm>
          <a:prstGeom prst="rect">
            <a:avLst/>
          </a:prstGeom>
          <a:noFill/>
          <a:ln w="9525">
            <a:noFill/>
            <a:miter lim="800000"/>
            <a:headEnd/>
            <a:tailEnd/>
          </a:ln>
        </p:spPr>
      </p:pic>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1508" name="think-cell Slide" r:id="rId6" imgW="360" imgH="360" progId="">
              <p:embed/>
            </p:oleObj>
          </a:graphicData>
        </a:graphic>
      </p:graphicFrame>
      <p:graphicFrame>
        <p:nvGraphicFramePr>
          <p:cNvPr id="4" name="Object 33"/>
          <p:cNvGraphicFramePr>
            <a:graphicFrameLocks noChangeAspect="1"/>
          </p:cNvGraphicFramePr>
          <p:nvPr/>
        </p:nvGraphicFramePr>
        <p:xfrm>
          <a:off x="0" y="0"/>
          <a:ext cx="158699" cy="158750"/>
        </p:xfrm>
        <a:graphic>
          <a:graphicData uri="http://schemas.openxmlformats.org/presentationml/2006/ole">
            <p:oleObj spid="_x0000_s21509" name="think-cell Slide" r:id="rId7" imgW="360" imgH="360" progId="">
              <p:embed/>
            </p:oleObj>
          </a:graphicData>
        </a:graphic>
      </p:graphicFrame>
      <p:sp>
        <p:nvSpPr>
          <p:cNvPr id="6"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Break 2">
    <p:spTree>
      <p:nvGrpSpPr>
        <p:cNvPr id="1" name=""/>
        <p:cNvGrpSpPr/>
        <p:nvPr/>
      </p:nvGrpSpPr>
      <p:grpSpPr>
        <a:xfrm>
          <a:off x="0" y="0"/>
          <a:ext cx="0" cy="0"/>
          <a:chOff x="0" y="0"/>
          <a:chExt cx="0" cy="0"/>
        </a:xfrm>
      </p:grpSpPr>
      <p:graphicFrame>
        <p:nvGraphicFramePr>
          <p:cNvPr id="3" name="Object 68"/>
          <p:cNvGraphicFramePr>
            <a:graphicFrameLocks noChangeAspect="1"/>
          </p:cNvGraphicFramePr>
          <p:nvPr/>
        </p:nvGraphicFramePr>
        <p:xfrm>
          <a:off x="0" y="0"/>
          <a:ext cx="158699" cy="158750"/>
        </p:xfrm>
        <a:graphic>
          <a:graphicData uri="http://schemas.openxmlformats.org/presentationml/2006/ole">
            <p:oleObj spid="_x0000_s22532" name="think-cell Slide" r:id="rId5" imgW="360" imgH="360" progId="">
              <p:embed/>
            </p:oleObj>
          </a:graphicData>
        </a:graphic>
      </p:graphicFrame>
      <p:pic>
        <p:nvPicPr>
          <p:cNvPr id="5" name="Imagem 3"/>
          <p:cNvPicPr>
            <a:picLocks noChangeAspect="1"/>
          </p:cNvPicPr>
          <p:nvPr userDrawn="1"/>
        </p:nvPicPr>
        <p:blipFill>
          <a:blip r:embed="rId6" cstate="print"/>
          <a:srcRect b="17715"/>
          <a:stretch>
            <a:fillRect/>
          </a:stretch>
        </p:blipFill>
        <p:spPr bwMode="auto">
          <a:xfrm>
            <a:off x="0" y="1752600"/>
            <a:ext cx="9904413" cy="4818763"/>
          </a:xfrm>
          <a:prstGeom prst="rect">
            <a:avLst/>
          </a:prstGeom>
          <a:noFill/>
          <a:ln w="9525">
            <a:noFill/>
            <a:miter lim="800000"/>
            <a:headEnd/>
            <a:tailEnd/>
          </a:ln>
        </p:spPr>
      </p:pic>
      <p:graphicFrame>
        <p:nvGraphicFramePr>
          <p:cNvPr id="6" name="Object 43"/>
          <p:cNvGraphicFramePr>
            <a:graphicFrameLocks noChangeAspect="1"/>
          </p:cNvGraphicFramePr>
          <p:nvPr/>
        </p:nvGraphicFramePr>
        <p:xfrm>
          <a:off x="0" y="0"/>
          <a:ext cx="158699" cy="158750"/>
        </p:xfrm>
        <a:graphic>
          <a:graphicData uri="http://schemas.openxmlformats.org/presentationml/2006/ole">
            <p:oleObj spid="_x0000_s22533" name="think-cell Slide" r:id="rId7" imgW="360" imgH="360" progId="">
              <p:embed/>
            </p:oleObj>
          </a:graphicData>
        </a:graphic>
      </p:graphicFrame>
      <p:sp>
        <p:nvSpPr>
          <p:cNvPr id="7" name="Rectangle 7"/>
          <p:cNvSpPr/>
          <p:nvPr userDrawn="1">
            <p:custDataLst>
              <p:tags r:id="rId2"/>
            </p:custDataLst>
          </p:nvPr>
        </p:nvSpPr>
        <p:spPr bwMode="auto">
          <a:xfrm>
            <a:off x="-1588" y="0"/>
            <a:ext cx="9904413" cy="33289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lIns="33059" tIns="42976" rIns="33059" bIns="42976" anchor="ctr"/>
          <a:lstStyle/>
          <a:p>
            <a:pPr algn="ctr" defTabSz="957756">
              <a:defRPr/>
            </a:pPr>
            <a:endParaRPr lang="en-US" sz="1000" dirty="0">
              <a:solidFill>
                <a:prstClr val="white"/>
              </a:solidFill>
              <a:cs typeface="Arial"/>
            </a:endParaRPr>
          </a:p>
        </p:txBody>
      </p:sp>
      <p:sp>
        <p:nvSpPr>
          <p:cNvPr id="2" name="Titre 1"/>
          <p:cNvSpPr>
            <a:spLocks noGrp="1"/>
          </p:cNvSpPr>
          <p:nvPr>
            <p:ph type="title"/>
          </p:nvPr>
        </p:nvSpPr>
        <p:spPr>
          <a:xfrm>
            <a:off x="0" y="832190"/>
            <a:ext cx="9902825" cy="1143240"/>
          </a:xfrm>
          <a:prstGeom prst="rect">
            <a:avLst/>
          </a:prstGeom>
        </p:spPr>
        <p:txBody>
          <a:bodyPr lIns="330588" rIns="33059"/>
          <a:lstStyle>
            <a:lvl1pPr algn="l">
              <a:defRPr>
                <a:solidFill>
                  <a:schemeClr val="tx1"/>
                </a:solidFill>
                <a:latin typeface="Arial" pitchFamily="34" charset="0"/>
                <a:cs typeface="Arial" pitchFamily="34" charset="0"/>
              </a:defRPr>
            </a:lvl1pPr>
          </a:lstStyle>
          <a:p>
            <a:pPr lvl="0"/>
            <a:r>
              <a:rPr lang="fr-FR" dirty="0" smtClean="0"/>
              <a:t>Click to </a:t>
            </a:r>
            <a:r>
              <a:rPr lang="fr-FR" dirty="0" err="1" smtClean="0"/>
              <a:t>edit</a:t>
            </a:r>
            <a:r>
              <a:rPr lang="fr-FR" dirty="0" smtClean="0"/>
              <a:t> Master </a:t>
            </a:r>
            <a:r>
              <a:rPr lang="fr-FR" dirty="0" err="1" smtClean="0"/>
              <a:t>title</a:t>
            </a:r>
            <a:r>
              <a:rPr lang="fr-FR" dirty="0" smtClean="0"/>
              <a:t> style</a:t>
            </a:r>
            <a:endParaRPr lang="en-US" noProof="0" dirty="0" smtClean="0"/>
          </a:p>
        </p:txBody>
      </p:sp>
      <p:pic>
        <p:nvPicPr>
          <p:cNvPr id="8" name="Picture 104" descr="C:\Users\UserSim\Desktop\Capgemini\moto.emf"/>
          <p:cNvPicPr>
            <a:picLocks noChangeAspect="1" noChangeArrowheads="1"/>
          </p:cNvPicPr>
          <p:nvPr userDrawn="1">
            <p:custDataLst>
              <p:tags r:id="rId3"/>
            </p:custDataLst>
          </p:nvPr>
        </p:nvPicPr>
        <p:blipFill>
          <a:blip r:embed="rId8" cstate="email"/>
          <a:srcRect/>
          <a:stretch>
            <a:fillRect/>
          </a:stretch>
        </p:blipFill>
        <p:spPr bwMode="auto">
          <a:xfrm>
            <a:off x="6567680" y="6520700"/>
            <a:ext cx="3000463" cy="239021"/>
          </a:xfrm>
          <a:prstGeom prst="rect">
            <a:avLst/>
          </a:prstGeom>
          <a:noFill/>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1" name="Imagem 3"/>
          <p:cNvPicPr>
            <a:picLocks noChangeAspect="1"/>
          </p:cNvPicPr>
          <p:nvPr userDrawn="1"/>
        </p:nvPicPr>
        <p:blipFill>
          <a:blip r:embed="rId9" cstate="print"/>
          <a:srcRect b="17715"/>
          <a:stretch>
            <a:fillRect/>
          </a:stretch>
        </p:blipFill>
        <p:spPr bwMode="auto">
          <a:xfrm>
            <a:off x="-1589" y="1371601"/>
            <a:ext cx="9904413" cy="4953000"/>
          </a:xfrm>
          <a:prstGeom prst="rect">
            <a:avLst/>
          </a:prstGeom>
          <a:noFill/>
          <a:ln w="9525">
            <a:noFill/>
            <a:miter lim="800000"/>
            <a:headEnd/>
            <a:tailEnd/>
          </a:ln>
        </p:spPr>
      </p:pic>
      <p:sp>
        <p:nvSpPr>
          <p:cNvPr id="18" name="Rectangle 17"/>
          <p:cNvSpPr/>
          <p:nvPr>
            <p:custDataLst>
              <p:tags r:id="rId2"/>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1" y="0"/>
          <a:ext cx="158699" cy="158750"/>
        </p:xfrm>
        <a:graphic>
          <a:graphicData uri="http://schemas.openxmlformats.org/presentationml/2006/ole">
            <p:oleObj spid="_x0000_s2054" name="think-cell Slide" r:id="rId10" imgW="360" imgH="360" progId="">
              <p:embed/>
            </p:oleObj>
          </a:graphicData>
        </a:graphic>
      </p:graphicFrame>
      <p:pic>
        <p:nvPicPr>
          <p:cNvPr id="10" name="Picture 104" descr="C:\Users\UserSim\Desktop\Capgemini\moto.emf"/>
          <p:cNvPicPr>
            <a:picLocks noChangeAspect="1" noChangeArrowheads="1"/>
          </p:cNvPicPr>
          <p:nvPr>
            <p:custDataLst>
              <p:tags r:id="rId4"/>
            </p:custDataLst>
          </p:nvPr>
        </p:nvPicPr>
        <p:blipFill>
          <a:blip r:embed="rId11" cstate="email"/>
          <a:srcRect/>
          <a:stretch>
            <a:fillRect/>
          </a:stretch>
        </p:blipFill>
        <p:spPr bwMode="auto">
          <a:xfrm>
            <a:off x="6567681" y="6520695"/>
            <a:ext cx="3000463" cy="239021"/>
          </a:xfrm>
          <a:prstGeom prst="rect">
            <a:avLst/>
          </a:prstGeom>
          <a:noFill/>
        </p:spPr>
      </p:pic>
      <p:sp>
        <p:nvSpPr>
          <p:cNvPr id="2" name="Title 1"/>
          <p:cNvSpPr>
            <a:spLocks noGrp="1"/>
          </p:cNvSpPr>
          <p:nvPr>
            <p:ph type="ctrTitle" hasCustomPrompt="1"/>
            <p:custDataLst>
              <p:tags r:id="rId5"/>
            </p:custDataLst>
          </p:nvPr>
        </p:nvSpPr>
        <p:spPr>
          <a:xfrm>
            <a:off x="0" y="2256613"/>
            <a:ext cx="4539228" cy="2261632"/>
          </a:xfrm>
        </p:spPr>
        <p:txBody>
          <a:bodyPr lIns="231412" tIns="33059" rIns="33059" bIns="33059"/>
          <a:lstStyle>
            <a:lvl1pPr algn="l">
              <a:lnSpc>
                <a:spcPct val="100000"/>
              </a:lnSpc>
              <a:defRPr sz="3300" b="0">
                <a:solidFill>
                  <a:schemeClr val="tx1"/>
                </a:solidFill>
                <a:latin typeface="+mn-lt"/>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4551798"/>
            <a:ext cx="4539774" cy="947750"/>
          </a:xfrm>
        </p:spPr>
        <p:txBody>
          <a:bodyPr lIns="231412" tIns="33059" rIns="33059" bIns="33059"/>
          <a:lstStyle>
            <a:lvl1pPr marL="0" indent="0" algn="l">
              <a:lnSpc>
                <a:spcPct val="100000"/>
              </a:lnSpc>
              <a:buNone/>
              <a:defRPr sz="2200" b="0">
                <a:solidFill>
                  <a:schemeClr val="tx1"/>
                </a:solidFill>
                <a:latin typeface="+mn-l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103" descr="C:\Users\UserSim\Desktop\Capgemini\Capgemini_logo_cmyk.png"/>
          <p:cNvPicPr>
            <a:picLocks noChangeAspect="1" noChangeArrowheads="1"/>
          </p:cNvPicPr>
          <p:nvPr>
            <p:custDataLst>
              <p:tags r:id="rId7"/>
            </p:custDataLst>
          </p:nvPr>
        </p:nvPicPr>
        <p:blipFill>
          <a:blip r:embed="rId12" cstate="email"/>
          <a:srcRect/>
          <a:stretch>
            <a:fillRect/>
          </a:stretch>
        </p:blipFill>
        <p:spPr bwMode="auto">
          <a:xfrm>
            <a:off x="716005" y="653034"/>
            <a:ext cx="3000046" cy="694690"/>
          </a:xfrm>
          <a:prstGeom prst="rect">
            <a:avLst/>
          </a:prstGeom>
          <a:noFill/>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print"/>
          <a:srcRect l="240" t="179" r="380" b="511"/>
          <a:stretch>
            <a:fillRect/>
          </a:stretch>
        </p:blipFill>
        <p:spPr>
          <a:xfrm>
            <a:off x="0" y="1050622"/>
            <a:ext cx="9902825" cy="5807378"/>
          </a:xfrm>
          <a:prstGeom prst="rect">
            <a:avLst/>
          </a:prstGeom>
        </p:spPr>
      </p:pic>
      <p:graphicFrame>
        <p:nvGraphicFramePr>
          <p:cNvPr id="4" name="Object 3" hidden="1"/>
          <p:cNvGraphicFramePr>
            <a:graphicFrameLocks noChangeAspect="1"/>
          </p:cNvGraphicFramePr>
          <p:nvPr/>
        </p:nvGraphicFramePr>
        <p:xfrm>
          <a:off x="1" y="0"/>
          <a:ext cx="158699" cy="158750"/>
        </p:xfrm>
        <a:graphic>
          <a:graphicData uri="http://schemas.openxmlformats.org/presentationml/2006/ole">
            <p:oleObj spid="_x0000_s3078" name="think-cell Slide" r:id="rId10" imgW="360" imgH="360" progId="">
              <p:embed/>
            </p:oleObj>
          </a:graphicData>
        </a:graphic>
      </p:graphicFrame>
      <p:sp>
        <p:nvSpPr>
          <p:cNvPr id="16" name="Title 1"/>
          <p:cNvSpPr>
            <a:spLocks noGrp="1"/>
          </p:cNvSpPr>
          <p:nvPr>
            <p:ph type="title" hasCustomPrompt="1"/>
            <p:custDataLst>
              <p:tags r:id="rId2"/>
            </p:custDataLst>
          </p:nvPr>
        </p:nvSpPr>
        <p:spPr>
          <a:xfrm>
            <a:off x="4489313" y="1968817"/>
            <a:ext cx="5413512" cy="2414915"/>
          </a:xfrm>
        </p:spPr>
        <p:txBody>
          <a:bodyPr vert="horz" lIns="36000" tIns="36000" rIns="360000" bIns="36000" rtlCol="0" anchor="ctr">
            <a:noAutofit/>
          </a:bodyPr>
          <a:lstStyle>
            <a:lvl1pPr algn="r" defTabSz="995690" rtl="0" eaLnBrk="1" latinLnBrk="0" hangingPunct="1">
              <a:lnSpc>
                <a:spcPct val="100000"/>
              </a:lnSpc>
              <a:spcBef>
                <a:spcPct val="0"/>
              </a:spcBef>
              <a:buNone/>
              <a:defRPr lang="en-US" sz="3600" b="0" kern="1200" dirty="0">
                <a:solidFill>
                  <a:schemeClr val="bg1"/>
                </a:solidFill>
                <a:effectLst>
                  <a:outerShdw blurRad="38100" dist="38100" dir="2700000" algn="tl">
                    <a:srgbClr val="000000">
                      <a:alpha val="43137"/>
                    </a:srgbClr>
                  </a:outerShdw>
                </a:effectLst>
                <a:latin typeface="+mn-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5243" y="4609876"/>
            <a:ext cx="4567583" cy="1806302"/>
          </a:xfrm>
        </p:spPr>
        <p:txBody>
          <a:bodyPr vert="horz" lIns="36000" tIns="36000" rIns="360000" bIns="36000" rtlCol="0">
            <a:noAutofit/>
          </a:bodyPr>
          <a:lstStyle>
            <a:lvl1pPr marL="0" indent="0" algn="r" defTabSz="995690" rtl="0" eaLnBrk="1" latinLnBrk="0" hangingPunct="1">
              <a:lnSpc>
                <a:spcPct val="100000"/>
              </a:lnSpc>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4"/>
            </p:custDataLst>
          </p:nvPr>
        </p:nvSpPr>
        <p:spPr bwMode="auto">
          <a:xfrm>
            <a:off x="-2052" y="1"/>
            <a:ext cx="990487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2" name="Picture 103" descr="C:\Users\UserSim\Desktop\Capgemini\Capgemini_logo_cmyk.png"/>
          <p:cNvPicPr>
            <a:picLocks noChangeAspect="1" noChangeArrowheads="1"/>
          </p:cNvPicPr>
          <p:nvPr>
            <p:custDataLst>
              <p:tags r:id="rId5"/>
            </p:custDataLst>
          </p:nvPr>
        </p:nvPicPr>
        <p:blipFill>
          <a:blip r:embed="rId11" cstate="email"/>
          <a:srcRect/>
          <a:stretch>
            <a:fillRect/>
          </a:stretch>
        </p:blipFill>
        <p:spPr bwMode="auto">
          <a:xfrm>
            <a:off x="716005" y="653034"/>
            <a:ext cx="3000046" cy="694690"/>
          </a:xfrm>
          <a:prstGeom prst="rect">
            <a:avLst/>
          </a:prstGeom>
          <a:noFill/>
        </p:spPr>
      </p:pic>
      <p:sp>
        <p:nvSpPr>
          <p:cNvPr id="23" name="Rectangle 22"/>
          <p:cNvSpPr/>
          <p:nvPr>
            <p:custDataLst>
              <p:tags r:id="rId6"/>
            </p:custDataLst>
          </p:nvPr>
        </p:nvSpPr>
        <p:spPr>
          <a:xfrm>
            <a:off x="0" y="6400876"/>
            <a:ext cx="9902825"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2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6567681" y="6520695"/>
            <a:ext cx="3000463" cy="239021"/>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6" cstate="print"/>
          <a:srcRect l="120" t="188" r="380" b="564"/>
          <a:stretch>
            <a:fillRect/>
          </a:stretch>
        </p:blipFill>
        <p:spPr>
          <a:xfrm>
            <a:off x="0" y="0"/>
            <a:ext cx="9902825" cy="6353298"/>
          </a:xfrm>
          <a:prstGeom prst="rect">
            <a:avLst/>
          </a:prstGeom>
        </p:spPr>
      </p:pic>
      <p:sp>
        <p:nvSpPr>
          <p:cNvPr id="8" name="Rectangle 7"/>
          <p:cNvSpPr/>
          <p:nvPr/>
        </p:nvSpPr>
        <p:spPr>
          <a:xfrm>
            <a:off x="0" y="1"/>
            <a:ext cx="9902825" cy="646903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699" cy="158750"/>
        </p:xfrm>
        <a:graphic>
          <a:graphicData uri="http://schemas.openxmlformats.org/presentationml/2006/ole">
            <p:oleObj spid="_x0000_s4102" name="think-cell Slide" r:id="rId7"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p:custDataLst>
              <p:tags r:id="rId3"/>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6" name="Espace réservé du contenu 5"/>
          <p:cNvSpPr>
            <a:spLocks noGrp="1"/>
          </p:cNvSpPr>
          <p:nvPr>
            <p:ph sz="quarter" idx="10" hasCustomPrompt="1"/>
            <p:custDataLst>
              <p:tags r:id="rId4"/>
            </p:custDataLst>
          </p:nvPr>
        </p:nvSpPr>
        <p:spPr>
          <a:xfrm>
            <a:off x="323384" y="1501978"/>
            <a:ext cx="6805469" cy="2950251"/>
          </a:xfrm>
        </p:spPr>
        <p:txBody>
          <a:bodyPr/>
          <a:lstStyle/>
          <a:p>
            <a:pPr lvl="0"/>
            <a:r>
              <a:rPr lang="en-US" noProof="0" dirty="0" smtClean="0"/>
              <a:t>Click to edit Master text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47014" cy="143985"/>
        </p:xfrm>
        <a:graphic>
          <a:graphicData uri="http://schemas.openxmlformats.org/presentationml/2006/ole">
            <p:oleObj spid="_x0000_s5126" name="think-cell Slide" r:id="rId4"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317399" y="1511300"/>
            <a:ext cx="9264854" cy="45847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1"/>
          <a:ext cx="147014" cy="143985"/>
        </p:xfrm>
        <a:graphic>
          <a:graphicData uri="http://schemas.openxmlformats.org/presentationml/2006/ole">
            <p:oleObj spid="_x0000_s615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288" y="2111956"/>
            <a:ext cx="9579537"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384" y="1495447"/>
            <a:ext cx="9595567"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image" Target="../media/image4.emf"/><Relationship Id="rId26" Type="http://schemas.openxmlformats.org/officeDocument/2006/relationships/image" Target="../media/image16.png"/><Relationship Id="rId3" Type="http://schemas.openxmlformats.org/officeDocument/2006/relationships/slideLayout" Target="../slideLayouts/slideLayout17.xml"/><Relationship Id="rId21" Type="http://schemas.openxmlformats.org/officeDocument/2006/relationships/hyperlink" Target="http://www.linkedin.com/company/capgemini" TargetMode="Externa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2.tiff"/><Relationship Id="rId25" Type="http://schemas.openxmlformats.org/officeDocument/2006/relationships/hyperlink" Target="http://www.youtube.com/capgemini" TargetMode="External"/><Relationship Id="rId2" Type="http://schemas.openxmlformats.org/officeDocument/2006/relationships/slideLayout" Target="../slideLayouts/slideLayout16.xml"/><Relationship Id="rId16" Type="http://schemas.openxmlformats.org/officeDocument/2006/relationships/oleObject" Target="../embeddings/oleObject17.bin"/><Relationship Id="rId20"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image" Target="../media/image15.png"/><Relationship Id="rId5" Type="http://schemas.openxmlformats.org/officeDocument/2006/relationships/vmlDrawing" Target="../drawings/vmlDrawing14.vml"/><Relationship Id="rId15" Type="http://schemas.openxmlformats.org/officeDocument/2006/relationships/tags" Target="../tags/tag57.xml"/><Relationship Id="rId23" Type="http://schemas.openxmlformats.org/officeDocument/2006/relationships/hyperlink" Target="http://www.twitter.com/capgemini" TargetMode="External"/><Relationship Id="rId28" Type="http://schemas.openxmlformats.org/officeDocument/2006/relationships/image" Target="../media/image17.gif"/><Relationship Id="rId10" Type="http://schemas.openxmlformats.org/officeDocument/2006/relationships/tags" Target="../tags/tag52.xml"/><Relationship Id="rId19" Type="http://schemas.openxmlformats.org/officeDocument/2006/relationships/hyperlink" Target="http://www.facebook.com/Capgemini" TargetMode="External"/><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image" Target="../media/image14.png"/><Relationship Id="rId27"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oleObject" Target="../embeddings/oleObject21.bin"/><Relationship Id="rId4" Type="http://schemas.openxmlformats.org/officeDocument/2006/relationships/vmlDrawing" Target="../drawings/vmlDrawing18.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ags" Target="../tags/tag68.xml"/><Relationship Id="rId18" Type="http://schemas.openxmlformats.org/officeDocument/2006/relationships/tags" Target="../tags/tag73.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tags" Target="../tags/tag67.xml"/><Relationship Id="rId17" Type="http://schemas.openxmlformats.org/officeDocument/2006/relationships/tags" Target="../tags/tag72.xml"/><Relationship Id="rId2" Type="http://schemas.openxmlformats.org/officeDocument/2006/relationships/slideLayout" Target="../slideLayouts/slideLayout21.xml"/><Relationship Id="rId16" Type="http://schemas.openxmlformats.org/officeDocument/2006/relationships/tags" Target="../tags/tag71.xml"/><Relationship Id="rId20" Type="http://schemas.openxmlformats.org/officeDocument/2006/relationships/oleObject" Target="../embeddings/oleObject24.bin"/><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vmlDrawing" Target="../drawings/vmlDrawing21.vml"/><Relationship Id="rId5" Type="http://schemas.openxmlformats.org/officeDocument/2006/relationships/slideLayout" Target="../slideLayouts/slideLayout24.xml"/><Relationship Id="rId15" Type="http://schemas.openxmlformats.org/officeDocument/2006/relationships/tags" Target="../tags/tag70.xml"/><Relationship Id="rId10" Type="http://schemas.openxmlformats.org/officeDocument/2006/relationships/theme" Target="../theme/theme4.xml"/><Relationship Id="rId19" Type="http://schemas.openxmlformats.org/officeDocument/2006/relationships/tags" Target="../tags/tag74.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699" cy="158750"/>
        </p:xfrm>
        <a:graphic>
          <a:graphicData uri="http://schemas.openxmlformats.org/presentationml/2006/ole">
            <p:oleObj spid="_x0000_s1030" name="think-cell Slide" r:id="rId25" imgW="360" imgH="360" progId="">
              <p:embed/>
            </p:oleObj>
          </a:graphicData>
        </a:graphic>
      </p:graphicFrame>
      <p:sp>
        <p:nvSpPr>
          <p:cNvPr id="2" name="Title Placeholder 1"/>
          <p:cNvSpPr>
            <a:spLocks noGrp="1"/>
          </p:cNvSpPr>
          <p:nvPr>
            <p:ph type="title"/>
            <p:custDataLst>
              <p:tags r:id="rId17"/>
            </p:custDataLst>
          </p:nvPr>
        </p:nvSpPr>
        <p:spPr>
          <a:xfrm>
            <a:off x="1" y="1"/>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8"/>
            </p:custDataLst>
          </p:nvPr>
        </p:nvSpPr>
        <p:spPr>
          <a:xfrm>
            <a:off x="323289" y="1501977"/>
            <a:ext cx="9258964"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9"/>
            </p:custDataLst>
          </p:nvPr>
        </p:nvSpPr>
        <p:spPr>
          <a:xfrm>
            <a:off x="9564424" y="6661691"/>
            <a:ext cx="110572"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latin typeface="+mn-lt"/>
              </a:rPr>
              <a:pPr algn="ctr"/>
              <a:t>‹#›</a:t>
            </a:fld>
            <a:endParaRPr lang="en-US" sz="700" dirty="0">
              <a:solidFill>
                <a:schemeClr val="tx2"/>
              </a:solidFill>
              <a:latin typeface="+mn-lt"/>
            </a:endParaRPr>
          </a:p>
        </p:txBody>
      </p:sp>
      <p:sp>
        <p:nvSpPr>
          <p:cNvPr id="9" name="Freeform 4"/>
          <p:cNvSpPr>
            <a:spLocks/>
          </p:cNvSpPr>
          <p:nvPr>
            <p:custDataLst>
              <p:tags r:id="rId20"/>
            </p:custDataLst>
          </p:nvPr>
        </p:nvSpPr>
        <p:spPr bwMode="auto">
          <a:xfrm>
            <a:off x="2"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1"/>
            </p:custDataLst>
          </p:nvPr>
        </p:nvSpPr>
        <p:spPr bwMode="auto">
          <a:xfrm>
            <a:off x="6739669" y="6623404"/>
            <a:ext cx="2659791"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smtClean="0">
                <a:solidFill>
                  <a:schemeClr val="tx2"/>
                </a:solidFill>
                <a:latin typeface="+mn-lt"/>
                <a:cs typeface="Helvetica Light"/>
              </a:rPr>
              <a:t>Copyright © </a:t>
            </a:r>
            <a:r>
              <a:rPr lang="en-US" altLang="en-US" sz="700" b="0" i="0" noProof="0" dirty="0" err="1" smtClean="0">
                <a:solidFill>
                  <a:schemeClr val="tx2"/>
                </a:solidFill>
                <a:latin typeface="+mn-lt"/>
                <a:cs typeface="Helvetica Light"/>
              </a:rPr>
              <a:t>Capgemini</a:t>
            </a:r>
            <a:r>
              <a:rPr lang="en-US" altLang="en-US" sz="700" b="0" i="0" noProof="0" dirty="0" smtClean="0">
                <a:solidFill>
                  <a:schemeClr val="tx2"/>
                </a:solidFill>
                <a:latin typeface="+mn-lt"/>
                <a:cs typeface="Helvetica Light"/>
              </a:rPr>
              <a:t> 2015. All Rights Reserved</a:t>
            </a:r>
          </a:p>
        </p:txBody>
      </p:sp>
      <p:sp>
        <p:nvSpPr>
          <p:cNvPr id="13" name="Rectangle 12"/>
          <p:cNvSpPr/>
          <p:nvPr>
            <p:custDataLst>
              <p:tags r:id="rId22"/>
            </p:custDataLst>
          </p:nvPr>
        </p:nvSpPr>
        <p:spPr>
          <a:xfrm>
            <a:off x="7485520" y="6427223"/>
            <a:ext cx="1913940" cy="195814"/>
          </a:xfrm>
          <a:prstGeom prst="rect">
            <a:avLst/>
          </a:prstGeom>
        </p:spPr>
        <p:txBody>
          <a:bodyPr wrap="none" lIns="35997" tIns="35997" rIns="35997" bIns="35997" anchor="b"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700" dirty="0" smtClean="0">
                <a:solidFill>
                  <a:schemeClr val="tx2"/>
                </a:solidFill>
                <a:latin typeface="+mn-lt"/>
              </a:rPr>
              <a:t>Test data Management | May 2015</a:t>
            </a:r>
            <a:r>
              <a:rPr lang="en-US" sz="700" kern="1200" dirty="0" smtClean="0">
                <a:solidFill>
                  <a:schemeClr val="tx2"/>
                </a:solidFill>
                <a:latin typeface="+mn-lt"/>
                <a:ea typeface="+mn-ea"/>
                <a:cs typeface="+mn-cs"/>
              </a:rPr>
              <a:t> | </a:t>
            </a:r>
            <a:r>
              <a:rPr lang="en-US" sz="700" dirty="0" smtClean="0">
                <a:solidFill>
                  <a:schemeClr val="tx2"/>
                </a:solidFill>
                <a:latin typeface="+mn-lt"/>
              </a:rPr>
              <a:t>Financial Services</a:t>
            </a:r>
            <a:endParaRPr lang="en-US" sz="700" dirty="0">
              <a:solidFill>
                <a:schemeClr val="tx2"/>
              </a:solidFill>
              <a:latin typeface="+mn-lt"/>
            </a:endParaRPr>
          </a:p>
        </p:txBody>
      </p:sp>
      <p:pic>
        <p:nvPicPr>
          <p:cNvPr id="14" name="Picture 103" descr="C:\Users\UserSim\Desktop\Capgemini\Capgemini_logo_cmyk.png"/>
          <p:cNvPicPr>
            <a:picLocks noChangeAspect="1" noChangeArrowheads="1"/>
          </p:cNvPicPr>
          <p:nvPr>
            <p:custDataLst>
              <p:tags r:id="rId23"/>
            </p:custDataLst>
          </p:nvPr>
        </p:nvPicPr>
        <p:blipFill>
          <a:blip r:embed="rId26" cstate="email"/>
          <a:srcRect/>
          <a:stretch>
            <a:fillRect/>
          </a:stretch>
        </p:blipFill>
        <p:spPr bwMode="auto">
          <a:xfrm>
            <a:off x="158919" y="6443187"/>
            <a:ext cx="1310195" cy="320682"/>
          </a:xfrm>
          <a:prstGeom prst="rect">
            <a:avLst/>
          </a:prstGeom>
          <a:noFill/>
        </p:spPr>
      </p:pic>
      <p:cxnSp>
        <p:nvCxnSpPr>
          <p:cNvPr id="15" name="Straight Connector 5"/>
          <p:cNvCxnSpPr/>
          <p:nvPr>
            <p:custDataLst>
              <p:tags r:id="rId24"/>
            </p:custDataLst>
          </p:nvPr>
        </p:nvCxnSpPr>
        <p:spPr>
          <a:xfrm flipH="1">
            <a:off x="2"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3" r:id="rId1"/>
    <p:sldLayoutId id="2147483780" r:id="rId2"/>
    <p:sldLayoutId id="2147483781" r:id="rId3"/>
    <p:sldLayoutId id="2147483782"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795" r:id="rId14"/>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699" cy="158750"/>
        </p:xfrm>
        <a:graphic>
          <a:graphicData uri="http://schemas.openxmlformats.org/presentationml/2006/ole">
            <p:oleObj spid="_x0000_s11270" name="think-cell Slide" r:id="rId16" imgW="360" imgH="360" progId="">
              <p:embed/>
            </p:oleObj>
          </a:graphicData>
        </a:graphic>
      </p:graphicFrame>
      <p:sp>
        <p:nvSpPr>
          <p:cNvPr id="357" name="Rectangle 7"/>
          <p:cNvSpPr/>
          <p:nvPr>
            <p:custDataLst>
              <p:tags r:id="rId6"/>
            </p:custDataLst>
          </p:nvPr>
        </p:nvSpPr>
        <p:spPr bwMode="auto">
          <a:xfrm flipV="1">
            <a:off x="-1655" y="1677994"/>
            <a:ext cx="9904481"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7"/>
            </p:custDataLst>
          </p:nvPr>
        </p:nvPicPr>
        <p:blipFill>
          <a:blip r:embed="rId17" cstate="email"/>
          <a:stretch>
            <a:fillRect/>
          </a:stretch>
        </p:blipFill>
        <p:spPr>
          <a:xfrm>
            <a:off x="690348" y="930776"/>
            <a:ext cx="3153754" cy="776000"/>
          </a:xfrm>
          <a:prstGeom prst="rect">
            <a:avLst/>
          </a:prstGeom>
        </p:spPr>
      </p:pic>
      <p:pic>
        <p:nvPicPr>
          <p:cNvPr id="9" name="Picture 104" descr="C:\Users\UserSim\Desktop\Capgemini\moto.emf"/>
          <p:cNvPicPr>
            <a:picLocks noChangeAspect="1" noChangeArrowheads="1"/>
          </p:cNvPicPr>
          <p:nvPr>
            <p:custDataLst>
              <p:tags r:id="rId8"/>
            </p:custDataLst>
          </p:nvPr>
        </p:nvPicPr>
        <p:blipFill>
          <a:blip r:embed="rId18" cstate="email"/>
          <a:srcRect/>
          <a:stretch>
            <a:fillRect/>
          </a:stretch>
        </p:blipFill>
        <p:spPr bwMode="auto">
          <a:xfrm>
            <a:off x="5489872" y="1173628"/>
            <a:ext cx="3644125" cy="290298"/>
          </a:xfrm>
          <a:prstGeom prst="rect">
            <a:avLst/>
          </a:prstGeom>
          <a:noFill/>
        </p:spPr>
      </p:pic>
      <p:sp>
        <p:nvSpPr>
          <p:cNvPr id="13" name="Rectangle 12"/>
          <p:cNvSpPr/>
          <p:nvPr>
            <p:custDataLst>
              <p:tags r:id="rId9"/>
            </p:custDataLst>
          </p:nvPr>
        </p:nvSpPr>
        <p:spPr>
          <a:xfrm>
            <a:off x="5522147" y="6379671"/>
            <a:ext cx="4380678"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2015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980641" y="5457935"/>
            <a:ext cx="2922185"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9"/>
          </p:cNvPr>
          <p:cNvPicPr>
            <a:picLocks noChangeAspect="1" noChangeArrowheads="1"/>
          </p:cNvPicPr>
          <p:nvPr>
            <p:custDataLst>
              <p:tags r:id="rId11"/>
            </p:custDataLst>
          </p:nvPr>
        </p:nvPicPr>
        <p:blipFill>
          <a:blip r:embed="rId20" cstate="email"/>
          <a:srcRect/>
          <a:stretch>
            <a:fillRect/>
          </a:stretch>
        </p:blipFill>
        <p:spPr bwMode="auto">
          <a:xfrm>
            <a:off x="7936709" y="5932547"/>
            <a:ext cx="278134" cy="263770"/>
          </a:xfrm>
          <a:prstGeom prst="rect">
            <a:avLst/>
          </a:prstGeom>
          <a:noFill/>
        </p:spPr>
      </p:pic>
      <p:pic>
        <p:nvPicPr>
          <p:cNvPr id="17" name="Picture 4" descr="C:\Users\UserSim\Desktop\DS_icons\128x128 shadows\linkedin.png">
            <a:hlinkClick r:id="rId21"/>
          </p:cNvPr>
          <p:cNvPicPr>
            <a:picLocks noChangeAspect="1" noChangeArrowheads="1"/>
          </p:cNvPicPr>
          <p:nvPr>
            <p:custDataLst>
              <p:tags r:id="rId12"/>
            </p:custDataLst>
          </p:nvPr>
        </p:nvPicPr>
        <p:blipFill>
          <a:blip r:embed="rId22" cstate="email"/>
          <a:srcRect/>
          <a:stretch>
            <a:fillRect/>
          </a:stretch>
        </p:blipFill>
        <p:spPr bwMode="auto">
          <a:xfrm>
            <a:off x="8272014" y="5932547"/>
            <a:ext cx="281223" cy="266700"/>
          </a:xfrm>
          <a:prstGeom prst="rect">
            <a:avLst/>
          </a:prstGeom>
          <a:noFill/>
        </p:spPr>
      </p:pic>
      <p:pic>
        <p:nvPicPr>
          <p:cNvPr id="18" name="Picture 5" descr="C:\Users\UserSim\Desktop\DS_icons\128x128 shadows\twitter.png">
            <a:hlinkClick r:id="rId23"/>
          </p:cNvPr>
          <p:cNvPicPr>
            <a:picLocks noChangeAspect="1" noChangeArrowheads="1"/>
          </p:cNvPicPr>
          <p:nvPr>
            <p:custDataLst>
              <p:tags r:id="rId13"/>
            </p:custDataLst>
          </p:nvPr>
        </p:nvPicPr>
        <p:blipFill>
          <a:blip r:embed="rId24" cstate="email"/>
          <a:srcRect/>
          <a:stretch>
            <a:fillRect/>
          </a:stretch>
        </p:blipFill>
        <p:spPr bwMode="auto">
          <a:xfrm>
            <a:off x="8900868" y="5932547"/>
            <a:ext cx="281223" cy="266700"/>
          </a:xfrm>
          <a:prstGeom prst="rect">
            <a:avLst/>
          </a:prstGeom>
          <a:noFill/>
        </p:spPr>
      </p:pic>
      <p:pic>
        <p:nvPicPr>
          <p:cNvPr id="19" name="Picture 6" descr="C:\Users\UserSim\Desktop\DS_icons\128x128 shadows\youtube.png">
            <a:hlinkClick r:id="rId25"/>
          </p:cNvPr>
          <p:cNvPicPr>
            <a:picLocks noChangeAspect="1" noChangeArrowheads="1"/>
          </p:cNvPicPr>
          <p:nvPr>
            <p:custDataLst>
              <p:tags r:id="rId14"/>
            </p:custDataLst>
          </p:nvPr>
        </p:nvPicPr>
        <p:blipFill>
          <a:blip r:embed="rId26" cstate="email"/>
          <a:srcRect/>
          <a:stretch>
            <a:fillRect/>
          </a:stretch>
        </p:blipFill>
        <p:spPr bwMode="auto">
          <a:xfrm>
            <a:off x="9239262" y="5932547"/>
            <a:ext cx="281223" cy="266700"/>
          </a:xfrm>
          <a:prstGeom prst="rect">
            <a:avLst/>
          </a:prstGeom>
          <a:noFill/>
        </p:spPr>
      </p:pic>
      <p:pic>
        <p:nvPicPr>
          <p:cNvPr id="20" name="Image 22" descr="Picto_Slideshare.gif">
            <a:hlinkClick r:id="rId27"/>
          </p:cNvPr>
          <p:cNvPicPr preferRelativeResize="0">
            <a:picLocks/>
          </p:cNvPicPr>
          <p:nvPr>
            <p:custDataLst>
              <p:tags r:id="rId15"/>
            </p:custDataLst>
          </p:nvPr>
        </p:nvPicPr>
        <p:blipFill>
          <a:blip r:embed="rId28" cstate="email"/>
          <a:srcRect l="4793" t="6316" r="5718" b="7969"/>
          <a:stretch>
            <a:fillRect/>
          </a:stretch>
        </p:blipFill>
        <p:spPr>
          <a:xfrm>
            <a:off x="8610407" y="5932550"/>
            <a:ext cx="233287"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699" cy="158750"/>
        </p:xfrm>
        <a:graphic>
          <a:graphicData uri="http://schemas.openxmlformats.org/presentationml/2006/ole">
            <p:oleObj spid="_x0000_s15366" name="think-cell Slide" r:id="rId5"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676" r:id="rId1"/>
    <p:sldLayoutId id="2147483677" r:id="rId2"/>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699" cy="158750"/>
        </p:xfrm>
        <a:graphic>
          <a:graphicData uri="http://schemas.openxmlformats.org/presentationml/2006/ole">
            <p:oleObj spid="_x0000_s27651" name="think-cell Slide" r:id="rId20" imgW="360" imgH="360" progId="">
              <p:embed/>
            </p:oleObj>
          </a:graphicData>
        </a:graphic>
      </p:graphicFrame>
      <p:sp>
        <p:nvSpPr>
          <p:cNvPr id="2" name="Title Placeholder 1"/>
          <p:cNvSpPr>
            <a:spLocks noGrp="1"/>
          </p:cNvSpPr>
          <p:nvPr>
            <p:ph type="title"/>
            <p:custDataLst>
              <p:tags r:id="rId12"/>
            </p:custDataLst>
          </p:nvPr>
        </p:nvSpPr>
        <p:spPr>
          <a:xfrm>
            <a:off x="2" y="0"/>
            <a:ext cx="9902824" cy="1002135"/>
          </a:xfrm>
          <a:prstGeom prst="rect">
            <a:avLst/>
          </a:prstGeom>
        </p:spPr>
        <p:txBody>
          <a:bodyPr vert="horz" lIns="297529" tIns="33059" rIns="165294" bIns="33059" rtlCol="0" anchor="ctr">
            <a:noAutofit/>
          </a:bodyPr>
          <a:lstStyle/>
          <a:p>
            <a:r>
              <a:rPr lang="en-US" noProof="0" smtClean="0"/>
              <a:t>Click to edit Master title style</a:t>
            </a:r>
            <a:endParaRPr lang="en-US" noProof="0" dirty="0"/>
          </a:p>
        </p:txBody>
      </p:sp>
      <p:sp>
        <p:nvSpPr>
          <p:cNvPr id="3" name="Text Placeholder 2"/>
          <p:cNvSpPr>
            <a:spLocks noGrp="1"/>
          </p:cNvSpPr>
          <p:nvPr>
            <p:ph type="body" idx="1"/>
            <p:custDataLst>
              <p:tags r:id="rId13"/>
            </p:custDataLst>
          </p:nvPr>
        </p:nvSpPr>
        <p:spPr>
          <a:xfrm>
            <a:off x="323289" y="1501977"/>
            <a:ext cx="9258965" cy="4774998"/>
          </a:xfrm>
          <a:prstGeom prst="rect">
            <a:avLst/>
          </a:prstGeom>
        </p:spPr>
        <p:txBody>
          <a:bodyPr vert="horz" lIns="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4"/>
            </p:custDataLst>
          </p:nvPr>
        </p:nvSpPr>
        <p:spPr>
          <a:xfrm>
            <a:off x="9564407"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rgbClr val="998C85"/>
                </a:solidFill>
              </a:rPr>
              <a:pPr algn="ctr"/>
              <a:t>‹#›</a:t>
            </a:fld>
            <a:endParaRPr lang="en-US" sz="700" dirty="0">
              <a:solidFill>
                <a:srgbClr val="998C85"/>
              </a:solidFill>
            </a:endParaRPr>
          </a:p>
        </p:txBody>
      </p:sp>
      <p:sp>
        <p:nvSpPr>
          <p:cNvPr id="9" name="Freeform 4"/>
          <p:cNvSpPr>
            <a:spLocks/>
          </p:cNvSpPr>
          <p:nvPr>
            <p:custDataLst>
              <p:tags r:id="rId15"/>
            </p:custDataLst>
          </p:nvPr>
        </p:nvSpPr>
        <p:spPr bwMode="auto">
          <a:xfrm>
            <a:off x="3" y="676402"/>
            <a:ext cx="9902824"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rgbClr val="263147"/>
              </a:solidFill>
            </a:endParaRPr>
          </a:p>
        </p:txBody>
      </p:sp>
      <p:sp>
        <p:nvSpPr>
          <p:cNvPr id="12" name="Rectangle 11"/>
          <p:cNvSpPr>
            <a:spLocks noChangeArrowheads="1"/>
          </p:cNvSpPr>
          <p:nvPr>
            <p:custDataLst>
              <p:tags r:id="rId16"/>
            </p:custDataLst>
          </p:nvPr>
        </p:nvSpPr>
        <p:spPr bwMode="auto">
          <a:xfrm>
            <a:off x="6739670" y="6623405"/>
            <a:ext cx="2659791"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700" dirty="0" smtClean="0">
                <a:solidFill>
                  <a:srgbClr val="998C85"/>
                </a:solidFill>
                <a:cs typeface="Helvetica Light"/>
              </a:rPr>
              <a:t>Copyright © </a:t>
            </a:r>
            <a:r>
              <a:rPr lang="en-US" altLang="en-US" sz="700" dirty="0" err="1" smtClean="0">
                <a:solidFill>
                  <a:srgbClr val="998C85"/>
                </a:solidFill>
                <a:cs typeface="Helvetica Light"/>
              </a:rPr>
              <a:t>Capgemini</a:t>
            </a:r>
            <a:r>
              <a:rPr lang="en-US" altLang="en-US" sz="700" dirty="0" smtClean="0">
                <a:solidFill>
                  <a:srgbClr val="998C85"/>
                </a:solidFill>
                <a:cs typeface="Helvetica Light"/>
              </a:rPr>
              <a:t> 2015. All Rights Reserved</a:t>
            </a:r>
          </a:p>
        </p:txBody>
      </p:sp>
      <p:sp>
        <p:nvSpPr>
          <p:cNvPr id="13" name="Rectangle 12"/>
          <p:cNvSpPr/>
          <p:nvPr>
            <p:custDataLst>
              <p:tags r:id="rId17"/>
            </p:custDataLst>
          </p:nvPr>
        </p:nvSpPr>
        <p:spPr>
          <a:xfrm>
            <a:off x="7485520" y="6427223"/>
            <a:ext cx="1913941" cy="195814"/>
          </a:xfrm>
          <a:prstGeom prst="rect">
            <a:avLst/>
          </a:prstGeom>
        </p:spPr>
        <p:txBody>
          <a:bodyPr wrap="none" lIns="35997" tIns="35997" rIns="35997" bIns="35997" anchor="b" anchorCtr="0">
            <a:noAutofit/>
          </a:bodyPr>
          <a:lstStyle/>
          <a:p>
            <a:pPr algn="r"/>
            <a:r>
              <a:rPr lang="en-US" sz="700" dirty="0" smtClean="0">
                <a:solidFill>
                  <a:srgbClr val="998C85"/>
                </a:solidFill>
              </a:rPr>
              <a:t>Presentation Title | Date | Financial Services</a:t>
            </a:r>
            <a:endParaRPr lang="en-US" sz="700" dirty="0">
              <a:solidFill>
                <a:srgbClr val="998C85"/>
              </a:solidFill>
            </a:endParaRPr>
          </a:p>
        </p:txBody>
      </p:sp>
      <p:pic>
        <p:nvPicPr>
          <p:cNvPr id="14" name="Picture 103" descr="C:\Users\UserSim\Desktop\Capgemini\Capgemini_logo_cmyk.png"/>
          <p:cNvPicPr>
            <a:picLocks noChangeAspect="1" noChangeArrowheads="1"/>
          </p:cNvPicPr>
          <p:nvPr>
            <p:custDataLst>
              <p:tags r:id="rId18"/>
            </p:custDataLst>
          </p:nvPr>
        </p:nvPicPr>
        <p:blipFill>
          <a:blip r:embed="rId21" cstate="email"/>
          <a:srcRect/>
          <a:stretch>
            <a:fillRect/>
          </a:stretch>
        </p:blipFill>
        <p:spPr bwMode="auto">
          <a:xfrm>
            <a:off x="158919" y="6443187"/>
            <a:ext cx="1310194" cy="320682"/>
          </a:xfrm>
          <a:prstGeom prst="rect">
            <a:avLst/>
          </a:prstGeom>
          <a:noFill/>
        </p:spPr>
      </p:pic>
      <p:cxnSp>
        <p:nvCxnSpPr>
          <p:cNvPr id="15" name="Straight Connector 5"/>
          <p:cNvCxnSpPr/>
          <p:nvPr>
            <p:custDataLst>
              <p:tags r:id="rId19"/>
            </p:custDataLst>
          </p:nvPr>
        </p:nvCxnSpPr>
        <p:spPr>
          <a:xfrm flipH="1">
            <a:off x="3" y="6362700"/>
            <a:ext cx="9902824"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4" r:id="rId9"/>
  </p:sldLayoutIdLst>
  <p:timing>
    <p:tnLst>
      <p:par>
        <p:cTn id="1" dur="indefinite" restart="never" nodeType="tmRoot"/>
      </p:par>
    </p:tnLst>
  </p:timing>
  <p:txStyles>
    <p:titleStyle>
      <a:lvl1pPr algn="l" defTabSz="914342" rtl="0" eaLnBrk="1" latinLnBrk="0" hangingPunct="1">
        <a:lnSpc>
          <a:spcPct val="100000"/>
        </a:lnSpc>
        <a:spcBef>
          <a:spcPct val="0"/>
        </a:spcBef>
        <a:buNone/>
        <a:defRPr sz="2600" b="0" kern="1200">
          <a:solidFill>
            <a:schemeClr val="tx1"/>
          </a:solidFill>
          <a:latin typeface="+mj-lt"/>
          <a:ea typeface="+mj-ea"/>
          <a:cs typeface="+mj-cs"/>
        </a:defRPr>
      </a:lvl1pPr>
    </p:titleStyle>
    <p:bodyStyle>
      <a:lvl1pPr marL="228600" indent="-228600" algn="l" defTabSz="914342" rtl="0" eaLnBrk="1" latinLnBrk="0" hangingPunct="1">
        <a:lnSpc>
          <a:spcPct val="100000"/>
        </a:lnSpc>
        <a:spcBef>
          <a:spcPts val="0"/>
        </a:spcBef>
        <a:spcAft>
          <a:spcPts val="600"/>
        </a:spcAft>
        <a:buClr>
          <a:schemeClr val="accent5"/>
        </a:buClr>
        <a:buFont typeface="Wingdings" pitchFamily="2" charset="2"/>
        <a:buChar char="§"/>
        <a:defRPr sz="1400" b="0" kern="1200">
          <a:solidFill>
            <a:schemeClr val="tx2">
              <a:lumMod val="50000"/>
            </a:schemeClr>
          </a:solidFill>
          <a:latin typeface="+mn-lt"/>
          <a:ea typeface="+mn-ea"/>
          <a:cs typeface="+mn-cs"/>
        </a:defRPr>
      </a:lvl1pPr>
      <a:lvl2pPr marL="457200" indent="-228600" algn="l" defTabSz="914342" rtl="0" eaLnBrk="1" latinLnBrk="0" hangingPunct="1">
        <a:lnSpc>
          <a:spcPct val="100000"/>
        </a:lnSpc>
        <a:spcBef>
          <a:spcPts val="0"/>
        </a:spcBef>
        <a:spcAft>
          <a:spcPts val="600"/>
        </a:spcAft>
        <a:buClr>
          <a:schemeClr val="accent3"/>
        </a:buClr>
        <a:buFont typeface="Wingdings" pitchFamily="2" charset="2"/>
        <a:buChar char="§"/>
        <a:defRPr sz="1400" kern="1200">
          <a:solidFill>
            <a:schemeClr val="tx2">
              <a:lumMod val="50000"/>
            </a:schemeClr>
          </a:solidFill>
          <a:latin typeface="+mn-lt"/>
          <a:ea typeface="+mn-ea"/>
          <a:cs typeface="+mn-cs"/>
        </a:defRPr>
      </a:lvl2pPr>
      <a:lvl3pPr marL="685800" indent="-228600" algn="l" defTabSz="914342" rtl="0" eaLnBrk="1" latinLnBrk="0" hangingPunct="1">
        <a:lnSpc>
          <a:spcPct val="100000"/>
        </a:lnSpc>
        <a:spcBef>
          <a:spcPts val="0"/>
        </a:spcBef>
        <a:spcAft>
          <a:spcPts val="600"/>
        </a:spcAft>
        <a:buClr>
          <a:schemeClr val="accent2"/>
        </a:buClr>
        <a:buFont typeface="Arial" pitchFamily="34" charset="0"/>
        <a:buChar char="•"/>
        <a:defRPr sz="1400" kern="1200">
          <a:solidFill>
            <a:schemeClr val="tx2">
              <a:lumMod val="50000"/>
            </a:schemeClr>
          </a:solidFill>
          <a:latin typeface="+mn-lt"/>
          <a:ea typeface="+mn-ea"/>
          <a:cs typeface="+mn-cs"/>
        </a:defRPr>
      </a:lvl3pPr>
      <a:lvl4pPr marL="914400" indent="-228600" algn="l" defTabSz="914342" rtl="0" eaLnBrk="1" latinLnBrk="0" hangingPunct="1">
        <a:lnSpc>
          <a:spcPct val="10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5256212" cy="2261632"/>
          </a:xfrm>
        </p:spPr>
        <p:txBody>
          <a:bodyPr/>
          <a:lstStyle/>
          <a:p>
            <a:r>
              <a:rPr lang="en-US" dirty="0" smtClean="0">
                <a:solidFill>
                  <a:schemeClr val="bg1"/>
                </a:solidFill>
              </a:rPr>
              <a:t>TDG – Architectural Flow</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a:xfrm>
            <a:off x="1217612" y="1353979"/>
            <a:ext cx="838200" cy="304800"/>
          </a:xfrm>
          <a:prstGeom prst="ellipse">
            <a:avLst/>
          </a:prstGeom>
          <a:solidFill>
            <a:srgbClr val="00B05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200" dirty="0" smtClean="0">
                <a:solidFill>
                  <a:schemeClr val="bg1"/>
                </a:solidFill>
              </a:rPr>
              <a:t>Start</a:t>
            </a:r>
          </a:p>
        </p:txBody>
      </p:sp>
      <p:sp>
        <p:nvSpPr>
          <p:cNvPr id="15" name="Rectangle 14"/>
          <p:cNvSpPr/>
          <p:nvPr/>
        </p:nvSpPr>
        <p:spPr>
          <a:xfrm>
            <a:off x="836612" y="1963579"/>
            <a:ext cx="1600200" cy="304800"/>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1000" dirty="0" smtClean="0">
                <a:solidFill>
                  <a:schemeClr val="bg1"/>
                </a:solidFill>
              </a:rPr>
              <a:t>Upload Dictionary</a:t>
            </a:r>
          </a:p>
        </p:txBody>
      </p:sp>
      <p:pic>
        <p:nvPicPr>
          <p:cNvPr id="18" name="Picture 17"/>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03212" y="4331768"/>
            <a:ext cx="990600" cy="527411"/>
          </a:xfrm>
          <a:prstGeom prst="rect">
            <a:avLst/>
          </a:prstGeom>
        </p:spPr>
      </p:pic>
      <p:pic>
        <p:nvPicPr>
          <p:cNvPr id="19"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5012" y="2344579"/>
            <a:ext cx="700258" cy="4653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5012" y="2946012"/>
            <a:ext cx="700258" cy="4653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1"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5012" y="3563779"/>
            <a:ext cx="700258" cy="46536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23" name="Straight Arrow Connector 22"/>
          <p:cNvCxnSpPr>
            <a:stCxn id="14" idx="4"/>
            <a:endCxn id="15" idx="0"/>
          </p:cNvCxnSpPr>
          <p:nvPr/>
        </p:nvCxnSpPr>
        <p:spPr>
          <a:xfrm>
            <a:off x="1636712" y="1658779"/>
            <a:ext cx="0" cy="3048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827211" y="4325779"/>
            <a:ext cx="1371600" cy="304800"/>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solidFill>
                  <a:schemeClr val="tx2">
                    <a:lumMod val="50000"/>
                  </a:schemeClr>
                </a:solidFill>
              </a:rPr>
              <a:t>Reassess the Dictionary Format</a:t>
            </a:r>
          </a:p>
        </p:txBody>
      </p:sp>
      <p:sp>
        <p:nvSpPr>
          <p:cNvPr id="47" name="TextBox 46"/>
          <p:cNvSpPr txBox="1"/>
          <p:nvPr/>
        </p:nvSpPr>
        <p:spPr>
          <a:xfrm>
            <a:off x="455612" y="4859179"/>
            <a:ext cx="609600" cy="230832"/>
          </a:xfrm>
          <a:prstGeom prst="rect">
            <a:avLst/>
          </a:prstGeom>
          <a:noFill/>
        </p:spPr>
        <p:txBody>
          <a:bodyPr wrap="square" rtlCol="0">
            <a:spAutoFit/>
          </a:bodyPr>
          <a:lstStyle/>
          <a:p>
            <a:r>
              <a:rPr lang="en-US" sz="900" dirty="0" smtClean="0">
                <a:solidFill>
                  <a:schemeClr val="tx2">
                    <a:lumMod val="50000"/>
                  </a:schemeClr>
                </a:solidFill>
              </a:rPr>
              <a:t>TDG dB</a:t>
            </a:r>
          </a:p>
        </p:txBody>
      </p:sp>
      <p:sp>
        <p:nvSpPr>
          <p:cNvPr id="48" name="Rectangle 47"/>
          <p:cNvSpPr/>
          <p:nvPr/>
        </p:nvSpPr>
        <p:spPr>
          <a:xfrm>
            <a:off x="1827212" y="5087779"/>
            <a:ext cx="1371600" cy="228600"/>
          </a:xfrm>
          <a:prstGeom prst="rect">
            <a:avLst/>
          </a:prstGeom>
          <a:solidFill>
            <a:srgbClr val="92D050"/>
          </a:solidFill>
          <a:ln>
            <a:solidFill>
              <a:srgbClr val="92D050"/>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tx2">
                    <a:lumMod val="50000"/>
                  </a:schemeClr>
                </a:solidFill>
              </a:rPr>
              <a:t>Get Data from TDG</a:t>
            </a:r>
          </a:p>
        </p:txBody>
      </p:sp>
      <p:cxnSp>
        <p:nvCxnSpPr>
          <p:cNvPr id="50" name="Elbow Connector 49"/>
          <p:cNvCxnSpPr>
            <a:endCxn id="48" idx="1"/>
          </p:cNvCxnSpPr>
          <p:nvPr/>
        </p:nvCxnSpPr>
        <p:spPr>
          <a:xfrm>
            <a:off x="1141412" y="4572000"/>
            <a:ext cx="685800" cy="630079"/>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4875212" y="1277779"/>
            <a:ext cx="1828800" cy="457200"/>
          </a:xfrm>
          <a:prstGeom prst="rect">
            <a:avLst/>
          </a:prstGeom>
          <a:solidFill>
            <a:schemeClr val="tx1">
              <a:lumMod val="40000"/>
              <a:lumOff val="6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solidFill>
                  <a:schemeClr val="bg1"/>
                </a:solidFill>
              </a:rPr>
              <a:t>Process the Dictionary information to generate UI screen</a:t>
            </a:r>
          </a:p>
        </p:txBody>
      </p:sp>
      <p:pic>
        <p:nvPicPr>
          <p:cNvPr id="56" name="Picture 55" descr="Manufacture.jpg"/>
          <p:cNvPicPr>
            <a:picLocks noChangeAspect="1"/>
          </p:cNvPicPr>
          <p:nvPr/>
        </p:nvPicPr>
        <p:blipFill>
          <a:blip r:embed="rId5" cstate="print"/>
          <a:stretch>
            <a:fillRect/>
          </a:stretch>
        </p:blipFill>
        <p:spPr>
          <a:xfrm>
            <a:off x="5408611" y="3106579"/>
            <a:ext cx="762001" cy="533400"/>
          </a:xfrm>
          <a:prstGeom prst="rect">
            <a:avLst/>
          </a:prstGeom>
        </p:spPr>
      </p:pic>
      <p:sp>
        <p:nvSpPr>
          <p:cNvPr id="63" name="TextBox 62"/>
          <p:cNvSpPr txBox="1"/>
          <p:nvPr/>
        </p:nvSpPr>
        <p:spPr>
          <a:xfrm>
            <a:off x="6094412" y="3258979"/>
            <a:ext cx="914400" cy="246221"/>
          </a:xfrm>
          <a:prstGeom prst="rect">
            <a:avLst/>
          </a:prstGeom>
          <a:noFill/>
        </p:spPr>
        <p:txBody>
          <a:bodyPr wrap="square" rtlCol="0">
            <a:spAutoFit/>
          </a:bodyPr>
          <a:lstStyle/>
          <a:p>
            <a:r>
              <a:rPr lang="en-US" sz="1000" dirty="0" smtClean="0">
                <a:solidFill>
                  <a:schemeClr val="tx2">
                    <a:lumMod val="50000"/>
                  </a:schemeClr>
                </a:solidFill>
              </a:rPr>
              <a:t>TDG Engine</a:t>
            </a:r>
          </a:p>
        </p:txBody>
      </p:sp>
      <p:cxnSp>
        <p:nvCxnSpPr>
          <p:cNvPr id="65" name="Elbow Connector 64"/>
          <p:cNvCxnSpPr>
            <a:stCxn id="48" idx="3"/>
            <a:endCxn id="51" idx="3"/>
          </p:cNvCxnSpPr>
          <p:nvPr/>
        </p:nvCxnSpPr>
        <p:spPr>
          <a:xfrm flipV="1">
            <a:off x="3198812" y="1506379"/>
            <a:ext cx="3505200" cy="3695700"/>
          </a:xfrm>
          <a:prstGeom prst="bentConnector3">
            <a:avLst>
              <a:gd name="adj1" fmla="val 10652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pic>
        <p:nvPicPr>
          <p:cNvPr id="73" name="Picture 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484812" y="2115979"/>
            <a:ext cx="533400" cy="5727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75" name="Straight Arrow Connector 74"/>
          <p:cNvCxnSpPr/>
          <p:nvPr/>
        </p:nvCxnSpPr>
        <p:spPr>
          <a:xfrm>
            <a:off x="5865812" y="1811179"/>
            <a:ext cx="0" cy="3048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865812" y="2725579"/>
            <a:ext cx="0" cy="3048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018212" y="2268380"/>
            <a:ext cx="457200" cy="246221"/>
          </a:xfrm>
          <a:prstGeom prst="rect">
            <a:avLst/>
          </a:prstGeom>
          <a:noFill/>
        </p:spPr>
        <p:txBody>
          <a:bodyPr wrap="square" rtlCol="0">
            <a:spAutoFit/>
          </a:bodyPr>
          <a:lstStyle/>
          <a:p>
            <a:r>
              <a:rPr lang="en-US" sz="1000" dirty="0" smtClean="0">
                <a:solidFill>
                  <a:schemeClr val="tx2">
                    <a:lumMod val="50000"/>
                  </a:schemeClr>
                </a:solidFill>
              </a:rPr>
              <a:t>GUI</a:t>
            </a:r>
          </a:p>
        </p:txBody>
      </p:sp>
      <p:cxnSp>
        <p:nvCxnSpPr>
          <p:cNvPr id="81" name="Elbow Connector 80"/>
          <p:cNvCxnSpPr>
            <a:stCxn id="56" idx="1"/>
            <a:endCxn id="20" idx="3"/>
          </p:cNvCxnSpPr>
          <p:nvPr/>
        </p:nvCxnSpPr>
        <p:spPr>
          <a:xfrm rot="10800000">
            <a:off x="3975271" y="3178697"/>
            <a:ext cx="1433341" cy="194583"/>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56" idx="1"/>
            <a:endCxn id="19" idx="3"/>
          </p:cNvCxnSpPr>
          <p:nvPr/>
        </p:nvCxnSpPr>
        <p:spPr>
          <a:xfrm rot="10800000">
            <a:off x="3975271" y="2577263"/>
            <a:ext cx="1433341" cy="796016"/>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56" idx="1"/>
            <a:endCxn id="21" idx="3"/>
          </p:cNvCxnSpPr>
          <p:nvPr/>
        </p:nvCxnSpPr>
        <p:spPr>
          <a:xfrm rot="10800000" flipV="1">
            <a:off x="3975271" y="3373279"/>
            <a:ext cx="1433341" cy="423184"/>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9012" y="3716179"/>
            <a:ext cx="1676400" cy="400110"/>
          </a:xfrm>
          <a:prstGeom prst="rect">
            <a:avLst/>
          </a:prstGeom>
          <a:noFill/>
        </p:spPr>
        <p:txBody>
          <a:bodyPr wrap="square" rtlCol="0">
            <a:spAutoFit/>
          </a:bodyPr>
          <a:lstStyle/>
          <a:p>
            <a:r>
              <a:rPr lang="en-US" sz="1000" dirty="0" smtClean="0">
                <a:solidFill>
                  <a:schemeClr val="tx2">
                    <a:lumMod val="50000"/>
                  </a:schemeClr>
                </a:solidFill>
              </a:rPr>
              <a:t>Processes data onto respective databases</a:t>
            </a:r>
          </a:p>
        </p:txBody>
      </p:sp>
      <p:cxnSp>
        <p:nvCxnSpPr>
          <p:cNvPr id="90" name="Shape 89"/>
          <p:cNvCxnSpPr>
            <a:stCxn id="56" idx="1"/>
            <a:endCxn id="47" idx="2"/>
          </p:cNvCxnSpPr>
          <p:nvPr/>
        </p:nvCxnSpPr>
        <p:spPr>
          <a:xfrm rot="10800000" flipV="1">
            <a:off x="760413" y="3373279"/>
            <a:ext cx="4648199" cy="1716732"/>
          </a:xfrm>
          <a:prstGeom prst="bentConnector4">
            <a:avLst>
              <a:gd name="adj1" fmla="val 15120"/>
              <a:gd name="adj2" fmla="val 145048"/>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674812" y="5544979"/>
            <a:ext cx="2286000" cy="246221"/>
          </a:xfrm>
          <a:prstGeom prst="rect">
            <a:avLst/>
          </a:prstGeom>
          <a:noFill/>
        </p:spPr>
        <p:txBody>
          <a:bodyPr wrap="square" rtlCol="0">
            <a:spAutoFit/>
          </a:bodyPr>
          <a:lstStyle/>
          <a:p>
            <a:r>
              <a:rPr lang="en-US" sz="1000" dirty="0" smtClean="0">
                <a:solidFill>
                  <a:schemeClr val="tx2">
                    <a:lumMod val="50000"/>
                  </a:schemeClr>
                </a:solidFill>
              </a:rPr>
              <a:t>An entry also goes to TDG Database</a:t>
            </a:r>
          </a:p>
        </p:txBody>
      </p:sp>
      <p:sp>
        <p:nvSpPr>
          <p:cNvPr id="94" name="TextBox 93"/>
          <p:cNvSpPr txBox="1"/>
          <p:nvPr/>
        </p:nvSpPr>
        <p:spPr>
          <a:xfrm>
            <a:off x="3122612" y="2039779"/>
            <a:ext cx="1371600" cy="246221"/>
          </a:xfrm>
          <a:prstGeom prst="rect">
            <a:avLst/>
          </a:prstGeom>
          <a:noFill/>
        </p:spPr>
        <p:txBody>
          <a:bodyPr wrap="square" rtlCol="0">
            <a:spAutoFit/>
          </a:bodyPr>
          <a:lstStyle/>
          <a:p>
            <a:r>
              <a:rPr lang="en-US" sz="1000" dirty="0" smtClean="0">
                <a:solidFill>
                  <a:schemeClr val="tx2">
                    <a:lumMod val="50000"/>
                  </a:schemeClr>
                </a:solidFill>
              </a:rPr>
              <a:t>Non Prod databases</a:t>
            </a:r>
          </a:p>
        </p:txBody>
      </p:sp>
      <p:sp>
        <p:nvSpPr>
          <p:cNvPr id="95" name="TextBox 94"/>
          <p:cNvSpPr txBox="1"/>
          <p:nvPr/>
        </p:nvSpPr>
        <p:spPr>
          <a:xfrm>
            <a:off x="7161212" y="1676400"/>
            <a:ext cx="2514600" cy="3477875"/>
          </a:xfrm>
          <a:prstGeom prst="rect">
            <a:avLst/>
          </a:prstGeom>
          <a:noFill/>
        </p:spPr>
        <p:txBody>
          <a:bodyPr wrap="square" rtlCol="0">
            <a:spAutoFit/>
          </a:bodyPr>
          <a:lstStyle/>
          <a:p>
            <a:pPr marL="342900" indent="-342900"/>
            <a:r>
              <a:rPr lang="en-US" sz="1000" b="1" u="sng" dirty="0" smtClean="0">
                <a:solidFill>
                  <a:schemeClr val="tx2">
                    <a:lumMod val="50000"/>
                  </a:schemeClr>
                </a:solidFill>
              </a:rPr>
              <a:t>SEQUENCE OF ACTIVITIES:</a:t>
            </a:r>
          </a:p>
          <a:p>
            <a:pPr marL="342900" indent="-342900">
              <a:buAutoNum type="arabicPeriod"/>
            </a:pPr>
            <a:endParaRPr lang="en-US" sz="1000" dirty="0" smtClean="0">
              <a:solidFill>
                <a:schemeClr val="tx2">
                  <a:lumMod val="50000"/>
                </a:schemeClr>
              </a:solidFill>
            </a:endParaRPr>
          </a:p>
          <a:p>
            <a:pPr marL="342900" indent="-342900">
              <a:buAutoNum type="arabicPeriod"/>
            </a:pPr>
            <a:r>
              <a:rPr lang="en-US" sz="1000" dirty="0" smtClean="0">
                <a:solidFill>
                  <a:schemeClr val="tx2">
                    <a:lumMod val="50000"/>
                  </a:schemeClr>
                </a:solidFill>
              </a:rPr>
              <a:t>A Database Dictionary is uploaded into the Engine.</a:t>
            </a:r>
          </a:p>
          <a:p>
            <a:pPr marL="342900" indent="-342900">
              <a:buAutoNum type="arabicPeriod"/>
            </a:pPr>
            <a:r>
              <a:rPr lang="en-US" sz="1000" dirty="0" smtClean="0">
                <a:solidFill>
                  <a:schemeClr val="tx2">
                    <a:lumMod val="50000"/>
                  </a:schemeClr>
                </a:solidFill>
              </a:rPr>
              <a:t>The engine validates the metadata pattern in the dictionary against the Non prod dB Meta data.</a:t>
            </a:r>
          </a:p>
          <a:p>
            <a:pPr marL="342900" indent="-342900">
              <a:buAutoNum type="arabicPeriod"/>
            </a:pPr>
            <a:r>
              <a:rPr lang="en-US" sz="1000" dirty="0" smtClean="0">
                <a:solidFill>
                  <a:schemeClr val="tx2">
                    <a:lumMod val="50000"/>
                  </a:schemeClr>
                </a:solidFill>
              </a:rPr>
              <a:t>Upon successful validation, an entry is made into TDG database.</a:t>
            </a:r>
          </a:p>
          <a:p>
            <a:pPr marL="342900" indent="-342900">
              <a:buAutoNum type="arabicPeriod"/>
            </a:pPr>
            <a:r>
              <a:rPr lang="en-US" sz="1000" dirty="0" smtClean="0">
                <a:solidFill>
                  <a:schemeClr val="tx2">
                    <a:lumMod val="50000"/>
                  </a:schemeClr>
                </a:solidFill>
              </a:rPr>
              <a:t>The data from dictionary is then gathered to produce a logical Search screen (GUI)</a:t>
            </a:r>
          </a:p>
          <a:p>
            <a:pPr marL="342900" indent="-342900">
              <a:buAutoNum type="arabicPeriod"/>
            </a:pPr>
            <a:r>
              <a:rPr lang="en-US" sz="1000" dirty="0" smtClean="0">
                <a:solidFill>
                  <a:schemeClr val="tx2">
                    <a:lumMod val="50000"/>
                  </a:schemeClr>
                </a:solidFill>
              </a:rPr>
              <a:t>A user would give the inputs using the GUI.</a:t>
            </a:r>
          </a:p>
          <a:p>
            <a:pPr marL="342900" indent="-342900">
              <a:buAutoNum type="arabicPeriod"/>
            </a:pPr>
            <a:r>
              <a:rPr lang="en-US" sz="1000" dirty="0" smtClean="0">
                <a:solidFill>
                  <a:schemeClr val="tx2">
                    <a:lumMod val="50000"/>
                  </a:schemeClr>
                </a:solidFill>
              </a:rPr>
              <a:t>Logical search again hits the Engine which would make an appropriate entry into the relevant columns of the non prod dB.</a:t>
            </a:r>
          </a:p>
          <a:p>
            <a:pPr marL="342900" indent="-342900">
              <a:buAutoNum type="arabicPeriod"/>
            </a:pPr>
            <a:r>
              <a:rPr lang="en-US" sz="1000" dirty="0" smtClean="0">
                <a:solidFill>
                  <a:schemeClr val="tx2">
                    <a:lumMod val="50000"/>
                  </a:schemeClr>
                </a:solidFill>
              </a:rPr>
              <a:t>An entry would also be made into the TDG database for tracking &amp; reporting purposes.</a:t>
            </a:r>
          </a:p>
          <a:p>
            <a:pPr marL="342900" indent="-342900">
              <a:buAutoNum type="arabicPeriod"/>
            </a:pPr>
            <a:endParaRPr lang="en-US" sz="1000" dirty="0" err="1" smtClean="0">
              <a:solidFill>
                <a:schemeClr val="tx2">
                  <a:lumMod val="50000"/>
                </a:schemeClr>
              </a:solidFill>
            </a:endParaRPr>
          </a:p>
        </p:txBody>
      </p:sp>
      <p:pic>
        <p:nvPicPr>
          <p:cNvPr id="96" name="Picture 95" descr="Manufacture.jpg"/>
          <p:cNvPicPr>
            <a:picLocks noChangeAspect="1"/>
          </p:cNvPicPr>
          <p:nvPr/>
        </p:nvPicPr>
        <p:blipFill>
          <a:blip r:embed="rId5" cstate="print"/>
          <a:stretch>
            <a:fillRect/>
          </a:stretch>
        </p:blipFill>
        <p:spPr>
          <a:xfrm>
            <a:off x="1293812" y="2725579"/>
            <a:ext cx="685800" cy="457200"/>
          </a:xfrm>
          <a:prstGeom prst="rect">
            <a:avLst/>
          </a:prstGeom>
        </p:spPr>
      </p:pic>
      <p:cxnSp>
        <p:nvCxnSpPr>
          <p:cNvPr id="100" name="Straight Arrow Connector 99"/>
          <p:cNvCxnSpPr>
            <a:stCxn id="15" idx="2"/>
            <a:endCxn id="96" idx="0"/>
          </p:cNvCxnSpPr>
          <p:nvPr/>
        </p:nvCxnSpPr>
        <p:spPr>
          <a:xfrm>
            <a:off x="1636712" y="2268379"/>
            <a:ext cx="0" cy="457200"/>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96" idx="3"/>
            <a:endCxn id="19" idx="1"/>
          </p:cNvCxnSpPr>
          <p:nvPr/>
        </p:nvCxnSpPr>
        <p:spPr>
          <a:xfrm flipV="1">
            <a:off x="1979612" y="2577263"/>
            <a:ext cx="1295400" cy="376916"/>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96" idx="3"/>
            <a:endCxn id="20" idx="1"/>
          </p:cNvCxnSpPr>
          <p:nvPr/>
        </p:nvCxnSpPr>
        <p:spPr>
          <a:xfrm>
            <a:off x="1979612" y="2954179"/>
            <a:ext cx="1295400" cy="224517"/>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96" idx="3"/>
            <a:endCxn id="21" idx="1"/>
          </p:cNvCxnSpPr>
          <p:nvPr/>
        </p:nvCxnSpPr>
        <p:spPr>
          <a:xfrm>
            <a:off x="1979612" y="2954179"/>
            <a:ext cx="1295400" cy="842284"/>
          </a:xfrm>
          <a:prstGeom prst="bentConnector3">
            <a:avLst>
              <a:gd name="adj1" fmla="val 50000"/>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1674812" y="2420779"/>
            <a:ext cx="1066800" cy="246221"/>
          </a:xfrm>
          <a:prstGeom prst="rect">
            <a:avLst/>
          </a:prstGeom>
          <a:noFill/>
        </p:spPr>
        <p:txBody>
          <a:bodyPr wrap="square" rtlCol="0">
            <a:spAutoFit/>
          </a:bodyPr>
          <a:lstStyle/>
          <a:p>
            <a:r>
              <a:rPr lang="en-US" sz="1000" dirty="0" smtClean="0">
                <a:solidFill>
                  <a:schemeClr val="tx2">
                    <a:lumMod val="50000"/>
                  </a:schemeClr>
                </a:solidFill>
              </a:rPr>
              <a:t>Validate Dict.</a:t>
            </a:r>
          </a:p>
        </p:txBody>
      </p:sp>
      <p:sp>
        <p:nvSpPr>
          <p:cNvPr id="113" name="Oval 112"/>
          <p:cNvSpPr/>
          <p:nvPr/>
        </p:nvSpPr>
        <p:spPr>
          <a:xfrm>
            <a:off x="531812" y="20397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1</a:t>
            </a:r>
          </a:p>
        </p:txBody>
      </p:sp>
      <p:sp>
        <p:nvSpPr>
          <p:cNvPr id="114" name="Oval 113"/>
          <p:cNvSpPr/>
          <p:nvPr/>
        </p:nvSpPr>
        <p:spPr>
          <a:xfrm>
            <a:off x="2208212" y="26493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2</a:t>
            </a:r>
          </a:p>
        </p:txBody>
      </p:sp>
      <p:sp>
        <p:nvSpPr>
          <p:cNvPr id="115" name="Oval 114"/>
          <p:cNvSpPr/>
          <p:nvPr/>
        </p:nvSpPr>
        <p:spPr>
          <a:xfrm>
            <a:off x="1141412" y="40971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3</a:t>
            </a:r>
          </a:p>
        </p:txBody>
      </p:sp>
      <p:sp>
        <p:nvSpPr>
          <p:cNvPr id="116" name="Oval 115"/>
          <p:cNvSpPr/>
          <p:nvPr/>
        </p:nvSpPr>
        <p:spPr>
          <a:xfrm>
            <a:off x="3427412" y="49353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4</a:t>
            </a:r>
          </a:p>
        </p:txBody>
      </p:sp>
      <p:sp>
        <p:nvSpPr>
          <p:cNvPr id="117" name="Oval 116"/>
          <p:cNvSpPr/>
          <p:nvPr/>
        </p:nvSpPr>
        <p:spPr>
          <a:xfrm>
            <a:off x="6094412" y="18873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4</a:t>
            </a:r>
          </a:p>
        </p:txBody>
      </p:sp>
      <p:sp>
        <p:nvSpPr>
          <p:cNvPr id="118" name="Oval 117"/>
          <p:cNvSpPr/>
          <p:nvPr/>
        </p:nvSpPr>
        <p:spPr>
          <a:xfrm>
            <a:off x="6094412" y="28017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5</a:t>
            </a:r>
          </a:p>
        </p:txBody>
      </p:sp>
      <p:sp>
        <p:nvSpPr>
          <p:cNvPr id="119" name="Oval 118"/>
          <p:cNvSpPr/>
          <p:nvPr/>
        </p:nvSpPr>
        <p:spPr>
          <a:xfrm>
            <a:off x="4799012" y="30303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6</a:t>
            </a:r>
          </a:p>
        </p:txBody>
      </p:sp>
      <p:sp>
        <p:nvSpPr>
          <p:cNvPr id="120" name="Oval 119"/>
          <p:cNvSpPr/>
          <p:nvPr/>
        </p:nvSpPr>
        <p:spPr>
          <a:xfrm>
            <a:off x="4113212" y="5544979"/>
            <a:ext cx="228600" cy="228600"/>
          </a:xfrm>
          <a:prstGeom prst="ellipse">
            <a:avLst/>
          </a:prstGeom>
          <a:solidFill>
            <a:schemeClr val="tx1">
              <a:lumMod val="60000"/>
              <a:lumOff val="40000"/>
            </a:schemeClr>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bg1"/>
                </a:solidFill>
              </a:rPr>
              <a:t>7</a:t>
            </a:r>
          </a:p>
        </p:txBody>
      </p:sp>
      <p:sp>
        <p:nvSpPr>
          <p:cNvPr id="121" name="TextBox 120"/>
          <p:cNvSpPr txBox="1"/>
          <p:nvPr/>
        </p:nvSpPr>
        <p:spPr>
          <a:xfrm>
            <a:off x="227012" y="253425"/>
            <a:ext cx="6705600" cy="584775"/>
          </a:xfrm>
          <a:prstGeom prst="rect">
            <a:avLst/>
          </a:prstGeom>
          <a:noFill/>
        </p:spPr>
        <p:txBody>
          <a:bodyPr wrap="square" rtlCol="0">
            <a:spAutoFit/>
          </a:bodyPr>
          <a:lstStyle/>
          <a:p>
            <a:r>
              <a:rPr lang="en-US" sz="3200" dirty="0" smtClean="0">
                <a:solidFill>
                  <a:schemeClr val="tx2">
                    <a:lumMod val="50000"/>
                  </a:schemeClr>
                </a:solidFill>
              </a:rPr>
              <a:t>TDG – ARCHITECTURAL FLOW</a:t>
            </a:r>
          </a:p>
        </p:txBody>
      </p:sp>
      <p:sp>
        <p:nvSpPr>
          <p:cNvPr id="122" name="TextBox 121"/>
          <p:cNvSpPr txBox="1"/>
          <p:nvPr/>
        </p:nvSpPr>
        <p:spPr>
          <a:xfrm>
            <a:off x="4875212" y="5257800"/>
            <a:ext cx="4800600" cy="1061829"/>
          </a:xfrm>
          <a:prstGeom prst="rect">
            <a:avLst/>
          </a:prstGeom>
          <a:noFill/>
        </p:spPr>
        <p:txBody>
          <a:bodyPr wrap="square" rtlCol="0">
            <a:spAutoFit/>
          </a:bodyPr>
          <a:lstStyle/>
          <a:p>
            <a:r>
              <a:rPr lang="en-US" sz="900" b="1" u="sng" dirty="0" smtClean="0">
                <a:solidFill>
                  <a:schemeClr val="tx2">
                    <a:lumMod val="50000"/>
                  </a:schemeClr>
                </a:solidFill>
              </a:rPr>
              <a:t>ENGINE INTELLIGENCE:</a:t>
            </a:r>
          </a:p>
          <a:p>
            <a:r>
              <a:rPr lang="en-US" sz="900" dirty="0" smtClean="0">
                <a:solidFill>
                  <a:schemeClr val="tx2">
                    <a:lumMod val="50000"/>
                  </a:schemeClr>
                </a:solidFill>
              </a:rPr>
              <a:t>** The engine generates default Unique values in the fields, if the field definition is          (Not null) – Especially where field entry is essential &amp; not selected in Input criteria.</a:t>
            </a:r>
          </a:p>
          <a:p>
            <a:r>
              <a:rPr lang="en-US" sz="900" dirty="0" smtClean="0">
                <a:solidFill>
                  <a:schemeClr val="tx2">
                    <a:lumMod val="50000"/>
                  </a:schemeClr>
                </a:solidFill>
              </a:rPr>
              <a:t>** Gets all the relevant tables from the dB &amp; arranges them in a sequence for data input based on the relationships defined in the dictionary.</a:t>
            </a:r>
          </a:p>
          <a:p>
            <a:r>
              <a:rPr lang="en-US" sz="900" dirty="0" smtClean="0">
                <a:solidFill>
                  <a:schemeClr val="tx2">
                    <a:lumMod val="50000"/>
                  </a:schemeClr>
                </a:solidFill>
              </a:rPr>
              <a:t>** Generates Primary keys from the dictionary defined values or else considers Max+1 value from the dB tables.</a:t>
            </a:r>
            <a:endParaRPr lang="en-US" sz="1000" dirty="0" err="1" smtClean="0">
              <a:solidFill>
                <a:schemeClr val="tx2">
                  <a:lumMod val="50000"/>
                </a:schemeClr>
              </a:solidFill>
            </a:endParaRPr>
          </a:p>
        </p:txBody>
      </p:sp>
      <p:sp>
        <p:nvSpPr>
          <p:cNvPr id="133" name="Diamond 132"/>
          <p:cNvSpPr/>
          <p:nvPr/>
        </p:nvSpPr>
        <p:spPr>
          <a:xfrm>
            <a:off x="150812" y="3276600"/>
            <a:ext cx="1295400" cy="762000"/>
          </a:xfrm>
          <a:prstGeom prst="diamond">
            <a:avLst/>
          </a:prstGeom>
          <a:solidFill>
            <a:schemeClr val="bg2">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2">
                    <a:lumMod val="50000"/>
                  </a:schemeClr>
                </a:solidFill>
              </a:rPr>
              <a:t>Validation Success</a:t>
            </a:r>
          </a:p>
        </p:txBody>
      </p:sp>
      <p:cxnSp>
        <p:nvCxnSpPr>
          <p:cNvPr id="135" name="Shape 134"/>
          <p:cNvCxnSpPr>
            <a:stCxn id="96" idx="1"/>
            <a:endCxn id="133" idx="0"/>
          </p:cNvCxnSpPr>
          <p:nvPr/>
        </p:nvCxnSpPr>
        <p:spPr>
          <a:xfrm rot="10800000" flipV="1">
            <a:off x="798512" y="2954178"/>
            <a:ext cx="495300" cy="322421"/>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33" idx="2"/>
            <a:endCxn id="18" idx="0"/>
          </p:cNvCxnSpPr>
          <p:nvPr/>
        </p:nvCxnSpPr>
        <p:spPr>
          <a:xfrm>
            <a:off x="798512" y="4038600"/>
            <a:ext cx="0" cy="293168"/>
          </a:xfrm>
          <a:prstGeom prst="straightConnector1">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1" name="Shape 140"/>
          <p:cNvCxnSpPr>
            <a:stCxn id="133" idx="3"/>
            <a:endCxn id="42" idx="0"/>
          </p:cNvCxnSpPr>
          <p:nvPr/>
        </p:nvCxnSpPr>
        <p:spPr>
          <a:xfrm>
            <a:off x="1446212" y="3657600"/>
            <a:ext cx="1066799" cy="668179"/>
          </a:xfrm>
          <a:prstGeom prst="bentConnector2">
            <a:avLst/>
          </a:prstGeom>
          <a:ln>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03212" y="3048000"/>
            <a:ext cx="381000" cy="215444"/>
          </a:xfrm>
          <a:prstGeom prst="rect">
            <a:avLst/>
          </a:prstGeom>
          <a:solidFill>
            <a:schemeClr val="bg1"/>
          </a:solidFill>
        </p:spPr>
        <p:txBody>
          <a:bodyPr wrap="square" rtlCol="0">
            <a:spAutoFit/>
          </a:bodyPr>
          <a:lstStyle/>
          <a:p>
            <a:r>
              <a:rPr lang="en-US" sz="800" dirty="0" smtClean="0"/>
              <a:t>Yes</a:t>
            </a:r>
          </a:p>
        </p:txBody>
      </p:sp>
      <p:sp>
        <p:nvSpPr>
          <p:cNvPr id="143" name="TextBox 142"/>
          <p:cNvSpPr txBox="1"/>
          <p:nvPr/>
        </p:nvSpPr>
        <p:spPr>
          <a:xfrm>
            <a:off x="1751012" y="3733800"/>
            <a:ext cx="381000" cy="215444"/>
          </a:xfrm>
          <a:prstGeom prst="rect">
            <a:avLst/>
          </a:prstGeom>
          <a:noFill/>
        </p:spPr>
        <p:txBody>
          <a:bodyPr wrap="square" rtlCol="0">
            <a:spAutoFit/>
          </a:bodyPr>
          <a:lstStyle/>
          <a:p>
            <a:r>
              <a:rPr lang="en-US" sz="800" dirty="0" smtClean="0">
                <a:solidFill>
                  <a:schemeClr val="tx2">
                    <a:lumMod val="50000"/>
                  </a:schemeClr>
                </a:solidFill>
              </a:rPr>
              <a:t>No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Oval 100"/>
          <p:cNvSpPr/>
          <p:nvPr/>
        </p:nvSpPr>
        <p:spPr>
          <a:xfrm>
            <a:off x="818601" y="1578541"/>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2" name="Oval 101"/>
          <p:cNvSpPr/>
          <p:nvPr/>
        </p:nvSpPr>
        <p:spPr>
          <a:xfrm>
            <a:off x="834516" y="2426989"/>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3" name="Oval 102"/>
          <p:cNvSpPr/>
          <p:nvPr/>
        </p:nvSpPr>
        <p:spPr>
          <a:xfrm>
            <a:off x="850431" y="3275437"/>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4" name="Oval 103"/>
          <p:cNvSpPr/>
          <p:nvPr/>
        </p:nvSpPr>
        <p:spPr>
          <a:xfrm>
            <a:off x="852702" y="4123884"/>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05" name="Oval 104"/>
          <p:cNvSpPr/>
          <p:nvPr/>
        </p:nvSpPr>
        <p:spPr>
          <a:xfrm>
            <a:off x="827686" y="5040573"/>
            <a:ext cx="1432556" cy="750627"/>
          </a:xfrm>
          <a:prstGeom prst="ellipse">
            <a:avLst/>
          </a:prstGeom>
          <a:solidFill>
            <a:schemeClr val="bg1">
              <a:lumMod val="9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 name="Title 1"/>
          <p:cNvSpPr>
            <a:spLocks noGrp="1"/>
          </p:cNvSpPr>
          <p:nvPr>
            <p:ph type="title"/>
          </p:nvPr>
        </p:nvSpPr>
        <p:spPr>
          <a:xfrm>
            <a:off x="-9471" y="136526"/>
            <a:ext cx="9436911" cy="549275"/>
          </a:xfrm>
        </p:spPr>
        <p:txBody>
          <a:bodyPr/>
          <a:lstStyle/>
          <a:p>
            <a:r>
              <a:rPr lang="en-US" dirty="0" smtClean="0"/>
              <a:t>Differentiators</a:t>
            </a:r>
            <a:endParaRPr lang="en-US" dirty="0"/>
          </a:p>
        </p:txBody>
      </p:sp>
      <p:sp>
        <p:nvSpPr>
          <p:cNvPr id="4" name="Rounded Rectangle 3"/>
          <p:cNvSpPr/>
          <p:nvPr/>
        </p:nvSpPr>
        <p:spPr>
          <a:xfrm>
            <a:off x="4146885" y="1565705"/>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5" name="Rounded Rectangle 4"/>
          <p:cNvSpPr/>
          <p:nvPr/>
        </p:nvSpPr>
        <p:spPr>
          <a:xfrm>
            <a:off x="2564818" y="156570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6" name="Rounded Rectangle 5"/>
          <p:cNvSpPr/>
          <p:nvPr/>
        </p:nvSpPr>
        <p:spPr>
          <a:xfrm>
            <a:off x="4135513" y="2418398"/>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7" name="Rounded Rectangle 6"/>
          <p:cNvSpPr/>
          <p:nvPr/>
        </p:nvSpPr>
        <p:spPr>
          <a:xfrm>
            <a:off x="2553445" y="2404748"/>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8" name="Rounded Rectangle 7"/>
          <p:cNvSpPr/>
          <p:nvPr/>
        </p:nvSpPr>
        <p:spPr>
          <a:xfrm>
            <a:off x="4137784" y="3256136"/>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9" name="Rounded Rectangle 8"/>
          <p:cNvSpPr/>
          <p:nvPr/>
        </p:nvSpPr>
        <p:spPr>
          <a:xfrm>
            <a:off x="2555717" y="3256134"/>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14" name="TextBox 13"/>
          <p:cNvSpPr txBox="1"/>
          <p:nvPr/>
        </p:nvSpPr>
        <p:spPr>
          <a:xfrm>
            <a:off x="2589212" y="3425538"/>
            <a:ext cx="1468752" cy="461665"/>
          </a:xfrm>
          <a:prstGeom prst="rect">
            <a:avLst/>
          </a:prstGeom>
          <a:noFill/>
        </p:spPr>
        <p:txBody>
          <a:bodyPr wrap="square" rtlCol="0">
            <a:spAutoFit/>
          </a:bodyPr>
          <a:lstStyle/>
          <a:p>
            <a:pPr lvl="0" algn="ctr"/>
            <a:r>
              <a:rPr lang="en-US" sz="1200" b="1" dirty="0" smtClean="0">
                <a:solidFill>
                  <a:schemeClr val="bg1"/>
                </a:solidFill>
              </a:rPr>
              <a:t>Reduced Infrastructure</a:t>
            </a:r>
            <a:endParaRPr lang="en-US" sz="1200" kern="0" dirty="0" smtClean="0">
              <a:solidFill>
                <a:schemeClr val="bg1"/>
              </a:solidFill>
            </a:endParaRPr>
          </a:p>
        </p:txBody>
      </p:sp>
      <p:sp>
        <p:nvSpPr>
          <p:cNvPr id="15" name="TextBox 14"/>
          <p:cNvSpPr txBox="1"/>
          <p:nvPr/>
        </p:nvSpPr>
        <p:spPr>
          <a:xfrm>
            <a:off x="4223244" y="3329177"/>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understanding of test data requirements in advance to customize the essential data dictionaries, TDG gives the leverage to eliminate the production copies, ETLs involved alongside addressing the test data needs effectively.</a:t>
            </a:r>
            <a:endParaRPr lang="en-US" sz="1100" kern="0" dirty="0" smtClean="0">
              <a:solidFill>
                <a:srgbClr val="000000"/>
              </a:solidFill>
            </a:endParaRPr>
          </a:p>
        </p:txBody>
      </p:sp>
      <p:sp>
        <p:nvSpPr>
          <p:cNvPr id="16" name="TextBox 15"/>
          <p:cNvSpPr txBox="1"/>
          <p:nvPr/>
        </p:nvSpPr>
        <p:spPr>
          <a:xfrm>
            <a:off x="2747656" y="1811354"/>
            <a:ext cx="1232001" cy="461665"/>
          </a:xfrm>
          <a:prstGeom prst="rect">
            <a:avLst/>
          </a:prstGeom>
          <a:noFill/>
        </p:spPr>
        <p:txBody>
          <a:bodyPr wrap="square" rtlCol="0">
            <a:spAutoFit/>
          </a:bodyPr>
          <a:lstStyle/>
          <a:p>
            <a:pPr lvl="0" algn="ctr"/>
            <a:r>
              <a:rPr lang="en-US" sz="1200" b="1" dirty="0" smtClean="0">
                <a:solidFill>
                  <a:schemeClr val="bg1"/>
                </a:solidFill>
              </a:rPr>
              <a:t>Quicker turn around</a:t>
            </a:r>
            <a:endParaRPr lang="en-US" sz="1200" kern="0" dirty="0" smtClean="0">
              <a:solidFill>
                <a:schemeClr val="bg1"/>
              </a:solidFill>
            </a:endParaRPr>
          </a:p>
        </p:txBody>
      </p:sp>
      <p:sp>
        <p:nvSpPr>
          <p:cNvPr id="17" name="TextBox 16"/>
          <p:cNvSpPr txBox="1"/>
          <p:nvPr/>
        </p:nvSpPr>
        <p:spPr>
          <a:xfrm>
            <a:off x="2617828" y="2670067"/>
            <a:ext cx="1459808" cy="276999"/>
          </a:xfrm>
          <a:prstGeom prst="rect">
            <a:avLst/>
          </a:prstGeom>
          <a:noFill/>
        </p:spPr>
        <p:txBody>
          <a:bodyPr wrap="square" rtlCol="0">
            <a:spAutoFit/>
          </a:bodyPr>
          <a:lstStyle/>
          <a:p>
            <a:pPr algn="ctr"/>
            <a:r>
              <a:rPr lang="en-US" sz="1200" b="1" dirty="0" smtClean="0">
                <a:solidFill>
                  <a:schemeClr val="bg1"/>
                </a:solidFill>
              </a:rPr>
              <a:t>Higher quality</a:t>
            </a:r>
            <a:endParaRPr lang="en-US" sz="1200" kern="0" dirty="0" smtClean="0">
              <a:solidFill>
                <a:schemeClr val="bg1"/>
              </a:solidFill>
              <a:cs typeface="Arial" pitchFamily="34" charset="0"/>
            </a:endParaRPr>
          </a:p>
        </p:txBody>
      </p:sp>
      <p:sp>
        <p:nvSpPr>
          <p:cNvPr id="18" name="TextBox 17"/>
          <p:cNvSpPr txBox="1"/>
          <p:nvPr/>
        </p:nvSpPr>
        <p:spPr>
          <a:xfrm>
            <a:off x="4230332" y="1663354"/>
            <a:ext cx="4910739" cy="600164"/>
          </a:xfrm>
          <a:prstGeom prst="rect">
            <a:avLst/>
          </a:prstGeom>
          <a:noFill/>
        </p:spPr>
        <p:txBody>
          <a:bodyPr wrap="square" rtlCol="0">
            <a:spAutoFit/>
          </a:bodyPr>
          <a:lstStyle/>
          <a:p>
            <a:pPr marL="0" lvl="1"/>
            <a:r>
              <a:rPr lang="en-US" sz="1100" dirty="0" smtClean="0"/>
              <a:t>With highly efficient Data generation mechanism embedded into the Utility, the Test Data Generator can significantly reduced the efforts invested in synthetic data manufacturing.</a:t>
            </a:r>
            <a:endParaRPr lang="en-US" sz="1100" dirty="0" smtClean="0">
              <a:solidFill>
                <a:srgbClr val="000000"/>
              </a:solidFill>
              <a:latin typeface="Arial" charset="0"/>
            </a:endParaRPr>
          </a:p>
        </p:txBody>
      </p:sp>
      <p:sp>
        <p:nvSpPr>
          <p:cNvPr id="19" name="TextBox 18"/>
          <p:cNvSpPr txBox="1"/>
          <p:nvPr/>
        </p:nvSpPr>
        <p:spPr>
          <a:xfrm>
            <a:off x="4236887" y="2517548"/>
            <a:ext cx="4863253" cy="600164"/>
          </a:xfrm>
          <a:prstGeom prst="rect">
            <a:avLst/>
          </a:prstGeom>
          <a:noFill/>
        </p:spPr>
        <p:txBody>
          <a:bodyPr wrap="square" rtlCol="0">
            <a:spAutoFit/>
          </a:bodyPr>
          <a:lstStyle/>
          <a:p>
            <a:r>
              <a:rPr lang="en-US" sz="1100" dirty="0" smtClean="0"/>
              <a:t>With highly robust logic of data generation from referential integrity perspective, TDG ensures a data of top quality, which mocks the live like content to cater “fit for purpose” test data.</a:t>
            </a:r>
            <a:endParaRPr lang="en-US" sz="1100" dirty="0" smtClean="0">
              <a:solidFill>
                <a:srgbClr val="000000"/>
              </a:solidFill>
            </a:endParaRPr>
          </a:p>
        </p:txBody>
      </p:sp>
      <p:sp>
        <p:nvSpPr>
          <p:cNvPr id="23" name="Rounded Rectangle 22"/>
          <p:cNvSpPr/>
          <p:nvPr/>
        </p:nvSpPr>
        <p:spPr>
          <a:xfrm>
            <a:off x="4126412" y="4118232"/>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4" name="Rounded Rectangle 23"/>
          <p:cNvSpPr/>
          <p:nvPr/>
        </p:nvSpPr>
        <p:spPr>
          <a:xfrm>
            <a:off x="2544344" y="4118230"/>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5" name="TextBox 24"/>
          <p:cNvSpPr txBox="1"/>
          <p:nvPr/>
        </p:nvSpPr>
        <p:spPr>
          <a:xfrm>
            <a:off x="2585188" y="4349245"/>
            <a:ext cx="1468752" cy="276999"/>
          </a:xfrm>
          <a:prstGeom prst="rect">
            <a:avLst/>
          </a:prstGeom>
          <a:noFill/>
        </p:spPr>
        <p:txBody>
          <a:bodyPr wrap="square" rtlCol="0">
            <a:spAutoFit/>
          </a:bodyPr>
          <a:lstStyle/>
          <a:p>
            <a:pPr lvl="0" algn="ctr"/>
            <a:r>
              <a:rPr lang="en-US" sz="1200" b="1" dirty="0" smtClean="0">
                <a:solidFill>
                  <a:schemeClr val="bg1"/>
                </a:solidFill>
              </a:rPr>
              <a:t>Data Security</a:t>
            </a:r>
            <a:endParaRPr lang="en-US" sz="1200" kern="0" dirty="0" smtClean="0">
              <a:solidFill>
                <a:schemeClr val="bg1"/>
              </a:solidFill>
            </a:endParaRPr>
          </a:p>
        </p:txBody>
      </p:sp>
      <p:sp>
        <p:nvSpPr>
          <p:cNvPr id="26" name="TextBox 25"/>
          <p:cNvSpPr txBox="1"/>
          <p:nvPr/>
        </p:nvSpPr>
        <p:spPr>
          <a:xfrm>
            <a:off x="4211871" y="4191273"/>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TDG with its rich live like data set generation capability, eliminates the need of production data in most of the scenarios. This would minimize the risk of live data exposure thus enforcing a “live data exception model”</a:t>
            </a:r>
            <a:endParaRPr lang="en-US" sz="1100" kern="0" dirty="0" smtClean="0">
              <a:solidFill>
                <a:srgbClr val="000000"/>
              </a:solidFill>
            </a:endParaRPr>
          </a:p>
        </p:txBody>
      </p:sp>
      <p:sp>
        <p:nvSpPr>
          <p:cNvPr id="27" name="Rounded Rectangle 26"/>
          <p:cNvSpPr/>
          <p:nvPr/>
        </p:nvSpPr>
        <p:spPr>
          <a:xfrm>
            <a:off x="4142327" y="4993974"/>
            <a:ext cx="5251165" cy="795528"/>
          </a:xfrm>
          <a:prstGeom prst="roundRect">
            <a:avLst/>
          </a:prstGeom>
          <a:solidFill>
            <a:schemeClr val="bg1">
              <a:lumMod val="95000"/>
            </a:scheme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8" name="Rounded Rectangle 27"/>
          <p:cNvSpPr/>
          <p:nvPr/>
        </p:nvSpPr>
        <p:spPr>
          <a:xfrm>
            <a:off x="2560259" y="4993972"/>
            <a:ext cx="1583536" cy="795528"/>
          </a:xfrm>
          <a:prstGeom prst="roundRect">
            <a:avLst/>
          </a:prstGeom>
          <a:solidFill>
            <a:srgbClr val="00B0F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sp>
        <p:nvSpPr>
          <p:cNvPr id="29" name="TextBox 28"/>
          <p:cNvSpPr txBox="1"/>
          <p:nvPr/>
        </p:nvSpPr>
        <p:spPr>
          <a:xfrm>
            <a:off x="2601103" y="5129609"/>
            <a:ext cx="1468752" cy="461665"/>
          </a:xfrm>
          <a:prstGeom prst="rect">
            <a:avLst/>
          </a:prstGeom>
          <a:noFill/>
        </p:spPr>
        <p:txBody>
          <a:bodyPr wrap="square" rtlCol="0">
            <a:spAutoFit/>
          </a:bodyPr>
          <a:lstStyle/>
          <a:p>
            <a:pPr lvl="0" algn="ctr"/>
            <a:r>
              <a:rPr lang="en-US" sz="1200" b="1" dirty="0" smtClean="0">
                <a:solidFill>
                  <a:schemeClr val="bg1"/>
                </a:solidFill>
              </a:rPr>
              <a:t>Cost effective &amp; higher savings</a:t>
            </a:r>
            <a:endParaRPr lang="en-US" sz="1200" kern="0" dirty="0" smtClean="0">
              <a:solidFill>
                <a:schemeClr val="bg1"/>
              </a:solidFill>
            </a:endParaRPr>
          </a:p>
        </p:txBody>
      </p:sp>
      <p:sp>
        <p:nvSpPr>
          <p:cNvPr id="30" name="TextBox 29"/>
          <p:cNvSpPr txBox="1"/>
          <p:nvPr/>
        </p:nvSpPr>
        <p:spPr>
          <a:xfrm>
            <a:off x="4227785" y="5094308"/>
            <a:ext cx="5026973" cy="600164"/>
          </a:xfrm>
          <a:prstGeom prst="rect">
            <a:avLst/>
          </a:prstGeom>
          <a:noFill/>
        </p:spPr>
        <p:txBody>
          <a:bodyPr wrap="square" rtlCol="0">
            <a:spAutoFit/>
          </a:bodyPr>
          <a:lstStyle/>
          <a:p>
            <a:pPr marL="0" lvl="1" defTabSz="914400">
              <a:spcBef>
                <a:spcPts val="200"/>
              </a:spcBef>
              <a:spcAft>
                <a:spcPts val="100"/>
              </a:spcAft>
              <a:defRPr/>
            </a:pPr>
            <a:r>
              <a:rPr lang="en-US" sz="1100" dirty="0" smtClean="0"/>
              <a:t>With a quicker understanding of data requirements, an unambiguous data provisioning strategy can be designed for a quicker data generation using TDG. This can expedite the time taken for the product to “go to market”</a:t>
            </a:r>
            <a:endParaRPr lang="en-US" sz="1100" kern="0" dirty="0" smtClean="0">
              <a:solidFill>
                <a:srgbClr val="000000"/>
              </a:solidFill>
            </a:endParaRPr>
          </a:p>
        </p:txBody>
      </p:sp>
      <p:grpSp>
        <p:nvGrpSpPr>
          <p:cNvPr id="3" name="Groupe 459"/>
          <p:cNvGrpSpPr/>
          <p:nvPr/>
        </p:nvGrpSpPr>
        <p:grpSpPr>
          <a:xfrm>
            <a:off x="1289848" y="5162985"/>
            <a:ext cx="497435" cy="466938"/>
            <a:chOff x="2079626" y="690561"/>
            <a:chExt cx="342900" cy="306388"/>
          </a:xfrm>
        </p:grpSpPr>
        <p:sp>
          <p:nvSpPr>
            <p:cNvPr id="36" name="Freeform 260"/>
            <p:cNvSpPr>
              <a:spLocks/>
            </p:cNvSpPr>
            <p:nvPr/>
          </p:nvSpPr>
          <p:spPr bwMode="auto">
            <a:xfrm>
              <a:off x="2093913" y="690561"/>
              <a:ext cx="257175" cy="263525"/>
            </a:xfrm>
            <a:custGeom>
              <a:avLst/>
              <a:gdLst/>
              <a:ahLst/>
              <a:cxnLst>
                <a:cxn ang="0">
                  <a:pos x="132" y="21"/>
                </a:cxn>
                <a:cxn ang="0">
                  <a:pos x="79" y="0"/>
                </a:cxn>
                <a:cxn ang="0">
                  <a:pos x="0" y="78"/>
                </a:cxn>
                <a:cxn ang="0">
                  <a:pos x="26" y="136"/>
                </a:cxn>
              </a:cxnLst>
              <a:rect l="0" t="0" r="r" b="b"/>
              <a:pathLst>
                <a:path w="132" h="136">
                  <a:moveTo>
                    <a:pt x="132" y="21"/>
                  </a:moveTo>
                  <a:cubicBezTo>
                    <a:pt x="118" y="8"/>
                    <a:pt x="99" y="0"/>
                    <a:pt x="79" y="0"/>
                  </a:cubicBezTo>
                  <a:cubicBezTo>
                    <a:pt x="35" y="0"/>
                    <a:pt x="0" y="35"/>
                    <a:pt x="0" y="78"/>
                  </a:cubicBezTo>
                  <a:cubicBezTo>
                    <a:pt x="0" y="101"/>
                    <a:pt x="10" y="122"/>
                    <a:pt x="26" y="136"/>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7" name="Freeform 261"/>
            <p:cNvSpPr>
              <a:spLocks/>
            </p:cNvSpPr>
            <p:nvPr/>
          </p:nvSpPr>
          <p:spPr bwMode="auto">
            <a:xfrm>
              <a:off x="2352676" y="800098"/>
              <a:ext cx="46038" cy="152400"/>
            </a:xfrm>
            <a:custGeom>
              <a:avLst/>
              <a:gdLst/>
              <a:ahLst/>
              <a:cxnLst>
                <a:cxn ang="0">
                  <a:pos x="0" y="79"/>
                </a:cxn>
                <a:cxn ang="0">
                  <a:pos x="24" y="22"/>
                </a:cxn>
                <a:cxn ang="0">
                  <a:pos x="21" y="0"/>
                </a:cxn>
              </a:cxnLst>
              <a:rect l="0" t="0" r="r" b="b"/>
              <a:pathLst>
                <a:path w="24" h="79">
                  <a:moveTo>
                    <a:pt x="0" y="79"/>
                  </a:moveTo>
                  <a:cubicBezTo>
                    <a:pt x="15" y="65"/>
                    <a:pt x="24" y="45"/>
                    <a:pt x="24" y="22"/>
                  </a:cubicBezTo>
                  <a:cubicBezTo>
                    <a:pt x="24" y="15"/>
                    <a:pt x="23" y="7"/>
                    <a:pt x="21" y="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8" name="Freeform 262"/>
            <p:cNvSpPr>
              <a:spLocks/>
            </p:cNvSpPr>
            <p:nvPr/>
          </p:nvSpPr>
          <p:spPr bwMode="auto">
            <a:xfrm>
              <a:off x="2317751" y="731836"/>
              <a:ext cx="98425" cy="90488"/>
            </a:xfrm>
            <a:custGeom>
              <a:avLst/>
              <a:gdLst/>
              <a:ahLst/>
              <a:cxnLst>
                <a:cxn ang="0">
                  <a:pos x="21" y="0"/>
                </a:cxn>
                <a:cxn ang="0">
                  <a:pos x="21" y="26"/>
                </a:cxn>
                <a:cxn ang="0">
                  <a:pos x="0" y="26"/>
                </a:cxn>
                <a:cxn ang="0">
                  <a:pos x="30" y="57"/>
                </a:cxn>
                <a:cxn ang="0">
                  <a:pos x="62" y="26"/>
                </a:cxn>
                <a:cxn ang="0">
                  <a:pos x="43" y="26"/>
                </a:cxn>
                <a:cxn ang="0">
                  <a:pos x="43" y="0"/>
                </a:cxn>
              </a:cxnLst>
              <a:rect l="0" t="0" r="r" b="b"/>
              <a:pathLst>
                <a:path w="62" h="57">
                  <a:moveTo>
                    <a:pt x="21" y="0"/>
                  </a:moveTo>
                  <a:lnTo>
                    <a:pt x="21" y="26"/>
                  </a:lnTo>
                  <a:lnTo>
                    <a:pt x="0" y="26"/>
                  </a:lnTo>
                  <a:lnTo>
                    <a:pt x="30" y="57"/>
                  </a:lnTo>
                  <a:lnTo>
                    <a:pt x="62" y="26"/>
                  </a:lnTo>
                  <a:lnTo>
                    <a:pt x="43" y="26"/>
                  </a:lnTo>
                  <a:lnTo>
                    <a:pt x="43"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39" name="Freeform 263"/>
            <p:cNvSpPr>
              <a:spLocks/>
            </p:cNvSpPr>
            <p:nvPr/>
          </p:nvSpPr>
          <p:spPr bwMode="auto">
            <a:xfrm>
              <a:off x="2079626" y="954086"/>
              <a:ext cx="342900" cy="42863"/>
            </a:xfrm>
            <a:custGeom>
              <a:avLst/>
              <a:gdLst/>
              <a:ahLst/>
              <a:cxnLst>
                <a:cxn ang="0">
                  <a:pos x="0" y="22"/>
                </a:cxn>
                <a:cxn ang="0">
                  <a:pos x="0" y="22"/>
                </a:cxn>
                <a:cxn ang="0">
                  <a:pos x="22" y="0"/>
                </a:cxn>
                <a:cxn ang="0">
                  <a:pos x="155" y="0"/>
                </a:cxn>
                <a:cxn ang="0">
                  <a:pos x="177" y="22"/>
                </a:cxn>
              </a:cxnLst>
              <a:rect l="0" t="0" r="r" b="b"/>
              <a:pathLst>
                <a:path w="177" h="22">
                  <a:moveTo>
                    <a:pt x="0" y="22"/>
                  </a:moveTo>
                  <a:cubicBezTo>
                    <a:pt x="0" y="22"/>
                    <a:pt x="0" y="22"/>
                    <a:pt x="0" y="22"/>
                  </a:cubicBezTo>
                  <a:cubicBezTo>
                    <a:pt x="0" y="10"/>
                    <a:pt x="10" y="0"/>
                    <a:pt x="22" y="0"/>
                  </a:cubicBezTo>
                  <a:cubicBezTo>
                    <a:pt x="155" y="0"/>
                    <a:pt x="155" y="0"/>
                    <a:pt x="155" y="0"/>
                  </a:cubicBezTo>
                  <a:cubicBezTo>
                    <a:pt x="167" y="0"/>
                    <a:pt x="177" y="10"/>
                    <a:pt x="177" y="22"/>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40" name="Freeform 264"/>
            <p:cNvSpPr>
              <a:spLocks/>
            </p:cNvSpPr>
            <p:nvPr/>
          </p:nvSpPr>
          <p:spPr bwMode="auto">
            <a:xfrm>
              <a:off x="2181226" y="728661"/>
              <a:ext cx="112713" cy="196850"/>
            </a:xfrm>
            <a:custGeom>
              <a:avLst/>
              <a:gdLst/>
              <a:ahLst/>
              <a:cxnLst>
                <a:cxn ang="0">
                  <a:pos x="24" y="59"/>
                </a:cxn>
                <a:cxn ang="0">
                  <a:pos x="35" y="67"/>
                </a:cxn>
                <a:cxn ang="0">
                  <a:pos x="26" y="72"/>
                </a:cxn>
                <a:cxn ang="0">
                  <a:pos x="8" y="68"/>
                </a:cxn>
                <a:cxn ang="0">
                  <a:pos x="7" y="68"/>
                </a:cxn>
                <a:cxn ang="0">
                  <a:pos x="4" y="70"/>
                </a:cxn>
                <a:cxn ang="0">
                  <a:pos x="1" y="82"/>
                </a:cxn>
                <a:cxn ang="0">
                  <a:pos x="3" y="86"/>
                </a:cxn>
                <a:cxn ang="0">
                  <a:pos x="21" y="90"/>
                </a:cxn>
                <a:cxn ang="0">
                  <a:pos x="21" y="99"/>
                </a:cxn>
                <a:cxn ang="0">
                  <a:pos x="24" y="102"/>
                </a:cxn>
                <a:cxn ang="0">
                  <a:pos x="34" y="102"/>
                </a:cxn>
                <a:cxn ang="0">
                  <a:pos x="37" y="98"/>
                </a:cxn>
                <a:cxn ang="0">
                  <a:pos x="37" y="89"/>
                </a:cxn>
                <a:cxn ang="0">
                  <a:pos x="58" y="65"/>
                </a:cxn>
                <a:cxn ang="0">
                  <a:pos x="36" y="41"/>
                </a:cxn>
                <a:cxn ang="0">
                  <a:pos x="23" y="33"/>
                </a:cxn>
                <a:cxn ang="0">
                  <a:pos x="31" y="28"/>
                </a:cxn>
                <a:cxn ang="0">
                  <a:pos x="46" y="31"/>
                </a:cxn>
                <a:cxn ang="0">
                  <a:pos x="47" y="31"/>
                </a:cxn>
                <a:cxn ang="0">
                  <a:pos x="50" y="29"/>
                </a:cxn>
                <a:cxn ang="0">
                  <a:pos x="53" y="18"/>
                </a:cxn>
                <a:cxn ang="0">
                  <a:pos x="51" y="14"/>
                </a:cxn>
                <a:cxn ang="0">
                  <a:pos x="36" y="10"/>
                </a:cxn>
                <a:cxn ang="0">
                  <a:pos x="36" y="3"/>
                </a:cxn>
                <a:cxn ang="0">
                  <a:pos x="32" y="0"/>
                </a:cxn>
                <a:cxn ang="0">
                  <a:pos x="32" y="0"/>
                </a:cxn>
                <a:cxn ang="0">
                  <a:pos x="23" y="0"/>
                </a:cxn>
                <a:cxn ang="0">
                  <a:pos x="20" y="3"/>
                </a:cxn>
                <a:cxn ang="0">
                  <a:pos x="20" y="12"/>
                </a:cxn>
                <a:cxn ang="0">
                  <a:pos x="0" y="35"/>
                </a:cxn>
                <a:cxn ang="0">
                  <a:pos x="24" y="59"/>
                </a:cxn>
              </a:cxnLst>
              <a:rect l="0" t="0" r="r" b="b"/>
              <a:pathLst>
                <a:path w="58" h="102">
                  <a:moveTo>
                    <a:pt x="24" y="59"/>
                  </a:moveTo>
                  <a:cubicBezTo>
                    <a:pt x="33" y="62"/>
                    <a:pt x="35" y="64"/>
                    <a:pt x="35" y="67"/>
                  </a:cubicBezTo>
                  <a:cubicBezTo>
                    <a:pt x="35" y="71"/>
                    <a:pt x="30" y="72"/>
                    <a:pt x="26" y="72"/>
                  </a:cubicBezTo>
                  <a:cubicBezTo>
                    <a:pt x="18" y="73"/>
                    <a:pt x="12" y="70"/>
                    <a:pt x="8" y="68"/>
                  </a:cubicBezTo>
                  <a:cubicBezTo>
                    <a:pt x="8" y="68"/>
                    <a:pt x="7" y="68"/>
                    <a:pt x="7" y="68"/>
                  </a:cubicBezTo>
                  <a:cubicBezTo>
                    <a:pt x="5" y="68"/>
                    <a:pt x="4" y="69"/>
                    <a:pt x="4" y="70"/>
                  </a:cubicBezTo>
                  <a:cubicBezTo>
                    <a:pt x="1" y="82"/>
                    <a:pt x="1" y="82"/>
                    <a:pt x="1" y="82"/>
                  </a:cubicBezTo>
                  <a:cubicBezTo>
                    <a:pt x="1" y="84"/>
                    <a:pt x="1" y="85"/>
                    <a:pt x="3" y="86"/>
                  </a:cubicBezTo>
                  <a:cubicBezTo>
                    <a:pt x="8" y="89"/>
                    <a:pt x="15" y="90"/>
                    <a:pt x="21" y="90"/>
                  </a:cubicBezTo>
                  <a:cubicBezTo>
                    <a:pt x="21" y="99"/>
                    <a:pt x="21" y="99"/>
                    <a:pt x="21" y="99"/>
                  </a:cubicBezTo>
                  <a:cubicBezTo>
                    <a:pt x="21" y="101"/>
                    <a:pt x="23" y="102"/>
                    <a:pt x="24" y="102"/>
                  </a:cubicBezTo>
                  <a:cubicBezTo>
                    <a:pt x="34" y="102"/>
                    <a:pt x="34" y="102"/>
                    <a:pt x="34" y="102"/>
                  </a:cubicBezTo>
                  <a:cubicBezTo>
                    <a:pt x="36" y="102"/>
                    <a:pt x="37" y="100"/>
                    <a:pt x="37" y="98"/>
                  </a:cubicBezTo>
                  <a:cubicBezTo>
                    <a:pt x="37" y="89"/>
                    <a:pt x="37" y="89"/>
                    <a:pt x="37" y="89"/>
                  </a:cubicBezTo>
                  <a:cubicBezTo>
                    <a:pt x="50" y="86"/>
                    <a:pt x="58" y="77"/>
                    <a:pt x="58" y="65"/>
                  </a:cubicBezTo>
                  <a:cubicBezTo>
                    <a:pt x="57" y="53"/>
                    <a:pt x="51" y="46"/>
                    <a:pt x="36" y="41"/>
                  </a:cubicBezTo>
                  <a:cubicBezTo>
                    <a:pt x="26" y="37"/>
                    <a:pt x="23" y="35"/>
                    <a:pt x="23" y="33"/>
                  </a:cubicBezTo>
                  <a:cubicBezTo>
                    <a:pt x="23" y="29"/>
                    <a:pt x="28" y="28"/>
                    <a:pt x="31" y="28"/>
                  </a:cubicBezTo>
                  <a:cubicBezTo>
                    <a:pt x="38" y="28"/>
                    <a:pt x="43" y="30"/>
                    <a:pt x="46" y="31"/>
                  </a:cubicBezTo>
                  <a:cubicBezTo>
                    <a:pt x="46" y="31"/>
                    <a:pt x="47" y="31"/>
                    <a:pt x="47" y="31"/>
                  </a:cubicBezTo>
                  <a:cubicBezTo>
                    <a:pt x="49" y="31"/>
                    <a:pt x="50" y="30"/>
                    <a:pt x="50" y="29"/>
                  </a:cubicBezTo>
                  <a:cubicBezTo>
                    <a:pt x="53" y="18"/>
                    <a:pt x="53" y="18"/>
                    <a:pt x="53" y="18"/>
                  </a:cubicBezTo>
                  <a:cubicBezTo>
                    <a:pt x="53" y="16"/>
                    <a:pt x="53" y="14"/>
                    <a:pt x="51" y="14"/>
                  </a:cubicBezTo>
                  <a:cubicBezTo>
                    <a:pt x="46" y="12"/>
                    <a:pt x="41" y="11"/>
                    <a:pt x="36" y="10"/>
                  </a:cubicBezTo>
                  <a:cubicBezTo>
                    <a:pt x="36" y="3"/>
                    <a:pt x="36" y="3"/>
                    <a:pt x="36" y="3"/>
                  </a:cubicBezTo>
                  <a:cubicBezTo>
                    <a:pt x="36" y="1"/>
                    <a:pt x="34" y="0"/>
                    <a:pt x="32" y="0"/>
                  </a:cubicBezTo>
                  <a:cubicBezTo>
                    <a:pt x="32" y="0"/>
                    <a:pt x="32" y="0"/>
                    <a:pt x="32" y="0"/>
                  </a:cubicBezTo>
                  <a:cubicBezTo>
                    <a:pt x="23" y="0"/>
                    <a:pt x="23" y="0"/>
                    <a:pt x="23" y="0"/>
                  </a:cubicBezTo>
                  <a:cubicBezTo>
                    <a:pt x="21" y="0"/>
                    <a:pt x="20" y="2"/>
                    <a:pt x="20" y="3"/>
                  </a:cubicBezTo>
                  <a:cubicBezTo>
                    <a:pt x="20" y="12"/>
                    <a:pt x="20" y="12"/>
                    <a:pt x="20" y="12"/>
                  </a:cubicBezTo>
                  <a:cubicBezTo>
                    <a:pt x="7" y="15"/>
                    <a:pt x="0" y="24"/>
                    <a:pt x="0" y="35"/>
                  </a:cubicBezTo>
                  <a:cubicBezTo>
                    <a:pt x="1" y="50"/>
                    <a:pt x="13" y="55"/>
                    <a:pt x="24" y="59"/>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0" name="Groupe 293"/>
          <p:cNvGrpSpPr/>
          <p:nvPr/>
        </p:nvGrpSpPr>
        <p:grpSpPr>
          <a:xfrm>
            <a:off x="1241548" y="2561181"/>
            <a:ext cx="586666" cy="502126"/>
            <a:chOff x="4735513" y="4983163"/>
            <a:chExt cx="352425" cy="385763"/>
          </a:xfrm>
        </p:grpSpPr>
        <p:sp>
          <p:nvSpPr>
            <p:cNvPr id="54" name="Oval 847"/>
            <p:cNvSpPr>
              <a:spLocks noChangeArrowheads="1"/>
            </p:cNvSpPr>
            <p:nvPr/>
          </p:nvSpPr>
          <p:spPr bwMode="auto">
            <a:xfrm>
              <a:off x="4835525" y="5018088"/>
              <a:ext cx="160338" cy="158750"/>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5" name="Freeform 848"/>
            <p:cNvSpPr>
              <a:spLocks/>
            </p:cNvSpPr>
            <p:nvPr/>
          </p:nvSpPr>
          <p:spPr bwMode="auto">
            <a:xfrm>
              <a:off x="4905375" y="5154613"/>
              <a:ext cx="182563" cy="214313"/>
            </a:xfrm>
            <a:custGeom>
              <a:avLst/>
              <a:gdLst/>
              <a:ahLst/>
              <a:cxnLst>
                <a:cxn ang="0">
                  <a:pos x="31" y="95"/>
                </a:cxn>
                <a:cxn ang="0">
                  <a:pos x="0" y="26"/>
                </a:cxn>
                <a:cxn ang="0">
                  <a:pos x="46" y="0"/>
                </a:cxn>
                <a:cxn ang="0">
                  <a:pos x="80" y="71"/>
                </a:cxn>
                <a:cxn ang="0">
                  <a:pos x="47" y="64"/>
                </a:cxn>
                <a:cxn ang="0">
                  <a:pos x="31" y="95"/>
                </a:cxn>
              </a:cxnLst>
              <a:rect l="0" t="0" r="r" b="b"/>
              <a:pathLst>
                <a:path w="80" h="95">
                  <a:moveTo>
                    <a:pt x="31" y="95"/>
                  </a:moveTo>
                  <a:cubicBezTo>
                    <a:pt x="0" y="26"/>
                    <a:pt x="0" y="26"/>
                    <a:pt x="0" y="26"/>
                  </a:cubicBezTo>
                  <a:cubicBezTo>
                    <a:pt x="0" y="26"/>
                    <a:pt x="34" y="27"/>
                    <a:pt x="46" y="0"/>
                  </a:cubicBezTo>
                  <a:cubicBezTo>
                    <a:pt x="80" y="71"/>
                    <a:pt x="80" y="71"/>
                    <a:pt x="80" y="71"/>
                  </a:cubicBezTo>
                  <a:cubicBezTo>
                    <a:pt x="47" y="64"/>
                    <a:pt x="47" y="64"/>
                    <a:pt x="47" y="64"/>
                  </a:cubicBezTo>
                  <a:lnTo>
                    <a:pt x="31" y="95"/>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6" name="Freeform 849"/>
            <p:cNvSpPr>
              <a:spLocks/>
            </p:cNvSpPr>
            <p:nvPr/>
          </p:nvSpPr>
          <p:spPr bwMode="auto">
            <a:xfrm>
              <a:off x="4735513" y="5162551"/>
              <a:ext cx="185738" cy="163513"/>
            </a:xfrm>
            <a:custGeom>
              <a:avLst/>
              <a:gdLst/>
              <a:ahLst/>
              <a:cxnLst>
                <a:cxn ang="0">
                  <a:pos x="48" y="72"/>
                </a:cxn>
                <a:cxn ang="0">
                  <a:pos x="82" y="22"/>
                </a:cxn>
                <a:cxn ang="0">
                  <a:pos x="37" y="0"/>
                </a:cxn>
                <a:cxn ang="0">
                  <a:pos x="0" y="52"/>
                </a:cxn>
                <a:cxn ang="0">
                  <a:pos x="33" y="48"/>
                </a:cxn>
                <a:cxn ang="0">
                  <a:pos x="48" y="72"/>
                </a:cxn>
              </a:cxnLst>
              <a:rect l="0" t="0" r="r" b="b"/>
              <a:pathLst>
                <a:path w="82" h="72">
                  <a:moveTo>
                    <a:pt x="48" y="72"/>
                  </a:moveTo>
                  <a:cubicBezTo>
                    <a:pt x="82" y="22"/>
                    <a:pt x="82" y="22"/>
                    <a:pt x="82" y="22"/>
                  </a:cubicBezTo>
                  <a:cubicBezTo>
                    <a:pt x="82" y="22"/>
                    <a:pt x="48" y="21"/>
                    <a:pt x="37" y="0"/>
                  </a:cubicBezTo>
                  <a:cubicBezTo>
                    <a:pt x="0" y="52"/>
                    <a:pt x="0" y="52"/>
                    <a:pt x="0" y="52"/>
                  </a:cubicBezTo>
                  <a:cubicBezTo>
                    <a:pt x="33" y="48"/>
                    <a:pt x="33" y="48"/>
                    <a:pt x="33" y="48"/>
                  </a:cubicBezTo>
                  <a:lnTo>
                    <a:pt x="48" y="72"/>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57" name="Freeform 850"/>
            <p:cNvSpPr>
              <a:spLocks/>
            </p:cNvSpPr>
            <p:nvPr/>
          </p:nvSpPr>
          <p:spPr bwMode="auto">
            <a:xfrm>
              <a:off x="4802188" y="4983163"/>
              <a:ext cx="228600" cy="227013"/>
            </a:xfrm>
            <a:custGeom>
              <a:avLst/>
              <a:gdLst/>
              <a:ahLst/>
              <a:cxnLst>
                <a:cxn ang="0">
                  <a:pos x="84" y="87"/>
                </a:cxn>
                <a:cxn ang="0">
                  <a:pos x="84" y="87"/>
                </a:cxn>
                <a:cxn ang="0">
                  <a:pos x="50" y="100"/>
                </a:cxn>
                <a:cxn ang="0">
                  <a:pos x="0" y="50"/>
                </a:cxn>
                <a:cxn ang="0">
                  <a:pos x="50" y="0"/>
                </a:cxn>
                <a:cxn ang="0">
                  <a:pos x="101" y="50"/>
                </a:cxn>
                <a:cxn ang="0">
                  <a:pos x="97" y="69"/>
                </a:cxn>
              </a:cxnLst>
              <a:rect l="0" t="0" r="r" b="b"/>
              <a:pathLst>
                <a:path w="101" h="100">
                  <a:moveTo>
                    <a:pt x="84" y="87"/>
                  </a:moveTo>
                  <a:cubicBezTo>
                    <a:pt x="84" y="87"/>
                    <a:pt x="84" y="87"/>
                    <a:pt x="84" y="87"/>
                  </a:cubicBezTo>
                  <a:cubicBezTo>
                    <a:pt x="75" y="95"/>
                    <a:pt x="63" y="100"/>
                    <a:pt x="50" y="100"/>
                  </a:cubicBezTo>
                  <a:cubicBezTo>
                    <a:pt x="22" y="100"/>
                    <a:pt x="0" y="78"/>
                    <a:pt x="0" y="50"/>
                  </a:cubicBezTo>
                  <a:cubicBezTo>
                    <a:pt x="0" y="22"/>
                    <a:pt x="22" y="0"/>
                    <a:pt x="50" y="0"/>
                  </a:cubicBezTo>
                  <a:cubicBezTo>
                    <a:pt x="78" y="0"/>
                    <a:pt x="101" y="22"/>
                    <a:pt x="101" y="50"/>
                  </a:cubicBezTo>
                  <a:cubicBezTo>
                    <a:pt x="101" y="56"/>
                    <a:pt x="99" y="63"/>
                    <a:pt x="97" y="69"/>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1" name="Groupe 650"/>
          <p:cNvGrpSpPr>
            <a:grpSpLocks noChangeAspect="1"/>
          </p:cNvGrpSpPr>
          <p:nvPr/>
        </p:nvGrpSpPr>
        <p:grpSpPr>
          <a:xfrm>
            <a:off x="1284918" y="3352752"/>
            <a:ext cx="516009" cy="537218"/>
            <a:chOff x="1306513" y="1958975"/>
            <a:chExt cx="349251" cy="373063"/>
          </a:xfrm>
        </p:grpSpPr>
        <p:sp>
          <p:nvSpPr>
            <p:cNvPr id="59" name="Freeform 349"/>
            <p:cNvSpPr>
              <a:spLocks/>
            </p:cNvSpPr>
            <p:nvPr/>
          </p:nvSpPr>
          <p:spPr bwMode="auto">
            <a:xfrm>
              <a:off x="1420813" y="1958975"/>
              <a:ext cx="125413" cy="127000"/>
            </a:xfrm>
            <a:custGeom>
              <a:avLst/>
              <a:gdLst/>
              <a:ahLst/>
              <a:cxnLst>
                <a:cxn ang="0">
                  <a:pos x="65" y="66"/>
                </a:cxn>
                <a:cxn ang="0">
                  <a:pos x="41" y="50"/>
                </a:cxn>
                <a:cxn ang="0">
                  <a:pos x="54" y="26"/>
                </a:cxn>
                <a:cxn ang="0">
                  <a:pos x="32" y="0"/>
                </a:cxn>
                <a:cxn ang="0">
                  <a:pos x="9" y="26"/>
                </a:cxn>
                <a:cxn ang="0">
                  <a:pos x="22" y="50"/>
                </a:cxn>
                <a:cxn ang="0">
                  <a:pos x="0" y="65"/>
                </a:cxn>
              </a:cxnLst>
              <a:rect l="0" t="0" r="r" b="b"/>
              <a:pathLst>
                <a:path w="65" h="66">
                  <a:moveTo>
                    <a:pt x="65" y="66"/>
                  </a:moveTo>
                  <a:cubicBezTo>
                    <a:pt x="59" y="58"/>
                    <a:pt x="51" y="52"/>
                    <a:pt x="41" y="50"/>
                  </a:cubicBezTo>
                  <a:cubicBezTo>
                    <a:pt x="47" y="44"/>
                    <a:pt x="54" y="34"/>
                    <a:pt x="54" y="26"/>
                  </a:cubicBezTo>
                  <a:cubicBezTo>
                    <a:pt x="54" y="11"/>
                    <a:pt x="44" y="0"/>
                    <a:pt x="32" y="0"/>
                  </a:cubicBezTo>
                  <a:cubicBezTo>
                    <a:pt x="19" y="0"/>
                    <a:pt x="9" y="11"/>
                    <a:pt x="9" y="26"/>
                  </a:cubicBezTo>
                  <a:cubicBezTo>
                    <a:pt x="9" y="34"/>
                    <a:pt x="17" y="44"/>
                    <a:pt x="22" y="50"/>
                  </a:cubicBezTo>
                  <a:cubicBezTo>
                    <a:pt x="13" y="52"/>
                    <a:pt x="5" y="58"/>
                    <a:pt x="0" y="65"/>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50"/>
            <p:cNvSpPr>
              <a:spLocks/>
            </p:cNvSpPr>
            <p:nvPr/>
          </p:nvSpPr>
          <p:spPr bwMode="auto">
            <a:xfrm>
              <a:off x="1306513" y="2079625"/>
              <a:ext cx="176213" cy="227013"/>
            </a:xfrm>
            <a:custGeom>
              <a:avLst/>
              <a:gdLst/>
              <a:ahLst/>
              <a:cxnLst>
                <a:cxn ang="0">
                  <a:pos x="91" y="117"/>
                </a:cxn>
                <a:cxn ang="0">
                  <a:pos x="55" y="49"/>
                </a:cxn>
                <a:cxn ang="0">
                  <a:pos x="68" y="26"/>
                </a:cxn>
                <a:cxn ang="0">
                  <a:pos x="47" y="0"/>
                </a:cxn>
                <a:cxn ang="0">
                  <a:pos x="24" y="26"/>
                </a:cxn>
                <a:cxn ang="0">
                  <a:pos x="36" y="49"/>
                </a:cxn>
                <a:cxn ang="0">
                  <a:pos x="0" y="117"/>
                </a:cxn>
              </a:cxnLst>
              <a:rect l="0" t="0" r="r" b="b"/>
              <a:pathLst>
                <a:path w="91" h="117">
                  <a:moveTo>
                    <a:pt x="91" y="117"/>
                  </a:moveTo>
                  <a:cubicBezTo>
                    <a:pt x="91" y="84"/>
                    <a:pt x="83" y="56"/>
                    <a:pt x="55" y="49"/>
                  </a:cubicBezTo>
                  <a:cubicBezTo>
                    <a:pt x="61" y="44"/>
                    <a:pt x="68" y="34"/>
                    <a:pt x="68" y="26"/>
                  </a:cubicBezTo>
                  <a:cubicBezTo>
                    <a:pt x="68" y="11"/>
                    <a:pt x="58" y="0"/>
                    <a:pt x="47" y="0"/>
                  </a:cubicBezTo>
                  <a:cubicBezTo>
                    <a:pt x="34" y="0"/>
                    <a:pt x="24" y="11"/>
                    <a:pt x="24" y="26"/>
                  </a:cubicBezTo>
                  <a:cubicBezTo>
                    <a:pt x="24" y="34"/>
                    <a:pt x="31" y="44"/>
                    <a:pt x="36" y="49"/>
                  </a:cubicBezTo>
                  <a:cubicBezTo>
                    <a:pt x="11"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1"/>
            <p:cNvSpPr>
              <a:spLocks/>
            </p:cNvSpPr>
            <p:nvPr/>
          </p:nvSpPr>
          <p:spPr bwMode="auto">
            <a:xfrm>
              <a:off x="1482726" y="2079625"/>
              <a:ext cx="173038" cy="227013"/>
            </a:xfrm>
            <a:custGeom>
              <a:avLst/>
              <a:gdLst/>
              <a:ahLst/>
              <a:cxnLst>
                <a:cxn ang="0">
                  <a:pos x="89" y="117"/>
                </a:cxn>
                <a:cxn ang="0">
                  <a:pos x="55" y="49"/>
                </a:cxn>
                <a:cxn ang="0">
                  <a:pos x="66" y="26"/>
                </a:cxn>
                <a:cxn ang="0">
                  <a:pos x="45" y="0"/>
                </a:cxn>
                <a:cxn ang="0">
                  <a:pos x="22" y="26"/>
                </a:cxn>
                <a:cxn ang="0">
                  <a:pos x="35" y="49"/>
                </a:cxn>
                <a:cxn ang="0">
                  <a:pos x="0" y="117"/>
                </a:cxn>
              </a:cxnLst>
              <a:rect l="0" t="0" r="r" b="b"/>
              <a:pathLst>
                <a:path w="89" h="117">
                  <a:moveTo>
                    <a:pt x="89" y="117"/>
                  </a:moveTo>
                  <a:cubicBezTo>
                    <a:pt x="89" y="84"/>
                    <a:pt x="81" y="56"/>
                    <a:pt x="55" y="49"/>
                  </a:cubicBezTo>
                  <a:cubicBezTo>
                    <a:pt x="60" y="44"/>
                    <a:pt x="66" y="34"/>
                    <a:pt x="66" y="26"/>
                  </a:cubicBezTo>
                  <a:cubicBezTo>
                    <a:pt x="66" y="11"/>
                    <a:pt x="56" y="0"/>
                    <a:pt x="45" y="0"/>
                  </a:cubicBezTo>
                  <a:cubicBezTo>
                    <a:pt x="32" y="0"/>
                    <a:pt x="22" y="11"/>
                    <a:pt x="22" y="26"/>
                  </a:cubicBezTo>
                  <a:cubicBezTo>
                    <a:pt x="22" y="34"/>
                    <a:pt x="29" y="44"/>
                    <a:pt x="35" y="49"/>
                  </a:cubicBezTo>
                  <a:cubicBezTo>
                    <a:pt x="9" y="56"/>
                    <a:pt x="0" y="84"/>
                    <a:pt x="0" y="11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52"/>
            <p:cNvSpPr>
              <a:spLocks/>
            </p:cNvSpPr>
            <p:nvPr/>
          </p:nvSpPr>
          <p:spPr bwMode="auto">
            <a:xfrm>
              <a:off x="1552576" y="2187575"/>
              <a:ext cx="41275" cy="144463"/>
            </a:xfrm>
            <a:custGeom>
              <a:avLst/>
              <a:gdLst/>
              <a:ahLst/>
              <a:cxnLst>
                <a:cxn ang="0">
                  <a:pos x="11" y="75"/>
                </a:cxn>
                <a:cxn ang="0">
                  <a:pos x="0"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0" y="64"/>
                  </a:cubicBezTo>
                  <a:cubicBezTo>
                    <a:pt x="0" y="53"/>
                    <a:pt x="7" y="16"/>
                    <a:pt x="8" y="7"/>
                  </a:cubicBezTo>
                  <a:cubicBezTo>
                    <a:pt x="7" y="5"/>
                    <a:pt x="4" y="4"/>
                    <a:pt x="5" y="0"/>
                  </a:cubicBezTo>
                  <a:cubicBezTo>
                    <a:pt x="9" y="2"/>
                    <a:pt x="12" y="1"/>
                    <a:pt x="16" y="0"/>
                  </a:cubicBezTo>
                  <a:cubicBezTo>
                    <a:pt x="16" y="3"/>
                    <a:pt x="14" y="5"/>
                    <a:pt x="13" y="7"/>
                  </a:cubicBezTo>
                  <a:cubicBezTo>
                    <a:pt x="14" y="17"/>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53"/>
            <p:cNvSpPr>
              <a:spLocks/>
            </p:cNvSpPr>
            <p:nvPr/>
          </p:nvSpPr>
          <p:spPr bwMode="auto">
            <a:xfrm>
              <a:off x="1376363" y="2187575"/>
              <a:ext cx="39688" cy="144463"/>
            </a:xfrm>
            <a:custGeom>
              <a:avLst/>
              <a:gdLst/>
              <a:ahLst/>
              <a:cxnLst>
                <a:cxn ang="0">
                  <a:pos x="11" y="75"/>
                </a:cxn>
                <a:cxn ang="0">
                  <a:pos x="1"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1" y="64"/>
                  </a:cubicBezTo>
                  <a:cubicBezTo>
                    <a:pt x="0" y="53"/>
                    <a:pt x="7" y="16"/>
                    <a:pt x="8" y="7"/>
                  </a:cubicBezTo>
                  <a:cubicBezTo>
                    <a:pt x="7" y="5"/>
                    <a:pt x="5" y="4"/>
                    <a:pt x="5" y="0"/>
                  </a:cubicBezTo>
                  <a:cubicBezTo>
                    <a:pt x="9" y="2"/>
                    <a:pt x="12" y="1"/>
                    <a:pt x="16" y="0"/>
                  </a:cubicBezTo>
                  <a:cubicBezTo>
                    <a:pt x="17" y="3"/>
                    <a:pt x="14" y="5"/>
                    <a:pt x="13" y="7"/>
                  </a:cubicBezTo>
                  <a:cubicBezTo>
                    <a:pt x="14" y="17"/>
                    <a:pt x="21" y="54"/>
                    <a:pt x="21" y="64"/>
                  </a:cubicBezTo>
                  <a:cubicBezTo>
                    <a:pt x="20" y="67"/>
                    <a:pt x="19"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54"/>
            <p:cNvSpPr>
              <a:spLocks/>
            </p:cNvSpPr>
            <p:nvPr/>
          </p:nvSpPr>
          <p:spPr bwMode="auto">
            <a:xfrm>
              <a:off x="1462088" y="2065338"/>
              <a:ext cx="39688" cy="142875"/>
            </a:xfrm>
            <a:custGeom>
              <a:avLst/>
              <a:gdLst/>
              <a:ahLst/>
              <a:cxnLst>
                <a:cxn ang="0">
                  <a:pos x="11" y="74"/>
                </a:cxn>
                <a:cxn ang="0">
                  <a:pos x="0" y="64"/>
                </a:cxn>
                <a:cxn ang="0">
                  <a:pos x="8" y="7"/>
                </a:cxn>
                <a:cxn ang="0">
                  <a:pos x="5" y="0"/>
                </a:cxn>
                <a:cxn ang="0">
                  <a:pos x="16" y="0"/>
                </a:cxn>
                <a:cxn ang="0">
                  <a:pos x="13" y="7"/>
                </a:cxn>
                <a:cxn ang="0">
                  <a:pos x="21" y="64"/>
                </a:cxn>
                <a:cxn ang="0">
                  <a:pos x="16" y="70"/>
                </a:cxn>
              </a:cxnLst>
              <a:rect l="0" t="0" r="r" b="b"/>
              <a:pathLst>
                <a:path w="21" h="74">
                  <a:moveTo>
                    <a:pt x="11" y="74"/>
                  </a:moveTo>
                  <a:cubicBezTo>
                    <a:pt x="8" y="71"/>
                    <a:pt x="5" y="69"/>
                    <a:pt x="0" y="64"/>
                  </a:cubicBezTo>
                  <a:cubicBezTo>
                    <a:pt x="0" y="53"/>
                    <a:pt x="7" y="16"/>
                    <a:pt x="8" y="7"/>
                  </a:cubicBezTo>
                  <a:cubicBezTo>
                    <a:pt x="7" y="5"/>
                    <a:pt x="4" y="4"/>
                    <a:pt x="5" y="0"/>
                  </a:cubicBezTo>
                  <a:cubicBezTo>
                    <a:pt x="9" y="1"/>
                    <a:pt x="12" y="1"/>
                    <a:pt x="16" y="0"/>
                  </a:cubicBezTo>
                  <a:cubicBezTo>
                    <a:pt x="16" y="3"/>
                    <a:pt x="14" y="5"/>
                    <a:pt x="13" y="7"/>
                  </a:cubicBezTo>
                  <a:cubicBezTo>
                    <a:pt x="14" y="16"/>
                    <a:pt x="21" y="54"/>
                    <a:pt x="21" y="64"/>
                  </a:cubicBezTo>
                  <a:cubicBezTo>
                    <a:pt x="19" y="67"/>
                    <a:pt x="18" y="67"/>
                    <a:pt x="16" y="7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2" name="Groupe 387"/>
          <p:cNvGrpSpPr/>
          <p:nvPr/>
        </p:nvGrpSpPr>
        <p:grpSpPr>
          <a:xfrm>
            <a:off x="1247470" y="4267152"/>
            <a:ext cx="676248" cy="388062"/>
            <a:chOff x="6207126" y="3565525"/>
            <a:chExt cx="511175" cy="201613"/>
          </a:xfrm>
        </p:grpSpPr>
        <p:sp>
          <p:nvSpPr>
            <p:cNvPr id="66" name="Oval 430"/>
            <p:cNvSpPr>
              <a:spLocks noChangeArrowheads="1"/>
            </p:cNvSpPr>
            <p:nvPr/>
          </p:nvSpPr>
          <p:spPr bwMode="auto">
            <a:xfrm>
              <a:off x="6237288" y="3595688"/>
              <a:ext cx="130175" cy="130175"/>
            </a:xfrm>
            <a:prstGeom prst="ellips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31"/>
            <p:cNvSpPr>
              <a:spLocks/>
            </p:cNvSpPr>
            <p:nvPr/>
          </p:nvSpPr>
          <p:spPr bwMode="auto">
            <a:xfrm>
              <a:off x="6207126" y="3565525"/>
              <a:ext cx="193675" cy="190500"/>
            </a:xfrm>
            <a:custGeom>
              <a:avLst/>
              <a:gdLst/>
              <a:ahLst/>
              <a:cxnLst>
                <a:cxn ang="0">
                  <a:pos x="83" y="53"/>
                </a:cxn>
                <a:cxn ang="0">
                  <a:pos x="84" y="42"/>
                </a:cxn>
                <a:cxn ang="0">
                  <a:pos x="42" y="0"/>
                </a:cxn>
                <a:cxn ang="0">
                  <a:pos x="0" y="42"/>
                </a:cxn>
                <a:cxn ang="0">
                  <a:pos x="9" y="68"/>
                </a:cxn>
                <a:cxn ang="0">
                  <a:pos x="7" y="73"/>
                </a:cxn>
                <a:cxn ang="0">
                  <a:pos x="19" y="84"/>
                </a:cxn>
                <a:cxn ang="0">
                  <a:pos x="27" y="81"/>
                </a:cxn>
                <a:cxn ang="0">
                  <a:pos x="42" y="84"/>
                </a:cxn>
                <a:cxn ang="0">
                  <a:pos x="46" y="84"/>
                </a:cxn>
                <a:cxn ang="0">
                  <a:pos x="86" y="84"/>
                </a:cxn>
                <a:cxn ang="0">
                  <a:pos x="86" y="53"/>
                </a:cxn>
                <a:cxn ang="0">
                  <a:pos x="83" y="53"/>
                </a:cxn>
              </a:cxnLst>
              <a:rect l="0" t="0" r="r" b="b"/>
              <a:pathLst>
                <a:path w="86" h="84">
                  <a:moveTo>
                    <a:pt x="83" y="53"/>
                  </a:moveTo>
                  <a:cubicBezTo>
                    <a:pt x="84" y="49"/>
                    <a:pt x="84" y="45"/>
                    <a:pt x="84" y="42"/>
                  </a:cubicBezTo>
                  <a:cubicBezTo>
                    <a:pt x="84" y="18"/>
                    <a:pt x="65" y="0"/>
                    <a:pt x="42" y="0"/>
                  </a:cubicBezTo>
                  <a:cubicBezTo>
                    <a:pt x="19" y="0"/>
                    <a:pt x="0" y="18"/>
                    <a:pt x="0" y="42"/>
                  </a:cubicBezTo>
                  <a:cubicBezTo>
                    <a:pt x="0" y="52"/>
                    <a:pt x="3" y="61"/>
                    <a:pt x="9" y="68"/>
                  </a:cubicBezTo>
                  <a:cubicBezTo>
                    <a:pt x="8" y="69"/>
                    <a:pt x="7" y="71"/>
                    <a:pt x="7" y="73"/>
                  </a:cubicBezTo>
                  <a:cubicBezTo>
                    <a:pt x="7" y="79"/>
                    <a:pt x="12" y="84"/>
                    <a:pt x="19" y="84"/>
                  </a:cubicBezTo>
                  <a:cubicBezTo>
                    <a:pt x="22" y="84"/>
                    <a:pt x="25" y="83"/>
                    <a:pt x="27" y="81"/>
                  </a:cubicBezTo>
                  <a:cubicBezTo>
                    <a:pt x="31" y="83"/>
                    <a:pt x="37" y="84"/>
                    <a:pt x="42" y="84"/>
                  </a:cubicBezTo>
                  <a:cubicBezTo>
                    <a:pt x="43" y="84"/>
                    <a:pt x="45" y="84"/>
                    <a:pt x="46" y="84"/>
                  </a:cubicBezTo>
                  <a:cubicBezTo>
                    <a:pt x="86" y="84"/>
                    <a:pt x="86" y="84"/>
                    <a:pt x="86" y="84"/>
                  </a:cubicBezTo>
                  <a:cubicBezTo>
                    <a:pt x="86" y="53"/>
                    <a:pt x="86" y="53"/>
                    <a:pt x="86" y="53"/>
                  </a:cubicBezTo>
                  <a:lnTo>
                    <a:pt x="83" y="53"/>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32"/>
            <p:cNvSpPr>
              <a:spLocks/>
            </p:cNvSpPr>
            <p:nvPr/>
          </p:nvSpPr>
          <p:spPr bwMode="auto">
            <a:xfrm>
              <a:off x="6400801" y="3678238"/>
              <a:ext cx="317500" cy="88900"/>
            </a:xfrm>
            <a:custGeom>
              <a:avLst/>
              <a:gdLst/>
              <a:ahLst/>
              <a:cxnLst>
                <a:cxn ang="0">
                  <a:pos x="19" y="27"/>
                </a:cxn>
                <a:cxn ang="0">
                  <a:pos x="135" y="27"/>
                </a:cxn>
                <a:cxn ang="0">
                  <a:pos x="135" y="38"/>
                </a:cxn>
                <a:cxn ang="0">
                  <a:pos x="136" y="39"/>
                </a:cxn>
                <a:cxn ang="0">
                  <a:pos x="139" y="39"/>
                </a:cxn>
                <a:cxn ang="0">
                  <a:pos x="141" y="38"/>
                </a:cxn>
                <a:cxn ang="0">
                  <a:pos x="141" y="26"/>
                </a:cxn>
                <a:cxn ang="0">
                  <a:pos x="141" y="2"/>
                </a:cxn>
                <a:cxn ang="0">
                  <a:pos x="139" y="0"/>
                </a:cxn>
                <a:cxn ang="0">
                  <a:pos x="136" y="0"/>
                </a:cxn>
                <a:cxn ang="0">
                  <a:pos x="1" y="0"/>
                </a:cxn>
                <a:cxn ang="0">
                  <a:pos x="0" y="2"/>
                </a:cxn>
                <a:cxn ang="0">
                  <a:pos x="0" y="26"/>
                </a:cxn>
                <a:cxn ang="0">
                  <a:pos x="1" y="27"/>
                </a:cxn>
              </a:cxnLst>
              <a:rect l="0" t="0" r="r" b="b"/>
              <a:pathLst>
                <a:path w="141" h="39">
                  <a:moveTo>
                    <a:pt x="19" y="27"/>
                  </a:moveTo>
                  <a:cubicBezTo>
                    <a:pt x="135" y="27"/>
                    <a:pt x="135" y="27"/>
                    <a:pt x="135" y="27"/>
                  </a:cubicBezTo>
                  <a:cubicBezTo>
                    <a:pt x="135" y="38"/>
                    <a:pt x="135" y="38"/>
                    <a:pt x="135" y="38"/>
                  </a:cubicBezTo>
                  <a:cubicBezTo>
                    <a:pt x="135" y="39"/>
                    <a:pt x="135" y="39"/>
                    <a:pt x="136" y="39"/>
                  </a:cubicBezTo>
                  <a:cubicBezTo>
                    <a:pt x="139" y="39"/>
                    <a:pt x="139" y="39"/>
                    <a:pt x="139" y="39"/>
                  </a:cubicBezTo>
                  <a:cubicBezTo>
                    <a:pt x="140" y="39"/>
                    <a:pt x="141" y="39"/>
                    <a:pt x="141" y="38"/>
                  </a:cubicBezTo>
                  <a:cubicBezTo>
                    <a:pt x="141" y="26"/>
                    <a:pt x="141" y="26"/>
                    <a:pt x="141" y="26"/>
                  </a:cubicBezTo>
                  <a:cubicBezTo>
                    <a:pt x="141" y="2"/>
                    <a:pt x="141" y="2"/>
                    <a:pt x="141" y="2"/>
                  </a:cubicBezTo>
                  <a:cubicBezTo>
                    <a:pt x="141" y="1"/>
                    <a:pt x="140" y="0"/>
                    <a:pt x="139" y="0"/>
                  </a:cubicBezTo>
                  <a:cubicBezTo>
                    <a:pt x="136" y="0"/>
                    <a:pt x="136" y="0"/>
                    <a:pt x="136" y="0"/>
                  </a:cubicBezTo>
                  <a:cubicBezTo>
                    <a:pt x="1" y="0"/>
                    <a:pt x="1" y="0"/>
                    <a:pt x="1" y="0"/>
                  </a:cubicBezTo>
                  <a:cubicBezTo>
                    <a:pt x="1" y="0"/>
                    <a:pt x="0" y="1"/>
                    <a:pt x="0" y="2"/>
                  </a:cubicBezTo>
                  <a:cubicBezTo>
                    <a:pt x="0" y="26"/>
                    <a:pt x="0" y="26"/>
                    <a:pt x="0" y="26"/>
                  </a:cubicBezTo>
                  <a:cubicBezTo>
                    <a:pt x="0" y="27"/>
                    <a:pt x="1" y="27"/>
                    <a:pt x="1" y="27"/>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Line 433"/>
            <p:cNvSpPr>
              <a:spLocks noChangeShapeType="1"/>
            </p:cNvSpPr>
            <p:nvPr/>
          </p:nvSpPr>
          <p:spPr bwMode="auto">
            <a:xfrm>
              <a:off x="6634163"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Line 434"/>
            <p:cNvSpPr>
              <a:spLocks noChangeShapeType="1"/>
            </p:cNvSpPr>
            <p:nvPr/>
          </p:nvSpPr>
          <p:spPr bwMode="auto">
            <a:xfrm>
              <a:off x="6556376" y="3683000"/>
              <a:ext cx="1588" cy="30163"/>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435"/>
            <p:cNvSpPr>
              <a:spLocks noChangeShapeType="1"/>
            </p:cNvSpPr>
            <p:nvPr/>
          </p:nvSpPr>
          <p:spPr bwMode="auto">
            <a:xfrm>
              <a:off x="6467476" y="3683000"/>
              <a:ext cx="1588" cy="3333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Line 436"/>
            <p:cNvSpPr>
              <a:spLocks noChangeShapeType="1"/>
            </p:cNvSpPr>
            <p:nvPr/>
          </p:nvSpPr>
          <p:spPr bwMode="auto">
            <a:xfrm>
              <a:off x="6662738" y="3683000"/>
              <a:ext cx="15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0" name="Groupe 14"/>
          <p:cNvGrpSpPr/>
          <p:nvPr/>
        </p:nvGrpSpPr>
        <p:grpSpPr>
          <a:xfrm>
            <a:off x="1327859" y="1692643"/>
            <a:ext cx="497341" cy="614598"/>
            <a:chOff x="4822826" y="3849686"/>
            <a:chExt cx="377825" cy="560388"/>
          </a:xfrm>
        </p:grpSpPr>
        <p:sp>
          <p:nvSpPr>
            <p:cNvPr id="90" name="Freeform 301"/>
            <p:cNvSpPr>
              <a:spLocks/>
            </p:cNvSpPr>
            <p:nvPr/>
          </p:nvSpPr>
          <p:spPr bwMode="auto">
            <a:xfrm>
              <a:off x="5021263" y="3878261"/>
              <a:ext cx="120650" cy="276225"/>
            </a:xfrm>
            <a:custGeom>
              <a:avLst/>
              <a:gdLst/>
              <a:ahLst/>
              <a:cxnLst>
                <a:cxn ang="0">
                  <a:pos x="76" y="174"/>
                </a:cxn>
                <a:cxn ang="0">
                  <a:pos x="76" y="41"/>
                </a:cxn>
                <a:cxn ang="0">
                  <a:pos x="0" y="41"/>
                </a:cxn>
                <a:cxn ang="0">
                  <a:pos x="0" y="0"/>
                </a:cxn>
              </a:cxnLst>
              <a:rect l="0" t="0" r="r" b="b"/>
              <a:pathLst>
                <a:path w="76" h="174">
                  <a:moveTo>
                    <a:pt x="76" y="174"/>
                  </a:moveTo>
                  <a:lnTo>
                    <a:pt x="76" y="41"/>
                  </a:lnTo>
                  <a:lnTo>
                    <a:pt x="0" y="41"/>
                  </a:lnTo>
                  <a:lnTo>
                    <a:pt x="0" y="0"/>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02"/>
            <p:cNvSpPr>
              <a:spLocks/>
            </p:cNvSpPr>
            <p:nvPr/>
          </p:nvSpPr>
          <p:spPr bwMode="auto">
            <a:xfrm>
              <a:off x="4822826" y="3849686"/>
              <a:ext cx="319088" cy="441325"/>
            </a:xfrm>
            <a:custGeom>
              <a:avLst/>
              <a:gdLst/>
              <a:ahLst/>
              <a:cxnLst>
                <a:cxn ang="0">
                  <a:pos x="201" y="58"/>
                </a:cxn>
                <a:cxn ang="0">
                  <a:pos x="125" y="0"/>
                </a:cxn>
                <a:cxn ang="0">
                  <a:pos x="0" y="0"/>
                </a:cxn>
                <a:cxn ang="0">
                  <a:pos x="0" y="278"/>
                </a:cxn>
              </a:cxnLst>
              <a:rect l="0" t="0" r="r" b="b"/>
              <a:pathLst>
                <a:path w="201" h="278">
                  <a:moveTo>
                    <a:pt x="201" y="58"/>
                  </a:moveTo>
                  <a:lnTo>
                    <a:pt x="125" y="0"/>
                  </a:lnTo>
                  <a:lnTo>
                    <a:pt x="0" y="0"/>
                  </a:lnTo>
                  <a:lnTo>
                    <a:pt x="0" y="278"/>
                  </a:ln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03"/>
            <p:cNvSpPr>
              <a:spLocks/>
            </p:cNvSpPr>
            <p:nvPr/>
          </p:nvSpPr>
          <p:spPr bwMode="auto">
            <a:xfrm>
              <a:off x="5008563" y="4135436"/>
              <a:ext cx="192088" cy="274638"/>
            </a:xfrm>
            <a:custGeom>
              <a:avLst/>
              <a:gdLst/>
              <a:ahLst/>
              <a:cxnLst>
                <a:cxn ang="0">
                  <a:pos x="27" y="123"/>
                </a:cxn>
                <a:cxn ang="0">
                  <a:pos x="47" y="126"/>
                </a:cxn>
                <a:cxn ang="0">
                  <a:pos x="71" y="142"/>
                </a:cxn>
                <a:cxn ang="0">
                  <a:pos x="93" y="134"/>
                </a:cxn>
                <a:cxn ang="0">
                  <a:pos x="68" y="95"/>
                </a:cxn>
                <a:cxn ang="0">
                  <a:pos x="59" y="98"/>
                </a:cxn>
                <a:cxn ang="0">
                  <a:pos x="49" y="99"/>
                </a:cxn>
                <a:cxn ang="0">
                  <a:pos x="40" y="98"/>
                </a:cxn>
                <a:cxn ang="0">
                  <a:pos x="30" y="95"/>
                </a:cxn>
                <a:cxn ang="0">
                  <a:pos x="22" y="90"/>
                </a:cxn>
                <a:cxn ang="0">
                  <a:pos x="14" y="84"/>
                </a:cxn>
                <a:cxn ang="0">
                  <a:pos x="8" y="77"/>
                </a:cxn>
                <a:cxn ang="0">
                  <a:pos x="3" y="68"/>
                </a:cxn>
                <a:cxn ang="0">
                  <a:pos x="1" y="59"/>
                </a:cxn>
                <a:cxn ang="0">
                  <a:pos x="0" y="49"/>
                </a:cxn>
                <a:cxn ang="0">
                  <a:pos x="0" y="40"/>
                </a:cxn>
                <a:cxn ang="0">
                  <a:pos x="3" y="30"/>
                </a:cxn>
                <a:cxn ang="0">
                  <a:pos x="8" y="22"/>
                </a:cxn>
                <a:cxn ang="0">
                  <a:pos x="14" y="14"/>
                </a:cxn>
                <a:cxn ang="0">
                  <a:pos x="22" y="8"/>
                </a:cxn>
                <a:cxn ang="0">
                  <a:pos x="30" y="4"/>
                </a:cxn>
                <a:cxn ang="0">
                  <a:pos x="40" y="1"/>
                </a:cxn>
                <a:cxn ang="0">
                  <a:pos x="49" y="0"/>
                </a:cxn>
                <a:cxn ang="0">
                  <a:pos x="59" y="1"/>
                </a:cxn>
                <a:cxn ang="0">
                  <a:pos x="68" y="4"/>
                </a:cxn>
                <a:cxn ang="0">
                  <a:pos x="77" y="8"/>
                </a:cxn>
                <a:cxn ang="0">
                  <a:pos x="84" y="15"/>
                </a:cxn>
                <a:cxn ang="0">
                  <a:pos x="91" y="22"/>
                </a:cxn>
                <a:cxn ang="0">
                  <a:pos x="95" y="30"/>
                </a:cxn>
                <a:cxn ang="0">
                  <a:pos x="98" y="40"/>
                </a:cxn>
                <a:cxn ang="0">
                  <a:pos x="99" y="49"/>
                </a:cxn>
                <a:cxn ang="0">
                  <a:pos x="98" y="59"/>
                </a:cxn>
                <a:cxn ang="0">
                  <a:pos x="95" y="68"/>
                </a:cxn>
                <a:cxn ang="0">
                  <a:pos x="91" y="77"/>
                </a:cxn>
                <a:cxn ang="0">
                  <a:pos x="84" y="84"/>
                </a:cxn>
                <a:cxn ang="0">
                  <a:pos x="77" y="90"/>
                </a:cxn>
              </a:cxnLst>
              <a:rect l="0" t="0" r="r" b="b"/>
              <a:pathLst>
                <a:path w="99" h="142">
                  <a:moveTo>
                    <a:pt x="33" y="102"/>
                  </a:moveTo>
                  <a:cubicBezTo>
                    <a:pt x="27" y="123"/>
                    <a:pt x="27" y="123"/>
                    <a:pt x="27" y="123"/>
                  </a:cubicBezTo>
                  <a:cubicBezTo>
                    <a:pt x="39" y="114"/>
                    <a:pt x="39" y="114"/>
                    <a:pt x="39" y="114"/>
                  </a:cubicBezTo>
                  <a:cubicBezTo>
                    <a:pt x="47" y="126"/>
                    <a:pt x="47" y="126"/>
                    <a:pt x="47" y="126"/>
                  </a:cubicBezTo>
                  <a:cubicBezTo>
                    <a:pt x="54" y="103"/>
                    <a:pt x="54" y="103"/>
                    <a:pt x="54" y="103"/>
                  </a:cubicBezTo>
                  <a:cubicBezTo>
                    <a:pt x="71" y="142"/>
                    <a:pt x="71" y="142"/>
                    <a:pt x="71" y="142"/>
                  </a:cubicBezTo>
                  <a:cubicBezTo>
                    <a:pt x="74" y="122"/>
                    <a:pt x="74" y="122"/>
                    <a:pt x="74" y="122"/>
                  </a:cubicBezTo>
                  <a:cubicBezTo>
                    <a:pt x="93" y="134"/>
                    <a:pt x="93" y="134"/>
                    <a:pt x="93" y="134"/>
                  </a:cubicBezTo>
                  <a:cubicBezTo>
                    <a:pt x="69" y="85"/>
                    <a:pt x="69" y="85"/>
                    <a:pt x="69" y="85"/>
                  </a:cubicBezTo>
                  <a:cubicBezTo>
                    <a:pt x="69" y="90"/>
                    <a:pt x="68" y="90"/>
                    <a:pt x="68" y="95"/>
                  </a:cubicBezTo>
                  <a:cubicBezTo>
                    <a:pt x="61" y="88"/>
                    <a:pt x="61" y="88"/>
                    <a:pt x="61" y="88"/>
                  </a:cubicBezTo>
                  <a:cubicBezTo>
                    <a:pt x="59" y="98"/>
                    <a:pt x="59" y="98"/>
                    <a:pt x="59" y="98"/>
                  </a:cubicBezTo>
                  <a:cubicBezTo>
                    <a:pt x="53" y="90"/>
                    <a:pt x="53" y="90"/>
                    <a:pt x="53" y="90"/>
                  </a:cubicBezTo>
                  <a:cubicBezTo>
                    <a:pt x="49" y="99"/>
                    <a:pt x="49" y="99"/>
                    <a:pt x="49" y="99"/>
                  </a:cubicBezTo>
                  <a:cubicBezTo>
                    <a:pt x="45" y="90"/>
                    <a:pt x="45" y="90"/>
                    <a:pt x="45" y="90"/>
                  </a:cubicBezTo>
                  <a:cubicBezTo>
                    <a:pt x="40" y="98"/>
                    <a:pt x="40" y="98"/>
                    <a:pt x="40" y="98"/>
                  </a:cubicBezTo>
                  <a:cubicBezTo>
                    <a:pt x="37" y="88"/>
                    <a:pt x="37" y="88"/>
                    <a:pt x="37" y="88"/>
                  </a:cubicBezTo>
                  <a:cubicBezTo>
                    <a:pt x="30" y="95"/>
                    <a:pt x="30" y="95"/>
                    <a:pt x="30" y="95"/>
                  </a:cubicBezTo>
                  <a:cubicBezTo>
                    <a:pt x="30" y="86"/>
                    <a:pt x="30" y="86"/>
                    <a:pt x="30" y="86"/>
                  </a:cubicBezTo>
                  <a:cubicBezTo>
                    <a:pt x="22" y="90"/>
                    <a:pt x="22" y="90"/>
                    <a:pt x="22" y="90"/>
                  </a:cubicBezTo>
                  <a:cubicBezTo>
                    <a:pt x="23" y="81"/>
                    <a:pt x="23" y="81"/>
                    <a:pt x="23" y="81"/>
                  </a:cubicBezTo>
                  <a:cubicBezTo>
                    <a:pt x="14" y="84"/>
                    <a:pt x="14" y="84"/>
                    <a:pt x="14" y="84"/>
                  </a:cubicBezTo>
                  <a:cubicBezTo>
                    <a:pt x="17" y="75"/>
                    <a:pt x="17" y="75"/>
                    <a:pt x="17" y="75"/>
                  </a:cubicBezTo>
                  <a:cubicBezTo>
                    <a:pt x="8" y="77"/>
                    <a:pt x="8" y="77"/>
                    <a:pt x="8" y="77"/>
                  </a:cubicBezTo>
                  <a:cubicBezTo>
                    <a:pt x="13" y="68"/>
                    <a:pt x="13" y="68"/>
                    <a:pt x="13" y="68"/>
                  </a:cubicBezTo>
                  <a:cubicBezTo>
                    <a:pt x="3" y="68"/>
                    <a:pt x="3" y="68"/>
                    <a:pt x="3" y="68"/>
                  </a:cubicBezTo>
                  <a:cubicBezTo>
                    <a:pt x="10" y="61"/>
                    <a:pt x="10" y="61"/>
                    <a:pt x="10" y="61"/>
                  </a:cubicBezTo>
                  <a:cubicBezTo>
                    <a:pt x="1" y="59"/>
                    <a:pt x="1" y="59"/>
                    <a:pt x="1" y="59"/>
                  </a:cubicBezTo>
                  <a:cubicBezTo>
                    <a:pt x="8" y="53"/>
                    <a:pt x="8" y="53"/>
                    <a:pt x="8" y="53"/>
                  </a:cubicBezTo>
                  <a:cubicBezTo>
                    <a:pt x="0" y="49"/>
                    <a:pt x="0" y="49"/>
                    <a:pt x="0" y="49"/>
                  </a:cubicBezTo>
                  <a:cubicBezTo>
                    <a:pt x="8" y="45"/>
                    <a:pt x="8" y="45"/>
                    <a:pt x="8" y="45"/>
                  </a:cubicBezTo>
                  <a:cubicBezTo>
                    <a:pt x="0" y="40"/>
                    <a:pt x="0" y="40"/>
                    <a:pt x="0" y="40"/>
                  </a:cubicBezTo>
                  <a:cubicBezTo>
                    <a:pt x="10" y="37"/>
                    <a:pt x="10" y="37"/>
                    <a:pt x="10" y="37"/>
                  </a:cubicBezTo>
                  <a:cubicBezTo>
                    <a:pt x="3" y="30"/>
                    <a:pt x="3" y="30"/>
                    <a:pt x="3" y="30"/>
                  </a:cubicBezTo>
                  <a:cubicBezTo>
                    <a:pt x="13" y="30"/>
                    <a:pt x="13" y="30"/>
                    <a:pt x="13" y="30"/>
                  </a:cubicBezTo>
                  <a:cubicBezTo>
                    <a:pt x="8" y="22"/>
                    <a:pt x="8" y="22"/>
                    <a:pt x="8" y="22"/>
                  </a:cubicBezTo>
                  <a:cubicBezTo>
                    <a:pt x="18" y="24"/>
                    <a:pt x="18" y="24"/>
                    <a:pt x="18" y="24"/>
                  </a:cubicBezTo>
                  <a:cubicBezTo>
                    <a:pt x="14" y="14"/>
                    <a:pt x="14" y="14"/>
                    <a:pt x="14" y="14"/>
                  </a:cubicBezTo>
                  <a:cubicBezTo>
                    <a:pt x="23" y="18"/>
                    <a:pt x="23" y="18"/>
                    <a:pt x="23" y="18"/>
                  </a:cubicBezTo>
                  <a:cubicBezTo>
                    <a:pt x="22" y="8"/>
                    <a:pt x="22" y="8"/>
                    <a:pt x="22" y="8"/>
                  </a:cubicBezTo>
                  <a:cubicBezTo>
                    <a:pt x="30" y="13"/>
                    <a:pt x="30" y="13"/>
                    <a:pt x="30" y="13"/>
                  </a:cubicBezTo>
                  <a:cubicBezTo>
                    <a:pt x="30" y="4"/>
                    <a:pt x="30" y="4"/>
                    <a:pt x="30" y="4"/>
                  </a:cubicBezTo>
                  <a:cubicBezTo>
                    <a:pt x="37" y="10"/>
                    <a:pt x="37" y="10"/>
                    <a:pt x="37" y="10"/>
                  </a:cubicBezTo>
                  <a:cubicBezTo>
                    <a:pt x="40" y="1"/>
                    <a:pt x="40" y="1"/>
                    <a:pt x="40" y="1"/>
                  </a:cubicBezTo>
                  <a:cubicBezTo>
                    <a:pt x="45" y="9"/>
                    <a:pt x="45" y="9"/>
                    <a:pt x="45" y="9"/>
                  </a:cubicBezTo>
                  <a:cubicBezTo>
                    <a:pt x="49" y="0"/>
                    <a:pt x="49" y="0"/>
                    <a:pt x="49" y="0"/>
                  </a:cubicBezTo>
                  <a:cubicBezTo>
                    <a:pt x="53" y="8"/>
                    <a:pt x="53" y="8"/>
                    <a:pt x="53" y="8"/>
                  </a:cubicBezTo>
                  <a:cubicBezTo>
                    <a:pt x="59" y="1"/>
                    <a:pt x="59" y="1"/>
                    <a:pt x="59" y="1"/>
                  </a:cubicBezTo>
                  <a:cubicBezTo>
                    <a:pt x="62" y="10"/>
                    <a:pt x="62" y="10"/>
                    <a:pt x="62" y="10"/>
                  </a:cubicBezTo>
                  <a:cubicBezTo>
                    <a:pt x="68" y="4"/>
                    <a:pt x="68" y="4"/>
                    <a:pt x="68" y="4"/>
                  </a:cubicBezTo>
                  <a:cubicBezTo>
                    <a:pt x="69" y="13"/>
                    <a:pt x="69" y="13"/>
                    <a:pt x="69" y="13"/>
                  </a:cubicBezTo>
                  <a:cubicBezTo>
                    <a:pt x="77" y="8"/>
                    <a:pt x="77" y="8"/>
                    <a:pt x="77" y="8"/>
                  </a:cubicBezTo>
                  <a:cubicBezTo>
                    <a:pt x="75" y="17"/>
                    <a:pt x="75" y="17"/>
                    <a:pt x="75" y="17"/>
                  </a:cubicBezTo>
                  <a:cubicBezTo>
                    <a:pt x="84" y="15"/>
                    <a:pt x="84" y="15"/>
                    <a:pt x="84" y="15"/>
                  </a:cubicBezTo>
                  <a:cubicBezTo>
                    <a:pt x="81" y="23"/>
                    <a:pt x="81" y="23"/>
                    <a:pt x="81" y="23"/>
                  </a:cubicBezTo>
                  <a:cubicBezTo>
                    <a:pt x="91" y="22"/>
                    <a:pt x="91" y="22"/>
                    <a:pt x="91" y="22"/>
                  </a:cubicBezTo>
                  <a:cubicBezTo>
                    <a:pt x="85" y="30"/>
                    <a:pt x="85" y="30"/>
                    <a:pt x="85" y="30"/>
                  </a:cubicBezTo>
                  <a:cubicBezTo>
                    <a:pt x="95" y="30"/>
                    <a:pt x="95" y="30"/>
                    <a:pt x="95" y="30"/>
                  </a:cubicBezTo>
                  <a:cubicBezTo>
                    <a:pt x="89" y="38"/>
                    <a:pt x="89" y="38"/>
                    <a:pt x="89" y="38"/>
                  </a:cubicBezTo>
                  <a:cubicBezTo>
                    <a:pt x="98" y="40"/>
                    <a:pt x="98" y="40"/>
                    <a:pt x="98" y="40"/>
                  </a:cubicBezTo>
                  <a:cubicBezTo>
                    <a:pt x="90" y="45"/>
                    <a:pt x="90" y="45"/>
                    <a:pt x="90" y="45"/>
                  </a:cubicBezTo>
                  <a:cubicBezTo>
                    <a:pt x="99" y="49"/>
                    <a:pt x="99" y="49"/>
                    <a:pt x="99" y="49"/>
                  </a:cubicBezTo>
                  <a:cubicBezTo>
                    <a:pt x="90" y="53"/>
                    <a:pt x="90" y="53"/>
                    <a:pt x="90" y="53"/>
                  </a:cubicBezTo>
                  <a:cubicBezTo>
                    <a:pt x="98" y="59"/>
                    <a:pt x="98" y="59"/>
                    <a:pt x="98" y="59"/>
                  </a:cubicBezTo>
                  <a:cubicBezTo>
                    <a:pt x="89" y="61"/>
                    <a:pt x="89" y="61"/>
                    <a:pt x="89" y="61"/>
                  </a:cubicBezTo>
                  <a:cubicBezTo>
                    <a:pt x="95" y="68"/>
                    <a:pt x="95" y="68"/>
                    <a:pt x="95" y="68"/>
                  </a:cubicBezTo>
                  <a:cubicBezTo>
                    <a:pt x="85" y="69"/>
                    <a:pt x="85" y="69"/>
                    <a:pt x="85" y="69"/>
                  </a:cubicBezTo>
                  <a:cubicBezTo>
                    <a:pt x="91" y="77"/>
                    <a:pt x="91" y="77"/>
                    <a:pt x="91" y="77"/>
                  </a:cubicBezTo>
                  <a:cubicBezTo>
                    <a:pt x="81" y="75"/>
                    <a:pt x="81" y="75"/>
                    <a:pt x="81" y="75"/>
                  </a:cubicBezTo>
                  <a:cubicBezTo>
                    <a:pt x="84" y="84"/>
                    <a:pt x="84" y="84"/>
                    <a:pt x="84" y="84"/>
                  </a:cubicBezTo>
                  <a:cubicBezTo>
                    <a:pt x="75" y="81"/>
                    <a:pt x="75" y="81"/>
                    <a:pt x="75" y="81"/>
                  </a:cubicBezTo>
                  <a:cubicBezTo>
                    <a:pt x="77" y="90"/>
                    <a:pt x="77" y="90"/>
                    <a:pt x="77" y="90"/>
                  </a:cubicBezTo>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04"/>
            <p:cNvSpPr>
              <a:spLocks/>
            </p:cNvSpPr>
            <p:nvPr/>
          </p:nvSpPr>
          <p:spPr bwMode="auto">
            <a:xfrm>
              <a:off x="5037138" y="4162423"/>
              <a:ext cx="134938" cy="131763"/>
            </a:xfrm>
            <a:custGeom>
              <a:avLst/>
              <a:gdLst/>
              <a:ahLst/>
              <a:cxnLst>
                <a:cxn ang="0">
                  <a:pos x="0" y="34"/>
                </a:cxn>
                <a:cxn ang="0">
                  <a:pos x="35" y="0"/>
                </a:cxn>
                <a:cxn ang="0">
                  <a:pos x="35" y="0"/>
                </a:cxn>
                <a:cxn ang="0">
                  <a:pos x="35" y="0"/>
                </a:cxn>
                <a:cxn ang="0">
                  <a:pos x="70" y="34"/>
                </a:cxn>
                <a:cxn ang="0">
                  <a:pos x="70" y="34"/>
                </a:cxn>
                <a:cxn ang="0">
                  <a:pos x="70" y="34"/>
                </a:cxn>
                <a:cxn ang="0">
                  <a:pos x="35" y="68"/>
                </a:cxn>
                <a:cxn ang="0">
                  <a:pos x="35" y="68"/>
                </a:cxn>
                <a:cxn ang="0">
                  <a:pos x="35" y="68"/>
                </a:cxn>
                <a:cxn ang="0">
                  <a:pos x="0" y="34"/>
                </a:cxn>
                <a:cxn ang="0">
                  <a:pos x="0" y="34"/>
                </a:cxn>
              </a:cxnLst>
              <a:rect l="0" t="0" r="r" b="b"/>
              <a:pathLst>
                <a:path w="70" h="68">
                  <a:moveTo>
                    <a:pt x="0" y="34"/>
                  </a:moveTo>
                  <a:cubicBezTo>
                    <a:pt x="0" y="15"/>
                    <a:pt x="16" y="0"/>
                    <a:pt x="35" y="0"/>
                  </a:cubicBezTo>
                  <a:cubicBezTo>
                    <a:pt x="35" y="0"/>
                    <a:pt x="35" y="0"/>
                    <a:pt x="35" y="0"/>
                  </a:cubicBezTo>
                  <a:cubicBezTo>
                    <a:pt x="35" y="0"/>
                    <a:pt x="35" y="0"/>
                    <a:pt x="35" y="0"/>
                  </a:cubicBezTo>
                  <a:cubicBezTo>
                    <a:pt x="55" y="0"/>
                    <a:pt x="70" y="15"/>
                    <a:pt x="70" y="34"/>
                  </a:cubicBezTo>
                  <a:cubicBezTo>
                    <a:pt x="70" y="34"/>
                    <a:pt x="70" y="34"/>
                    <a:pt x="70" y="34"/>
                  </a:cubicBezTo>
                  <a:cubicBezTo>
                    <a:pt x="70" y="34"/>
                    <a:pt x="70" y="34"/>
                    <a:pt x="70" y="34"/>
                  </a:cubicBezTo>
                  <a:cubicBezTo>
                    <a:pt x="70" y="52"/>
                    <a:pt x="55" y="68"/>
                    <a:pt x="35" y="68"/>
                  </a:cubicBezTo>
                  <a:cubicBezTo>
                    <a:pt x="35" y="68"/>
                    <a:pt x="35" y="68"/>
                    <a:pt x="35" y="68"/>
                  </a:cubicBezTo>
                  <a:cubicBezTo>
                    <a:pt x="35" y="68"/>
                    <a:pt x="35" y="68"/>
                    <a:pt x="35" y="68"/>
                  </a:cubicBezTo>
                  <a:cubicBezTo>
                    <a:pt x="16" y="68"/>
                    <a:pt x="0" y="52"/>
                    <a:pt x="0" y="34"/>
                  </a:cubicBezTo>
                  <a:cubicBezTo>
                    <a:pt x="0" y="34"/>
                    <a:pt x="0" y="34"/>
                    <a:pt x="0" y="34"/>
                  </a:cubicBez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05"/>
            <p:cNvSpPr>
              <a:spLocks/>
            </p:cNvSpPr>
            <p:nvPr/>
          </p:nvSpPr>
          <p:spPr bwMode="auto">
            <a:xfrm>
              <a:off x="4851401" y="3905248"/>
              <a:ext cx="134938" cy="98425"/>
            </a:xfrm>
            <a:custGeom>
              <a:avLst/>
              <a:gdLst/>
              <a:ahLst/>
              <a:cxnLst>
                <a:cxn ang="0">
                  <a:pos x="0" y="0"/>
                </a:cxn>
                <a:cxn ang="0">
                  <a:pos x="85" y="0"/>
                </a:cxn>
                <a:cxn ang="0">
                  <a:pos x="85" y="62"/>
                </a:cxn>
                <a:cxn ang="0">
                  <a:pos x="0" y="62"/>
                </a:cxn>
                <a:cxn ang="0">
                  <a:pos x="0" y="0"/>
                </a:cxn>
                <a:cxn ang="0">
                  <a:pos x="0" y="0"/>
                </a:cxn>
              </a:cxnLst>
              <a:rect l="0" t="0" r="r" b="b"/>
              <a:pathLst>
                <a:path w="85" h="62">
                  <a:moveTo>
                    <a:pt x="0" y="0"/>
                  </a:moveTo>
                  <a:lnTo>
                    <a:pt x="85" y="0"/>
                  </a:lnTo>
                  <a:lnTo>
                    <a:pt x="85" y="62"/>
                  </a:lnTo>
                  <a:lnTo>
                    <a:pt x="0" y="62"/>
                  </a:lnTo>
                  <a:lnTo>
                    <a:pt x="0" y="0"/>
                  </a:lnTo>
                  <a:lnTo>
                    <a:pt x="0" y="0"/>
                  </a:lnTo>
                  <a:close/>
                </a:path>
              </a:pathLst>
            </a:cu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306"/>
            <p:cNvSpPr>
              <a:spLocks noChangeShapeType="1"/>
            </p:cNvSpPr>
            <p:nvPr/>
          </p:nvSpPr>
          <p:spPr bwMode="auto">
            <a:xfrm>
              <a:off x="4851401" y="4040186"/>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Line 307"/>
            <p:cNvSpPr>
              <a:spLocks noChangeShapeType="1"/>
            </p:cNvSpPr>
            <p:nvPr/>
          </p:nvSpPr>
          <p:spPr bwMode="auto">
            <a:xfrm>
              <a:off x="4851401" y="4073523"/>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308"/>
            <p:cNvSpPr>
              <a:spLocks noChangeShapeType="1"/>
            </p:cNvSpPr>
            <p:nvPr/>
          </p:nvSpPr>
          <p:spPr bwMode="auto">
            <a:xfrm>
              <a:off x="4851401" y="4106861"/>
              <a:ext cx="266700"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309"/>
            <p:cNvSpPr>
              <a:spLocks noChangeShapeType="1"/>
            </p:cNvSpPr>
            <p:nvPr/>
          </p:nvSpPr>
          <p:spPr bwMode="auto">
            <a:xfrm>
              <a:off x="4851401" y="420211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Line 310"/>
            <p:cNvSpPr>
              <a:spLocks noChangeShapeType="1"/>
            </p:cNvSpPr>
            <p:nvPr/>
          </p:nvSpPr>
          <p:spPr bwMode="auto">
            <a:xfrm>
              <a:off x="4851401" y="4233861"/>
              <a:ext cx="115888"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311"/>
            <p:cNvSpPr>
              <a:spLocks noChangeShapeType="1"/>
            </p:cNvSpPr>
            <p:nvPr/>
          </p:nvSpPr>
          <p:spPr bwMode="auto">
            <a:xfrm>
              <a:off x="4824413" y="4291011"/>
              <a:ext cx="176213" cy="1588"/>
            </a:xfrm>
            <a:prstGeom prst="line">
              <a:avLst/>
            </a:prstGeom>
            <a:noFill/>
            <a:ln w="19050" cap="rnd">
              <a:solidFill>
                <a:schemeClr val="accent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 Prototype</a:t>
            </a:r>
            <a:endParaRPr lang="en-US" dirty="0"/>
          </a:p>
        </p:txBody>
      </p:sp>
      <p:pic>
        <p:nvPicPr>
          <p:cNvPr id="38914" name="Picture 2" descr="D:\Venkat\VK\TDG Wireframes\Slide1.png"/>
          <p:cNvPicPr>
            <a:picLocks noChangeAspect="1" noChangeArrowheads="1"/>
          </p:cNvPicPr>
          <p:nvPr/>
        </p:nvPicPr>
        <p:blipFill>
          <a:blip r:embed="rId2" cstate="print"/>
          <a:srcRect/>
          <a:stretch>
            <a:fillRect/>
          </a:stretch>
        </p:blipFill>
        <p:spPr bwMode="auto">
          <a:xfrm>
            <a:off x="0" y="1447801"/>
            <a:ext cx="9902825" cy="4952999"/>
          </a:xfrm>
          <a:prstGeom prst="rect">
            <a:avLst/>
          </a:prstGeom>
          <a:noFill/>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TDG Prototype</a:t>
            </a:r>
            <a:endParaRPr lang="en-US" dirty="0"/>
          </a:p>
        </p:txBody>
      </p:sp>
      <p:pic>
        <p:nvPicPr>
          <p:cNvPr id="39938" name="Picture 2" descr="D:\Venkat\VK\TDG Wireframes\Slide2.png"/>
          <p:cNvPicPr>
            <a:picLocks noChangeAspect="1" noChangeArrowheads="1"/>
          </p:cNvPicPr>
          <p:nvPr/>
        </p:nvPicPr>
        <p:blipFill>
          <a:blip r:embed="rId2" cstate="print"/>
          <a:srcRect/>
          <a:stretch>
            <a:fillRect/>
          </a:stretch>
        </p:blipFill>
        <p:spPr bwMode="auto">
          <a:xfrm>
            <a:off x="0" y="1447800"/>
            <a:ext cx="9902825" cy="4953000"/>
          </a:xfrm>
          <a:prstGeom prst="rect">
            <a:avLst/>
          </a:prstGeom>
          <a:noFill/>
        </p:spPr>
      </p:pic>
    </p:spTree>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iau07_YeOU2LhML6a8Naf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heme/theme1.xml><?xml version="1.0" encoding="utf-8"?>
<a:theme xmlns:a="http://schemas.openxmlformats.org/drawingml/2006/main" name="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2015">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413A1AD00F77241ACE3A906EF108E21" ma:contentTypeVersion="0" ma:contentTypeDescription="Create a new document." ma:contentTypeScope="" ma:versionID="a47754af63bac9faf240081dd10201c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0A2C31-523F-4F8B-B07C-9FF2B5BE5486}">
  <ds:schemaRef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terms/"/>
    <ds:schemaRef ds:uri="http://purl.org/dc/dcmitype/"/>
  </ds:schemaRefs>
</ds:datastoreItem>
</file>

<file path=customXml/itemProps2.xml><?xml version="1.0" encoding="utf-8"?>
<ds:datastoreItem xmlns:ds="http://schemas.openxmlformats.org/officeDocument/2006/customXml" ds:itemID="{7FABA00A-7949-466E-9F6E-C041E174F183}">
  <ds:schemaRefs>
    <ds:schemaRef ds:uri="http://schemas.microsoft.com/sharepoint/v3/contenttype/forms"/>
  </ds:schemaRefs>
</ds:datastoreItem>
</file>

<file path=customXml/itemProps3.xml><?xml version="1.0" encoding="utf-8"?>
<ds:datastoreItem xmlns:ds="http://schemas.openxmlformats.org/officeDocument/2006/customXml" ds:itemID="{56E3B391-E113-4A21-9061-BCFA95101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2015</Template>
  <TotalTime>8298</TotalTime>
  <Words>449</Words>
  <Application>Microsoft Office PowerPoint</Application>
  <PresentationFormat>Custom</PresentationFormat>
  <Paragraphs>53</Paragraphs>
  <Slides>5</Slides>
  <Notes>2</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5</vt:i4>
      </vt:variant>
    </vt:vector>
  </HeadingPairs>
  <TitlesOfParts>
    <vt:vector size="10" baseType="lpstr">
      <vt:lpstr>2015</vt:lpstr>
      <vt:lpstr>Closing slides</vt:lpstr>
      <vt:lpstr>Section break</vt:lpstr>
      <vt:lpstr>1_2015</vt:lpstr>
      <vt:lpstr>think-cell Slide</vt:lpstr>
      <vt:lpstr>TDG – Architectural Flow</vt:lpstr>
      <vt:lpstr>Slide 2</vt:lpstr>
      <vt:lpstr>Differentiators</vt:lpstr>
      <vt:lpstr>TDG Prototype</vt:lpstr>
      <vt:lpstr>TDG Prototype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Shah, Sunny</dc:creator>
  <cp:lastModifiedBy>Venkat</cp:lastModifiedBy>
  <cp:revision>140</cp:revision>
  <dcterms:created xsi:type="dcterms:W3CDTF">2006-08-16T00:00:00Z</dcterms:created>
  <dcterms:modified xsi:type="dcterms:W3CDTF">2015-08-10T07:57:10Z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0x0101004413A1AD00F77241ACE3A906EF108E21</vt:lpwstr>
  </property>
</Properties>
</file>