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9"/>
  </p:notesMasterIdLst>
  <p:sldIdLst>
    <p:sldId id="256" r:id="rId5"/>
    <p:sldId id="383" r:id="rId6"/>
    <p:sldId id="380" r:id="rId7"/>
    <p:sldId id="384" r:id="rId8"/>
  </p:sldIdLst>
  <p:sldSz cx="9902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11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F2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294" autoAdjust="0"/>
  </p:normalViewPr>
  <p:slideViewPr>
    <p:cSldViewPr>
      <p:cViewPr varScale="1">
        <p:scale>
          <a:sx n="90" d="100"/>
          <a:sy n="90" d="100"/>
        </p:scale>
        <p:origin x="-1038" y="-96"/>
      </p:cViewPr>
      <p:guideLst>
        <p:guide orient="horz" pos="2160"/>
        <p:guide pos="3119"/>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B789F9-599A-4CD7-9DEF-F8E3D9250EEE}" type="datetimeFigureOut">
              <a:rPr lang="en-US" smtClean="0"/>
              <a:pPr/>
              <a:t>7/19/2016</a:t>
            </a:fld>
            <a:endParaRPr lang="en-US"/>
          </a:p>
        </p:txBody>
      </p:sp>
      <p:sp>
        <p:nvSpPr>
          <p:cNvPr id="4" name="Slide Image Placeholder 3"/>
          <p:cNvSpPr>
            <a:spLocks noGrp="1" noRot="1" noChangeAspect="1"/>
          </p:cNvSpPr>
          <p:nvPr>
            <p:ph type="sldImg" idx="2"/>
          </p:nvPr>
        </p:nvSpPr>
        <p:spPr>
          <a:xfrm>
            <a:off x="954088" y="685800"/>
            <a:ext cx="4949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08227F-DE50-42B9-9C74-D4CF3D9242D2}" type="slidenum">
              <a:rPr lang="en-US" smtClean="0"/>
              <a:pPr/>
              <a:t>‹#›</a:t>
            </a:fld>
            <a:endParaRPr lang="en-US"/>
          </a:p>
        </p:txBody>
      </p:sp>
    </p:spTree>
    <p:extLst>
      <p:ext uri="{BB962C8B-B14F-4D97-AF65-F5344CB8AC3E}">
        <p14:creationId xmlns:p14="http://schemas.microsoft.com/office/powerpoint/2010/main" val="1998186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FE08227F-DE50-42B9-9C74-D4CF3D9242D2}" type="slidenum">
              <a:rPr lang="en-US" smtClean="0"/>
              <a:pPr/>
              <a:t>1</a:t>
            </a:fld>
            <a:endParaRPr lang="en-US"/>
          </a:p>
        </p:txBody>
      </p:sp>
    </p:spTree>
    <p:extLst>
      <p:ext uri="{BB962C8B-B14F-4D97-AF65-F5344CB8AC3E}">
        <p14:creationId xmlns:p14="http://schemas.microsoft.com/office/powerpoint/2010/main" val="315204394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6.xml"/><Relationship Id="rId13" Type="http://schemas.openxmlformats.org/officeDocument/2006/relationships/image" Target="../media/image4.emf"/><Relationship Id="rId3" Type="http://schemas.openxmlformats.org/officeDocument/2006/relationships/tags" Target="../tags/tag11.xml"/><Relationship Id="rId7" Type="http://schemas.openxmlformats.org/officeDocument/2006/relationships/tags" Target="../tags/tag15.xml"/><Relationship Id="rId12" Type="http://schemas.openxmlformats.org/officeDocument/2006/relationships/image" Target="../media/image1.emf"/><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tags" Target="../tags/tag14.xml"/><Relationship Id="rId11" Type="http://schemas.openxmlformats.org/officeDocument/2006/relationships/oleObject" Target="../embeddings/oleObject2.bin"/><Relationship Id="rId5" Type="http://schemas.openxmlformats.org/officeDocument/2006/relationships/tags" Target="../tags/tag13.xml"/><Relationship Id="rId10" Type="http://schemas.openxmlformats.org/officeDocument/2006/relationships/image" Target="../media/image3.jpeg"/><Relationship Id="rId4" Type="http://schemas.openxmlformats.org/officeDocument/2006/relationships/tags" Target="../tags/tag12.xml"/><Relationship Id="rId9" Type="http://schemas.openxmlformats.org/officeDocument/2006/relationships/slideMaster" Target="../slideMasters/slideMaster1.xml"/><Relationship Id="rId1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image" Target="../media/image5.png"/><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image" Target="../media/image1.emf"/><Relationship Id="rId2" Type="http://schemas.openxmlformats.org/officeDocument/2006/relationships/tags" Target="../tags/tag19.xml"/><Relationship Id="rId1" Type="http://schemas.openxmlformats.org/officeDocument/2006/relationships/vmlDrawing" Target="../drawings/vmlDrawing4.vml"/><Relationship Id="rId6" Type="http://schemas.openxmlformats.org/officeDocument/2006/relationships/tags" Target="../tags/tag23.xml"/><Relationship Id="rId11" Type="http://schemas.openxmlformats.org/officeDocument/2006/relationships/oleObject" Target="../embeddings/oleObject4.bin"/><Relationship Id="rId5" Type="http://schemas.openxmlformats.org/officeDocument/2006/relationships/tags" Target="../tags/tag22.xml"/><Relationship Id="rId10" Type="http://schemas.openxmlformats.org/officeDocument/2006/relationships/image" Target="../media/image6.jpeg"/><Relationship Id="rId4" Type="http://schemas.openxmlformats.org/officeDocument/2006/relationships/tags" Target="../tags/tag21.xml"/><Relationship Id="rId9" Type="http://schemas.openxmlformats.org/officeDocument/2006/relationships/slideMaster" Target="../slideMasters/slideMaster1.xml"/><Relationship Id="rId14" Type="http://schemas.openxmlformats.org/officeDocument/2006/relationships/image" Target="../media/image4.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1" name="Imagem 3"/>
          <p:cNvPicPr>
            <a:picLocks noChangeAspect="1"/>
          </p:cNvPicPr>
          <p:nvPr userDrawn="1"/>
        </p:nvPicPr>
        <p:blipFill>
          <a:blip r:embed="rId10" cstate="print"/>
          <a:srcRect b="17715"/>
          <a:stretch>
            <a:fillRect/>
          </a:stretch>
        </p:blipFill>
        <p:spPr bwMode="auto">
          <a:xfrm>
            <a:off x="-1589" y="1371601"/>
            <a:ext cx="9904413" cy="4953000"/>
          </a:xfrm>
          <a:prstGeom prst="rect">
            <a:avLst/>
          </a:prstGeom>
          <a:noFill/>
          <a:ln w="9525">
            <a:noFill/>
            <a:miter lim="800000"/>
            <a:headEnd/>
            <a:tailEnd/>
          </a:ln>
        </p:spPr>
      </p:pic>
      <p:sp>
        <p:nvSpPr>
          <p:cNvPr id="18" name="Rectangle 17"/>
          <p:cNvSpPr/>
          <p:nvPr>
            <p:custDataLst>
              <p:tags r:id="rId2"/>
            </p:custDataLst>
          </p:nvPr>
        </p:nvSpPr>
        <p:spPr>
          <a:xfrm>
            <a:off x="0" y="6400876"/>
            <a:ext cx="9902825"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p:custDataLst>
              <p:tags r:id="rId3"/>
            </p:custDataLst>
          </p:nvPr>
        </p:nvSpPr>
        <p:spPr bwMode="auto">
          <a:xfrm>
            <a:off x="-2052" y="1"/>
            <a:ext cx="9904877"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5" name="Object 4" hidden="1"/>
          <p:cNvGraphicFramePr>
            <a:graphicFrameLocks noChangeAspect="1"/>
          </p:cNvGraphicFramePr>
          <p:nvPr>
            <p:custDataLst>
              <p:tags r:id="rId4"/>
            </p:custDataLst>
          </p:nvPr>
        </p:nvGraphicFramePr>
        <p:xfrm>
          <a:off x="1" y="0"/>
          <a:ext cx="158699" cy="158750"/>
        </p:xfrm>
        <a:graphic>
          <a:graphicData uri="http://schemas.openxmlformats.org/presentationml/2006/ole">
            <mc:AlternateContent xmlns:mc="http://schemas.openxmlformats.org/markup-compatibility/2006">
              <mc:Choice xmlns:v="urn:schemas-microsoft-com:vml" Requires="v">
                <p:oleObj spid="_x0000_s2060" name="think-cell Slide" r:id="rId11" imgW="360" imgH="360" progId="">
                  <p:embed/>
                </p:oleObj>
              </mc:Choice>
              <mc:Fallback>
                <p:oleObj name="think-cell Slide" r:id="rId11" imgW="360" imgH="360" progId="">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58699"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p:custDataLst>
              <p:tags r:id="rId5"/>
            </p:custDataLst>
          </p:nvPr>
        </p:nvPicPr>
        <p:blipFill>
          <a:blip r:embed="rId13" cstate="email"/>
          <a:srcRect/>
          <a:stretch>
            <a:fillRect/>
          </a:stretch>
        </p:blipFill>
        <p:spPr bwMode="auto">
          <a:xfrm>
            <a:off x="6567681" y="6520695"/>
            <a:ext cx="3000463" cy="239021"/>
          </a:xfrm>
          <a:prstGeom prst="rect">
            <a:avLst/>
          </a:prstGeom>
          <a:noFill/>
        </p:spPr>
      </p:pic>
      <p:sp>
        <p:nvSpPr>
          <p:cNvPr id="2" name="Title 1"/>
          <p:cNvSpPr>
            <a:spLocks noGrp="1"/>
          </p:cNvSpPr>
          <p:nvPr>
            <p:ph type="ctrTitle" hasCustomPrompt="1"/>
            <p:custDataLst>
              <p:tags r:id="rId6"/>
            </p:custDataLst>
          </p:nvPr>
        </p:nvSpPr>
        <p:spPr>
          <a:xfrm>
            <a:off x="0" y="2256613"/>
            <a:ext cx="4539228" cy="2261632"/>
          </a:xfrm>
        </p:spPr>
        <p:txBody>
          <a:bodyPr lIns="231412" tIns="33059" rIns="33059" bIns="33059"/>
          <a:lstStyle>
            <a:lvl1pPr algn="l">
              <a:lnSpc>
                <a:spcPct val="100000"/>
              </a:lnSpc>
              <a:defRPr sz="3300" b="0">
                <a:solidFill>
                  <a:schemeClr val="tx1"/>
                </a:solidFill>
                <a:latin typeface="+mn-lt"/>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0" y="4551798"/>
            <a:ext cx="4539774" cy="947750"/>
          </a:xfrm>
        </p:spPr>
        <p:txBody>
          <a:bodyPr lIns="231412" tIns="33059" rIns="33059" bIns="33059"/>
          <a:lstStyle>
            <a:lvl1pPr marL="0" indent="0" algn="l">
              <a:lnSpc>
                <a:spcPct val="100000"/>
              </a:lnSpc>
              <a:buNone/>
              <a:defRPr sz="2200" b="0">
                <a:solidFill>
                  <a:schemeClr val="tx1"/>
                </a:solidFill>
                <a:latin typeface="+mn-lt"/>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p:custDataLst>
              <p:tags r:id="rId8"/>
            </p:custDataLst>
          </p:nvPr>
        </p:nvPicPr>
        <p:blipFill>
          <a:blip r:embed="rId14" cstate="email"/>
          <a:srcRect/>
          <a:stretch>
            <a:fillRect/>
          </a:stretch>
        </p:blipFill>
        <p:spPr bwMode="auto">
          <a:xfrm>
            <a:off x="716005" y="653034"/>
            <a:ext cx="3000046" cy="694690"/>
          </a:xfrm>
          <a:prstGeom prst="rect">
            <a:avLst/>
          </a:prstGeom>
          <a:noFill/>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58699" cy="158750"/>
        </p:xfrm>
        <a:graphic>
          <a:graphicData uri="http://schemas.openxmlformats.org/presentationml/2006/ole">
            <mc:AlternateContent xmlns:mc="http://schemas.openxmlformats.org/markup-compatibility/2006">
              <mc:Choice xmlns:v="urn:schemas-microsoft-com:vml" Requires="v">
                <p:oleObj spid="_x0000_s9228" name="think-cell Slide" r:id="rId5" imgW="360" imgH="360" progId="">
                  <p:embed/>
                </p:oleObj>
              </mc:Choice>
              <mc:Fallback>
                <p:oleObj name="think-cell Slide" r:id="rId5" imgW="360" imgH="360" progId="">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699"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64764" y="136526"/>
            <a:ext cx="9436911" cy="54927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264764" y="1265238"/>
            <a:ext cx="9436911" cy="4860925"/>
          </a:xfrm>
        </p:spPr>
        <p:txBody>
          <a:bodyPr/>
          <a:lstStyle/>
          <a:p>
            <a:pPr lvl="0"/>
            <a:r>
              <a:rPr lang="en-US" noProof="0" smtClean="0"/>
              <a:t>Click icon to add table</a:t>
            </a:r>
            <a:endParaRPr lang="en-US" noProof="0"/>
          </a:p>
        </p:txBody>
      </p:sp>
      <p:sp>
        <p:nvSpPr>
          <p:cNvPr id="4" name="Date Placeholder 3"/>
          <p:cNvSpPr>
            <a:spLocks noGrp="1"/>
          </p:cNvSpPr>
          <p:nvPr>
            <p:ph type="dt" sz="half" idx="10"/>
          </p:nvPr>
        </p:nvSpPr>
        <p:spPr>
          <a:xfrm>
            <a:off x="4377089" y="6676590"/>
            <a:ext cx="5059823" cy="123111"/>
          </a:xfrm>
          <a:prstGeom prst="rect">
            <a:avLst/>
          </a:prstGeom>
        </p:spPr>
        <p:txBody>
          <a:bodyPr/>
          <a:lstStyle>
            <a:lvl1pPr eaLnBrk="1" fontAlgn="auto" hangingPunct="1">
              <a:lnSpc>
                <a:spcPct val="100000"/>
              </a:lnSpc>
              <a:spcBef>
                <a:spcPts val="0"/>
              </a:spcBef>
              <a:spcAft>
                <a:spcPts val="0"/>
              </a:spcAft>
              <a:defRPr/>
            </a:lvl1pPr>
          </a:lstStyle>
          <a:p>
            <a:pPr>
              <a:defRPr/>
            </a:pPr>
            <a:r>
              <a:rPr lang="en-US" smtClean="0"/>
              <a:t>The information contained in this presentation is proprietary. Copyright ©2010 Capgemini. All rights reserved.</a:t>
            </a:r>
            <a:endParaRPr lang="en-US"/>
          </a:p>
        </p:txBody>
      </p:sp>
      <p:sp>
        <p:nvSpPr>
          <p:cNvPr id="5" name="Slide Number Placeholder 4"/>
          <p:cNvSpPr>
            <a:spLocks noGrp="1"/>
          </p:cNvSpPr>
          <p:nvPr>
            <p:ph type="sldNum" sz="quarter" idx="11"/>
          </p:nvPr>
        </p:nvSpPr>
        <p:spPr>
          <a:xfrm>
            <a:off x="9515436" y="6661995"/>
            <a:ext cx="239535" cy="153888"/>
          </a:xfrm>
          <a:prstGeom prst="rect">
            <a:avLst/>
          </a:prstGeom>
        </p:spPr>
        <p:txBody>
          <a:bodyPr/>
          <a:lstStyle>
            <a:lvl1pPr eaLnBrk="1" fontAlgn="auto" hangingPunct="1">
              <a:lnSpc>
                <a:spcPct val="100000"/>
              </a:lnSpc>
              <a:spcBef>
                <a:spcPts val="0"/>
              </a:spcBef>
              <a:spcAft>
                <a:spcPts val="0"/>
              </a:spcAft>
              <a:defRPr b="0"/>
            </a:lvl1pPr>
          </a:lstStyle>
          <a:p>
            <a:pPr>
              <a:defRPr/>
            </a:pPr>
            <a:fld id="{C69160A2-8B96-4AB8-B2F7-52E36B02BD84}" type="slidenum">
              <a:rPr lang="en-US"/>
              <a:pPr>
                <a:defRPr/>
              </a:pPr>
              <a:t>‹#›</a:t>
            </a:fld>
            <a:endParaRPr lang="en-US"/>
          </a:p>
        </p:txBody>
      </p:sp>
    </p:spTree>
    <p:extLst>
      <p:ext uri="{BB962C8B-B14F-4D97-AF65-F5344CB8AC3E}">
        <p14:creationId xmlns:p14="http://schemas.microsoft.com/office/powerpoint/2010/main" val="3231105575"/>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cSld name="Title Slide 2">
    <p:spTree>
      <p:nvGrpSpPr>
        <p:cNvPr id="1" name=""/>
        <p:cNvGrpSpPr/>
        <p:nvPr/>
      </p:nvGrpSpPr>
      <p:grpSpPr>
        <a:xfrm>
          <a:off x="0" y="0"/>
          <a:ext cx="0" cy="0"/>
          <a:chOff x="0" y="0"/>
          <a:chExt cx="0" cy="0"/>
        </a:xfrm>
      </p:grpSpPr>
      <p:pic>
        <p:nvPicPr>
          <p:cNvPr id="10" name="Image 9" descr="test5.jpg"/>
          <p:cNvPicPr>
            <a:picLocks noChangeAspect="1"/>
          </p:cNvPicPr>
          <p:nvPr/>
        </p:nvPicPr>
        <p:blipFill>
          <a:blip r:embed="rId10" cstate="print"/>
          <a:srcRect l="240" t="179" r="380" b="511"/>
          <a:stretch>
            <a:fillRect/>
          </a:stretch>
        </p:blipFill>
        <p:spPr>
          <a:xfrm>
            <a:off x="0" y="1050622"/>
            <a:ext cx="9902825" cy="5807378"/>
          </a:xfrm>
          <a:prstGeom prst="rect">
            <a:avLst/>
          </a:prstGeom>
        </p:spPr>
      </p:pic>
      <p:graphicFrame>
        <p:nvGraphicFramePr>
          <p:cNvPr id="4" name="Object 3" hidden="1"/>
          <p:cNvGraphicFramePr>
            <a:graphicFrameLocks noChangeAspect="1"/>
          </p:cNvGraphicFramePr>
          <p:nvPr>
            <p:custDataLst>
              <p:tags r:id="rId2"/>
            </p:custDataLst>
          </p:nvPr>
        </p:nvGraphicFramePr>
        <p:xfrm>
          <a:off x="1" y="0"/>
          <a:ext cx="158699" cy="158750"/>
        </p:xfrm>
        <a:graphic>
          <a:graphicData uri="http://schemas.openxmlformats.org/presentationml/2006/ole">
            <mc:AlternateContent xmlns:mc="http://schemas.openxmlformats.org/markup-compatibility/2006">
              <mc:Choice xmlns:v="urn:schemas-microsoft-com:vml" Requires="v">
                <p:oleObj spid="_x0000_s37892"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58699"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itle 1"/>
          <p:cNvSpPr>
            <a:spLocks noGrp="1"/>
          </p:cNvSpPr>
          <p:nvPr>
            <p:ph type="title" hasCustomPrompt="1"/>
            <p:custDataLst>
              <p:tags r:id="rId3"/>
            </p:custDataLst>
          </p:nvPr>
        </p:nvSpPr>
        <p:spPr>
          <a:xfrm>
            <a:off x="4489313" y="1968817"/>
            <a:ext cx="5413512" cy="2414915"/>
          </a:xfrm>
        </p:spPr>
        <p:txBody>
          <a:bodyPr vert="horz" lIns="36000" tIns="36000" rIns="360000" bIns="36000" rtlCol="0" anchor="ctr">
            <a:noAutofit/>
          </a:bodyPr>
          <a:lstStyle>
            <a:lvl1pPr algn="r" defTabSz="995690" rtl="0" eaLnBrk="1" latinLnBrk="0" hangingPunct="1">
              <a:lnSpc>
                <a:spcPct val="100000"/>
              </a:lnSpc>
              <a:spcBef>
                <a:spcPct val="0"/>
              </a:spcBef>
              <a:buNone/>
              <a:defRPr lang="en-US" sz="3600" b="0" kern="1200" dirty="0">
                <a:solidFill>
                  <a:schemeClr val="bg1"/>
                </a:solidFill>
                <a:effectLst>
                  <a:outerShdw blurRad="38100" dist="38100" dir="2700000" algn="tl">
                    <a:srgbClr val="000000">
                      <a:alpha val="43137"/>
                    </a:srgbClr>
                  </a:outerShdw>
                </a:effectLst>
                <a:latin typeface="+mn-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4"/>
            </p:custDataLst>
          </p:nvPr>
        </p:nvSpPr>
        <p:spPr>
          <a:xfrm>
            <a:off x="5335243" y="4609876"/>
            <a:ext cx="4567583" cy="1806302"/>
          </a:xfrm>
        </p:spPr>
        <p:txBody>
          <a:bodyPr vert="horz" lIns="36000" tIns="36000" rIns="360000" bIns="36000" rtlCol="0">
            <a:noAutofit/>
          </a:bodyPr>
          <a:lstStyle>
            <a:lvl1pPr marL="0" indent="0" algn="r" defTabSz="995690" rtl="0" eaLnBrk="1" latinLnBrk="0" hangingPunct="1">
              <a:lnSpc>
                <a:spcPct val="100000"/>
              </a:lnSpc>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p:custDataLst>
              <p:tags r:id="rId5"/>
            </p:custDataLst>
          </p:nvPr>
        </p:nvSpPr>
        <p:spPr bwMode="auto">
          <a:xfrm>
            <a:off x="-2052" y="1"/>
            <a:ext cx="9904877"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22" name="Picture 103" descr="C:\Users\UserSim\Desktop\Capgemini\Capgemini_logo_cmyk.png"/>
          <p:cNvPicPr>
            <a:picLocks noChangeAspect="1" noChangeArrowheads="1"/>
          </p:cNvPicPr>
          <p:nvPr>
            <p:custDataLst>
              <p:tags r:id="rId6"/>
            </p:custDataLst>
          </p:nvPr>
        </p:nvPicPr>
        <p:blipFill>
          <a:blip r:embed="rId13" cstate="email"/>
          <a:srcRect/>
          <a:stretch>
            <a:fillRect/>
          </a:stretch>
        </p:blipFill>
        <p:spPr bwMode="auto">
          <a:xfrm>
            <a:off x="716005" y="653034"/>
            <a:ext cx="3000046" cy="694690"/>
          </a:xfrm>
          <a:prstGeom prst="rect">
            <a:avLst/>
          </a:prstGeom>
          <a:noFill/>
        </p:spPr>
      </p:pic>
      <p:sp>
        <p:nvSpPr>
          <p:cNvPr id="23" name="Rectangle 22"/>
          <p:cNvSpPr/>
          <p:nvPr>
            <p:custDataLst>
              <p:tags r:id="rId7"/>
            </p:custDataLst>
          </p:nvPr>
        </p:nvSpPr>
        <p:spPr>
          <a:xfrm>
            <a:off x="0" y="6400876"/>
            <a:ext cx="9902825"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24" name="Picture 104" descr="C:\Users\UserSim\Desktop\Capgemini\moto.emf"/>
          <p:cNvPicPr>
            <a:picLocks noChangeAspect="1" noChangeArrowheads="1"/>
          </p:cNvPicPr>
          <p:nvPr>
            <p:custDataLst>
              <p:tags r:id="rId8"/>
            </p:custDataLst>
          </p:nvPr>
        </p:nvPicPr>
        <p:blipFill>
          <a:blip r:embed="rId14" cstate="email"/>
          <a:srcRect/>
          <a:stretch>
            <a:fillRect/>
          </a:stretch>
        </p:blipFill>
        <p:spPr bwMode="auto">
          <a:xfrm>
            <a:off x="6567681" y="6520695"/>
            <a:ext cx="3000463" cy="239021"/>
          </a:xfrm>
          <a:prstGeom prst="rect">
            <a:avLst/>
          </a:prstGeom>
          <a:noFill/>
        </p:spPr>
      </p:pic>
    </p:spTree>
    <p:extLst>
      <p:ext uri="{BB962C8B-B14F-4D97-AF65-F5344CB8AC3E}">
        <p14:creationId xmlns:p14="http://schemas.microsoft.com/office/powerpoint/2010/main" val="3932570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13" Type="http://schemas.openxmlformats.org/officeDocument/2006/relationships/tags" Target="../tags/tag7.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tags" Target="../tags/tag1.xml"/><Relationship Id="rId12" Type="http://schemas.openxmlformats.org/officeDocument/2006/relationships/tags" Target="../tags/tag6.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vmlDrawing" Target="../drawings/vmlDrawing1.vml"/><Relationship Id="rId11" Type="http://schemas.openxmlformats.org/officeDocument/2006/relationships/tags" Target="../tags/tag5.xml"/><Relationship Id="rId5" Type="http://schemas.openxmlformats.org/officeDocument/2006/relationships/theme" Target="../theme/theme1.xml"/><Relationship Id="rId15" Type="http://schemas.openxmlformats.org/officeDocument/2006/relationships/tags" Target="../tags/tag9.xml"/><Relationship Id="rId10" Type="http://schemas.openxmlformats.org/officeDocument/2006/relationships/tags" Target="../tags/tag4.xml"/><Relationship Id="rId4" Type="http://schemas.openxmlformats.org/officeDocument/2006/relationships/slideLayout" Target="../slideLayouts/slideLayout4.xml"/><Relationship Id="rId9" Type="http://schemas.openxmlformats.org/officeDocument/2006/relationships/tags" Target="../tags/tag3.xml"/><Relationship Id="rId14" Type="http://schemas.openxmlformats.org/officeDocument/2006/relationships/tags" Target="../tags/tag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7"/>
            </p:custDataLst>
          </p:nvPr>
        </p:nvGraphicFramePr>
        <p:xfrm>
          <a:off x="1" y="0"/>
          <a:ext cx="158699" cy="158750"/>
        </p:xfrm>
        <a:graphic>
          <a:graphicData uri="http://schemas.openxmlformats.org/presentationml/2006/ole">
            <mc:AlternateContent xmlns:mc="http://schemas.openxmlformats.org/markup-compatibility/2006">
              <mc:Choice xmlns:v="urn:schemas-microsoft-com:vml" Requires="v">
                <p:oleObj spid="_x0000_s1036" name="think-cell Slide" r:id="rId16" imgW="360" imgH="360" progId="">
                  <p:embed/>
                </p:oleObj>
              </mc:Choice>
              <mc:Fallback>
                <p:oleObj name="think-cell Slide" r:id="rId16" imgW="360" imgH="360" progId="">
                  <p:embed/>
                  <p:pic>
                    <p:nvPicPr>
                      <p:cNvPr id="0" name="Picture 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 y="0"/>
                        <a:ext cx="158699"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8"/>
            </p:custDataLst>
          </p:nvPr>
        </p:nvSpPr>
        <p:spPr>
          <a:xfrm>
            <a:off x="1" y="1"/>
            <a:ext cx="9902824" cy="1002135"/>
          </a:xfrm>
          <a:prstGeom prst="rect">
            <a:avLst/>
          </a:prstGeom>
        </p:spPr>
        <p:txBody>
          <a:bodyPr vert="horz" lIns="297529" tIns="33059" rIns="165294" bIns="33059" rtlCol="0" anchor="ctr">
            <a:noAutofit/>
          </a:bodyPr>
          <a:lstStyle/>
          <a:p>
            <a:r>
              <a:rPr lang="en-US" noProof="0" smtClean="0"/>
              <a:t>Click to edit Master title style</a:t>
            </a:r>
            <a:endParaRPr lang="en-US" noProof="0" dirty="0"/>
          </a:p>
        </p:txBody>
      </p:sp>
      <p:sp>
        <p:nvSpPr>
          <p:cNvPr id="3" name="Text Placeholder 2"/>
          <p:cNvSpPr>
            <a:spLocks noGrp="1"/>
          </p:cNvSpPr>
          <p:nvPr>
            <p:ph type="body" idx="1"/>
            <p:custDataLst>
              <p:tags r:id="rId9"/>
            </p:custDataLst>
          </p:nvPr>
        </p:nvSpPr>
        <p:spPr>
          <a:xfrm>
            <a:off x="323289" y="1501977"/>
            <a:ext cx="9258964" cy="4774998"/>
          </a:xfrm>
          <a:prstGeom prst="rect">
            <a:avLst/>
          </a:prstGeom>
        </p:spPr>
        <p:txBody>
          <a:bodyPr vert="horz" lIns="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0"/>
            </p:custDataLst>
          </p:nvPr>
        </p:nvSpPr>
        <p:spPr>
          <a:xfrm>
            <a:off x="9564424" y="6661691"/>
            <a:ext cx="110572"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latin typeface="+mn-lt"/>
              </a:rPr>
              <a:pPr algn="ctr"/>
              <a:t>‹#›</a:t>
            </a:fld>
            <a:endParaRPr lang="en-US" sz="700" dirty="0">
              <a:solidFill>
                <a:schemeClr val="tx2"/>
              </a:solidFill>
              <a:latin typeface="+mn-lt"/>
            </a:endParaRPr>
          </a:p>
        </p:txBody>
      </p:sp>
      <p:sp>
        <p:nvSpPr>
          <p:cNvPr id="9" name="Freeform 4"/>
          <p:cNvSpPr>
            <a:spLocks/>
          </p:cNvSpPr>
          <p:nvPr>
            <p:custDataLst>
              <p:tags r:id="rId11"/>
            </p:custDataLst>
          </p:nvPr>
        </p:nvSpPr>
        <p:spPr bwMode="auto">
          <a:xfrm>
            <a:off x="2" y="676402"/>
            <a:ext cx="9902824"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Rectangle 11"/>
          <p:cNvSpPr>
            <a:spLocks noChangeArrowheads="1"/>
          </p:cNvSpPr>
          <p:nvPr>
            <p:custDataLst>
              <p:tags r:id="rId12"/>
            </p:custDataLst>
          </p:nvPr>
        </p:nvSpPr>
        <p:spPr bwMode="auto">
          <a:xfrm>
            <a:off x="6739669" y="6623404"/>
            <a:ext cx="2659791"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smtClean="0">
                <a:solidFill>
                  <a:schemeClr val="tx2"/>
                </a:solidFill>
                <a:latin typeface="+mn-lt"/>
                <a:cs typeface="Helvetica Light"/>
              </a:rPr>
              <a:t>Copyright © </a:t>
            </a:r>
            <a:r>
              <a:rPr lang="en-US" altLang="en-US" sz="700" b="0" i="0" noProof="0" dirty="0" err="1" smtClean="0">
                <a:solidFill>
                  <a:schemeClr val="tx2"/>
                </a:solidFill>
                <a:latin typeface="+mn-lt"/>
                <a:cs typeface="Helvetica Light"/>
              </a:rPr>
              <a:t>Capgemini</a:t>
            </a:r>
            <a:r>
              <a:rPr lang="en-US" altLang="en-US" sz="700" b="0" i="0" noProof="0" dirty="0" smtClean="0">
                <a:solidFill>
                  <a:schemeClr val="tx2"/>
                </a:solidFill>
                <a:latin typeface="+mn-lt"/>
                <a:cs typeface="Helvetica Light"/>
              </a:rPr>
              <a:t> 2015. All Rights Reserved</a:t>
            </a:r>
          </a:p>
        </p:txBody>
      </p:sp>
      <p:sp>
        <p:nvSpPr>
          <p:cNvPr id="13" name="Rectangle 12"/>
          <p:cNvSpPr/>
          <p:nvPr>
            <p:custDataLst>
              <p:tags r:id="rId13"/>
            </p:custDataLst>
          </p:nvPr>
        </p:nvSpPr>
        <p:spPr>
          <a:xfrm>
            <a:off x="7485520" y="6427223"/>
            <a:ext cx="1913940" cy="195814"/>
          </a:xfrm>
          <a:prstGeom prst="rect">
            <a:avLst/>
          </a:prstGeom>
        </p:spPr>
        <p:txBody>
          <a:bodyPr wrap="none" lIns="35997" tIns="35997" rIns="35997" bIns="35997" anchor="b"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700" dirty="0" smtClean="0">
                <a:solidFill>
                  <a:schemeClr val="tx2"/>
                </a:solidFill>
                <a:latin typeface="+mn-lt"/>
              </a:rPr>
              <a:t>Test data Management | May 2015</a:t>
            </a:r>
            <a:r>
              <a:rPr lang="en-US" sz="700" kern="1200" dirty="0" smtClean="0">
                <a:solidFill>
                  <a:schemeClr val="tx2"/>
                </a:solidFill>
                <a:latin typeface="+mn-lt"/>
                <a:ea typeface="+mn-ea"/>
                <a:cs typeface="+mn-cs"/>
              </a:rPr>
              <a:t> | </a:t>
            </a:r>
            <a:r>
              <a:rPr lang="en-US" sz="700" dirty="0" smtClean="0">
                <a:solidFill>
                  <a:schemeClr val="tx2"/>
                </a:solidFill>
                <a:latin typeface="+mn-lt"/>
              </a:rPr>
              <a:t>Financial Services</a:t>
            </a:r>
            <a:endParaRPr lang="en-US" sz="700" dirty="0">
              <a:solidFill>
                <a:schemeClr val="tx2"/>
              </a:solidFill>
              <a:latin typeface="+mn-lt"/>
            </a:endParaRPr>
          </a:p>
        </p:txBody>
      </p:sp>
      <p:pic>
        <p:nvPicPr>
          <p:cNvPr id="14" name="Picture 103" descr="C:\Users\UserSim\Desktop\Capgemini\Capgemini_logo_cmyk.png"/>
          <p:cNvPicPr>
            <a:picLocks noChangeAspect="1" noChangeArrowheads="1"/>
          </p:cNvPicPr>
          <p:nvPr>
            <p:custDataLst>
              <p:tags r:id="rId14"/>
            </p:custDataLst>
          </p:nvPr>
        </p:nvPicPr>
        <p:blipFill>
          <a:blip r:embed="rId18" cstate="email"/>
          <a:srcRect/>
          <a:stretch>
            <a:fillRect/>
          </a:stretch>
        </p:blipFill>
        <p:spPr bwMode="auto">
          <a:xfrm>
            <a:off x="158919" y="6443187"/>
            <a:ext cx="1310195" cy="320682"/>
          </a:xfrm>
          <a:prstGeom prst="rect">
            <a:avLst/>
          </a:prstGeom>
          <a:noFill/>
        </p:spPr>
      </p:pic>
      <p:cxnSp>
        <p:nvCxnSpPr>
          <p:cNvPr id="15" name="Straight Connector 5"/>
          <p:cNvCxnSpPr/>
          <p:nvPr>
            <p:custDataLst>
              <p:tags r:id="rId15"/>
            </p:custDataLst>
          </p:nvPr>
        </p:nvCxnSpPr>
        <p:spPr>
          <a:xfrm flipH="1">
            <a:off x="2" y="6362700"/>
            <a:ext cx="9902824"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9" r:id="rId2"/>
    <p:sldLayoutId id="2147483795" r:id="rId3"/>
    <p:sldLayoutId id="2147483796" r:id="rId4"/>
  </p:sldLayoutIdLst>
  <p:timing>
    <p:tnLst>
      <p:par>
        <p:cTn id="1" dur="indefinite" restart="never" nodeType="tmRoot"/>
      </p:par>
    </p:tnLst>
  </p:timing>
  <p:txStyles>
    <p:titleStyle>
      <a:lvl1pPr algn="l" defTabSz="914342" rtl="0" eaLnBrk="1" latinLnBrk="0" hangingPunct="1">
        <a:lnSpc>
          <a:spcPct val="100000"/>
        </a:lnSpc>
        <a:spcBef>
          <a:spcPct val="0"/>
        </a:spcBef>
        <a:buNone/>
        <a:defRPr sz="2600" b="0" kern="1200">
          <a:solidFill>
            <a:schemeClr val="tx1"/>
          </a:solidFill>
          <a:latin typeface="+mj-lt"/>
          <a:ea typeface="+mj-ea"/>
          <a:cs typeface="+mj-cs"/>
        </a:defRPr>
      </a:lvl1pPr>
    </p:titleStyle>
    <p:bodyStyle>
      <a:lvl1pPr marL="228600" indent="-228600" algn="l" defTabSz="914342" rtl="0" eaLnBrk="1" latinLnBrk="0" hangingPunct="1">
        <a:lnSpc>
          <a:spcPct val="100000"/>
        </a:lnSpc>
        <a:spcBef>
          <a:spcPts val="0"/>
        </a:spcBef>
        <a:spcAft>
          <a:spcPts val="600"/>
        </a:spcAft>
        <a:buClr>
          <a:schemeClr val="accent5"/>
        </a:buClr>
        <a:buFont typeface="Wingdings" pitchFamily="2" charset="2"/>
        <a:buChar char="§"/>
        <a:defRPr sz="1400" b="0" kern="1200">
          <a:solidFill>
            <a:schemeClr val="tx2">
              <a:lumMod val="50000"/>
            </a:schemeClr>
          </a:solidFill>
          <a:latin typeface="+mn-lt"/>
          <a:ea typeface="+mn-ea"/>
          <a:cs typeface="+mn-cs"/>
        </a:defRPr>
      </a:lvl1pPr>
      <a:lvl2pPr marL="457200" indent="-228600" algn="l" defTabSz="914342" rtl="0" eaLnBrk="1" latinLnBrk="0" hangingPunct="1">
        <a:lnSpc>
          <a:spcPct val="100000"/>
        </a:lnSpc>
        <a:spcBef>
          <a:spcPts val="0"/>
        </a:spcBef>
        <a:spcAft>
          <a:spcPts val="600"/>
        </a:spcAft>
        <a:buClr>
          <a:schemeClr val="accent3"/>
        </a:buClr>
        <a:buFont typeface="Wingdings" pitchFamily="2" charset="2"/>
        <a:buChar char="§"/>
        <a:defRPr sz="1400" kern="1200">
          <a:solidFill>
            <a:schemeClr val="tx2">
              <a:lumMod val="50000"/>
            </a:schemeClr>
          </a:solidFill>
          <a:latin typeface="+mn-lt"/>
          <a:ea typeface="+mn-ea"/>
          <a:cs typeface="+mn-cs"/>
        </a:defRPr>
      </a:lvl2pPr>
      <a:lvl3pPr marL="685800" indent="-228600" algn="l" defTabSz="914342" rtl="0" eaLnBrk="1" latinLnBrk="0" hangingPunct="1">
        <a:lnSpc>
          <a:spcPct val="100000"/>
        </a:lnSpc>
        <a:spcBef>
          <a:spcPts val="0"/>
        </a:spcBef>
        <a:spcAft>
          <a:spcPts val="600"/>
        </a:spcAft>
        <a:buClr>
          <a:schemeClr val="accent2"/>
        </a:buClr>
        <a:buFont typeface="Arial" pitchFamily="34" charset="0"/>
        <a:buChar char="•"/>
        <a:defRPr sz="1400" kern="1200">
          <a:solidFill>
            <a:schemeClr val="tx2">
              <a:lumMod val="50000"/>
            </a:schemeClr>
          </a:solidFill>
          <a:latin typeface="+mn-lt"/>
          <a:ea typeface="+mn-ea"/>
          <a:cs typeface="+mn-cs"/>
        </a:defRPr>
      </a:lvl3pPr>
      <a:lvl4pPr marL="914400" indent="-228600" algn="l" defTabSz="914342" rtl="0" eaLnBrk="1" latinLnBrk="0" hangingPunct="1">
        <a:lnSpc>
          <a:spcPct val="10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590800"/>
            <a:ext cx="5256212" cy="2261632"/>
          </a:xfrm>
        </p:spPr>
        <p:txBody>
          <a:bodyPr/>
          <a:lstStyle/>
          <a:p>
            <a:r>
              <a:rPr lang="en-US" dirty="0" smtClean="0">
                <a:solidFill>
                  <a:schemeClr val="bg1"/>
                </a:solidFill>
              </a:rPr>
              <a:t>TEST DATA GENERATOR</a:t>
            </a:r>
            <a:endParaRPr lang="en-US" dirty="0">
              <a:solidFill>
                <a:schemeClr val="bg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DATA GENERATOR</a:t>
            </a:r>
            <a:endParaRPr lang="en-US" dirty="0"/>
          </a:p>
        </p:txBody>
      </p:sp>
      <p:pic>
        <p:nvPicPr>
          <p:cNvPr id="38914" name="Picture 2" descr="D:\Users\srikchal\Documents\My Received Files\Arch.jpg"/>
          <p:cNvPicPr>
            <a:picLocks noChangeAspect="1" noChangeArrowheads="1"/>
          </p:cNvPicPr>
          <p:nvPr/>
        </p:nvPicPr>
        <p:blipFill>
          <a:blip r:embed="rId2" cstate="print"/>
          <a:srcRect/>
          <a:stretch>
            <a:fillRect/>
          </a:stretch>
        </p:blipFill>
        <p:spPr bwMode="auto">
          <a:xfrm>
            <a:off x="379412" y="3657600"/>
            <a:ext cx="4572000" cy="2514600"/>
          </a:xfrm>
          <a:prstGeom prst="rect">
            <a:avLst/>
          </a:prstGeom>
          <a:noFill/>
          <a:ln>
            <a:solidFill>
              <a:schemeClr val="tx1"/>
            </a:solidFill>
            <a:prstDash val="solid"/>
          </a:ln>
        </p:spPr>
      </p:pic>
      <p:sp>
        <p:nvSpPr>
          <p:cNvPr id="4" name="TextBox 3"/>
          <p:cNvSpPr txBox="1"/>
          <p:nvPr/>
        </p:nvSpPr>
        <p:spPr>
          <a:xfrm>
            <a:off x="5180012" y="3364974"/>
            <a:ext cx="4343400" cy="1892826"/>
          </a:xfrm>
          <a:prstGeom prst="rect">
            <a:avLst/>
          </a:prstGeom>
          <a:noFill/>
        </p:spPr>
        <p:txBody>
          <a:bodyPr wrap="square" rtlCol="0">
            <a:spAutoFit/>
          </a:bodyPr>
          <a:lstStyle/>
          <a:p>
            <a:pPr marL="342900" indent="-342900"/>
            <a:r>
              <a:rPr lang="en-US" sz="900" b="1" u="sng" dirty="0" smtClean="0">
                <a:solidFill>
                  <a:schemeClr val="tx2">
                    <a:lumMod val="50000"/>
                  </a:schemeClr>
                </a:solidFill>
              </a:rPr>
              <a:t>SEQUENCE OF ACTIVITIES:</a:t>
            </a:r>
          </a:p>
          <a:p>
            <a:pPr marL="342900" indent="-342900"/>
            <a:endParaRPr lang="en-US" sz="900" dirty="0" smtClean="0">
              <a:solidFill>
                <a:schemeClr val="tx2">
                  <a:lumMod val="50000"/>
                </a:schemeClr>
              </a:solidFill>
            </a:endParaRPr>
          </a:p>
          <a:p>
            <a:pPr marL="342900" indent="-342900">
              <a:buAutoNum type="arabicPeriod"/>
            </a:pPr>
            <a:r>
              <a:rPr lang="en-US" sz="900" dirty="0" smtClean="0">
                <a:solidFill>
                  <a:schemeClr val="tx2">
                    <a:lumMod val="50000"/>
                  </a:schemeClr>
                </a:solidFill>
              </a:rPr>
              <a:t>A Database Dictionary is uploaded into the Engine.</a:t>
            </a:r>
          </a:p>
          <a:p>
            <a:pPr marL="342900" indent="-342900">
              <a:buAutoNum type="arabicPeriod"/>
            </a:pPr>
            <a:r>
              <a:rPr lang="en-US" sz="900" dirty="0" smtClean="0">
                <a:solidFill>
                  <a:schemeClr val="tx2">
                    <a:lumMod val="50000"/>
                  </a:schemeClr>
                </a:solidFill>
              </a:rPr>
              <a:t>The engine validates the metadata pattern in the dictionary against the Non prod dB Meta data.</a:t>
            </a:r>
          </a:p>
          <a:p>
            <a:pPr marL="342900" indent="-342900">
              <a:buAutoNum type="arabicPeriod"/>
            </a:pPr>
            <a:r>
              <a:rPr lang="en-US" sz="900" dirty="0" smtClean="0">
                <a:solidFill>
                  <a:schemeClr val="tx2">
                    <a:lumMod val="50000"/>
                  </a:schemeClr>
                </a:solidFill>
              </a:rPr>
              <a:t>Upon successful validation, an entry is made into TDG database.</a:t>
            </a:r>
          </a:p>
          <a:p>
            <a:pPr marL="342900" indent="-342900">
              <a:buAutoNum type="arabicPeriod"/>
            </a:pPr>
            <a:r>
              <a:rPr lang="en-US" sz="900" dirty="0" smtClean="0">
                <a:solidFill>
                  <a:schemeClr val="tx2">
                    <a:lumMod val="50000"/>
                  </a:schemeClr>
                </a:solidFill>
              </a:rPr>
              <a:t>The data from dictionary is then gathered to produce a logical Search screen (GUI)</a:t>
            </a:r>
          </a:p>
          <a:p>
            <a:pPr marL="342900" indent="-342900">
              <a:buAutoNum type="arabicPeriod"/>
            </a:pPr>
            <a:r>
              <a:rPr lang="en-US" sz="900" dirty="0" smtClean="0">
                <a:solidFill>
                  <a:schemeClr val="tx2">
                    <a:lumMod val="50000"/>
                  </a:schemeClr>
                </a:solidFill>
              </a:rPr>
              <a:t>A user would give the inputs using the GUI.</a:t>
            </a:r>
          </a:p>
          <a:p>
            <a:pPr marL="342900" indent="-342900">
              <a:buAutoNum type="arabicPeriod"/>
            </a:pPr>
            <a:r>
              <a:rPr lang="en-US" sz="900" dirty="0" smtClean="0">
                <a:solidFill>
                  <a:schemeClr val="tx2">
                    <a:lumMod val="50000"/>
                  </a:schemeClr>
                </a:solidFill>
              </a:rPr>
              <a:t>Logical search again hits the Engine which would make an appropriate entry into the relevant columns of the non prod dB.</a:t>
            </a:r>
          </a:p>
          <a:p>
            <a:pPr marL="342900" indent="-342900">
              <a:buAutoNum type="arabicPeriod"/>
            </a:pPr>
            <a:r>
              <a:rPr lang="en-US" sz="900" dirty="0" smtClean="0">
                <a:solidFill>
                  <a:schemeClr val="tx2">
                    <a:lumMod val="50000"/>
                  </a:schemeClr>
                </a:solidFill>
              </a:rPr>
              <a:t>An entry would also be made into the TDG database for tracking &amp; reporting purposes.</a:t>
            </a:r>
            <a:endParaRPr lang="en-US" sz="900" dirty="0" err="1" smtClean="0">
              <a:solidFill>
                <a:schemeClr val="tx2">
                  <a:lumMod val="50000"/>
                </a:schemeClr>
              </a:solidFill>
            </a:endParaRPr>
          </a:p>
        </p:txBody>
      </p:sp>
      <p:sp>
        <p:nvSpPr>
          <p:cNvPr id="5" name="TextBox 4"/>
          <p:cNvSpPr txBox="1"/>
          <p:nvPr/>
        </p:nvSpPr>
        <p:spPr>
          <a:xfrm>
            <a:off x="5180012" y="5262771"/>
            <a:ext cx="4495800" cy="1061829"/>
          </a:xfrm>
          <a:prstGeom prst="rect">
            <a:avLst/>
          </a:prstGeom>
          <a:noFill/>
        </p:spPr>
        <p:txBody>
          <a:bodyPr wrap="square" rtlCol="0">
            <a:spAutoFit/>
          </a:bodyPr>
          <a:lstStyle/>
          <a:p>
            <a:r>
              <a:rPr lang="en-US" sz="900" b="1" u="sng" dirty="0" smtClean="0">
                <a:solidFill>
                  <a:schemeClr val="tx2">
                    <a:lumMod val="50000"/>
                  </a:schemeClr>
                </a:solidFill>
              </a:rPr>
              <a:t>ENGINE INTELLIGENCE:</a:t>
            </a:r>
          </a:p>
          <a:p>
            <a:r>
              <a:rPr lang="en-US" sz="900" dirty="0" smtClean="0">
                <a:solidFill>
                  <a:schemeClr val="tx2">
                    <a:lumMod val="50000"/>
                  </a:schemeClr>
                </a:solidFill>
              </a:rPr>
              <a:t>** The engine generates default Unique values in the fields, if the field definition is          (Not null) – Especially where field entry is essential &amp; not selected in Input criteria.</a:t>
            </a:r>
          </a:p>
          <a:p>
            <a:r>
              <a:rPr lang="en-US" sz="900" dirty="0" smtClean="0">
                <a:solidFill>
                  <a:schemeClr val="tx2">
                    <a:lumMod val="50000"/>
                  </a:schemeClr>
                </a:solidFill>
              </a:rPr>
              <a:t>** Gets all the relevant tables from the dB &amp; arranges them in a sequence for data input based on the relationships defined in the dictionary.</a:t>
            </a:r>
          </a:p>
          <a:p>
            <a:r>
              <a:rPr lang="en-US" sz="900" dirty="0" smtClean="0">
                <a:solidFill>
                  <a:schemeClr val="tx2">
                    <a:lumMod val="50000"/>
                  </a:schemeClr>
                </a:solidFill>
              </a:rPr>
              <a:t>** Generates Primary keys from the dictionary defined values or else considers Max+1 value from the dB tables.</a:t>
            </a:r>
            <a:endParaRPr lang="en-US" sz="1000" dirty="0" err="1" smtClean="0">
              <a:solidFill>
                <a:schemeClr val="tx2">
                  <a:lumMod val="50000"/>
                </a:schemeClr>
              </a:solidFill>
            </a:endParaRPr>
          </a:p>
        </p:txBody>
      </p:sp>
      <p:sp>
        <p:nvSpPr>
          <p:cNvPr id="6" name="TextBox 5"/>
          <p:cNvSpPr txBox="1"/>
          <p:nvPr/>
        </p:nvSpPr>
        <p:spPr>
          <a:xfrm>
            <a:off x="379412" y="2743200"/>
            <a:ext cx="9296400" cy="477054"/>
          </a:xfrm>
          <a:prstGeom prst="rect">
            <a:avLst/>
          </a:prstGeom>
          <a:gradFill flip="none" rotWithShape="1">
            <a:gsLst>
              <a:gs pos="0">
                <a:schemeClr val="tx2">
                  <a:lumMod val="75000"/>
                  <a:tint val="66000"/>
                  <a:satMod val="160000"/>
                </a:schemeClr>
              </a:gs>
              <a:gs pos="50000">
                <a:schemeClr val="tx2">
                  <a:lumMod val="75000"/>
                  <a:tint val="44500"/>
                  <a:satMod val="160000"/>
                </a:schemeClr>
              </a:gs>
              <a:gs pos="100000">
                <a:schemeClr val="tx2">
                  <a:lumMod val="75000"/>
                  <a:tint val="23500"/>
                  <a:satMod val="160000"/>
                </a:schemeClr>
              </a:gs>
            </a:gsLst>
            <a:path path="circle">
              <a:fillToRect l="50000" t="50000" r="50000" b="50000"/>
            </a:path>
            <a:tileRect/>
          </a:gradFill>
        </p:spPr>
        <p:txBody>
          <a:bodyPr wrap="square" rtlCol="0">
            <a:spAutoFit/>
          </a:bodyPr>
          <a:lstStyle/>
          <a:p>
            <a:r>
              <a:rPr lang="en-US" sz="1400" dirty="0" smtClean="0">
                <a:solidFill>
                  <a:schemeClr val="tx2">
                    <a:lumMod val="50000"/>
                  </a:schemeClr>
                </a:solidFill>
              </a:rPr>
              <a:t>SOLUTION : </a:t>
            </a:r>
            <a:r>
              <a:rPr lang="en-US" sz="1100" dirty="0" smtClean="0">
                <a:solidFill>
                  <a:schemeClr val="tx2">
                    <a:lumMod val="50000"/>
                  </a:schemeClr>
                </a:solidFill>
              </a:rPr>
              <a:t>TEST DATA GENERATOR is an intelligent Data generation engine with a friendly Interface, giving the tester the much needed lenience to manufacture his own sets of test data.</a:t>
            </a:r>
          </a:p>
        </p:txBody>
      </p:sp>
      <p:sp>
        <p:nvSpPr>
          <p:cNvPr id="7" name="TextBox 6"/>
          <p:cNvSpPr txBox="1"/>
          <p:nvPr/>
        </p:nvSpPr>
        <p:spPr>
          <a:xfrm>
            <a:off x="760412" y="1219200"/>
            <a:ext cx="4114800" cy="1477328"/>
          </a:xfrm>
          <a:prstGeom prst="rect">
            <a:avLst/>
          </a:prstGeom>
          <a:gradFill flip="none" rotWithShape="1">
            <a:gsLst>
              <a:gs pos="0">
                <a:schemeClr val="accent3">
                  <a:lumMod val="20000"/>
                  <a:lumOff val="80000"/>
                  <a:shade val="30000"/>
                  <a:satMod val="115000"/>
                </a:schemeClr>
              </a:gs>
              <a:gs pos="50000">
                <a:schemeClr val="accent3">
                  <a:lumMod val="20000"/>
                  <a:lumOff val="80000"/>
                  <a:shade val="67500"/>
                  <a:satMod val="115000"/>
                </a:schemeClr>
              </a:gs>
              <a:gs pos="100000">
                <a:schemeClr val="accent3">
                  <a:lumMod val="20000"/>
                  <a:lumOff val="80000"/>
                  <a:shade val="100000"/>
                  <a:satMod val="115000"/>
                </a:schemeClr>
              </a:gs>
            </a:gsLst>
            <a:lin ang="13500000" scaled="1"/>
            <a:tileRect/>
          </a:gradFill>
        </p:spPr>
        <p:txBody>
          <a:bodyPr wrap="square" rtlCol="0">
            <a:spAutoFit/>
          </a:bodyPr>
          <a:lstStyle/>
          <a:p>
            <a:pPr marL="342900" indent="-342900">
              <a:buFont typeface="Wingdings" pitchFamily="2" charset="2"/>
              <a:buChar char="q"/>
            </a:pPr>
            <a:r>
              <a:rPr lang="en-US" sz="1000" b="1" u="sng" dirty="0" smtClean="0">
                <a:solidFill>
                  <a:schemeClr val="tx2">
                    <a:lumMod val="50000"/>
                  </a:schemeClr>
                </a:solidFill>
              </a:rPr>
              <a:t>Challenges around Data Generation:</a:t>
            </a:r>
          </a:p>
          <a:p>
            <a:pPr marL="342900" indent="-342900">
              <a:buAutoNum type="arabicPeriod"/>
            </a:pPr>
            <a:endParaRPr lang="en-US" sz="1000" dirty="0" smtClean="0">
              <a:solidFill>
                <a:schemeClr val="tx2">
                  <a:lumMod val="50000"/>
                </a:schemeClr>
              </a:solidFill>
            </a:endParaRPr>
          </a:p>
          <a:p>
            <a:pPr marL="342900" indent="-182880">
              <a:buFont typeface="Wingdings" pitchFamily="2" charset="2"/>
              <a:buChar char="Ø"/>
            </a:pPr>
            <a:r>
              <a:rPr lang="en-US" sz="1000" dirty="0" smtClean="0">
                <a:solidFill>
                  <a:schemeClr val="tx2">
                    <a:lumMod val="50000"/>
                  </a:schemeClr>
                </a:solidFill>
              </a:rPr>
              <a:t>Fit for purpose data not available in the production data slice.</a:t>
            </a:r>
          </a:p>
          <a:p>
            <a:pPr marL="342900" indent="-182880">
              <a:buFont typeface="Wingdings" pitchFamily="2" charset="2"/>
              <a:buChar char="Ø"/>
            </a:pPr>
            <a:r>
              <a:rPr lang="en-US" sz="1000" dirty="0" smtClean="0">
                <a:solidFill>
                  <a:schemeClr val="tx2">
                    <a:lumMod val="50000"/>
                  </a:schemeClr>
                </a:solidFill>
              </a:rPr>
              <a:t>Generating test data using front end web portals</a:t>
            </a:r>
          </a:p>
          <a:p>
            <a:pPr marL="342900" indent="-182880">
              <a:buFont typeface="Wingdings" pitchFamily="2" charset="2"/>
              <a:buChar char="Ø"/>
            </a:pPr>
            <a:r>
              <a:rPr lang="en-US" sz="1000" dirty="0" smtClean="0">
                <a:solidFill>
                  <a:schemeClr val="tx2">
                    <a:lumMod val="50000"/>
                  </a:schemeClr>
                </a:solidFill>
              </a:rPr>
              <a:t>Ensuring referential integrity while inserting data into heterogeneous systems</a:t>
            </a:r>
          </a:p>
          <a:p>
            <a:pPr marL="342900" indent="-182880">
              <a:buFont typeface="Wingdings" pitchFamily="2" charset="2"/>
              <a:buChar char="Ø"/>
            </a:pPr>
            <a:r>
              <a:rPr lang="en-US" sz="1000" dirty="0" smtClean="0">
                <a:solidFill>
                  <a:schemeClr val="tx2">
                    <a:lumMod val="50000"/>
                  </a:schemeClr>
                </a:solidFill>
              </a:rPr>
              <a:t>Slow responses &amp; high turn around time in generating bulk volumes.</a:t>
            </a:r>
          </a:p>
          <a:p>
            <a:pPr marL="342900" indent="-182880">
              <a:buFont typeface="Wingdings" pitchFamily="2" charset="2"/>
              <a:buChar char="Ø"/>
            </a:pPr>
            <a:r>
              <a:rPr lang="en-US" sz="1000" dirty="0" smtClean="0">
                <a:solidFill>
                  <a:schemeClr val="tx2">
                    <a:lumMod val="50000"/>
                  </a:schemeClr>
                </a:solidFill>
              </a:rPr>
              <a:t>Generate data in compliance to business Logics</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47" y="1447800"/>
            <a:ext cx="621765" cy="762000"/>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75212" y="1600200"/>
            <a:ext cx="685800" cy="609600"/>
          </a:xfrm>
          <a:prstGeom prst="rect">
            <a:avLst/>
          </a:prstGeom>
        </p:spPr>
      </p:pic>
      <p:sp>
        <p:nvSpPr>
          <p:cNvPr id="10" name="TextBox 9"/>
          <p:cNvSpPr txBox="1"/>
          <p:nvPr/>
        </p:nvSpPr>
        <p:spPr>
          <a:xfrm>
            <a:off x="5561012" y="1219200"/>
            <a:ext cx="4114800" cy="1477328"/>
          </a:xfrm>
          <a:prstGeom prst="rect">
            <a:avLst/>
          </a:prstGeom>
          <a:gradFill flip="none" rotWithShape="1">
            <a:gsLst>
              <a:gs pos="0">
                <a:srgbClr val="E0F2EC">
                  <a:shade val="30000"/>
                  <a:satMod val="115000"/>
                </a:srgbClr>
              </a:gs>
              <a:gs pos="50000">
                <a:srgbClr val="E0F2EC">
                  <a:shade val="67500"/>
                  <a:satMod val="115000"/>
                </a:srgbClr>
              </a:gs>
              <a:gs pos="100000">
                <a:srgbClr val="E0F2EC">
                  <a:shade val="100000"/>
                  <a:satMod val="115000"/>
                </a:srgbClr>
              </a:gs>
            </a:gsLst>
            <a:lin ang="2700000" scaled="1"/>
            <a:tileRect/>
          </a:gradFill>
        </p:spPr>
        <p:txBody>
          <a:bodyPr wrap="square" rtlCol="0">
            <a:spAutoFit/>
          </a:bodyPr>
          <a:lstStyle/>
          <a:p>
            <a:pPr marL="342900" indent="-342900">
              <a:buFont typeface="Wingdings" pitchFamily="2" charset="2"/>
              <a:buChar char="q"/>
            </a:pPr>
            <a:r>
              <a:rPr lang="en-US" sz="1000" b="1" u="sng" dirty="0" smtClean="0">
                <a:solidFill>
                  <a:schemeClr val="tx2">
                    <a:lumMod val="50000"/>
                  </a:schemeClr>
                </a:solidFill>
              </a:rPr>
              <a:t>How do we tackle those?</a:t>
            </a:r>
            <a:r>
              <a:rPr lang="en-US" sz="1000" b="1" dirty="0" smtClean="0">
                <a:solidFill>
                  <a:schemeClr val="tx2">
                    <a:lumMod val="50000"/>
                  </a:schemeClr>
                </a:solidFill>
              </a:rPr>
              <a:t> </a:t>
            </a:r>
          </a:p>
          <a:p>
            <a:pPr marL="342900" indent="-342900"/>
            <a:endParaRPr lang="en-US" sz="1000" b="1" dirty="0" smtClean="0">
              <a:solidFill>
                <a:schemeClr val="tx2">
                  <a:lumMod val="50000"/>
                </a:schemeClr>
              </a:solidFill>
            </a:endParaRPr>
          </a:p>
          <a:p>
            <a:pPr marL="342900" indent="-342900"/>
            <a:r>
              <a:rPr lang="en-US" sz="1000" b="1" dirty="0" smtClean="0">
                <a:solidFill>
                  <a:schemeClr val="tx2">
                    <a:lumMod val="50000"/>
                  </a:schemeClr>
                </a:solidFill>
              </a:rPr>
              <a:t>Simple! Build a Solution which</a:t>
            </a:r>
            <a:endParaRPr lang="en-US" sz="1000" dirty="0" smtClean="0">
              <a:solidFill>
                <a:schemeClr val="tx2">
                  <a:lumMod val="50000"/>
                </a:schemeClr>
              </a:solidFill>
            </a:endParaRPr>
          </a:p>
          <a:p>
            <a:pPr marL="342900" indent="-182880">
              <a:buFont typeface="Wingdings" pitchFamily="2" charset="2"/>
              <a:buChar char="Ø"/>
            </a:pPr>
            <a:r>
              <a:rPr lang="en-US" sz="1000" dirty="0" smtClean="0">
                <a:solidFill>
                  <a:schemeClr val="tx2">
                    <a:lumMod val="50000"/>
                  </a:schemeClr>
                </a:solidFill>
              </a:rPr>
              <a:t>Automates Data Generation mechanism</a:t>
            </a:r>
          </a:p>
          <a:p>
            <a:pPr marL="342900" indent="-182880">
              <a:buFont typeface="Wingdings" pitchFamily="2" charset="2"/>
              <a:buChar char="Ø"/>
            </a:pPr>
            <a:r>
              <a:rPr lang="en-US" sz="1000" dirty="0" smtClean="0">
                <a:solidFill>
                  <a:schemeClr val="tx2">
                    <a:lumMod val="50000"/>
                  </a:schemeClr>
                </a:solidFill>
              </a:rPr>
              <a:t>Comprises of a  user friendly interface </a:t>
            </a:r>
          </a:p>
          <a:p>
            <a:pPr marL="342900" indent="-182880">
              <a:buFont typeface="Wingdings" pitchFamily="2" charset="2"/>
              <a:buChar char="Ø"/>
            </a:pPr>
            <a:r>
              <a:rPr lang="en-US" sz="1000" dirty="0" smtClean="0">
                <a:solidFill>
                  <a:schemeClr val="tx2">
                    <a:lumMod val="50000"/>
                  </a:schemeClr>
                </a:solidFill>
              </a:rPr>
              <a:t>Quick in turning things around</a:t>
            </a:r>
          </a:p>
          <a:p>
            <a:pPr marL="342900" indent="-182880">
              <a:buFont typeface="Wingdings" pitchFamily="2" charset="2"/>
              <a:buChar char="Ø"/>
            </a:pPr>
            <a:r>
              <a:rPr lang="en-US" sz="1000" dirty="0" smtClean="0">
                <a:solidFill>
                  <a:schemeClr val="tx2">
                    <a:lumMod val="50000"/>
                  </a:schemeClr>
                </a:solidFill>
              </a:rPr>
              <a:t>Eliminates dependency on 3</a:t>
            </a:r>
            <a:r>
              <a:rPr lang="en-US" sz="1000" baseline="30000" dirty="0" smtClean="0">
                <a:solidFill>
                  <a:schemeClr val="tx2">
                    <a:lumMod val="50000"/>
                  </a:schemeClr>
                </a:solidFill>
              </a:rPr>
              <a:t>rd</a:t>
            </a:r>
            <a:r>
              <a:rPr lang="en-US" sz="1000" dirty="0" smtClean="0">
                <a:solidFill>
                  <a:schemeClr val="tx2">
                    <a:lumMod val="50000"/>
                  </a:schemeClr>
                </a:solidFill>
              </a:rPr>
              <a:t> parties</a:t>
            </a:r>
          </a:p>
          <a:p>
            <a:pPr marL="342900" indent="-182880">
              <a:buFont typeface="Wingdings" pitchFamily="2" charset="2"/>
              <a:buChar char="Ø"/>
            </a:pPr>
            <a:r>
              <a:rPr lang="en-US" sz="1000" dirty="0" smtClean="0">
                <a:solidFill>
                  <a:schemeClr val="tx2">
                    <a:lumMod val="50000"/>
                  </a:schemeClr>
                </a:solidFill>
              </a:rPr>
              <a:t>Ensures utmost referential Integrity</a:t>
            </a:r>
          </a:p>
          <a:p>
            <a:pPr marL="342900" indent="-182880">
              <a:buFont typeface="Wingdings" pitchFamily="2" charset="2"/>
              <a:buChar char="Ø"/>
            </a:pPr>
            <a:r>
              <a:rPr lang="en-US" sz="1000" dirty="0" smtClean="0">
                <a:solidFill>
                  <a:schemeClr val="tx2">
                    <a:lumMod val="50000"/>
                  </a:schemeClr>
                </a:solidFill>
              </a:rPr>
              <a:t>Adheres all the Business Logics appropriately</a:t>
            </a:r>
          </a:p>
        </p:txBody>
      </p:sp>
      <p:sp>
        <p:nvSpPr>
          <p:cNvPr id="11" name="TextBox 10"/>
          <p:cNvSpPr txBox="1"/>
          <p:nvPr/>
        </p:nvSpPr>
        <p:spPr>
          <a:xfrm>
            <a:off x="1446212" y="3276600"/>
            <a:ext cx="2057400" cy="307777"/>
          </a:xfrm>
          <a:prstGeom prst="rect">
            <a:avLst/>
          </a:prstGeom>
          <a:noFill/>
          <a:ln w="6350">
            <a:solidFill>
              <a:schemeClr val="tx1"/>
            </a:solidFill>
          </a:ln>
        </p:spPr>
        <p:txBody>
          <a:bodyPr wrap="square" rtlCol="0">
            <a:spAutoFit/>
          </a:bodyPr>
          <a:lstStyle/>
          <a:p>
            <a:r>
              <a:rPr lang="en-US" sz="1400" dirty="0" smtClean="0">
                <a:solidFill>
                  <a:schemeClr val="tx2">
                    <a:lumMod val="50000"/>
                  </a:schemeClr>
                </a:solidFill>
              </a:rPr>
              <a:t>TDG ARCHITECTURE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Oval 100"/>
          <p:cNvSpPr/>
          <p:nvPr/>
        </p:nvSpPr>
        <p:spPr>
          <a:xfrm>
            <a:off x="818601" y="1578541"/>
            <a:ext cx="1432556" cy="750627"/>
          </a:xfrm>
          <a:prstGeom prst="ellipse">
            <a:avLst/>
          </a:prstGeom>
          <a:solidFill>
            <a:schemeClr val="bg1">
              <a:lumMod val="9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102" name="Oval 101"/>
          <p:cNvSpPr/>
          <p:nvPr/>
        </p:nvSpPr>
        <p:spPr>
          <a:xfrm>
            <a:off x="834516" y="2426989"/>
            <a:ext cx="1432556" cy="750627"/>
          </a:xfrm>
          <a:prstGeom prst="ellipse">
            <a:avLst/>
          </a:prstGeom>
          <a:solidFill>
            <a:schemeClr val="bg1">
              <a:lumMod val="9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103" name="Oval 102"/>
          <p:cNvSpPr/>
          <p:nvPr/>
        </p:nvSpPr>
        <p:spPr>
          <a:xfrm>
            <a:off x="850431" y="3275437"/>
            <a:ext cx="1432556" cy="750627"/>
          </a:xfrm>
          <a:prstGeom prst="ellipse">
            <a:avLst/>
          </a:prstGeom>
          <a:solidFill>
            <a:schemeClr val="bg1">
              <a:lumMod val="9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104" name="Oval 103"/>
          <p:cNvSpPr/>
          <p:nvPr/>
        </p:nvSpPr>
        <p:spPr>
          <a:xfrm>
            <a:off x="852702" y="4123884"/>
            <a:ext cx="1432556" cy="750627"/>
          </a:xfrm>
          <a:prstGeom prst="ellipse">
            <a:avLst/>
          </a:prstGeom>
          <a:solidFill>
            <a:schemeClr val="bg1">
              <a:lumMod val="9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105" name="Oval 104"/>
          <p:cNvSpPr/>
          <p:nvPr/>
        </p:nvSpPr>
        <p:spPr>
          <a:xfrm>
            <a:off x="827686" y="5040573"/>
            <a:ext cx="1432556" cy="750627"/>
          </a:xfrm>
          <a:prstGeom prst="ellipse">
            <a:avLst/>
          </a:prstGeom>
          <a:solidFill>
            <a:schemeClr val="bg1">
              <a:lumMod val="9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2" name="Title 1"/>
          <p:cNvSpPr>
            <a:spLocks noGrp="1"/>
          </p:cNvSpPr>
          <p:nvPr>
            <p:ph type="title"/>
          </p:nvPr>
        </p:nvSpPr>
        <p:spPr>
          <a:xfrm>
            <a:off x="-9471" y="136526"/>
            <a:ext cx="9436911" cy="549275"/>
          </a:xfrm>
        </p:spPr>
        <p:txBody>
          <a:bodyPr/>
          <a:lstStyle/>
          <a:p>
            <a:r>
              <a:rPr lang="en-US" dirty="0" err="1" smtClean="0"/>
              <a:t>TDG_Differentiators</a:t>
            </a:r>
            <a:endParaRPr lang="en-US" dirty="0"/>
          </a:p>
        </p:txBody>
      </p:sp>
      <p:sp>
        <p:nvSpPr>
          <p:cNvPr id="4" name="Rounded Rectangle 3"/>
          <p:cNvSpPr/>
          <p:nvPr/>
        </p:nvSpPr>
        <p:spPr>
          <a:xfrm>
            <a:off x="4146885" y="1565705"/>
            <a:ext cx="5251165" cy="795528"/>
          </a:xfrm>
          <a:prstGeom prst="roundRect">
            <a:avLst/>
          </a:prstGeom>
          <a:solidFill>
            <a:schemeClr val="bg1">
              <a:lumMod val="9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5" name="Rounded Rectangle 4"/>
          <p:cNvSpPr/>
          <p:nvPr/>
        </p:nvSpPr>
        <p:spPr>
          <a:xfrm>
            <a:off x="2564818" y="1565702"/>
            <a:ext cx="1583536" cy="795528"/>
          </a:xfrm>
          <a:prstGeom prst="roundRect">
            <a:avLst/>
          </a:prstGeom>
          <a:solidFill>
            <a:srgbClr val="00B0F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6" name="Rounded Rectangle 5"/>
          <p:cNvSpPr/>
          <p:nvPr/>
        </p:nvSpPr>
        <p:spPr>
          <a:xfrm>
            <a:off x="4135513" y="2418398"/>
            <a:ext cx="5251165" cy="795528"/>
          </a:xfrm>
          <a:prstGeom prst="roundRect">
            <a:avLst/>
          </a:prstGeom>
          <a:solidFill>
            <a:schemeClr val="bg1">
              <a:lumMod val="9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7" name="Rounded Rectangle 6"/>
          <p:cNvSpPr/>
          <p:nvPr/>
        </p:nvSpPr>
        <p:spPr>
          <a:xfrm>
            <a:off x="2553445" y="2404748"/>
            <a:ext cx="1583536" cy="795528"/>
          </a:xfrm>
          <a:prstGeom prst="roundRect">
            <a:avLst/>
          </a:prstGeom>
          <a:solidFill>
            <a:srgbClr val="00B0F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8" name="Rounded Rectangle 7"/>
          <p:cNvSpPr/>
          <p:nvPr/>
        </p:nvSpPr>
        <p:spPr>
          <a:xfrm>
            <a:off x="4137784" y="3256136"/>
            <a:ext cx="5251165" cy="795528"/>
          </a:xfrm>
          <a:prstGeom prst="roundRect">
            <a:avLst/>
          </a:prstGeom>
          <a:solidFill>
            <a:schemeClr val="bg1">
              <a:lumMod val="9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9" name="Rounded Rectangle 8"/>
          <p:cNvSpPr/>
          <p:nvPr/>
        </p:nvSpPr>
        <p:spPr>
          <a:xfrm>
            <a:off x="2555717" y="3256134"/>
            <a:ext cx="1583536" cy="795528"/>
          </a:xfrm>
          <a:prstGeom prst="roundRect">
            <a:avLst/>
          </a:prstGeom>
          <a:solidFill>
            <a:srgbClr val="00B0F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14" name="TextBox 13"/>
          <p:cNvSpPr txBox="1"/>
          <p:nvPr/>
        </p:nvSpPr>
        <p:spPr>
          <a:xfrm>
            <a:off x="2589212" y="3425538"/>
            <a:ext cx="1468752" cy="461665"/>
          </a:xfrm>
          <a:prstGeom prst="rect">
            <a:avLst/>
          </a:prstGeom>
          <a:noFill/>
        </p:spPr>
        <p:txBody>
          <a:bodyPr wrap="square" rtlCol="0">
            <a:spAutoFit/>
          </a:bodyPr>
          <a:lstStyle/>
          <a:p>
            <a:pPr lvl="0" algn="ctr"/>
            <a:r>
              <a:rPr lang="en-US" sz="1200" b="1" dirty="0" smtClean="0">
                <a:solidFill>
                  <a:schemeClr val="bg1"/>
                </a:solidFill>
              </a:rPr>
              <a:t>Reduced Infrastructure</a:t>
            </a:r>
            <a:endParaRPr lang="en-US" sz="1200" kern="0" dirty="0" smtClean="0">
              <a:solidFill>
                <a:schemeClr val="bg1"/>
              </a:solidFill>
            </a:endParaRPr>
          </a:p>
        </p:txBody>
      </p:sp>
      <p:sp>
        <p:nvSpPr>
          <p:cNvPr id="15" name="TextBox 14"/>
          <p:cNvSpPr txBox="1"/>
          <p:nvPr/>
        </p:nvSpPr>
        <p:spPr>
          <a:xfrm>
            <a:off x="4223244" y="3329177"/>
            <a:ext cx="5026973" cy="600164"/>
          </a:xfrm>
          <a:prstGeom prst="rect">
            <a:avLst/>
          </a:prstGeom>
          <a:noFill/>
        </p:spPr>
        <p:txBody>
          <a:bodyPr wrap="square" rtlCol="0">
            <a:spAutoFit/>
          </a:bodyPr>
          <a:lstStyle/>
          <a:p>
            <a:pPr marL="0" lvl="1" defTabSz="914400">
              <a:spcBef>
                <a:spcPts val="200"/>
              </a:spcBef>
              <a:spcAft>
                <a:spcPts val="100"/>
              </a:spcAft>
              <a:defRPr/>
            </a:pPr>
            <a:r>
              <a:rPr lang="en-US" sz="1100" dirty="0" smtClean="0"/>
              <a:t>With understanding of test data requirements in advance to customize the essential data dictionaries, TDG gives the leverage to eliminate the production copies, ETLs involved alongside addressing the test data needs effectively.</a:t>
            </a:r>
            <a:endParaRPr lang="en-US" sz="1100" kern="0" dirty="0" smtClean="0">
              <a:solidFill>
                <a:srgbClr val="000000"/>
              </a:solidFill>
            </a:endParaRPr>
          </a:p>
        </p:txBody>
      </p:sp>
      <p:sp>
        <p:nvSpPr>
          <p:cNvPr id="16" name="TextBox 15"/>
          <p:cNvSpPr txBox="1"/>
          <p:nvPr/>
        </p:nvSpPr>
        <p:spPr>
          <a:xfrm>
            <a:off x="2747656" y="1811354"/>
            <a:ext cx="1232001" cy="461665"/>
          </a:xfrm>
          <a:prstGeom prst="rect">
            <a:avLst/>
          </a:prstGeom>
          <a:noFill/>
        </p:spPr>
        <p:txBody>
          <a:bodyPr wrap="square" rtlCol="0">
            <a:spAutoFit/>
          </a:bodyPr>
          <a:lstStyle/>
          <a:p>
            <a:pPr lvl="0" algn="ctr"/>
            <a:r>
              <a:rPr lang="en-US" sz="1200" b="1" dirty="0" smtClean="0">
                <a:solidFill>
                  <a:schemeClr val="bg1"/>
                </a:solidFill>
              </a:rPr>
              <a:t>Quicker turn around</a:t>
            </a:r>
            <a:endParaRPr lang="en-US" sz="1200" kern="0" dirty="0" smtClean="0">
              <a:solidFill>
                <a:schemeClr val="bg1"/>
              </a:solidFill>
            </a:endParaRPr>
          </a:p>
        </p:txBody>
      </p:sp>
      <p:sp>
        <p:nvSpPr>
          <p:cNvPr id="17" name="TextBox 16"/>
          <p:cNvSpPr txBox="1"/>
          <p:nvPr/>
        </p:nvSpPr>
        <p:spPr>
          <a:xfrm>
            <a:off x="2617828" y="2670067"/>
            <a:ext cx="1459808" cy="276999"/>
          </a:xfrm>
          <a:prstGeom prst="rect">
            <a:avLst/>
          </a:prstGeom>
          <a:noFill/>
        </p:spPr>
        <p:txBody>
          <a:bodyPr wrap="square" rtlCol="0">
            <a:spAutoFit/>
          </a:bodyPr>
          <a:lstStyle/>
          <a:p>
            <a:pPr algn="ctr"/>
            <a:r>
              <a:rPr lang="en-US" sz="1200" b="1" dirty="0" smtClean="0">
                <a:solidFill>
                  <a:schemeClr val="bg1"/>
                </a:solidFill>
              </a:rPr>
              <a:t>Higher quality</a:t>
            </a:r>
            <a:endParaRPr lang="en-US" sz="1200" kern="0" dirty="0" smtClean="0">
              <a:solidFill>
                <a:schemeClr val="bg1"/>
              </a:solidFill>
              <a:cs typeface="Arial" pitchFamily="34" charset="0"/>
            </a:endParaRPr>
          </a:p>
        </p:txBody>
      </p:sp>
      <p:sp>
        <p:nvSpPr>
          <p:cNvPr id="18" name="TextBox 17"/>
          <p:cNvSpPr txBox="1"/>
          <p:nvPr/>
        </p:nvSpPr>
        <p:spPr>
          <a:xfrm>
            <a:off x="4230332" y="1663354"/>
            <a:ext cx="4910739" cy="600164"/>
          </a:xfrm>
          <a:prstGeom prst="rect">
            <a:avLst/>
          </a:prstGeom>
          <a:noFill/>
        </p:spPr>
        <p:txBody>
          <a:bodyPr wrap="square" rtlCol="0">
            <a:spAutoFit/>
          </a:bodyPr>
          <a:lstStyle/>
          <a:p>
            <a:pPr marL="0" lvl="1"/>
            <a:r>
              <a:rPr lang="en-US" sz="1100" dirty="0" smtClean="0"/>
              <a:t>With highly efficient Data generation mechanism embedded into the Utility, the Test Data Generator can significantly reduced the efforts invested in synthetic data manufacturing.</a:t>
            </a:r>
            <a:endParaRPr lang="en-US" sz="1100" dirty="0" smtClean="0">
              <a:solidFill>
                <a:srgbClr val="000000"/>
              </a:solidFill>
              <a:latin typeface="Arial" charset="0"/>
            </a:endParaRPr>
          </a:p>
        </p:txBody>
      </p:sp>
      <p:sp>
        <p:nvSpPr>
          <p:cNvPr id="19" name="TextBox 18"/>
          <p:cNvSpPr txBox="1"/>
          <p:nvPr/>
        </p:nvSpPr>
        <p:spPr>
          <a:xfrm>
            <a:off x="4236887" y="2517548"/>
            <a:ext cx="4863253" cy="600164"/>
          </a:xfrm>
          <a:prstGeom prst="rect">
            <a:avLst/>
          </a:prstGeom>
          <a:noFill/>
        </p:spPr>
        <p:txBody>
          <a:bodyPr wrap="square" rtlCol="0">
            <a:spAutoFit/>
          </a:bodyPr>
          <a:lstStyle/>
          <a:p>
            <a:r>
              <a:rPr lang="en-US" sz="1100" dirty="0" smtClean="0"/>
              <a:t>With highly robust logic of data generation from referential integrity perspective, TDG ensures a data of top quality, which mocks the live like content to cater “fit for purpose” test data.</a:t>
            </a:r>
            <a:endParaRPr lang="en-US" sz="1100" dirty="0" smtClean="0">
              <a:solidFill>
                <a:srgbClr val="000000"/>
              </a:solidFill>
            </a:endParaRPr>
          </a:p>
        </p:txBody>
      </p:sp>
      <p:sp>
        <p:nvSpPr>
          <p:cNvPr id="23" name="Rounded Rectangle 22"/>
          <p:cNvSpPr/>
          <p:nvPr/>
        </p:nvSpPr>
        <p:spPr>
          <a:xfrm>
            <a:off x="4126412" y="4118232"/>
            <a:ext cx="5251165" cy="795528"/>
          </a:xfrm>
          <a:prstGeom prst="roundRect">
            <a:avLst/>
          </a:prstGeom>
          <a:solidFill>
            <a:schemeClr val="bg1">
              <a:lumMod val="9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24" name="Rounded Rectangle 23"/>
          <p:cNvSpPr/>
          <p:nvPr/>
        </p:nvSpPr>
        <p:spPr>
          <a:xfrm>
            <a:off x="2544344" y="4118230"/>
            <a:ext cx="1583536" cy="795528"/>
          </a:xfrm>
          <a:prstGeom prst="roundRect">
            <a:avLst/>
          </a:prstGeom>
          <a:solidFill>
            <a:srgbClr val="00B0F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25" name="TextBox 24"/>
          <p:cNvSpPr txBox="1"/>
          <p:nvPr/>
        </p:nvSpPr>
        <p:spPr>
          <a:xfrm>
            <a:off x="2585188" y="4349245"/>
            <a:ext cx="1468752" cy="276999"/>
          </a:xfrm>
          <a:prstGeom prst="rect">
            <a:avLst/>
          </a:prstGeom>
          <a:noFill/>
        </p:spPr>
        <p:txBody>
          <a:bodyPr wrap="square" rtlCol="0">
            <a:spAutoFit/>
          </a:bodyPr>
          <a:lstStyle/>
          <a:p>
            <a:pPr lvl="0" algn="ctr"/>
            <a:r>
              <a:rPr lang="en-US" sz="1200" b="1" dirty="0" smtClean="0">
                <a:solidFill>
                  <a:schemeClr val="bg1"/>
                </a:solidFill>
              </a:rPr>
              <a:t>Data Security</a:t>
            </a:r>
            <a:endParaRPr lang="en-US" sz="1200" kern="0" dirty="0" smtClean="0">
              <a:solidFill>
                <a:schemeClr val="bg1"/>
              </a:solidFill>
            </a:endParaRPr>
          </a:p>
        </p:txBody>
      </p:sp>
      <p:sp>
        <p:nvSpPr>
          <p:cNvPr id="26" name="TextBox 25"/>
          <p:cNvSpPr txBox="1"/>
          <p:nvPr/>
        </p:nvSpPr>
        <p:spPr>
          <a:xfrm>
            <a:off x="4211871" y="4191273"/>
            <a:ext cx="5026973" cy="600164"/>
          </a:xfrm>
          <a:prstGeom prst="rect">
            <a:avLst/>
          </a:prstGeom>
          <a:noFill/>
        </p:spPr>
        <p:txBody>
          <a:bodyPr wrap="square" rtlCol="0">
            <a:spAutoFit/>
          </a:bodyPr>
          <a:lstStyle/>
          <a:p>
            <a:pPr marL="0" lvl="1" defTabSz="914400">
              <a:spcBef>
                <a:spcPts val="200"/>
              </a:spcBef>
              <a:spcAft>
                <a:spcPts val="100"/>
              </a:spcAft>
              <a:defRPr/>
            </a:pPr>
            <a:r>
              <a:rPr lang="en-US" sz="1100" dirty="0" smtClean="0"/>
              <a:t>TDG with its rich live like data set generation capability, eliminates the need of production data in most of the scenarios. This would minimize the risk of live data exposure thus enforcing a “live data exception model”</a:t>
            </a:r>
            <a:endParaRPr lang="en-US" sz="1100" kern="0" dirty="0" smtClean="0">
              <a:solidFill>
                <a:srgbClr val="000000"/>
              </a:solidFill>
            </a:endParaRPr>
          </a:p>
        </p:txBody>
      </p:sp>
      <p:sp>
        <p:nvSpPr>
          <p:cNvPr id="27" name="Rounded Rectangle 26"/>
          <p:cNvSpPr/>
          <p:nvPr/>
        </p:nvSpPr>
        <p:spPr>
          <a:xfrm>
            <a:off x="4142327" y="4993974"/>
            <a:ext cx="5251165" cy="795528"/>
          </a:xfrm>
          <a:prstGeom prst="roundRect">
            <a:avLst/>
          </a:prstGeom>
          <a:solidFill>
            <a:schemeClr val="bg1">
              <a:lumMod val="9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28" name="Rounded Rectangle 27"/>
          <p:cNvSpPr/>
          <p:nvPr/>
        </p:nvSpPr>
        <p:spPr>
          <a:xfrm>
            <a:off x="2560259" y="4993972"/>
            <a:ext cx="1583536" cy="795528"/>
          </a:xfrm>
          <a:prstGeom prst="roundRect">
            <a:avLst/>
          </a:prstGeom>
          <a:solidFill>
            <a:srgbClr val="00B0F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29" name="TextBox 28"/>
          <p:cNvSpPr txBox="1"/>
          <p:nvPr/>
        </p:nvSpPr>
        <p:spPr>
          <a:xfrm>
            <a:off x="2601103" y="5129609"/>
            <a:ext cx="1468752" cy="461665"/>
          </a:xfrm>
          <a:prstGeom prst="rect">
            <a:avLst/>
          </a:prstGeom>
          <a:noFill/>
        </p:spPr>
        <p:txBody>
          <a:bodyPr wrap="square" rtlCol="0">
            <a:spAutoFit/>
          </a:bodyPr>
          <a:lstStyle/>
          <a:p>
            <a:pPr lvl="0" algn="ctr"/>
            <a:r>
              <a:rPr lang="en-US" sz="1200" b="1" dirty="0" smtClean="0">
                <a:solidFill>
                  <a:schemeClr val="bg1"/>
                </a:solidFill>
              </a:rPr>
              <a:t>Cost effective &amp; higher savings</a:t>
            </a:r>
            <a:endParaRPr lang="en-US" sz="1200" kern="0" dirty="0" smtClean="0">
              <a:solidFill>
                <a:schemeClr val="bg1"/>
              </a:solidFill>
            </a:endParaRPr>
          </a:p>
        </p:txBody>
      </p:sp>
      <p:sp>
        <p:nvSpPr>
          <p:cNvPr id="30" name="TextBox 29"/>
          <p:cNvSpPr txBox="1"/>
          <p:nvPr/>
        </p:nvSpPr>
        <p:spPr>
          <a:xfrm>
            <a:off x="4227785" y="5094308"/>
            <a:ext cx="5026973" cy="600164"/>
          </a:xfrm>
          <a:prstGeom prst="rect">
            <a:avLst/>
          </a:prstGeom>
          <a:noFill/>
        </p:spPr>
        <p:txBody>
          <a:bodyPr wrap="square" rtlCol="0">
            <a:spAutoFit/>
          </a:bodyPr>
          <a:lstStyle/>
          <a:p>
            <a:pPr marL="0" lvl="1" defTabSz="914400">
              <a:spcBef>
                <a:spcPts val="200"/>
              </a:spcBef>
              <a:spcAft>
                <a:spcPts val="100"/>
              </a:spcAft>
              <a:defRPr/>
            </a:pPr>
            <a:r>
              <a:rPr lang="en-US" sz="1100" dirty="0" smtClean="0"/>
              <a:t>With a quicker understanding of data requirements, an unambiguous data provisioning strategy can be designed for a quicker data generation using TDG. This can expedite the time taken for the product to “go to market”</a:t>
            </a:r>
            <a:endParaRPr lang="en-US" sz="1100" kern="0" dirty="0" smtClean="0">
              <a:solidFill>
                <a:srgbClr val="000000"/>
              </a:solidFill>
            </a:endParaRPr>
          </a:p>
        </p:txBody>
      </p:sp>
      <p:grpSp>
        <p:nvGrpSpPr>
          <p:cNvPr id="3" name="Groupe 459"/>
          <p:cNvGrpSpPr/>
          <p:nvPr/>
        </p:nvGrpSpPr>
        <p:grpSpPr>
          <a:xfrm>
            <a:off x="1289848" y="5162985"/>
            <a:ext cx="497435" cy="466938"/>
            <a:chOff x="2079626" y="690561"/>
            <a:chExt cx="342900" cy="306388"/>
          </a:xfrm>
        </p:grpSpPr>
        <p:sp>
          <p:nvSpPr>
            <p:cNvPr id="36" name="Freeform 260"/>
            <p:cNvSpPr>
              <a:spLocks/>
            </p:cNvSpPr>
            <p:nvPr/>
          </p:nvSpPr>
          <p:spPr bwMode="auto">
            <a:xfrm>
              <a:off x="2093913" y="690561"/>
              <a:ext cx="257175" cy="263525"/>
            </a:xfrm>
            <a:custGeom>
              <a:avLst/>
              <a:gdLst/>
              <a:ahLst/>
              <a:cxnLst>
                <a:cxn ang="0">
                  <a:pos x="132" y="21"/>
                </a:cxn>
                <a:cxn ang="0">
                  <a:pos x="79" y="0"/>
                </a:cxn>
                <a:cxn ang="0">
                  <a:pos x="0" y="78"/>
                </a:cxn>
                <a:cxn ang="0">
                  <a:pos x="26" y="136"/>
                </a:cxn>
              </a:cxnLst>
              <a:rect l="0" t="0" r="r" b="b"/>
              <a:pathLst>
                <a:path w="132" h="136">
                  <a:moveTo>
                    <a:pt x="132" y="21"/>
                  </a:moveTo>
                  <a:cubicBezTo>
                    <a:pt x="118" y="8"/>
                    <a:pt x="99" y="0"/>
                    <a:pt x="79" y="0"/>
                  </a:cubicBezTo>
                  <a:cubicBezTo>
                    <a:pt x="35" y="0"/>
                    <a:pt x="0" y="35"/>
                    <a:pt x="0" y="78"/>
                  </a:cubicBezTo>
                  <a:cubicBezTo>
                    <a:pt x="0" y="101"/>
                    <a:pt x="10" y="122"/>
                    <a:pt x="26" y="136"/>
                  </a:cubicBezTo>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7" name="Freeform 261"/>
            <p:cNvSpPr>
              <a:spLocks/>
            </p:cNvSpPr>
            <p:nvPr/>
          </p:nvSpPr>
          <p:spPr bwMode="auto">
            <a:xfrm>
              <a:off x="2352676" y="800098"/>
              <a:ext cx="46038" cy="152400"/>
            </a:xfrm>
            <a:custGeom>
              <a:avLst/>
              <a:gdLst/>
              <a:ahLst/>
              <a:cxnLst>
                <a:cxn ang="0">
                  <a:pos x="0" y="79"/>
                </a:cxn>
                <a:cxn ang="0">
                  <a:pos x="24" y="22"/>
                </a:cxn>
                <a:cxn ang="0">
                  <a:pos x="21" y="0"/>
                </a:cxn>
              </a:cxnLst>
              <a:rect l="0" t="0" r="r" b="b"/>
              <a:pathLst>
                <a:path w="24" h="79">
                  <a:moveTo>
                    <a:pt x="0" y="79"/>
                  </a:moveTo>
                  <a:cubicBezTo>
                    <a:pt x="15" y="65"/>
                    <a:pt x="24" y="45"/>
                    <a:pt x="24" y="22"/>
                  </a:cubicBezTo>
                  <a:cubicBezTo>
                    <a:pt x="24" y="15"/>
                    <a:pt x="23" y="7"/>
                    <a:pt x="21" y="0"/>
                  </a:cubicBezTo>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8" name="Freeform 262"/>
            <p:cNvSpPr>
              <a:spLocks/>
            </p:cNvSpPr>
            <p:nvPr/>
          </p:nvSpPr>
          <p:spPr bwMode="auto">
            <a:xfrm>
              <a:off x="2317751" y="731836"/>
              <a:ext cx="98425" cy="90488"/>
            </a:xfrm>
            <a:custGeom>
              <a:avLst/>
              <a:gdLst/>
              <a:ahLst/>
              <a:cxnLst>
                <a:cxn ang="0">
                  <a:pos x="21" y="0"/>
                </a:cxn>
                <a:cxn ang="0">
                  <a:pos x="21" y="26"/>
                </a:cxn>
                <a:cxn ang="0">
                  <a:pos x="0" y="26"/>
                </a:cxn>
                <a:cxn ang="0">
                  <a:pos x="30" y="57"/>
                </a:cxn>
                <a:cxn ang="0">
                  <a:pos x="62" y="26"/>
                </a:cxn>
                <a:cxn ang="0">
                  <a:pos x="43" y="26"/>
                </a:cxn>
                <a:cxn ang="0">
                  <a:pos x="43" y="0"/>
                </a:cxn>
              </a:cxnLst>
              <a:rect l="0" t="0" r="r" b="b"/>
              <a:pathLst>
                <a:path w="62" h="57">
                  <a:moveTo>
                    <a:pt x="21" y="0"/>
                  </a:moveTo>
                  <a:lnTo>
                    <a:pt x="21" y="26"/>
                  </a:lnTo>
                  <a:lnTo>
                    <a:pt x="0" y="26"/>
                  </a:lnTo>
                  <a:lnTo>
                    <a:pt x="30" y="57"/>
                  </a:lnTo>
                  <a:lnTo>
                    <a:pt x="62" y="26"/>
                  </a:lnTo>
                  <a:lnTo>
                    <a:pt x="43" y="26"/>
                  </a:lnTo>
                  <a:lnTo>
                    <a:pt x="43" y="0"/>
                  </a:lnTo>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9" name="Freeform 263"/>
            <p:cNvSpPr>
              <a:spLocks/>
            </p:cNvSpPr>
            <p:nvPr/>
          </p:nvSpPr>
          <p:spPr bwMode="auto">
            <a:xfrm>
              <a:off x="2079626" y="954086"/>
              <a:ext cx="342900" cy="42863"/>
            </a:xfrm>
            <a:custGeom>
              <a:avLst/>
              <a:gdLst/>
              <a:ahLst/>
              <a:cxnLst>
                <a:cxn ang="0">
                  <a:pos x="0" y="22"/>
                </a:cxn>
                <a:cxn ang="0">
                  <a:pos x="0" y="22"/>
                </a:cxn>
                <a:cxn ang="0">
                  <a:pos x="22" y="0"/>
                </a:cxn>
                <a:cxn ang="0">
                  <a:pos x="155" y="0"/>
                </a:cxn>
                <a:cxn ang="0">
                  <a:pos x="177" y="22"/>
                </a:cxn>
              </a:cxnLst>
              <a:rect l="0" t="0" r="r" b="b"/>
              <a:pathLst>
                <a:path w="177" h="22">
                  <a:moveTo>
                    <a:pt x="0" y="22"/>
                  </a:moveTo>
                  <a:cubicBezTo>
                    <a:pt x="0" y="22"/>
                    <a:pt x="0" y="22"/>
                    <a:pt x="0" y="22"/>
                  </a:cubicBezTo>
                  <a:cubicBezTo>
                    <a:pt x="0" y="10"/>
                    <a:pt x="10" y="0"/>
                    <a:pt x="22" y="0"/>
                  </a:cubicBezTo>
                  <a:cubicBezTo>
                    <a:pt x="155" y="0"/>
                    <a:pt x="155" y="0"/>
                    <a:pt x="155" y="0"/>
                  </a:cubicBezTo>
                  <a:cubicBezTo>
                    <a:pt x="167" y="0"/>
                    <a:pt x="177" y="10"/>
                    <a:pt x="177" y="22"/>
                  </a:cubicBezTo>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40" name="Freeform 264"/>
            <p:cNvSpPr>
              <a:spLocks/>
            </p:cNvSpPr>
            <p:nvPr/>
          </p:nvSpPr>
          <p:spPr bwMode="auto">
            <a:xfrm>
              <a:off x="2181226" y="728661"/>
              <a:ext cx="112713" cy="196850"/>
            </a:xfrm>
            <a:custGeom>
              <a:avLst/>
              <a:gdLst/>
              <a:ahLst/>
              <a:cxnLst>
                <a:cxn ang="0">
                  <a:pos x="24" y="59"/>
                </a:cxn>
                <a:cxn ang="0">
                  <a:pos x="35" y="67"/>
                </a:cxn>
                <a:cxn ang="0">
                  <a:pos x="26" y="72"/>
                </a:cxn>
                <a:cxn ang="0">
                  <a:pos x="8" y="68"/>
                </a:cxn>
                <a:cxn ang="0">
                  <a:pos x="7" y="68"/>
                </a:cxn>
                <a:cxn ang="0">
                  <a:pos x="4" y="70"/>
                </a:cxn>
                <a:cxn ang="0">
                  <a:pos x="1" y="82"/>
                </a:cxn>
                <a:cxn ang="0">
                  <a:pos x="3" y="86"/>
                </a:cxn>
                <a:cxn ang="0">
                  <a:pos x="21" y="90"/>
                </a:cxn>
                <a:cxn ang="0">
                  <a:pos x="21" y="99"/>
                </a:cxn>
                <a:cxn ang="0">
                  <a:pos x="24" y="102"/>
                </a:cxn>
                <a:cxn ang="0">
                  <a:pos x="34" y="102"/>
                </a:cxn>
                <a:cxn ang="0">
                  <a:pos x="37" y="98"/>
                </a:cxn>
                <a:cxn ang="0">
                  <a:pos x="37" y="89"/>
                </a:cxn>
                <a:cxn ang="0">
                  <a:pos x="58" y="65"/>
                </a:cxn>
                <a:cxn ang="0">
                  <a:pos x="36" y="41"/>
                </a:cxn>
                <a:cxn ang="0">
                  <a:pos x="23" y="33"/>
                </a:cxn>
                <a:cxn ang="0">
                  <a:pos x="31" y="28"/>
                </a:cxn>
                <a:cxn ang="0">
                  <a:pos x="46" y="31"/>
                </a:cxn>
                <a:cxn ang="0">
                  <a:pos x="47" y="31"/>
                </a:cxn>
                <a:cxn ang="0">
                  <a:pos x="50" y="29"/>
                </a:cxn>
                <a:cxn ang="0">
                  <a:pos x="53" y="18"/>
                </a:cxn>
                <a:cxn ang="0">
                  <a:pos x="51" y="14"/>
                </a:cxn>
                <a:cxn ang="0">
                  <a:pos x="36" y="10"/>
                </a:cxn>
                <a:cxn ang="0">
                  <a:pos x="36" y="3"/>
                </a:cxn>
                <a:cxn ang="0">
                  <a:pos x="32" y="0"/>
                </a:cxn>
                <a:cxn ang="0">
                  <a:pos x="32" y="0"/>
                </a:cxn>
                <a:cxn ang="0">
                  <a:pos x="23" y="0"/>
                </a:cxn>
                <a:cxn ang="0">
                  <a:pos x="20" y="3"/>
                </a:cxn>
                <a:cxn ang="0">
                  <a:pos x="20" y="12"/>
                </a:cxn>
                <a:cxn ang="0">
                  <a:pos x="0" y="35"/>
                </a:cxn>
                <a:cxn ang="0">
                  <a:pos x="24" y="59"/>
                </a:cxn>
              </a:cxnLst>
              <a:rect l="0" t="0" r="r" b="b"/>
              <a:pathLst>
                <a:path w="58" h="102">
                  <a:moveTo>
                    <a:pt x="24" y="59"/>
                  </a:moveTo>
                  <a:cubicBezTo>
                    <a:pt x="33" y="62"/>
                    <a:pt x="35" y="64"/>
                    <a:pt x="35" y="67"/>
                  </a:cubicBezTo>
                  <a:cubicBezTo>
                    <a:pt x="35" y="71"/>
                    <a:pt x="30" y="72"/>
                    <a:pt x="26" y="72"/>
                  </a:cubicBezTo>
                  <a:cubicBezTo>
                    <a:pt x="18" y="73"/>
                    <a:pt x="12" y="70"/>
                    <a:pt x="8" y="68"/>
                  </a:cubicBezTo>
                  <a:cubicBezTo>
                    <a:pt x="8" y="68"/>
                    <a:pt x="7" y="68"/>
                    <a:pt x="7" y="68"/>
                  </a:cubicBezTo>
                  <a:cubicBezTo>
                    <a:pt x="5" y="68"/>
                    <a:pt x="4" y="69"/>
                    <a:pt x="4" y="70"/>
                  </a:cubicBezTo>
                  <a:cubicBezTo>
                    <a:pt x="1" y="82"/>
                    <a:pt x="1" y="82"/>
                    <a:pt x="1" y="82"/>
                  </a:cubicBezTo>
                  <a:cubicBezTo>
                    <a:pt x="1" y="84"/>
                    <a:pt x="1" y="85"/>
                    <a:pt x="3" y="86"/>
                  </a:cubicBezTo>
                  <a:cubicBezTo>
                    <a:pt x="8" y="89"/>
                    <a:pt x="15" y="90"/>
                    <a:pt x="21" y="90"/>
                  </a:cubicBezTo>
                  <a:cubicBezTo>
                    <a:pt x="21" y="99"/>
                    <a:pt x="21" y="99"/>
                    <a:pt x="21" y="99"/>
                  </a:cubicBezTo>
                  <a:cubicBezTo>
                    <a:pt x="21" y="101"/>
                    <a:pt x="23" y="102"/>
                    <a:pt x="24" y="102"/>
                  </a:cubicBezTo>
                  <a:cubicBezTo>
                    <a:pt x="34" y="102"/>
                    <a:pt x="34" y="102"/>
                    <a:pt x="34" y="102"/>
                  </a:cubicBezTo>
                  <a:cubicBezTo>
                    <a:pt x="36" y="102"/>
                    <a:pt x="37" y="100"/>
                    <a:pt x="37" y="98"/>
                  </a:cubicBezTo>
                  <a:cubicBezTo>
                    <a:pt x="37" y="89"/>
                    <a:pt x="37" y="89"/>
                    <a:pt x="37" y="89"/>
                  </a:cubicBezTo>
                  <a:cubicBezTo>
                    <a:pt x="50" y="86"/>
                    <a:pt x="58" y="77"/>
                    <a:pt x="58" y="65"/>
                  </a:cubicBezTo>
                  <a:cubicBezTo>
                    <a:pt x="57" y="53"/>
                    <a:pt x="51" y="46"/>
                    <a:pt x="36" y="41"/>
                  </a:cubicBezTo>
                  <a:cubicBezTo>
                    <a:pt x="26" y="37"/>
                    <a:pt x="23" y="35"/>
                    <a:pt x="23" y="33"/>
                  </a:cubicBezTo>
                  <a:cubicBezTo>
                    <a:pt x="23" y="29"/>
                    <a:pt x="28" y="28"/>
                    <a:pt x="31" y="28"/>
                  </a:cubicBezTo>
                  <a:cubicBezTo>
                    <a:pt x="38" y="28"/>
                    <a:pt x="43" y="30"/>
                    <a:pt x="46" y="31"/>
                  </a:cubicBezTo>
                  <a:cubicBezTo>
                    <a:pt x="46" y="31"/>
                    <a:pt x="47" y="31"/>
                    <a:pt x="47" y="31"/>
                  </a:cubicBezTo>
                  <a:cubicBezTo>
                    <a:pt x="49" y="31"/>
                    <a:pt x="50" y="30"/>
                    <a:pt x="50" y="29"/>
                  </a:cubicBezTo>
                  <a:cubicBezTo>
                    <a:pt x="53" y="18"/>
                    <a:pt x="53" y="18"/>
                    <a:pt x="53" y="18"/>
                  </a:cubicBezTo>
                  <a:cubicBezTo>
                    <a:pt x="53" y="16"/>
                    <a:pt x="53" y="14"/>
                    <a:pt x="51" y="14"/>
                  </a:cubicBezTo>
                  <a:cubicBezTo>
                    <a:pt x="46" y="12"/>
                    <a:pt x="41" y="11"/>
                    <a:pt x="36" y="10"/>
                  </a:cubicBezTo>
                  <a:cubicBezTo>
                    <a:pt x="36" y="3"/>
                    <a:pt x="36" y="3"/>
                    <a:pt x="36" y="3"/>
                  </a:cubicBezTo>
                  <a:cubicBezTo>
                    <a:pt x="36" y="1"/>
                    <a:pt x="34" y="0"/>
                    <a:pt x="32" y="0"/>
                  </a:cubicBezTo>
                  <a:cubicBezTo>
                    <a:pt x="32" y="0"/>
                    <a:pt x="32" y="0"/>
                    <a:pt x="32" y="0"/>
                  </a:cubicBezTo>
                  <a:cubicBezTo>
                    <a:pt x="23" y="0"/>
                    <a:pt x="23" y="0"/>
                    <a:pt x="23" y="0"/>
                  </a:cubicBezTo>
                  <a:cubicBezTo>
                    <a:pt x="21" y="0"/>
                    <a:pt x="20" y="2"/>
                    <a:pt x="20" y="3"/>
                  </a:cubicBezTo>
                  <a:cubicBezTo>
                    <a:pt x="20" y="12"/>
                    <a:pt x="20" y="12"/>
                    <a:pt x="20" y="12"/>
                  </a:cubicBezTo>
                  <a:cubicBezTo>
                    <a:pt x="7" y="15"/>
                    <a:pt x="0" y="24"/>
                    <a:pt x="0" y="35"/>
                  </a:cubicBezTo>
                  <a:cubicBezTo>
                    <a:pt x="1" y="50"/>
                    <a:pt x="13" y="55"/>
                    <a:pt x="24" y="59"/>
                  </a:cubicBez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grpSp>
        <p:nvGrpSpPr>
          <p:cNvPr id="10" name="Groupe 293"/>
          <p:cNvGrpSpPr/>
          <p:nvPr/>
        </p:nvGrpSpPr>
        <p:grpSpPr>
          <a:xfrm>
            <a:off x="1241548" y="2561181"/>
            <a:ext cx="586666" cy="502126"/>
            <a:chOff x="4735513" y="4983163"/>
            <a:chExt cx="352425" cy="385763"/>
          </a:xfrm>
        </p:grpSpPr>
        <p:sp>
          <p:nvSpPr>
            <p:cNvPr id="54" name="Oval 847"/>
            <p:cNvSpPr>
              <a:spLocks noChangeArrowheads="1"/>
            </p:cNvSpPr>
            <p:nvPr/>
          </p:nvSpPr>
          <p:spPr bwMode="auto">
            <a:xfrm>
              <a:off x="4835525" y="5018088"/>
              <a:ext cx="160338" cy="158750"/>
            </a:xfrm>
            <a:prstGeom prst="ellipse">
              <a:avLst/>
            </a:pr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55" name="Freeform 848"/>
            <p:cNvSpPr>
              <a:spLocks/>
            </p:cNvSpPr>
            <p:nvPr/>
          </p:nvSpPr>
          <p:spPr bwMode="auto">
            <a:xfrm>
              <a:off x="4905375" y="5154613"/>
              <a:ext cx="182563" cy="214313"/>
            </a:xfrm>
            <a:custGeom>
              <a:avLst/>
              <a:gdLst/>
              <a:ahLst/>
              <a:cxnLst>
                <a:cxn ang="0">
                  <a:pos x="31" y="95"/>
                </a:cxn>
                <a:cxn ang="0">
                  <a:pos x="0" y="26"/>
                </a:cxn>
                <a:cxn ang="0">
                  <a:pos x="46" y="0"/>
                </a:cxn>
                <a:cxn ang="0">
                  <a:pos x="80" y="71"/>
                </a:cxn>
                <a:cxn ang="0">
                  <a:pos x="47" y="64"/>
                </a:cxn>
                <a:cxn ang="0">
                  <a:pos x="31" y="95"/>
                </a:cxn>
              </a:cxnLst>
              <a:rect l="0" t="0" r="r" b="b"/>
              <a:pathLst>
                <a:path w="80" h="95">
                  <a:moveTo>
                    <a:pt x="31" y="95"/>
                  </a:moveTo>
                  <a:cubicBezTo>
                    <a:pt x="0" y="26"/>
                    <a:pt x="0" y="26"/>
                    <a:pt x="0" y="26"/>
                  </a:cubicBezTo>
                  <a:cubicBezTo>
                    <a:pt x="0" y="26"/>
                    <a:pt x="34" y="27"/>
                    <a:pt x="46" y="0"/>
                  </a:cubicBezTo>
                  <a:cubicBezTo>
                    <a:pt x="80" y="71"/>
                    <a:pt x="80" y="71"/>
                    <a:pt x="80" y="71"/>
                  </a:cubicBezTo>
                  <a:cubicBezTo>
                    <a:pt x="47" y="64"/>
                    <a:pt x="47" y="64"/>
                    <a:pt x="47" y="64"/>
                  </a:cubicBezTo>
                  <a:lnTo>
                    <a:pt x="31" y="95"/>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56" name="Freeform 849"/>
            <p:cNvSpPr>
              <a:spLocks/>
            </p:cNvSpPr>
            <p:nvPr/>
          </p:nvSpPr>
          <p:spPr bwMode="auto">
            <a:xfrm>
              <a:off x="4735513" y="5162551"/>
              <a:ext cx="185738" cy="163513"/>
            </a:xfrm>
            <a:custGeom>
              <a:avLst/>
              <a:gdLst/>
              <a:ahLst/>
              <a:cxnLst>
                <a:cxn ang="0">
                  <a:pos x="48" y="72"/>
                </a:cxn>
                <a:cxn ang="0">
                  <a:pos x="82" y="22"/>
                </a:cxn>
                <a:cxn ang="0">
                  <a:pos x="37" y="0"/>
                </a:cxn>
                <a:cxn ang="0">
                  <a:pos x="0" y="52"/>
                </a:cxn>
                <a:cxn ang="0">
                  <a:pos x="33" y="48"/>
                </a:cxn>
                <a:cxn ang="0">
                  <a:pos x="48" y="72"/>
                </a:cxn>
              </a:cxnLst>
              <a:rect l="0" t="0" r="r" b="b"/>
              <a:pathLst>
                <a:path w="82" h="72">
                  <a:moveTo>
                    <a:pt x="48" y="72"/>
                  </a:moveTo>
                  <a:cubicBezTo>
                    <a:pt x="82" y="22"/>
                    <a:pt x="82" y="22"/>
                    <a:pt x="82" y="22"/>
                  </a:cubicBezTo>
                  <a:cubicBezTo>
                    <a:pt x="82" y="22"/>
                    <a:pt x="48" y="21"/>
                    <a:pt x="37" y="0"/>
                  </a:cubicBezTo>
                  <a:cubicBezTo>
                    <a:pt x="0" y="52"/>
                    <a:pt x="0" y="52"/>
                    <a:pt x="0" y="52"/>
                  </a:cubicBezTo>
                  <a:cubicBezTo>
                    <a:pt x="33" y="48"/>
                    <a:pt x="33" y="48"/>
                    <a:pt x="33" y="48"/>
                  </a:cubicBezTo>
                  <a:lnTo>
                    <a:pt x="48" y="72"/>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57" name="Freeform 850"/>
            <p:cNvSpPr>
              <a:spLocks/>
            </p:cNvSpPr>
            <p:nvPr/>
          </p:nvSpPr>
          <p:spPr bwMode="auto">
            <a:xfrm>
              <a:off x="4802188" y="4983163"/>
              <a:ext cx="228600" cy="227013"/>
            </a:xfrm>
            <a:custGeom>
              <a:avLst/>
              <a:gdLst/>
              <a:ahLst/>
              <a:cxnLst>
                <a:cxn ang="0">
                  <a:pos x="84" y="87"/>
                </a:cxn>
                <a:cxn ang="0">
                  <a:pos x="84" y="87"/>
                </a:cxn>
                <a:cxn ang="0">
                  <a:pos x="50" y="100"/>
                </a:cxn>
                <a:cxn ang="0">
                  <a:pos x="0" y="50"/>
                </a:cxn>
                <a:cxn ang="0">
                  <a:pos x="50" y="0"/>
                </a:cxn>
                <a:cxn ang="0">
                  <a:pos x="101" y="50"/>
                </a:cxn>
                <a:cxn ang="0">
                  <a:pos x="97" y="69"/>
                </a:cxn>
              </a:cxnLst>
              <a:rect l="0" t="0" r="r" b="b"/>
              <a:pathLst>
                <a:path w="101" h="100">
                  <a:moveTo>
                    <a:pt x="84" y="87"/>
                  </a:moveTo>
                  <a:cubicBezTo>
                    <a:pt x="84" y="87"/>
                    <a:pt x="84" y="87"/>
                    <a:pt x="84" y="87"/>
                  </a:cubicBezTo>
                  <a:cubicBezTo>
                    <a:pt x="75" y="95"/>
                    <a:pt x="63" y="100"/>
                    <a:pt x="50" y="100"/>
                  </a:cubicBezTo>
                  <a:cubicBezTo>
                    <a:pt x="22" y="100"/>
                    <a:pt x="0" y="78"/>
                    <a:pt x="0" y="50"/>
                  </a:cubicBezTo>
                  <a:cubicBezTo>
                    <a:pt x="0" y="22"/>
                    <a:pt x="22" y="0"/>
                    <a:pt x="50" y="0"/>
                  </a:cubicBezTo>
                  <a:cubicBezTo>
                    <a:pt x="78" y="0"/>
                    <a:pt x="101" y="22"/>
                    <a:pt x="101" y="50"/>
                  </a:cubicBezTo>
                  <a:cubicBezTo>
                    <a:pt x="101" y="56"/>
                    <a:pt x="99" y="63"/>
                    <a:pt x="97" y="69"/>
                  </a:cubicBezTo>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grpSp>
      <p:grpSp>
        <p:nvGrpSpPr>
          <p:cNvPr id="11" name="Groupe 650"/>
          <p:cNvGrpSpPr>
            <a:grpSpLocks noChangeAspect="1"/>
          </p:cNvGrpSpPr>
          <p:nvPr/>
        </p:nvGrpSpPr>
        <p:grpSpPr>
          <a:xfrm>
            <a:off x="1284918" y="3352752"/>
            <a:ext cx="516009" cy="537218"/>
            <a:chOff x="1306513" y="1958975"/>
            <a:chExt cx="349251" cy="373063"/>
          </a:xfrm>
        </p:grpSpPr>
        <p:sp>
          <p:nvSpPr>
            <p:cNvPr id="59" name="Freeform 349"/>
            <p:cNvSpPr>
              <a:spLocks/>
            </p:cNvSpPr>
            <p:nvPr/>
          </p:nvSpPr>
          <p:spPr bwMode="auto">
            <a:xfrm>
              <a:off x="1420813" y="1958975"/>
              <a:ext cx="125413" cy="127000"/>
            </a:xfrm>
            <a:custGeom>
              <a:avLst/>
              <a:gdLst/>
              <a:ahLst/>
              <a:cxnLst>
                <a:cxn ang="0">
                  <a:pos x="65" y="66"/>
                </a:cxn>
                <a:cxn ang="0">
                  <a:pos x="41" y="50"/>
                </a:cxn>
                <a:cxn ang="0">
                  <a:pos x="54" y="26"/>
                </a:cxn>
                <a:cxn ang="0">
                  <a:pos x="32" y="0"/>
                </a:cxn>
                <a:cxn ang="0">
                  <a:pos x="9" y="26"/>
                </a:cxn>
                <a:cxn ang="0">
                  <a:pos x="22" y="50"/>
                </a:cxn>
                <a:cxn ang="0">
                  <a:pos x="0" y="65"/>
                </a:cxn>
              </a:cxnLst>
              <a:rect l="0" t="0" r="r" b="b"/>
              <a:pathLst>
                <a:path w="65" h="66">
                  <a:moveTo>
                    <a:pt x="65" y="66"/>
                  </a:moveTo>
                  <a:cubicBezTo>
                    <a:pt x="59" y="58"/>
                    <a:pt x="51" y="52"/>
                    <a:pt x="41" y="50"/>
                  </a:cubicBezTo>
                  <a:cubicBezTo>
                    <a:pt x="47" y="44"/>
                    <a:pt x="54" y="34"/>
                    <a:pt x="54" y="26"/>
                  </a:cubicBezTo>
                  <a:cubicBezTo>
                    <a:pt x="54" y="11"/>
                    <a:pt x="44" y="0"/>
                    <a:pt x="32" y="0"/>
                  </a:cubicBezTo>
                  <a:cubicBezTo>
                    <a:pt x="19" y="0"/>
                    <a:pt x="9" y="11"/>
                    <a:pt x="9" y="26"/>
                  </a:cubicBezTo>
                  <a:cubicBezTo>
                    <a:pt x="9" y="34"/>
                    <a:pt x="17" y="44"/>
                    <a:pt x="22" y="50"/>
                  </a:cubicBezTo>
                  <a:cubicBezTo>
                    <a:pt x="13" y="52"/>
                    <a:pt x="5" y="58"/>
                    <a:pt x="0" y="65"/>
                  </a:cubicBezTo>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350"/>
            <p:cNvSpPr>
              <a:spLocks/>
            </p:cNvSpPr>
            <p:nvPr/>
          </p:nvSpPr>
          <p:spPr bwMode="auto">
            <a:xfrm>
              <a:off x="1306513" y="2079625"/>
              <a:ext cx="176213" cy="227013"/>
            </a:xfrm>
            <a:custGeom>
              <a:avLst/>
              <a:gdLst/>
              <a:ahLst/>
              <a:cxnLst>
                <a:cxn ang="0">
                  <a:pos x="91" y="117"/>
                </a:cxn>
                <a:cxn ang="0">
                  <a:pos x="55" y="49"/>
                </a:cxn>
                <a:cxn ang="0">
                  <a:pos x="68" y="26"/>
                </a:cxn>
                <a:cxn ang="0">
                  <a:pos x="47" y="0"/>
                </a:cxn>
                <a:cxn ang="0">
                  <a:pos x="24" y="26"/>
                </a:cxn>
                <a:cxn ang="0">
                  <a:pos x="36" y="49"/>
                </a:cxn>
                <a:cxn ang="0">
                  <a:pos x="0" y="117"/>
                </a:cxn>
              </a:cxnLst>
              <a:rect l="0" t="0" r="r" b="b"/>
              <a:pathLst>
                <a:path w="91" h="117">
                  <a:moveTo>
                    <a:pt x="91" y="117"/>
                  </a:moveTo>
                  <a:cubicBezTo>
                    <a:pt x="91" y="84"/>
                    <a:pt x="83" y="56"/>
                    <a:pt x="55" y="49"/>
                  </a:cubicBezTo>
                  <a:cubicBezTo>
                    <a:pt x="61" y="44"/>
                    <a:pt x="68" y="34"/>
                    <a:pt x="68" y="26"/>
                  </a:cubicBezTo>
                  <a:cubicBezTo>
                    <a:pt x="68" y="11"/>
                    <a:pt x="58" y="0"/>
                    <a:pt x="47" y="0"/>
                  </a:cubicBezTo>
                  <a:cubicBezTo>
                    <a:pt x="34" y="0"/>
                    <a:pt x="24" y="11"/>
                    <a:pt x="24" y="26"/>
                  </a:cubicBezTo>
                  <a:cubicBezTo>
                    <a:pt x="24" y="34"/>
                    <a:pt x="31" y="44"/>
                    <a:pt x="36" y="49"/>
                  </a:cubicBezTo>
                  <a:cubicBezTo>
                    <a:pt x="11" y="56"/>
                    <a:pt x="0" y="84"/>
                    <a:pt x="0" y="117"/>
                  </a:cubicBezTo>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351"/>
            <p:cNvSpPr>
              <a:spLocks/>
            </p:cNvSpPr>
            <p:nvPr/>
          </p:nvSpPr>
          <p:spPr bwMode="auto">
            <a:xfrm>
              <a:off x="1482726" y="2079625"/>
              <a:ext cx="173038" cy="227013"/>
            </a:xfrm>
            <a:custGeom>
              <a:avLst/>
              <a:gdLst/>
              <a:ahLst/>
              <a:cxnLst>
                <a:cxn ang="0">
                  <a:pos x="89" y="117"/>
                </a:cxn>
                <a:cxn ang="0">
                  <a:pos x="55" y="49"/>
                </a:cxn>
                <a:cxn ang="0">
                  <a:pos x="66" y="26"/>
                </a:cxn>
                <a:cxn ang="0">
                  <a:pos x="45" y="0"/>
                </a:cxn>
                <a:cxn ang="0">
                  <a:pos x="22" y="26"/>
                </a:cxn>
                <a:cxn ang="0">
                  <a:pos x="35" y="49"/>
                </a:cxn>
                <a:cxn ang="0">
                  <a:pos x="0" y="117"/>
                </a:cxn>
              </a:cxnLst>
              <a:rect l="0" t="0" r="r" b="b"/>
              <a:pathLst>
                <a:path w="89" h="117">
                  <a:moveTo>
                    <a:pt x="89" y="117"/>
                  </a:moveTo>
                  <a:cubicBezTo>
                    <a:pt x="89" y="84"/>
                    <a:pt x="81" y="56"/>
                    <a:pt x="55" y="49"/>
                  </a:cubicBezTo>
                  <a:cubicBezTo>
                    <a:pt x="60" y="44"/>
                    <a:pt x="66" y="34"/>
                    <a:pt x="66" y="26"/>
                  </a:cubicBezTo>
                  <a:cubicBezTo>
                    <a:pt x="66" y="11"/>
                    <a:pt x="56" y="0"/>
                    <a:pt x="45" y="0"/>
                  </a:cubicBezTo>
                  <a:cubicBezTo>
                    <a:pt x="32" y="0"/>
                    <a:pt x="22" y="11"/>
                    <a:pt x="22" y="26"/>
                  </a:cubicBezTo>
                  <a:cubicBezTo>
                    <a:pt x="22" y="34"/>
                    <a:pt x="29" y="44"/>
                    <a:pt x="35" y="49"/>
                  </a:cubicBezTo>
                  <a:cubicBezTo>
                    <a:pt x="9" y="56"/>
                    <a:pt x="0" y="84"/>
                    <a:pt x="0" y="117"/>
                  </a:cubicBezTo>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352"/>
            <p:cNvSpPr>
              <a:spLocks/>
            </p:cNvSpPr>
            <p:nvPr/>
          </p:nvSpPr>
          <p:spPr bwMode="auto">
            <a:xfrm>
              <a:off x="1552576" y="2187575"/>
              <a:ext cx="41275" cy="144463"/>
            </a:xfrm>
            <a:custGeom>
              <a:avLst/>
              <a:gdLst/>
              <a:ahLst/>
              <a:cxnLst>
                <a:cxn ang="0">
                  <a:pos x="11" y="75"/>
                </a:cxn>
                <a:cxn ang="0">
                  <a:pos x="0" y="64"/>
                </a:cxn>
                <a:cxn ang="0">
                  <a:pos x="8" y="7"/>
                </a:cxn>
                <a:cxn ang="0">
                  <a:pos x="5" y="0"/>
                </a:cxn>
                <a:cxn ang="0">
                  <a:pos x="16" y="0"/>
                </a:cxn>
                <a:cxn ang="0">
                  <a:pos x="13" y="7"/>
                </a:cxn>
                <a:cxn ang="0">
                  <a:pos x="21" y="64"/>
                </a:cxn>
                <a:cxn ang="0">
                  <a:pos x="16" y="70"/>
                </a:cxn>
              </a:cxnLst>
              <a:rect l="0" t="0" r="r" b="b"/>
              <a:pathLst>
                <a:path w="21" h="75">
                  <a:moveTo>
                    <a:pt x="11" y="75"/>
                  </a:moveTo>
                  <a:cubicBezTo>
                    <a:pt x="8" y="71"/>
                    <a:pt x="5" y="70"/>
                    <a:pt x="0" y="64"/>
                  </a:cubicBezTo>
                  <a:cubicBezTo>
                    <a:pt x="0" y="53"/>
                    <a:pt x="7" y="16"/>
                    <a:pt x="8" y="7"/>
                  </a:cubicBezTo>
                  <a:cubicBezTo>
                    <a:pt x="7" y="5"/>
                    <a:pt x="4" y="4"/>
                    <a:pt x="5" y="0"/>
                  </a:cubicBezTo>
                  <a:cubicBezTo>
                    <a:pt x="9" y="2"/>
                    <a:pt x="12" y="1"/>
                    <a:pt x="16" y="0"/>
                  </a:cubicBezTo>
                  <a:cubicBezTo>
                    <a:pt x="16" y="3"/>
                    <a:pt x="14" y="5"/>
                    <a:pt x="13" y="7"/>
                  </a:cubicBezTo>
                  <a:cubicBezTo>
                    <a:pt x="14" y="17"/>
                    <a:pt x="21" y="54"/>
                    <a:pt x="21" y="64"/>
                  </a:cubicBezTo>
                  <a:cubicBezTo>
                    <a:pt x="19" y="67"/>
                    <a:pt x="18" y="67"/>
                    <a:pt x="16" y="70"/>
                  </a:cubicBezTo>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353"/>
            <p:cNvSpPr>
              <a:spLocks/>
            </p:cNvSpPr>
            <p:nvPr/>
          </p:nvSpPr>
          <p:spPr bwMode="auto">
            <a:xfrm>
              <a:off x="1376363" y="2187575"/>
              <a:ext cx="39688" cy="144463"/>
            </a:xfrm>
            <a:custGeom>
              <a:avLst/>
              <a:gdLst/>
              <a:ahLst/>
              <a:cxnLst>
                <a:cxn ang="0">
                  <a:pos x="11" y="75"/>
                </a:cxn>
                <a:cxn ang="0">
                  <a:pos x="1" y="64"/>
                </a:cxn>
                <a:cxn ang="0">
                  <a:pos x="8" y="7"/>
                </a:cxn>
                <a:cxn ang="0">
                  <a:pos x="5" y="0"/>
                </a:cxn>
                <a:cxn ang="0">
                  <a:pos x="16" y="0"/>
                </a:cxn>
                <a:cxn ang="0">
                  <a:pos x="13" y="7"/>
                </a:cxn>
                <a:cxn ang="0">
                  <a:pos x="21" y="64"/>
                </a:cxn>
                <a:cxn ang="0">
                  <a:pos x="16" y="70"/>
                </a:cxn>
              </a:cxnLst>
              <a:rect l="0" t="0" r="r" b="b"/>
              <a:pathLst>
                <a:path w="21" h="75">
                  <a:moveTo>
                    <a:pt x="11" y="75"/>
                  </a:moveTo>
                  <a:cubicBezTo>
                    <a:pt x="8" y="71"/>
                    <a:pt x="5" y="70"/>
                    <a:pt x="1" y="64"/>
                  </a:cubicBezTo>
                  <a:cubicBezTo>
                    <a:pt x="0" y="53"/>
                    <a:pt x="7" y="16"/>
                    <a:pt x="8" y="7"/>
                  </a:cubicBezTo>
                  <a:cubicBezTo>
                    <a:pt x="7" y="5"/>
                    <a:pt x="5" y="4"/>
                    <a:pt x="5" y="0"/>
                  </a:cubicBezTo>
                  <a:cubicBezTo>
                    <a:pt x="9" y="2"/>
                    <a:pt x="12" y="1"/>
                    <a:pt x="16" y="0"/>
                  </a:cubicBezTo>
                  <a:cubicBezTo>
                    <a:pt x="17" y="3"/>
                    <a:pt x="14" y="5"/>
                    <a:pt x="13" y="7"/>
                  </a:cubicBezTo>
                  <a:cubicBezTo>
                    <a:pt x="14" y="17"/>
                    <a:pt x="21" y="54"/>
                    <a:pt x="21" y="64"/>
                  </a:cubicBezTo>
                  <a:cubicBezTo>
                    <a:pt x="20" y="67"/>
                    <a:pt x="19" y="67"/>
                    <a:pt x="16" y="70"/>
                  </a:cubicBezTo>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354"/>
            <p:cNvSpPr>
              <a:spLocks/>
            </p:cNvSpPr>
            <p:nvPr/>
          </p:nvSpPr>
          <p:spPr bwMode="auto">
            <a:xfrm>
              <a:off x="1462088" y="2065338"/>
              <a:ext cx="39688" cy="142875"/>
            </a:xfrm>
            <a:custGeom>
              <a:avLst/>
              <a:gdLst/>
              <a:ahLst/>
              <a:cxnLst>
                <a:cxn ang="0">
                  <a:pos x="11" y="74"/>
                </a:cxn>
                <a:cxn ang="0">
                  <a:pos x="0" y="64"/>
                </a:cxn>
                <a:cxn ang="0">
                  <a:pos x="8" y="7"/>
                </a:cxn>
                <a:cxn ang="0">
                  <a:pos x="5" y="0"/>
                </a:cxn>
                <a:cxn ang="0">
                  <a:pos x="16" y="0"/>
                </a:cxn>
                <a:cxn ang="0">
                  <a:pos x="13" y="7"/>
                </a:cxn>
                <a:cxn ang="0">
                  <a:pos x="21" y="64"/>
                </a:cxn>
                <a:cxn ang="0">
                  <a:pos x="16" y="70"/>
                </a:cxn>
              </a:cxnLst>
              <a:rect l="0" t="0" r="r" b="b"/>
              <a:pathLst>
                <a:path w="21" h="74">
                  <a:moveTo>
                    <a:pt x="11" y="74"/>
                  </a:moveTo>
                  <a:cubicBezTo>
                    <a:pt x="8" y="71"/>
                    <a:pt x="5" y="69"/>
                    <a:pt x="0" y="64"/>
                  </a:cubicBezTo>
                  <a:cubicBezTo>
                    <a:pt x="0" y="53"/>
                    <a:pt x="7" y="16"/>
                    <a:pt x="8" y="7"/>
                  </a:cubicBezTo>
                  <a:cubicBezTo>
                    <a:pt x="7" y="5"/>
                    <a:pt x="4" y="4"/>
                    <a:pt x="5" y="0"/>
                  </a:cubicBezTo>
                  <a:cubicBezTo>
                    <a:pt x="9" y="1"/>
                    <a:pt x="12" y="1"/>
                    <a:pt x="16" y="0"/>
                  </a:cubicBezTo>
                  <a:cubicBezTo>
                    <a:pt x="16" y="3"/>
                    <a:pt x="14" y="5"/>
                    <a:pt x="13" y="7"/>
                  </a:cubicBezTo>
                  <a:cubicBezTo>
                    <a:pt x="14" y="16"/>
                    <a:pt x="21" y="54"/>
                    <a:pt x="21" y="64"/>
                  </a:cubicBezTo>
                  <a:cubicBezTo>
                    <a:pt x="19" y="67"/>
                    <a:pt x="18" y="67"/>
                    <a:pt x="16" y="70"/>
                  </a:cubicBezTo>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2" name="Groupe 387"/>
          <p:cNvGrpSpPr/>
          <p:nvPr/>
        </p:nvGrpSpPr>
        <p:grpSpPr>
          <a:xfrm>
            <a:off x="1247470" y="4267152"/>
            <a:ext cx="676248" cy="388062"/>
            <a:chOff x="6207126" y="3565525"/>
            <a:chExt cx="511175" cy="201613"/>
          </a:xfrm>
        </p:grpSpPr>
        <p:sp>
          <p:nvSpPr>
            <p:cNvPr id="66" name="Oval 430"/>
            <p:cNvSpPr>
              <a:spLocks noChangeArrowheads="1"/>
            </p:cNvSpPr>
            <p:nvPr/>
          </p:nvSpPr>
          <p:spPr bwMode="auto">
            <a:xfrm>
              <a:off x="6237288" y="3595688"/>
              <a:ext cx="130175" cy="130175"/>
            </a:xfrm>
            <a:prstGeom prst="ellipse">
              <a:avLst/>
            </a:pr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431"/>
            <p:cNvSpPr>
              <a:spLocks/>
            </p:cNvSpPr>
            <p:nvPr/>
          </p:nvSpPr>
          <p:spPr bwMode="auto">
            <a:xfrm>
              <a:off x="6207126" y="3565525"/>
              <a:ext cx="193675" cy="190500"/>
            </a:xfrm>
            <a:custGeom>
              <a:avLst/>
              <a:gdLst/>
              <a:ahLst/>
              <a:cxnLst>
                <a:cxn ang="0">
                  <a:pos x="83" y="53"/>
                </a:cxn>
                <a:cxn ang="0">
                  <a:pos x="84" y="42"/>
                </a:cxn>
                <a:cxn ang="0">
                  <a:pos x="42" y="0"/>
                </a:cxn>
                <a:cxn ang="0">
                  <a:pos x="0" y="42"/>
                </a:cxn>
                <a:cxn ang="0">
                  <a:pos x="9" y="68"/>
                </a:cxn>
                <a:cxn ang="0">
                  <a:pos x="7" y="73"/>
                </a:cxn>
                <a:cxn ang="0">
                  <a:pos x="19" y="84"/>
                </a:cxn>
                <a:cxn ang="0">
                  <a:pos x="27" y="81"/>
                </a:cxn>
                <a:cxn ang="0">
                  <a:pos x="42" y="84"/>
                </a:cxn>
                <a:cxn ang="0">
                  <a:pos x="46" y="84"/>
                </a:cxn>
                <a:cxn ang="0">
                  <a:pos x="86" y="84"/>
                </a:cxn>
                <a:cxn ang="0">
                  <a:pos x="86" y="53"/>
                </a:cxn>
                <a:cxn ang="0">
                  <a:pos x="83" y="53"/>
                </a:cxn>
              </a:cxnLst>
              <a:rect l="0" t="0" r="r" b="b"/>
              <a:pathLst>
                <a:path w="86" h="84">
                  <a:moveTo>
                    <a:pt x="83" y="53"/>
                  </a:moveTo>
                  <a:cubicBezTo>
                    <a:pt x="84" y="49"/>
                    <a:pt x="84" y="45"/>
                    <a:pt x="84" y="42"/>
                  </a:cubicBezTo>
                  <a:cubicBezTo>
                    <a:pt x="84" y="18"/>
                    <a:pt x="65" y="0"/>
                    <a:pt x="42" y="0"/>
                  </a:cubicBezTo>
                  <a:cubicBezTo>
                    <a:pt x="19" y="0"/>
                    <a:pt x="0" y="18"/>
                    <a:pt x="0" y="42"/>
                  </a:cubicBezTo>
                  <a:cubicBezTo>
                    <a:pt x="0" y="52"/>
                    <a:pt x="3" y="61"/>
                    <a:pt x="9" y="68"/>
                  </a:cubicBezTo>
                  <a:cubicBezTo>
                    <a:pt x="8" y="69"/>
                    <a:pt x="7" y="71"/>
                    <a:pt x="7" y="73"/>
                  </a:cubicBezTo>
                  <a:cubicBezTo>
                    <a:pt x="7" y="79"/>
                    <a:pt x="12" y="84"/>
                    <a:pt x="19" y="84"/>
                  </a:cubicBezTo>
                  <a:cubicBezTo>
                    <a:pt x="22" y="84"/>
                    <a:pt x="25" y="83"/>
                    <a:pt x="27" y="81"/>
                  </a:cubicBezTo>
                  <a:cubicBezTo>
                    <a:pt x="31" y="83"/>
                    <a:pt x="37" y="84"/>
                    <a:pt x="42" y="84"/>
                  </a:cubicBezTo>
                  <a:cubicBezTo>
                    <a:pt x="43" y="84"/>
                    <a:pt x="45" y="84"/>
                    <a:pt x="46" y="84"/>
                  </a:cubicBezTo>
                  <a:cubicBezTo>
                    <a:pt x="86" y="84"/>
                    <a:pt x="86" y="84"/>
                    <a:pt x="86" y="84"/>
                  </a:cubicBezTo>
                  <a:cubicBezTo>
                    <a:pt x="86" y="53"/>
                    <a:pt x="86" y="53"/>
                    <a:pt x="86" y="53"/>
                  </a:cubicBezTo>
                  <a:lnTo>
                    <a:pt x="83" y="53"/>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432"/>
            <p:cNvSpPr>
              <a:spLocks/>
            </p:cNvSpPr>
            <p:nvPr/>
          </p:nvSpPr>
          <p:spPr bwMode="auto">
            <a:xfrm>
              <a:off x="6400801" y="3678238"/>
              <a:ext cx="317500" cy="88900"/>
            </a:xfrm>
            <a:custGeom>
              <a:avLst/>
              <a:gdLst/>
              <a:ahLst/>
              <a:cxnLst>
                <a:cxn ang="0">
                  <a:pos x="19" y="27"/>
                </a:cxn>
                <a:cxn ang="0">
                  <a:pos x="135" y="27"/>
                </a:cxn>
                <a:cxn ang="0">
                  <a:pos x="135" y="38"/>
                </a:cxn>
                <a:cxn ang="0">
                  <a:pos x="136" y="39"/>
                </a:cxn>
                <a:cxn ang="0">
                  <a:pos x="139" y="39"/>
                </a:cxn>
                <a:cxn ang="0">
                  <a:pos x="141" y="38"/>
                </a:cxn>
                <a:cxn ang="0">
                  <a:pos x="141" y="26"/>
                </a:cxn>
                <a:cxn ang="0">
                  <a:pos x="141" y="2"/>
                </a:cxn>
                <a:cxn ang="0">
                  <a:pos x="139" y="0"/>
                </a:cxn>
                <a:cxn ang="0">
                  <a:pos x="136" y="0"/>
                </a:cxn>
                <a:cxn ang="0">
                  <a:pos x="1" y="0"/>
                </a:cxn>
                <a:cxn ang="0">
                  <a:pos x="0" y="2"/>
                </a:cxn>
                <a:cxn ang="0">
                  <a:pos x="0" y="26"/>
                </a:cxn>
                <a:cxn ang="0">
                  <a:pos x="1" y="27"/>
                </a:cxn>
              </a:cxnLst>
              <a:rect l="0" t="0" r="r" b="b"/>
              <a:pathLst>
                <a:path w="141" h="39">
                  <a:moveTo>
                    <a:pt x="19" y="27"/>
                  </a:moveTo>
                  <a:cubicBezTo>
                    <a:pt x="135" y="27"/>
                    <a:pt x="135" y="27"/>
                    <a:pt x="135" y="27"/>
                  </a:cubicBezTo>
                  <a:cubicBezTo>
                    <a:pt x="135" y="38"/>
                    <a:pt x="135" y="38"/>
                    <a:pt x="135" y="38"/>
                  </a:cubicBezTo>
                  <a:cubicBezTo>
                    <a:pt x="135" y="39"/>
                    <a:pt x="135" y="39"/>
                    <a:pt x="136" y="39"/>
                  </a:cubicBezTo>
                  <a:cubicBezTo>
                    <a:pt x="139" y="39"/>
                    <a:pt x="139" y="39"/>
                    <a:pt x="139" y="39"/>
                  </a:cubicBezTo>
                  <a:cubicBezTo>
                    <a:pt x="140" y="39"/>
                    <a:pt x="141" y="39"/>
                    <a:pt x="141" y="38"/>
                  </a:cubicBezTo>
                  <a:cubicBezTo>
                    <a:pt x="141" y="26"/>
                    <a:pt x="141" y="26"/>
                    <a:pt x="141" y="26"/>
                  </a:cubicBezTo>
                  <a:cubicBezTo>
                    <a:pt x="141" y="2"/>
                    <a:pt x="141" y="2"/>
                    <a:pt x="141" y="2"/>
                  </a:cubicBezTo>
                  <a:cubicBezTo>
                    <a:pt x="141" y="1"/>
                    <a:pt x="140" y="0"/>
                    <a:pt x="139" y="0"/>
                  </a:cubicBezTo>
                  <a:cubicBezTo>
                    <a:pt x="136" y="0"/>
                    <a:pt x="136" y="0"/>
                    <a:pt x="136" y="0"/>
                  </a:cubicBezTo>
                  <a:cubicBezTo>
                    <a:pt x="1" y="0"/>
                    <a:pt x="1" y="0"/>
                    <a:pt x="1" y="0"/>
                  </a:cubicBezTo>
                  <a:cubicBezTo>
                    <a:pt x="1" y="0"/>
                    <a:pt x="0" y="1"/>
                    <a:pt x="0" y="2"/>
                  </a:cubicBezTo>
                  <a:cubicBezTo>
                    <a:pt x="0" y="26"/>
                    <a:pt x="0" y="26"/>
                    <a:pt x="0" y="26"/>
                  </a:cubicBezTo>
                  <a:cubicBezTo>
                    <a:pt x="0" y="27"/>
                    <a:pt x="1" y="27"/>
                    <a:pt x="1" y="27"/>
                  </a:cubicBezTo>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Line 433"/>
            <p:cNvSpPr>
              <a:spLocks noChangeShapeType="1"/>
            </p:cNvSpPr>
            <p:nvPr/>
          </p:nvSpPr>
          <p:spPr bwMode="auto">
            <a:xfrm>
              <a:off x="6634163" y="3683000"/>
              <a:ext cx="1588" cy="33338"/>
            </a:xfrm>
            <a:prstGeom prst="line">
              <a:avLst/>
            </a:pr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Line 434"/>
            <p:cNvSpPr>
              <a:spLocks noChangeShapeType="1"/>
            </p:cNvSpPr>
            <p:nvPr/>
          </p:nvSpPr>
          <p:spPr bwMode="auto">
            <a:xfrm>
              <a:off x="6556376" y="3683000"/>
              <a:ext cx="1588" cy="30163"/>
            </a:xfrm>
            <a:prstGeom prst="line">
              <a:avLst/>
            </a:pr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Line 435"/>
            <p:cNvSpPr>
              <a:spLocks noChangeShapeType="1"/>
            </p:cNvSpPr>
            <p:nvPr/>
          </p:nvSpPr>
          <p:spPr bwMode="auto">
            <a:xfrm>
              <a:off x="6467476" y="3683000"/>
              <a:ext cx="1588" cy="33338"/>
            </a:xfrm>
            <a:prstGeom prst="line">
              <a:avLst/>
            </a:pr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Line 436"/>
            <p:cNvSpPr>
              <a:spLocks noChangeShapeType="1"/>
            </p:cNvSpPr>
            <p:nvPr/>
          </p:nvSpPr>
          <p:spPr bwMode="auto">
            <a:xfrm>
              <a:off x="6662738" y="3683000"/>
              <a:ext cx="1588" cy="1588"/>
            </a:xfrm>
            <a:prstGeom prst="line">
              <a:avLst/>
            </a:pr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0" name="Groupe 14"/>
          <p:cNvGrpSpPr/>
          <p:nvPr/>
        </p:nvGrpSpPr>
        <p:grpSpPr>
          <a:xfrm>
            <a:off x="1327859" y="1692643"/>
            <a:ext cx="497341" cy="614598"/>
            <a:chOff x="4822826" y="3849686"/>
            <a:chExt cx="377825" cy="560388"/>
          </a:xfrm>
        </p:grpSpPr>
        <p:sp>
          <p:nvSpPr>
            <p:cNvPr id="90" name="Freeform 301"/>
            <p:cNvSpPr>
              <a:spLocks/>
            </p:cNvSpPr>
            <p:nvPr/>
          </p:nvSpPr>
          <p:spPr bwMode="auto">
            <a:xfrm>
              <a:off x="5021263" y="3878261"/>
              <a:ext cx="120650" cy="276225"/>
            </a:xfrm>
            <a:custGeom>
              <a:avLst/>
              <a:gdLst/>
              <a:ahLst/>
              <a:cxnLst>
                <a:cxn ang="0">
                  <a:pos x="76" y="174"/>
                </a:cxn>
                <a:cxn ang="0">
                  <a:pos x="76" y="41"/>
                </a:cxn>
                <a:cxn ang="0">
                  <a:pos x="0" y="41"/>
                </a:cxn>
                <a:cxn ang="0">
                  <a:pos x="0" y="0"/>
                </a:cxn>
              </a:cxnLst>
              <a:rect l="0" t="0" r="r" b="b"/>
              <a:pathLst>
                <a:path w="76" h="174">
                  <a:moveTo>
                    <a:pt x="76" y="174"/>
                  </a:moveTo>
                  <a:lnTo>
                    <a:pt x="76" y="41"/>
                  </a:lnTo>
                  <a:lnTo>
                    <a:pt x="0" y="41"/>
                  </a:lnTo>
                  <a:lnTo>
                    <a:pt x="0" y="0"/>
                  </a:lnTo>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302"/>
            <p:cNvSpPr>
              <a:spLocks/>
            </p:cNvSpPr>
            <p:nvPr/>
          </p:nvSpPr>
          <p:spPr bwMode="auto">
            <a:xfrm>
              <a:off x="4822826" y="3849686"/>
              <a:ext cx="319088" cy="441325"/>
            </a:xfrm>
            <a:custGeom>
              <a:avLst/>
              <a:gdLst/>
              <a:ahLst/>
              <a:cxnLst>
                <a:cxn ang="0">
                  <a:pos x="201" y="58"/>
                </a:cxn>
                <a:cxn ang="0">
                  <a:pos x="125" y="0"/>
                </a:cxn>
                <a:cxn ang="0">
                  <a:pos x="0" y="0"/>
                </a:cxn>
                <a:cxn ang="0">
                  <a:pos x="0" y="278"/>
                </a:cxn>
              </a:cxnLst>
              <a:rect l="0" t="0" r="r" b="b"/>
              <a:pathLst>
                <a:path w="201" h="278">
                  <a:moveTo>
                    <a:pt x="201" y="58"/>
                  </a:moveTo>
                  <a:lnTo>
                    <a:pt x="125" y="0"/>
                  </a:lnTo>
                  <a:lnTo>
                    <a:pt x="0" y="0"/>
                  </a:lnTo>
                  <a:lnTo>
                    <a:pt x="0" y="278"/>
                  </a:lnTo>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303"/>
            <p:cNvSpPr>
              <a:spLocks/>
            </p:cNvSpPr>
            <p:nvPr/>
          </p:nvSpPr>
          <p:spPr bwMode="auto">
            <a:xfrm>
              <a:off x="5008563" y="4135436"/>
              <a:ext cx="192088" cy="274638"/>
            </a:xfrm>
            <a:custGeom>
              <a:avLst/>
              <a:gdLst/>
              <a:ahLst/>
              <a:cxnLst>
                <a:cxn ang="0">
                  <a:pos x="27" y="123"/>
                </a:cxn>
                <a:cxn ang="0">
                  <a:pos x="47" y="126"/>
                </a:cxn>
                <a:cxn ang="0">
                  <a:pos x="71" y="142"/>
                </a:cxn>
                <a:cxn ang="0">
                  <a:pos x="93" y="134"/>
                </a:cxn>
                <a:cxn ang="0">
                  <a:pos x="68" y="95"/>
                </a:cxn>
                <a:cxn ang="0">
                  <a:pos x="59" y="98"/>
                </a:cxn>
                <a:cxn ang="0">
                  <a:pos x="49" y="99"/>
                </a:cxn>
                <a:cxn ang="0">
                  <a:pos x="40" y="98"/>
                </a:cxn>
                <a:cxn ang="0">
                  <a:pos x="30" y="95"/>
                </a:cxn>
                <a:cxn ang="0">
                  <a:pos x="22" y="90"/>
                </a:cxn>
                <a:cxn ang="0">
                  <a:pos x="14" y="84"/>
                </a:cxn>
                <a:cxn ang="0">
                  <a:pos x="8" y="77"/>
                </a:cxn>
                <a:cxn ang="0">
                  <a:pos x="3" y="68"/>
                </a:cxn>
                <a:cxn ang="0">
                  <a:pos x="1" y="59"/>
                </a:cxn>
                <a:cxn ang="0">
                  <a:pos x="0" y="49"/>
                </a:cxn>
                <a:cxn ang="0">
                  <a:pos x="0" y="40"/>
                </a:cxn>
                <a:cxn ang="0">
                  <a:pos x="3" y="30"/>
                </a:cxn>
                <a:cxn ang="0">
                  <a:pos x="8" y="22"/>
                </a:cxn>
                <a:cxn ang="0">
                  <a:pos x="14" y="14"/>
                </a:cxn>
                <a:cxn ang="0">
                  <a:pos x="22" y="8"/>
                </a:cxn>
                <a:cxn ang="0">
                  <a:pos x="30" y="4"/>
                </a:cxn>
                <a:cxn ang="0">
                  <a:pos x="40" y="1"/>
                </a:cxn>
                <a:cxn ang="0">
                  <a:pos x="49" y="0"/>
                </a:cxn>
                <a:cxn ang="0">
                  <a:pos x="59" y="1"/>
                </a:cxn>
                <a:cxn ang="0">
                  <a:pos x="68" y="4"/>
                </a:cxn>
                <a:cxn ang="0">
                  <a:pos x="77" y="8"/>
                </a:cxn>
                <a:cxn ang="0">
                  <a:pos x="84" y="15"/>
                </a:cxn>
                <a:cxn ang="0">
                  <a:pos x="91" y="22"/>
                </a:cxn>
                <a:cxn ang="0">
                  <a:pos x="95" y="30"/>
                </a:cxn>
                <a:cxn ang="0">
                  <a:pos x="98" y="40"/>
                </a:cxn>
                <a:cxn ang="0">
                  <a:pos x="99" y="49"/>
                </a:cxn>
                <a:cxn ang="0">
                  <a:pos x="98" y="59"/>
                </a:cxn>
                <a:cxn ang="0">
                  <a:pos x="95" y="68"/>
                </a:cxn>
                <a:cxn ang="0">
                  <a:pos x="91" y="77"/>
                </a:cxn>
                <a:cxn ang="0">
                  <a:pos x="84" y="84"/>
                </a:cxn>
                <a:cxn ang="0">
                  <a:pos x="77" y="90"/>
                </a:cxn>
              </a:cxnLst>
              <a:rect l="0" t="0" r="r" b="b"/>
              <a:pathLst>
                <a:path w="99" h="142">
                  <a:moveTo>
                    <a:pt x="33" y="102"/>
                  </a:moveTo>
                  <a:cubicBezTo>
                    <a:pt x="27" y="123"/>
                    <a:pt x="27" y="123"/>
                    <a:pt x="27" y="123"/>
                  </a:cubicBezTo>
                  <a:cubicBezTo>
                    <a:pt x="39" y="114"/>
                    <a:pt x="39" y="114"/>
                    <a:pt x="39" y="114"/>
                  </a:cubicBezTo>
                  <a:cubicBezTo>
                    <a:pt x="47" y="126"/>
                    <a:pt x="47" y="126"/>
                    <a:pt x="47" y="126"/>
                  </a:cubicBezTo>
                  <a:cubicBezTo>
                    <a:pt x="54" y="103"/>
                    <a:pt x="54" y="103"/>
                    <a:pt x="54" y="103"/>
                  </a:cubicBezTo>
                  <a:cubicBezTo>
                    <a:pt x="71" y="142"/>
                    <a:pt x="71" y="142"/>
                    <a:pt x="71" y="142"/>
                  </a:cubicBezTo>
                  <a:cubicBezTo>
                    <a:pt x="74" y="122"/>
                    <a:pt x="74" y="122"/>
                    <a:pt x="74" y="122"/>
                  </a:cubicBezTo>
                  <a:cubicBezTo>
                    <a:pt x="93" y="134"/>
                    <a:pt x="93" y="134"/>
                    <a:pt x="93" y="134"/>
                  </a:cubicBezTo>
                  <a:cubicBezTo>
                    <a:pt x="69" y="85"/>
                    <a:pt x="69" y="85"/>
                    <a:pt x="69" y="85"/>
                  </a:cubicBezTo>
                  <a:cubicBezTo>
                    <a:pt x="69" y="90"/>
                    <a:pt x="68" y="90"/>
                    <a:pt x="68" y="95"/>
                  </a:cubicBezTo>
                  <a:cubicBezTo>
                    <a:pt x="61" y="88"/>
                    <a:pt x="61" y="88"/>
                    <a:pt x="61" y="88"/>
                  </a:cubicBezTo>
                  <a:cubicBezTo>
                    <a:pt x="59" y="98"/>
                    <a:pt x="59" y="98"/>
                    <a:pt x="59" y="98"/>
                  </a:cubicBezTo>
                  <a:cubicBezTo>
                    <a:pt x="53" y="90"/>
                    <a:pt x="53" y="90"/>
                    <a:pt x="53" y="90"/>
                  </a:cubicBezTo>
                  <a:cubicBezTo>
                    <a:pt x="49" y="99"/>
                    <a:pt x="49" y="99"/>
                    <a:pt x="49" y="99"/>
                  </a:cubicBezTo>
                  <a:cubicBezTo>
                    <a:pt x="45" y="90"/>
                    <a:pt x="45" y="90"/>
                    <a:pt x="45" y="90"/>
                  </a:cubicBezTo>
                  <a:cubicBezTo>
                    <a:pt x="40" y="98"/>
                    <a:pt x="40" y="98"/>
                    <a:pt x="40" y="98"/>
                  </a:cubicBezTo>
                  <a:cubicBezTo>
                    <a:pt x="37" y="88"/>
                    <a:pt x="37" y="88"/>
                    <a:pt x="37" y="88"/>
                  </a:cubicBezTo>
                  <a:cubicBezTo>
                    <a:pt x="30" y="95"/>
                    <a:pt x="30" y="95"/>
                    <a:pt x="30" y="95"/>
                  </a:cubicBezTo>
                  <a:cubicBezTo>
                    <a:pt x="30" y="86"/>
                    <a:pt x="30" y="86"/>
                    <a:pt x="30" y="86"/>
                  </a:cubicBezTo>
                  <a:cubicBezTo>
                    <a:pt x="22" y="90"/>
                    <a:pt x="22" y="90"/>
                    <a:pt x="22" y="90"/>
                  </a:cubicBezTo>
                  <a:cubicBezTo>
                    <a:pt x="23" y="81"/>
                    <a:pt x="23" y="81"/>
                    <a:pt x="23" y="81"/>
                  </a:cubicBezTo>
                  <a:cubicBezTo>
                    <a:pt x="14" y="84"/>
                    <a:pt x="14" y="84"/>
                    <a:pt x="14" y="84"/>
                  </a:cubicBezTo>
                  <a:cubicBezTo>
                    <a:pt x="17" y="75"/>
                    <a:pt x="17" y="75"/>
                    <a:pt x="17" y="75"/>
                  </a:cubicBezTo>
                  <a:cubicBezTo>
                    <a:pt x="8" y="77"/>
                    <a:pt x="8" y="77"/>
                    <a:pt x="8" y="77"/>
                  </a:cubicBezTo>
                  <a:cubicBezTo>
                    <a:pt x="13" y="68"/>
                    <a:pt x="13" y="68"/>
                    <a:pt x="13" y="68"/>
                  </a:cubicBezTo>
                  <a:cubicBezTo>
                    <a:pt x="3" y="68"/>
                    <a:pt x="3" y="68"/>
                    <a:pt x="3" y="68"/>
                  </a:cubicBezTo>
                  <a:cubicBezTo>
                    <a:pt x="10" y="61"/>
                    <a:pt x="10" y="61"/>
                    <a:pt x="10" y="61"/>
                  </a:cubicBezTo>
                  <a:cubicBezTo>
                    <a:pt x="1" y="59"/>
                    <a:pt x="1" y="59"/>
                    <a:pt x="1" y="59"/>
                  </a:cubicBezTo>
                  <a:cubicBezTo>
                    <a:pt x="8" y="53"/>
                    <a:pt x="8" y="53"/>
                    <a:pt x="8" y="53"/>
                  </a:cubicBezTo>
                  <a:cubicBezTo>
                    <a:pt x="0" y="49"/>
                    <a:pt x="0" y="49"/>
                    <a:pt x="0" y="49"/>
                  </a:cubicBezTo>
                  <a:cubicBezTo>
                    <a:pt x="8" y="45"/>
                    <a:pt x="8" y="45"/>
                    <a:pt x="8" y="45"/>
                  </a:cubicBezTo>
                  <a:cubicBezTo>
                    <a:pt x="0" y="40"/>
                    <a:pt x="0" y="40"/>
                    <a:pt x="0" y="40"/>
                  </a:cubicBezTo>
                  <a:cubicBezTo>
                    <a:pt x="10" y="37"/>
                    <a:pt x="10" y="37"/>
                    <a:pt x="10" y="37"/>
                  </a:cubicBezTo>
                  <a:cubicBezTo>
                    <a:pt x="3" y="30"/>
                    <a:pt x="3" y="30"/>
                    <a:pt x="3" y="30"/>
                  </a:cubicBezTo>
                  <a:cubicBezTo>
                    <a:pt x="13" y="30"/>
                    <a:pt x="13" y="30"/>
                    <a:pt x="13" y="30"/>
                  </a:cubicBezTo>
                  <a:cubicBezTo>
                    <a:pt x="8" y="22"/>
                    <a:pt x="8" y="22"/>
                    <a:pt x="8" y="22"/>
                  </a:cubicBezTo>
                  <a:cubicBezTo>
                    <a:pt x="18" y="24"/>
                    <a:pt x="18" y="24"/>
                    <a:pt x="18" y="24"/>
                  </a:cubicBezTo>
                  <a:cubicBezTo>
                    <a:pt x="14" y="14"/>
                    <a:pt x="14" y="14"/>
                    <a:pt x="14" y="14"/>
                  </a:cubicBezTo>
                  <a:cubicBezTo>
                    <a:pt x="23" y="18"/>
                    <a:pt x="23" y="18"/>
                    <a:pt x="23" y="18"/>
                  </a:cubicBezTo>
                  <a:cubicBezTo>
                    <a:pt x="22" y="8"/>
                    <a:pt x="22" y="8"/>
                    <a:pt x="22" y="8"/>
                  </a:cubicBezTo>
                  <a:cubicBezTo>
                    <a:pt x="30" y="13"/>
                    <a:pt x="30" y="13"/>
                    <a:pt x="30" y="13"/>
                  </a:cubicBezTo>
                  <a:cubicBezTo>
                    <a:pt x="30" y="4"/>
                    <a:pt x="30" y="4"/>
                    <a:pt x="30" y="4"/>
                  </a:cubicBezTo>
                  <a:cubicBezTo>
                    <a:pt x="37" y="10"/>
                    <a:pt x="37" y="10"/>
                    <a:pt x="37" y="10"/>
                  </a:cubicBezTo>
                  <a:cubicBezTo>
                    <a:pt x="40" y="1"/>
                    <a:pt x="40" y="1"/>
                    <a:pt x="40" y="1"/>
                  </a:cubicBezTo>
                  <a:cubicBezTo>
                    <a:pt x="45" y="9"/>
                    <a:pt x="45" y="9"/>
                    <a:pt x="45" y="9"/>
                  </a:cubicBezTo>
                  <a:cubicBezTo>
                    <a:pt x="49" y="0"/>
                    <a:pt x="49" y="0"/>
                    <a:pt x="49" y="0"/>
                  </a:cubicBezTo>
                  <a:cubicBezTo>
                    <a:pt x="53" y="8"/>
                    <a:pt x="53" y="8"/>
                    <a:pt x="53" y="8"/>
                  </a:cubicBezTo>
                  <a:cubicBezTo>
                    <a:pt x="59" y="1"/>
                    <a:pt x="59" y="1"/>
                    <a:pt x="59" y="1"/>
                  </a:cubicBezTo>
                  <a:cubicBezTo>
                    <a:pt x="62" y="10"/>
                    <a:pt x="62" y="10"/>
                    <a:pt x="62" y="10"/>
                  </a:cubicBezTo>
                  <a:cubicBezTo>
                    <a:pt x="68" y="4"/>
                    <a:pt x="68" y="4"/>
                    <a:pt x="68" y="4"/>
                  </a:cubicBezTo>
                  <a:cubicBezTo>
                    <a:pt x="69" y="13"/>
                    <a:pt x="69" y="13"/>
                    <a:pt x="69" y="13"/>
                  </a:cubicBezTo>
                  <a:cubicBezTo>
                    <a:pt x="77" y="8"/>
                    <a:pt x="77" y="8"/>
                    <a:pt x="77" y="8"/>
                  </a:cubicBezTo>
                  <a:cubicBezTo>
                    <a:pt x="75" y="17"/>
                    <a:pt x="75" y="17"/>
                    <a:pt x="75" y="17"/>
                  </a:cubicBezTo>
                  <a:cubicBezTo>
                    <a:pt x="84" y="15"/>
                    <a:pt x="84" y="15"/>
                    <a:pt x="84" y="15"/>
                  </a:cubicBezTo>
                  <a:cubicBezTo>
                    <a:pt x="81" y="23"/>
                    <a:pt x="81" y="23"/>
                    <a:pt x="81" y="23"/>
                  </a:cubicBezTo>
                  <a:cubicBezTo>
                    <a:pt x="91" y="22"/>
                    <a:pt x="91" y="22"/>
                    <a:pt x="91" y="22"/>
                  </a:cubicBezTo>
                  <a:cubicBezTo>
                    <a:pt x="85" y="30"/>
                    <a:pt x="85" y="30"/>
                    <a:pt x="85" y="30"/>
                  </a:cubicBezTo>
                  <a:cubicBezTo>
                    <a:pt x="95" y="30"/>
                    <a:pt x="95" y="30"/>
                    <a:pt x="95" y="30"/>
                  </a:cubicBezTo>
                  <a:cubicBezTo>
                    <a:pt x="89" y="38"/>
                    <a:pt x="89" y="38"/>
                    <a:pt x="89" y="38"/>
                  </a:cubicBezTo>
                  <a:cubicBezTo>
                    <a:pt x="98" y="40"/>
                    <a:pt x="98" y="40"/>
                    <a:pt x="98" y="40"/>
                  </a:cubicBezTo>
                  <a:cubicBezTo>
                    <a:pt x="90" y="45"/>
                    <a:pt x="90" y="45"/>
                    <a:pt x="90" y="45"/>
                  </a:cubicBezTo>
                  <a:cubicBezTo>
                    <a:pt x="99" y="49"/>
                    <a:pt x="99" y="49"/>
                    <a:pt x="99" y="49"/>
                  </a:cubicBezTo>
                  <a:cubicBezTo>
                    <a:pt x="90" y="53"/>
                    <a:pt x="90" y="53"/>
                    <a:pt x="90" y="53"/>
                  </a:cubicBezTo>
                  <a:cubicBezTo>
                    <a:pt x="98" y="59"/>
                    <a:pt x="98" y="59"/>
                    <a:pt x="98" y="59"/>
                  </a:cubicBezTo>
                  <a:cubicBezTo>
                    <a:pt x="89" y="61"/>
                    <a:pt x="89" y="61"/>
                    <a:pt x="89" y="61"/>
                  </a:cubicBezTo>
                  <a:cubicBezTo>
                    <a:pt x="95" y="68"/>
                    <a:pt x="95" y="68"/>
                    <a:pt x="95" y="68"/>
                  </a:cubicBezTo>
                  <a:cubicBezTo>
                    <a:pt x="85" y="69"/>
                    <a:pt x="85" y="69"/>
                    <a:pt x="85" y="69"/>
                  </a:cubicBezTo>
                  <a:cubicBezTo>
                    <a:pt x="91" y="77"/>
                    <a:pt x="91" y="77"/>
                    <a:pt x="91" y="77"/>
                  </a:cubicBezTo>
                  <a:cubicBezTo>
                    <a:pt x="81" y="75"/>
                    <a:pt x="81" y="75"/>
                    <a:pt x="81" y="75"/>
                  </a:cubicBezTo>
                  <a:cubicBezTo>
                    <a:pt x="84" y="84"/>
                    <a:pt x="84" y="84"/>
                    <a:pt x="84" y="84"/>
                  </a:cubicBezTo>
                  <a:cubicBezTo>
                    <a:pt x="75" y="81"/>
                    <a:pt x="75" y="81"/>
                    <a:pt x="75" y="81"/>
                  </a:cubicBezTo>
                  <a:cubicBezTo>
                    <a:pt x="77" y="90"/>
                    <a:pt x="77" y="90"/>
                    <a:pt x="77" y="90"/>
                  </a:cubicBezTo>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304"/>
            <p:cNvSpPr>
              <a:spLocks/>
            </p:cNvSpPr>
            <p:nvPr/>
          </p:nvSpPr>
          <p:spPr bwMode="auto">
            <a:xfrm>
              <a:off x="5037138" y="4162423"/>
              <a:ext cx="134938" cy="131763"/>
            </a:xfrm>
            <a:custGeom>
              <a:avLst/>
              <a:gdLst/>
              <a:ahLst/>
              <a:cxnLst>
                <a:cxn ang="0">
                  <a:pos x="0" y="34"/>
                </a:cxn>
                <a:cxn ang="0">
                  <a:pos x="35" y="0"/>
                </a:cxn>
                <a:cxn ang="0">
                  <a:pos x="35" y="0"/>
                </a:cxn>
                <a:cxn ang="0">
                  <a:pos x="35" y="0"/>
                </a:cxn>
                <a:cxn ang="0">
                  <a:pos x="70" y="34"/>
                </a:cxn>
                <a:cxn ang="0">
                  <a:pos x="70" y="34"/>
                </a:cxn>
                <a:cxn ang="0">
                  <a:pos x="70" y="34"/>
                </a:cxn>
                <a:cxn ang="0">
                  <a:pos x="35" y="68"/>
                </a:cxn>
                <a:cxn ang="0">
                  <a:pos x="35" y="68"/>
                </a:cxn>
                <a:cxn ang="0">
                  <a:pos x="35" y="68"/>
                </a:cxn>
                <a:cxn ang="0">
                  <a:pos x="0" y="34"/>
                </a:cxn>
                <a:cxn ang="0">
                  <a:pos x="0" y="34"/>
                </a:cxn>
              </a:cxnLst>
              <a:rect l="0" t="0" r="r" b="b"/>
              <a:pathLst>
                <a:path w="70" h="68">
                  <a:moveTo>
                    <a:pt x="0" y="34"/>
                  </a:moveTo>
                  <a:cubicBezTo>
                    <a:pt x="0" y="15"/>
                    <a:pt x="16" y="0"/>
                    <a:pt x="35" y="0"/>
                  </a:cubicBezTo>
                  <a:cubicBezTo>
                    <a:pt x="35" y="0"/>
                    <a:pt x="35" y="0"/>
                    <a:pt x="35" y="0"/>
                  </a:cubicBezTo>
                  <a:cubicBezTo>
                    <a:pt x="35" y="0"/>
                    <a:pt x="35" y="0"/>
                    <a:pt x="35" y="0"/>
                  </a:cubicBezTo>
                  <a:cubicBezTo>
                    <a:pt x="55" y="0"/>
                    <a:pt x="70" y="15"/>
                    <a:pt x="70" y="34"/>
                  </a:cubicBezTo>
                  <a:cubicBezTo>
                    <a:pt x="70" y="34"/>
                    <a:pt x="70" y="34"/>
                    <a:pt x="70" y="34"/>
                  </a:cubicBezTo>
                  <a:cubicBezTo>
                    <a:pt x="70" y="34"/>
                    <a:pt x="70" y="34"/>
                    <a:pt x="70" y="34"/>
                  </a:cubicBezTo>
                  <a:cubicBezTo>
                    <a:pt x="70" y="52"/>
                    <a:pt x="55" y="68"/>
                    <a:pt x="35" y="68"/>
                  </a:cubicBezTo>
                  <a:cubicBezTo>
                    <a:pt x="35" y="68"/>
                    <a:pt x="35" y="68"/>
                    <a:pt x="35" y="68"/>
                  </a:cubicBezTo>
                  <a:cubicBezTo>
                    <a:pt x="35" y="68"/>
                    <a:pt x="35" y="68"/>
                    <a:pt x="35" y="68"/>
                  </a:cubicBezTo>
                  <a:cubicBezTo>
                    <a:pt x="16" y="68"/>
                    <a:pt x="0" y="52"/>
                    <a:pt x="0" y="34"/>
                  </a:cubicBezTo>
                  <a:cubicBezTo>
                    <a:pt x="0" y="34"/>
                    <a:pt x="0" y="34"/>
                    <a:pt x="0" y="34"/>
                  </a:cubicBez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305"/>
            <p:cNvSpPr>
              <a:spLocks/>
            </p:cNvSpPr>
            <p:nvPr/>
          </p:nvSpPr>
          <p:spPr bwMode="auto">
            <a:xfrm>
              <a:off x="4851401" y="3905248"/>
              <a:ext cx="134938" cy="98425"/>
            </a:xfrm>
            <a:custGeom>
              <a:avLst/>
              <a:gdLst/>
              <a:ahLst/>
              <a:cxnLst>
                <a:cxn ang="0">
                  <a:pos x="0" y="0"/>
                </a:cxn>
                <a:cxn ang="0">
                  <a:pos x="85" y="0"/>
                </a:cxn>
                <a:cxn ang="0">
                  <a:pos x="85" y="62"/>
                </a:cxn>
                <a:cxn ang="0">
                  <a:pos x="0" y="62"/>
                </a:cxn>
                <a:cxn ang="0">
                  <a:pos x="0" y="0"/>
                </a:cxn>
                <a:cxn ang="0">
                  <a:pos x="0" y="0"/>
                </a:cxn>
              </a:cxnLst>
              <a:rect l="0" t="0" r="r" b="b"/>
              <a:pathLst>
                <a:path w="85" h="62">
                  <a:moveTo>
                    <a:pt x="0" y="0"/>
                  </a:moveTo>
                  <a:lnTo>
                    <a:pt x="85" y="0"/>
                  </a:lnTo>
                  <a:lnTo>
                    <a:pt x="85" y="62"/>
                  </a:lnTo>
                  <a:lnTo>
                    <a:pt x="0" y="62"/>
                  </a:lnTo>
                  <a:lnTo>
                    <a:pt x="0" y="0"/>
                  </a:lnTo>
                  <a:lnTo>
                    <a:pt x="0" y="0"/>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Line 306"/>
            <p:cNvSpPr>
              <a:spLocks noChangeShapeType="1"/>
            </p:cNvSpPr>
            <p:nvPr/>
          </p:nvSpPr>
          <p:spPr bwMode="auto">
            <a:xfrm>
              <a:off x="4851401" y="4040186"/>
              <a:ext cx="266700" cy="1588"/>
            </a:xfrm>
            <a:prstGeom prst="line">
              <a:avLst/>
            </a:pr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Line 307"/>
            <p:cNvSpPr>
              <a:spLocks noChangeShapeType="1"/>
            </p:cNvSpPr>
            <p:nvPr/>
          </p:nvSpPr>
          <p:spPr bwMode="auto">
            <a:xfrm>
              <a:off x="4851401" y="4073523"/>
              <a:ext cx="266700" cy="1588"/>
            </a:xfrm>
            <a:prstGeom prst="line">
              <a:avLst/>
            </a:pr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Line 308"/>
            <p:cNvSpPr>
              <a:spLocks noChangeShapeType="1"/>
            </p:cNvSpPr>
            <p:nvPr/>
          </p:nvSpPr>
          <p:spPr bwMode="auto">
            <a:xfrm>
              <a:off x="4851401" y="4106861"/>
              <a:ext cx="266700" cy="1588"/>
            </a:xfrm>
            <a:prstGeom prst="line">
              <a:avLst/>
            </a:pr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Line 309"/>
            <p:cNvSpPr>
              <a:spLocks noChangeShapeType="1"/>
            </p:cNvSpPr>
            <p:nvPr/>
          </p:nvSpPr>
          <p:spPr bwMode="auto">
            <a:xfrm>
              <a:off x="4851401" y="4202111"/>
              <a:ext cx="115888" cy="1588"/>
            </a:xfrm>
            <a:prstGeom prst="line">
              <a:avLst/>
            </a:pr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Line 310"/>
            <p:cNvSpPr>
              <a:spLocks noChangeShapeType="1"/>
            </p:cNvSpPr>
            <p:nvPr/>
          </p:nvSpPr>
          <p:spPr bwMode="auto">
            <a:xfrm>
              <a:off x="4851401" y="4233861"/>
              <a:ext cx="115888" cy="1588"/>
            </a:xfrm>
            <a:prstGeom prst="line">
              <a:avLst/>
            </a:pr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Line 311"/>
            <p:cNvSpPr>
              <a:spLocks noChangeShapeType="1"/>
            </p:cNvSpPr>
            <p:nvPr/>
          </p:nvSpPr>
          <p:spPr bwMode="auto">
            <a:xfrm>
              <a:off x="4824413" y="4291011"/>
              <a:ext cx="176213" cy="1588"/>
            </a:xfrm>
            <a:prstGeom prst="line">
              <a:avLst/>
            </a:pr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en-US" dirty="0" smtClean="0"/>
              <a:t>Thank you </a:t>
            </a:r>
            <a:endParaRPr lang="fr-FR" dirty="0"/>
          </a:p>
        </p:txBody>
      </p:sp>
    </p:spTree>
    <p:extLst>
      <p:ext uri="{BB962C8B-B14F-4D97-AF65-F5344CB8AC3E}">
        <p14:creationId xmlns:p14="http://schemas.microsoft.com/office/powerpoint/2010/main" val="230156414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heme/theme1.xml><?xml version="1.0" encoding="utf-8"?>
<a:theme xmlns:a="http://schemas.openxmlformats.org/drawingml/2006/main" name="2015">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413A1AD00F77241ACE3A906EF108E21" ma:contentTypeVersion="0" ma:contentTypeDescription="Create a new document." ma:contentTypeScope="" ma:versionID="a47754af63bac9faf240081dd10201c5">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6E3B391-E113-4A21-9061-BCFA951011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7FABA00A-7949-466E-9F6E-C041E174F183}">
  <ds:schemaRefs>
    <ds:schemaRef ds:uri="http://schemas.microsoft.com/sharepoint/v3/contenttype/forms"/>
  </ds:schemaRefs>
</ds:datastoreItem>
</file>

<file path=customXml/itemProps3.xml><?xml version="1.0" encoding="utf-8"?>
<ds:datastoreItem xmlns:ds="http://schemas.openxmlformats.org/officeDocument/2006/customXml" ds:itemID="{2E0A2C31-523F-4F8B-B07C-9FF2B5BE5486}">
  <ds:schemaRefs>
    <ds:schemaRef ds:uri="http://purl.org/dc/dcmitype/"/>
    <ds:schemaRef ds:uri="http://purl.org/dc/terms/"/>
    <ds:schemaRef ds:uri="http://www.w3.org/XML/1998/namespace"/>
    <ds:schemaRef ds:uri="http://schemas.openxmlformats.org/package/2006/metadata/core-properties"/>
    <ds:schemaRef ds:uri="http://purl.org/dc/elements/1.1/"/>
    <ds:schemaRef ds:uri="http://schemas.microsoft.com/office/2006/documentManagement/types"/>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2015</Template>
  <TotalTime>8484</TotalTime>
  <Words>519</Words>
  <Application>Microsoft Office PowerPoint</Application>
  <PresentationFormat>Custom</PresentationFormat>
  <Paragraphs>46</Paragraphs>
  <Slides>4</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vt:i4>
      </vt:variant>
    </vt:vector>
  </HeadingPairs>
  <TitlesOfParts>
    <vt:vector size="6" baseType="lpstr">
      <vt:lpstr>2015</vt:lpstr>
      <vt:lpstr>think-cell Slide</vt:lpstr>
      <vt:lpstr>TEST DATA GENERATOR</vt:lpstr>
      <vt:lpstr>TEST DATA GENERATOR</vt:lpstr>
      <vt:lpstr>TDG_Differentiators</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Shah, Sunny</dc:creator>
  <cp:lastModifiedBy>csangwar</cp:lastModifiedBy>
  <cp:revision>150</cp:revision>
  <dcterms:created xsi:type="dcterms:W3CDTF">2006-08-16T00:00:00Z</dcterms:created>
  <dcterms:modified xsi:type="dcterms:W3CDTF">2016-07-19T05:08:12Z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0x0101004413A1AD00F77241ACE3A906EF108E21</vt:lpwstr>
  </property>
</Properties>
</file>