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70" r:id="rId13"/>
    <p:sldId id="271" r:id="rId14"/>
    <p:sldId id="272" r:id="rId15"/>
    <p:sldId id="273"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446EFA31-4CAC-4937-BC2A-DC4B5169EEC3}" type="datetimeFigureOut">
              <a:rPr lang="tr-TR" smtClean="0"/>
              <a:t>12.09.2022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298579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46EFA31-4CAC-4937-BC2A-DC4B5169EEC3}" type="datetimeFigureOut">
              <a:rPr lang="tr-TR" smtClean="0"/>
              <a:t>12.09.2022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11085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46EFA31-4CAC-4937-BC2A-DC4B5169EEC3}" type="datetimeFigureOut">
              <a:rPr lang="tr-TR" smtClean="0"/>
              <a:t>12.09.2022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706915-B88D-45AE-AF4C-CAEF6B455748}"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7220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446EFA31-4CAC-4937-BC2A-DC4B5169EEC3}" type="datetimeFigureOut">
              <a:rPr lang="tr-TR" smtClean="0"/>
              <a:t>12.09.2022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2379921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446EFA31-4CAC-4937-BC2A-DC4B5169EEC3}" type="datetimeFigureOut">
              <a:rPr lang="tr-TR" smtClean="0"/>
              <a:t>12.09.2022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706915-B88D-45AE-AF4C-CAEF6B455748}"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1515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446EFA31-4CAC-4937-BC2A-DC4B5169EEC3}" type="datetimeFigureOut">
              <a:rPr lang="tr-TR" smtClean="0"/>
              <a:t>12.09.2022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1201471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46EFA31-4CAC-4937-BC2A-DC4B5169EEC3}" type="datetimeFigureOut">
              <a:rPr lang="tr-TR" smtClean="0"/>
              <a:t>12.09.2022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4013098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46EFA31-4CAC-4937-BC2A-DC4B5169EEC3}" type="datetimeFigureOut">
              <a:rPr lang="tr-TR" smtClean="0"/>
              <a:t>12.09.2022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199309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46EFA31-4CAC-4937-BC2A-DC4B5169EEC3}" type="datetimeFigureOut">
              <a:rPr lang="tr-TR" smtClean="0"/>
              <a:t>12.09.2022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81628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46EFA31-4CAC-4937-BC2A-DC4B5169EEC3}" type="datetimeFigureOut">
              <a:rPr lang="tr-TR" smtClean="0"/>
              <a:t>12.09.2022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152739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46EFA31-4CAC-4937-BC2A-DC4B5169EEC3}" type="datetimeFigureOut">
              <a:rPr lang="tr-TR" smtClean="0"/>
              <a:t>12.09.2022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386163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46EFA31-4CAC-4937-BC2A-DC4B5169EEC3}" type="datetimeFigureOut">
              <a:rPr lang="tr-TR" smtClean="0"/>
              <a:t>12.09.2022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1242777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46EFA31-4CAC-4937-BC2A-DC4B5169EEC3}" type="datetimeFigureOut">
              <a:rPr lang="tr-TR" smtClean="0"/>
              <a:t>12.09.2022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35343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EFA31-4CAC-4937-BC2A-DC4B5169EEC3}" type="datetimeFigureOut">
              <a:rPr lang="tr-TR" smtClean="0"/>
              <a:t>12.09.2022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7378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EFA31-4CAC-4937-BC2A-DC4B5169EEC3}" type="datetimeFigureOut">
              <a:rPr lang="tr-TR" smtClean="0"/>
              <a:t>12.09.2022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43766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EFA31-4CAC-4937-BC2A-DC4B5169EEC3}" type="datetimeFigureOut">
              <a:rPr lang="tr-TR" smtClean="0"/>
              <a:t>12.09.2022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706915-B88D-45AE-AF4C-CAEF6B455748}" type="slidenum">
              <a:rPr lang="tr-TR" smtClean="0"/>
              <a:t>‹#›</a:t>
            </a:fld>
            <a:endParaRPr lang="tr-TR"/>
          </a:p>
        </p:txBody>
      </p:sp>
    </p:spTree>
    <p:extLst>
      <p:ext uri="{BB962C8B-B14F-4D97-AF65-F5344CB8AC3E}">
        <p14:creationId xmlns:p14="http://schemas.microsoft.com/office/powerpoint/2010/main" val="277608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6EFA31-4CAC-4937-BC2A-DC4B5169EEC3}" type="datetimeFigureOut">
              <a:rPr lang="tr-TR" smtClean="0"/>
              <a:t>12.09.2022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706915-B88D-45AE-AF4C-CAEF6B455748}" type="slidenum">
              <a:rPr lang="tr-TR" smtClean="0"/>
              <a:t>‹#›</a:t>
            </a:fld>
            <a:endParaRPr lang="tr-TR"/>
          </a:p>
        </p:txBody>
      </p:sp>
    </p:spTree>
    <p:extLst>
      <p:ext uri="{BB962C8B-B14F-4D97-AF65-F5344CB8AC3E}">
        <p14:creationId xmlns:p14="http://schemas.microsoft.com/office/powerpoint/2010/main" val="3162860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224912"/>
            <a:ext cx="8911687" cy="1280890"/>
          </a:xfrm>
        </p:spPr>
        <p:txBody>
          <a:bodyPr/>
          <a:lstStyle/>
          <a:p>
            <a:r>
              <a:rPr lang="tr-TR" b="1" dirty="0">
                <a:latin typeface="Times New Roman" pitchFamily="18" charset="0"/>
                <a:cs typeface="Times New Roman" pitchFamily="18" charset="0"/>
              </a:rPr>
              <a:t>TEMİZ ÜRETİM</a:t>
            </a:r>
            <a:r>
              <a:rPr lang="tr-TR" dirty="0">
                <a:latin typeface="Times New Roman" pitchFamily="18" charset="0"/>
                <a:cs typeface="Times New Roman" pitchFamily="18" charset="0"/>
              </a:rPr>
              <a:t/>
            </a:r>
            <a:br>
              <a:rPr lang="tr-TR" dirty="0">
                <a:latin typeface="Times New Roman" pitchFamily="18" charset="0"/>
                <a:cs typeface="Times New Roman" pitchFamily="18" charset="0"/>
              </a:rPr>
            </a:br>
            <a:endParaRPr lang="tr-TR" dirty="0"/>
          </a:p>
        </p:txBody>
      </p:sp>
      <p:sp>
        <p:nvSpPr>
          <p:cNvPr id="3" name="İçerik Yer Tutucusu 2"/>
          <p:cNvSpPr>
            <a:spLocks noGrp="1"/>
          </p:cNvSpPr>
          <p:nvPr>
            <p:ph idx="1"/>
          </p:nvPr>
        </p:nvSpPr>
        <p:spPr>
          <a:xfrm>
            <a:off x="2589212" y="1164608"/>
            <a:ext cx="8915400" cy="3777622"/>
          </a:xfrm>
        </p:spPr>
        <p:txBody>
          <a:bodyPr>
            <a:normAutofit/>
          </a:bodyPr>
          <a:lstStyle/>
          <a:p>
            <a:pPr>
              <a:buNone/>
            </a:pPr>
            <a:r>
              <a:rPr lang="tr-TR" sz="2400" dirty="0" smtClean="0">
                <a:latin typeface="Times New Roman" pitchFamily="18" charset="0"/>
                <a:cs typeface="Times New Roman" pitchFamily="18" charset="0"/>
              </a:rPr>
              <a:t>Temiz </a:t>
            </a:r>
            <a:r>
              <a:rPr lang="tr-TR" sz="2400" dirty="0">
                <a:latin typeface="Times New Roman" pitchFamily="18" charset="0"/>
                <a:cs typeface="Times New Roman" pitchFamily="18" charset="0"/>
              </a:rPr>
              <a:t>üretim; hammadde ve enerjiyi daha az kullanmayı, yeniden kullanım ve geri dönüşümü artırmayı, daha az atık oluşturmayı ve tehlikeli atık miktarını azaltmayı amaçlayan çevreye duyarlı bir atık yönetim </a:t>
            </a:r>
            <a:r>
              <a:rPr lang="tr-TR" sz="2400" dirty="0" smtClean="0">
                <a:latin typeface="Times New Roman" pitchFamily="18" charset="0"/>
                <a:cs typeface="Times New Roman" pitchFamily="18" charset="0"/>
              </a:rPr>
              <a:t>yaklaşımıdır.</a:t>
            </a:r>
          </a:p>
          <a:p>
            <a:pPr>
              <a:buNone/>
            </a:pPr>
            <a:r>
              <a:rPr lang="tr-TR" sz="2400" dirty="0" smtClean="0">
                <a:latin typeface="Times New Roman" pitchFamily="18" charset="0"/>
                <a:cs typeface="Times New Roman" pitchFamily="18" charset="0"/>
              </a:rPr>
              <a:t>Temiz </a:t>
            </a:r>
            <a:r>
              <a:rPr lang="tr-TR" sz="2400" dirty="0">
                <a:latin typeface="Times New Roman" pitchFamily="18" charset="0"/>
                <a:cs typeface="Times New Roman" pitchFamily="18" charset="0"/>
              </a:rPr>
              <a:t>üretim, geleneksel kirlilik kontrolü yöntemlerinin aksine atık oluşumunu kaynağında önleyerek/azaltarak üretimden kaynaklanan çevresel etkileri en aza indirmeyi amaçlar.</a:t>
            </a:r>
            <a:endParaRPr lang="tr-TR" sz="2400" dirty="0"/>
          </a:p>
        </p:txBody>
      </p:sp>
      <p:pic>
        <p:nvPicPr>
          <p:cNvPr id="4"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4244455"/>
            <a:ext cx="8915400" cy="2402006"/>
          </a:xfrm>
          <a:prstGeom prst="rect">
            <a:avLst/>
          </a:prstGeom>
        </p:spPr>
      </p:pic>
    </p:spTree>
    <p:extLst>
      <p:ext uri="{BB962C8B-B14F-4D97-AF65-F5344CB8AC3E}">
        <p14:creationId xmlns:p14="http://schemas.microsoft.com/office/powerpoint/2010/main" val="2602921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latin typeface="Times New Roman" panose="02020603050405020304" pitchFamily="18" charset="0"/>
                <a:cs typeface="Times New Roman" panose="02020603050405020304" pitchFamily="18" charset="0"/>
              </a:rPr>
              <a:t>Çıkan Atıklar</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r>
              <a:rPr lang="tr-TR" sz="2400" dirty="0" smtClean="0">
                <a:latin typeface="Times New Roman" panose="02020603050405020304" pitchFamily="18" charset="0"/>
                <a:cs typeface="Times New Roman" panose="02020603050405020304" pitchFamily="18" charset="0"/>
              </a:rPr>
              <a:t>Presleme işleminden sonra çıkan çapak.</a:t>
            </a:r>
          </a:p>
          <a:p>
            <a:pPr marL="0" indent="0">
              <a:buNone/>
            </a:pPr>
            <a:r>
              <a:rPr lang="tr-TR" sz="2400" dirty="0">
                <a:latin typeface="Times New Roman" panose="02020603050405020304" pitchFamily="18" charset="0"/>
                <a:cs typeface="Times New Roman" panose="02020603050405020304" pitchFamily="18" charset="0"/>
              </a:rPr>
              <a:t> </a:t>
            </a:r>
            <a:r>
              <a:rPr lang="tr-TR" sz="2400" dirty="0" smtClean="0">
                <a:latin typeface="Times New Roman" panose="02020603050405020304" pitchFamily="18" charset="0"/>
                <a:cs typeface="Times New Roman" panose="02020603050405020304" pitchFamily="18" charset="0"/>
              </a:rPr>
              <a:t>    Bu atık tehlikesiz atık sınıfına girer ve bertaraf tesislerine gönderilir.</a:t>
            </a:r>
          </a:p>
          <a:p>
            <a:r>
              <a:rPr lang="tr-TR" sz="2400" dirty="0" smtClean="0">
                <a:latin typeface="Times New Roman" panose="02020603050405020304" pitchFamily="18" charset="0"/>
                <a:cs typeface="Times New Roman" panose="02020603050405020304" pitchFamily="18" charset="0"/>
              </a:rPr>
              <a:t>Makine bakımından oluşan atık yağlar.                                        Makinalara belirli periyotlarla bakım yapılır ve sonucunda atık yağ                     çıkar.</a:t>
            </a:r>
          </a:p>
          <a:p>
            <a:r>
              <a:rPr lang="tr-TR" sz="2400" dirty="0" smtClean="0">
                <a:latin typeface="Times New Roman" panose="02020603050405020304" pitchFamily="18" charset="0"/>
                <a:cs typeface="Times New Roman" panose="02020603050405020304" pitchFamily="18" charset="0"/>
              </a:rPr>
              <a:t>Üstübü Bezleri ve Çaputlar.</a:t>
            </a:r>
          </a:p>
          <a:p>
            <a:pPr marL="0" indent="0">
              <a:buNone/>
            </a:pPr>
            <a:endParaRPr lang="tr-TR" sz="2400" dirty="0" smtClean="0">
              <a:latin typeface="Times New Roman" panose="02020603050405020304" pitchFamily="18"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750236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latin typeface="Times New Roman" panose="02020603050405020304" pitchFamily="18" charset="0"/>
                <a:cs typeface="Times New Roman" panose="02020603050405020304" pitchFamily="18" charset="0"/>
              </a:rPr>
              <a:t>TEMİZ ÜRETİM UYGULANABİLECEK YERLER</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r>
              <a:rPr lang="tr-TR" dirty="0" smtClean="0"/>
              <a:t>Pres makinasından çıkan ıskarta atıkların geri kazanımı konularının araştırılması.</a:t>
            </a:r>
          </a:p>
          <a:p>
            <a:r>
              <a:rPr lang="tr-TR" dirty="0" smtClean="0"/>
              <a:t>Pres makinasından çıkan ıskarta atıkların granül malzemesi olarak üretilen firmalara verilmesi </a:t>
            </a:r>
            <a:endParaRPr lang="tr-TR" dirty="0"/>
          </a:p>
        </p:txBody>
      </p:sp>
      <p:sp>
        <p:nvSpPr>
          <p:cNvPr id="4" name="Çarpma 3"/>
          <p:cNvSpPr/>
          <p:nvPr/>
        </p:nvSpPr>
        <p:spPr>
          <a:xfrm>
            <a:off x="5008728" y="3111689"/>
            <a:ext cx="382138" cy="34119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Sol Ok 4"/>
          <p:cNvSpPr/>
          <p:nvPr/>
        </p:nvSpPr>
        <p:spPr>
          <a:xfrm>
            <a:off x="4449170" y="2497540"/>
            <a:ext cx="286602" cy="1774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9858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Hedef</a:t>
            </a:r>
            <a:endParaRPr lang="tr-TR" dirty="0">
              <a:latin typeface="Times New Roman" panose="02020603050405020304" pitchFamily="18" charset="0"/>
              <a:cs typeface="Times New Roman" panose="02020603050405020304" pitchFamily="18" charset="0"/>
            </a:endParaRPr>
          </a:p>
        </p:txBody>
      </p:sp>
      <p:sp>
        <p:nvSpPr>
          <p:cNvPr id="4" name="Dikdörtgen 3"/>
          <p:cNvSpPr/>
          <p:nvPr/>
        </p:nvSpPr>
        <p:spPr>
          <a:xfrm>
            <a:off x="2592925" y="1905000"/>
            <a:ext cx="8456612" cy="2463367"/>
          </a:xfrm>
          <a:prstGeom prst="rect">
            <a:avLst/>
          </a:prstGeom>
        </p:spPr>
        <p:txBody>
          <a:bodyPr wrap="square">
            <a:spAutoFit/>
          </a:bodyPr>
          <a:lstStyle/>
          <a:p>
            <a:pPr>
              <a:lnSpc>
                <a:spcPct val="107000"/>
              </a:lnSpc>
              <a:spcAft>
                <a:spcPts val="800"/>
              </a:spcAft>
            </a:pPr>
            <a:r>
              <a:rPr lang="tr-TR" sz="2400" dirty="0" smtClean="0">
                <a:effectLst/>
                <a:latin typeface="Times New Roman" panose="02020603050405020304" pitchFamily="18" charset="0"/>
                <a:ea typeface="Calibri" panose="020F0502020204030204" pitchFamily="34" charset="0"/>
                <a:cs typeface="Times New Roman" panose="02020603050405020304" pitchFamily="18" charset="0"/>
              </a:rPr>
              <a:t>ÖZ KAUCUKLU LASTİK VE PLASTİK ÜRÜNLERİ üretimi yapan firmada üretim sürecindeki presleme işleminde kullanılan pres kalıbında yapılacak değişiklikle, makinanın gün içerisindeki çalışma süresinin kısalması, presleme aşamasında gün içerisindeki açığa çıkan atık ısının azalması, ve daha hızlı bir üretim süreci izlenmesi gibi konularda yarar sağlayacağı planlanmaktadır.</a:t>
            </a:r>
            <a:endParaRPr lang="tr-TR"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764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65629" y="102014"/>
            <a:ext cx="8911687" cy="1280890"/>
          </a:xfrm>
        </p:spPr>
        <p:txBody>
          <a:bodyPr/>
          <a:lstStyle/>
          <a:p>
            <a:r>
              <a:rPr lang="tr-TR" dirty="0" smtClean="0">
                <a:latin typeface="Times New Roman" panose="02020603050405020304" pitchFamily="18" charset="0"/>
                <a:cs typeface="Times New Roman" panose="02020603050405020304" pitchFamily="18" charset="0"/>
              </a:rPr>
              <a:t>Kalıpta Yapılan Tasarım Değişikliği</a:t>
            </a:r>
            <a:endParaRPr lang="tr-TR"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686" y="884760"/>
            <a:ext cx="3057248" cy="5973239"/>
          </a:xfrm>
          <a:prstGeom prst="rect">
            <a:avLst/>
          </a:prstGeom>
        </p:spPr>
      </p:pic>
      <p:sp>
        <p:nvSpPr>
          <p:cNvPr id="5" name="Sağ Ok 4"/>
          <p:cNvSpPr/>
          <p:nvPr/>
        </p:nvSpPr>
        <p:spPr>
          <a:xfrm>
            <a:off x="5549230" y="3237931"/>
            <a:ext cx="805218" cy="504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727" y="884760"/>
            <a:ext cx="3905795" cy="3195921"/>
          </a:xfrm>
          <a:prstGeom prst="rect">
            <a:avLst/>
          </a:prstGeom>
        </p:spPr>
      </p:pic>
      <p:pic>
        <p:nvPicPr>
          <p:cNvPr id="8" name="Resi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6727" y="3957851"/>
            <a:ext cx="3905795" cy="2900149"/>
          </a:xfrm>
          <a:prstGeom prst="rect">
            <a:avLst/>
          </a:prstGeom>
        </p:spPr>
      </p:pic>
    </p:spTree>
    <p:extLst>
      <p:ext uri="{BB962C8B-B14F-4D97-AF65-F5344CB8AC3E}">
        <p14:creationId xmlns:p14="http://schemas.microsoft.com/office/powerpoint/2010/main" val="1332863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78702"/>
            <a:ext cx="8911687" cy="1280890"/>
          </a:xfrm>
        </p:spPr>
        <p:txBody>
          <a:bodyPr/>
          <a:lstStyle/>
          <a:p>
            <a:r>
              <a:rPr lang="tr-TR" dirty="0" smtClean="0">
                <a:latin typeface="Times New Roman" panose="02020603050405020304" pitchFamily="18" charset="0"/>
                <a:cs typeface="Times New Roman" panose="02020603050405020304" pitchFamily="18" charset="0"/>
              </a:rPr>
              <a:t>Sonuç</a:t>
            </a:r>
            <a:endParaRPr lang="tr-TR" dirty="0">
              <a:latin typeface="Times New Roman" panose="02020603050405020304" pitchFamily="18" charset="0"/>
              <a:cs typeface="Times New Roman" panose="02020603050405020304" pitchFamily="18" charset="0"/>
            </a:endParaRPr>
          </a:p>
        </p:txBody>
      </p:sp>
      <p:sp>
        <p:nvSpPr>
          <p:cNvPr id="4" name="Dikdörtgen 3"/>
          <p:cNvSpPr/>
          <p:nvPr/>
        </p:nvSpPr>
        <p:spPr>
          <a:xfrm>
            <a:off x="2592925" y="1604071"/>
            <a:ext cx="8456612" cy="4477508"/>
          </a:xfrm>
          <a:prstGeom prst="rect">
            <a:avLst/>
          </a:prstGeom>
        </p:spPr>
        <p:txBody>
          <a:bodyPr wrap="square">
            <a:spAutoFit/>
          </a:bodyPr>
          <a:lstStyle/>
          <a:p>
            <a:pPr>
              <a:lnSpc>
                <a:spcPct val="107000"/>
              </a:lnSpc>
              <a:spcAft>
                <a:spcPts val="800"/>
              </a:spcAft>
            </a:pPr>
            <a:r>
              <a:rPr lang="tr-TR" dirty="0" smtClean="0">
                <a:effectLst/>
                <a:latin typeface="Times New Roman" panose="02020603050405020304" pitchFamily="18" charset="0"/>
                <a:ea typeface="Calibri" panose="020F0502020204030204" pitchFamily="34" charset="0"/>
                <a:cs typeface="Times New Roman" panose="02020603050405020304" pitchFamily="18" charset="0"/>
              </a:rPr>
              <a:t>Makine ortalama olarak 7.5 </a:t>
            </a:r>
            <a:r>
              <a:rPr lang="tr-TR" dirty="0" err="1" smtClean="0">
                <a:effectLst/>
                <a:latin typeface="Times New Roman" panose="02020603050405020304" pitchFamily="18" charset="0"/>
                <a:ea typeface="Calibri" panose="020F0502020204030204" pitchFamily="34" charset="0"/>
                <a:cs typeface="Times New Roman" panose="02020603050405020304" pitchFamily="18" charset="0"/>
              </a:rPr>
              <a:t>kw</a:t>
            </a:r>
            <a:r>
              <a:rPr lang="tr-TR" dirty="0" smtClean="0">
                <a:effectLst/>
                <a:latin typeface="Times New Roman" panose="02020603050405020304" pitchFamily="18" charset="0"/>
                <a:ea typeface="Calibri" panose="020F0502020204030204" pitchFamily="34" charset="0"/>
                <a:cs typeface="Times New Roman" panose="02020603050405020304" pitchFamily="18" charset="0"/>
              </a:rPr>
              <a:t>/h elektrik tüketimi yapıyor.</a:t>
            </a:r>
          </a:p>
          <a:p>
            <a:pPr>
              <a:lnSpc>
                <a:spcPct val="107000"/>
              </a:lnSpc>
              <a:spcAft>
                <a:spcPts val="800"/>
              </a:spcAft>
            </a:pPr>
            <a:r>
              <a:rPr lang="tr-TR" dirty="0" smtClean="0">
                <a:effectLst/>
                <a:latin typeface="Times New Roman" panose="02020603050405020304" pitchFamily="18" charset="0"/>
                <a:ea typeface="Calibri" panose="020F0502020204030204" pitchFamily="34" charset="0"/>
                <a:cs typeface="Times New Roman" panose="02020603050405020304" pitchFamily="18" charset="0"/>
              </a:rPr>
              <a:t>Sanayi tipi elektrik birim fiyatı 0.94TL/</a:t>
            </a:r>
            <a:r>
              <a:rPr lang="tr-TR" dirty="0" err="1" smtClean="0">
                <a:effectLst/>
                <a:latin typeface="Times New Roman" panose="02020603050405020304" pitchFamily="18" charset="0"/>
                <a:ea typeface="Calibri" panose="020F0502020204030204" pitchFamily="34" charset="0"/>
                <a:cs typeface="Times New Roman" panose="02020603050405020304" pitchFamily="18" charset="0"/>
              </a:rPr>
              <a:t>kWh’tir</a:t>
            </a:r>
            <a:r>
              <a:rPr lang="tr-TR"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tr-TR" dirty="0" smtClean="0">
                <a:effectLst/>
                <a:latin typeface="Times New Roman" panose="02020603050405020304" pitchFamily="18" charset="0"/>
                <a:ea typeface="Calibri" panose="020F0502020204030204" pitchFamily="34" charset="0"/>
                <a:cs typeface="Times New Roman" panose="02020603050405020304" pitchFamily="18" charset="0"/>
              </a:rPr>
              <a:t>Her bir ürünün kalıba yerleştirme presleme ve presten çıkarma işlemi 3 </a:t>
            </a:r>
            <a:r>
              <a:rPr lang="tr-TR" dirty="0" err="1" smtClean="0">
                <a:effectLst/>
                <a:latin typeface="Times New Roman" panose="02020603050405020304" pitchFamily="18" charset="0"/>
                <a:ea typeface="Calibri" panose="020F0502020204030204" pitchFamily="34" charset="0"/>
                <a:cs typeface="Times New Roman" panose="02020603050405020304" pitchFamily="18" charset="0"/>
              </a:rPr>
              <a:t>dk</a:t>
            </a:r>
            <a:r>
              <a:rPr lang="tr-TR" dirty="0" smtClean="0">
                <a:effectLst/>
                <a:latin typeface="Times New Roman" panose="02020603050405020304" pitchFamily="18" charset="0"/>
                <a:ea typeface="Calibri" panose="020F0502020204030204" pitchFamily="34" charset="0"/>
                <a:cs typeface="Times New Roman" panose="02020603050405020304" pitchFamily="18" charset="0"/>
              </a:rPr>
              <a:t> olarak alınıp günde 100 adet üretim yapıldığı varsayılırsa;</a:t>
            </a:r>
          </a:p>
          <a:p>
            <a:pPr>
              <a:lnSpc>
                <a:spcPct val="107000"/>
              </a:lnSpc>
              <a:spcAft>
                <a:spcPts val="800"/>
              </a:spcAft>
            </a:pPr>
            <a:r>
              <a:rPr lang="tr-TR" dirty="0" smtClean="0">
                <a:effectLst/>
                <a:latin typeface="Times New Roman" panose="02020603050405020304" pitchFamily="18" charset="0"/>
                <a:ea typeface="Calibri" panose="020F0502020204030204" pitchFamily="34" charset="0"/>
                <a:cs typeface="Times New Roman" panose="02020603050405020304" pitchFamily="18" charset="0"/>
              </a:rPr>
              <a:t>(3dk*100Ad)/60= Makinanın günlük ortalama 5 saat çalıştığı sonucuna varılır.</a:t>
            </a:r>
          </a:p>
          <a:p>
            <a:r>
              <a:rPr lang="tr-TR" dirty="0" smtClean="0">
                <a:effectLst/>
                <a:latin typeface="Times New Roman" panose="02020603050405020304" pitchFamily="18" charset="0"/>
                <a:ea typeface="Calibri" panose="020F0502020204030204" pitchFamily="34" charset="0"/>
                <a:cs typeface="Times New Roman" panose="02020603050405020304" pitchFamily="18" charset="0"/>
              </a:rPr>
              <a:t>5h*7.5kW/h*0.94 TL/</a:t>
            </a:r>
            <a:r>
              <a:rPr lang="tr-TR" dirty="0" err="1" smtClean="0">
                <a:effectLst/>
                <a:latin typeface="Times New Roman" panose="02020603050405020304" pitchFamily="18" charset="0"/>
                <a:ea typeface="Calibri" panose="020F0502020204030204" pitchFamily="34" charset="0"/>
                <a:cs typeface="Times New Roman" panose="02020603050405020304" pitchFamily="18" charset="0"/>
              </a:rPr>
              <a:t>kWh</a:t>
            </a:r>
            <a:r>
              <a:rPr lang="tr-TR" dirty="0" smtClean="0">
                <a:effectLst/>
                <a:latin typeface="Times New Roman" panose="02020603050405020304" pitchFamily="18" charset="0"/>
                <a:ea typeface="Calibri" panose="020F0502020204030204" pitchFamily="34" charset="0"/>
                <a:cs typeface="Times New Roman" panose="02020603050405020304" pitchFamily="18" charset="0"/>
              </a:rPr>
              <a:t>= 35.25 TL olarak bulunur. (1 Makinanın Günlük Ortalama Tükettiği Elektriğin TL karşılığı)</a:t>
            </a:r>
          </a:p>
          <a:p>
            <a:endParaRPr lang="tr-TR" dirty="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Yapılan çalışma sonucu her bir ürünün kalıba yerleştirme presleme ve presten çıkarma işlemi ortalama olarak 4 </a:t>
            </a:r>
            <a:r>
              <a:rPr lang="tr-TR" dirty="0" err="1" smtClean="0">
                <a:latin typeface="Times New Roman" panose="02020603050405020304" pitchFamily="18" charset="0"/>
                <a:cs typeface="Times New Roman" panose="02020603050405020304" pitchFamily="18" charset="0"/>
              </a:rPr>
              <a:t>dk</a:t>
            </a:r>
            <a:r>
              <a:rPr lang="tr-TR" dirty="0" smtClean="0">
                <a:latin typeface="Times New Roman" panose="02020603050405020304" pitchFamily="18" charset="0"/>
                <a:cs typeface="Times New Roman" panose="02020603050405020304" pitchFamily="18" charset="0"/>
              </a:rPr>
              <a:t> olacaktır. Fakat bu çalışma sonucu 2 adet ürün oluşacaktır.</a:t>
            </a: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(4dk*(100Ad/2))/60= Makinanın günlük ortalama olarak 3 saat çalıştığı sonucuna varılır.</a:t>
            </a:r>
          </a:p>
          <a:p>
            <a:endParaRPr lang="tr-TR" dirty="0" smtClean="0">
              <a:latin typeface="Times New Roman" panose="02020603050405020304" pitchFamily="18" charset="0"/>
              <a:cs typeface="Times New Roman" panose="02020603050405020304" pitchFamily="18" charset="0"/>
            </a:endParaRPr>
          </a:p>
          <a:p>
            <a:r>
              <a:rPr lang="tr-TR" dirty="0" smtClean="0">
                <a:latin typeface="Times New Roman" panose="02020603050405020304" pitchFamily="18" charset="0"/>
                <a:cs typeface="Times New Roman" panose="02020603050405020304" pitchFamily="18" charset="0"/>
              </a:rPr>
              <a:t>3h*7.5kW/h*0.94 TL/</a:t>
            </a:r>
            <a:r>
              <a:rPr lang="tr-TR" dirty="0" err="1" smtClean="0">
                <a:latin typeface="Times New Roman" panose="02020603050405020304" pitchFamily="18" charset="0"/>
                <a:cs typeface="Times New Roman" panose="02020603050405020304" pitchFamily="18" charset="0"/>
              </a:rPr>
              <a:t>kWh</a:t>
            </a:r>
            <a:r>
              <a:rPr lang="tr-TR" dirty="0" smtClean="0">
                <a:latin typeface="Times New Roman" panose="02020603050405020304" pitchFamily="18" charset="0"/>
                <a:cs typeface="Times New Roman" panose="02020603050405020304" pitchFamily="18" charset="0"/>
              </a:rPr>
              <a:t>= 21.15 TL olarak bulunur. </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638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Times New Roman" panose="02020603050405020304" pitchFamily="18" charset="0"/>
                <a:cs typeface="Times New Roman" panose="02020603050405020304" pitchFamily="18" charset="0"/>
              </a:rPr>
              <a:t>Sonuç</a:t>
            </a:r>
            <a:endParaRPr lang="tr-TR" dirty="0">
              <a:latin typeface="Times New Roman" panose="02020603050405020304" pitchFamily="18" charset="0"/>
              <a:cs typeface="Times New Roman" panose="02020603050405020304" pitchFamily="18" charset="0"/>
            </a:endParaRPr>
          </a:p>
        </p:txBody>
      </p:sp>
      <p:sp>
        <p:nvSpPr>
          <p:cNvPr id="5" name="Dikdörtgen 4"/>
          <p:cNvSpPr/>
          <p:nvPr/>
        </p:nvSpPr>
        <p:spPr>
          <a:xfrm>
            <a:off x="2592924" y="2300107"/>
            <a:ext cx="8911687" cy="4330416"/>
          </a:xfrm>
          <a:prstGeom prst="rect">
            <a:avLst/>
          </a:prstGeom>
        </p:spPr>
        <p:txBody>
          <a:bodyPr wrap="square">
            <a:spAutoFit/>
          </a:bodyPr>
          <a:lstStyle/>
          <a:p>
            <a:pPr>
              <a:lnSpc>
                <a:spcPct val="107000"/>
              </a:lnSpc>
              <a:spcAft>
                <a:spcPts val="800"/>
              </a:spcAft>
            </a:pPr>
            <a:r>
              <a:rPr lang="tr-TR" sz="2000" dirty="0" smtClean="0">
                <a:effectLst/>
                <a:latin typeface="Times New Roman" panose="02020603050405020304" pitchFamily="18" charset="0"/>
                <a:ea typeface="Calibri" panose="020F0502020204030204" pitchFamily="34" charset="0"/>
                <a:cs typeface="Times New Roman" panose="02020603050405020304" pitchFamily="18" charset="0"/>
              </a:rPr>
              <a:t>35.25-(21.15+8)= </a:t>
            </a:r>
            <a:r>
              <a:rPr lang="tr-TR" sz="2000" dirty="0">
                <a:latin typeface="Times New Roman" panose="02020603050405020304" pitchFamily="18" charset="0"/>
                <a:ea typeface="Calibri" panose="020F0502020204030204" pitchFamily="34" charset="0"/>
                <a:cs typeface="Times New Roman" panose="02020603050405020304" pitchFamily="18" charset="0"/>
              </a:rPr>
              <a:t>6</a:t>
            </a:r>
            <a:r>
              <a:rPr lang="tr-TR" sz="2000" dirty="0" smtClean="0">
                <a:effectLst/>
                <a:latin typeface="Times New Roman" panose="02020603050405020304" pitchFamily="18" charset="0"/>
                <a:ea typeface="Calibri" panose="020F0502020204030204" pitchFamily="34" charset="0"/>
                <a:cs typeface="Times New Roman" panose="02020603050405020304" pitchFamily="18" charset="0"/>
              </a:rPr>
              <a:t>.1 TL elektrik tüketiminden sağlanan tasarruf günlük olarak ortalama 6.1 TL olarak hesaplanmıştır.</a:t>
            </a:r>
          </a:p>
          <a:p>
            <a:pPr>
              <a:lnSpc>
                <a:spcPct val="107000"/>
              </a:lnSpc>
              <a:spcAft>
                <a:spcPts val="800"/>
              </a:spcAft>
            </a:pPr>
            <a:r>
              <a:rPr lang="tr-TR" sz="2000" dirty="0" smtClean="0">
                <a:latin typeface="Times New Roman" panose="02020603050405020304" pitchFamily="18" charset="0"/>
                <a:ea typeface="Calibri" panose="020F0502020204030204" pitchFamily="34" charset="0"/>
                <a:cs typeface="Times New Roman" panose="02020603050405020304" pitchFamily="18" charset="0"/>
              </a:rPr>
              <a:t>300 gün üretim yapılacağı düşünülürse 6.1*300= 1830 TL/yıl tasarruf sağlanacaktır.</a:t>
            </a:r>
            <a:endParaRPr lang="tr-TR"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sz="2000" dirty="0" smtClean="0">
                <a:effectLst/>
                <a:latin typeface="Times New Roman" panose="02020603050405020304" pitchFamily="18" charset="0"/>
                <a:ea typeface="Calibri" panose="020F0502020204030204" pitchFamily="34" charset="0"/>
                <a:cs typeface="Times New Roman" panose="02020603050405020304" pitchFamily="18" charset="0"/>
              </a:rPr>
              <a:t>Makinaya verilecek güç fazlalığı ve makinanın boşta ve yükte çalışması esnasındaki elektrik tüketimi farklılıkları verileri net olarak elde edilemediğinden dolayı ortalama olarak 8 TL’lik bir fark hesaplamada kullanılmıştır.</a:t>
            </a:r>
          </a:p>
          <a:p>
            <a:pPr>
              <a:lnSpc>
                <a:spcPct val="107000"/>
              </a:lnSpc>
              <a:spcAft>
                <a:spcPts val="800"/>
              </a:spcAft>
            </a:pPr>
            <a:r>
              <a:rPr lang="tr-TR" sz="2000" dirty="0">
                <a:latin typeface="Times New Roman" panose="02020603050405020304" pitchFamily="18" charset="0"/>
                <a:cs typeface="Times New Roman" panose="02020603050405020304" pitchFamily="18" charset="0"/>
              </a:rPr>
              <a:t>Pres makinası kullanımının 5 saatten 3 saate düşmesi sonucunda atık ısı oluşumunda %40 oranında azalma görülecektir.</a:t>
            </a:r>
          </a:p>
          <a:p>
            <a:pPr>
              <a:lnSpc>
                <a:spcPct val="107000"/>
              </a:lnSpc>
              <a:spcAft>
                <a:spcPts val="800"/>
              </a:spcAft>
            </a:pPr>
            <a:endParaRPr lang="tr-TR" sz="2000" dirty="0">
              <a:latin typeface="Times New Roman" panose="02020603050405020304" pitchFamily="18" charset="0"/>
              <a:cs typeface="Times New Roman" panose="02020603050405020304" pitchFamily="18" charset="0"/>
            </a:endParaRPr>
          </a:p>
          <a:p>
            <a:pPr>
              <a:lnSpc>
                <a:spcPct val="107000"/>
              </a:lnSpc>
              <a:spcAft>
                <a:spcPts val="800"/>
              </a:spcAft>
            </a:pPr>
            <a:r>
              <a:rPr lang="tr-TR" sz="2000" dirty="0">
                <a:latin typeface="Times New Roman" panose="02020603050405020304" pitchFamily="18" charset="0"/>
                <a:cs typeface="Times New Roman" panose="02020603050405020304" pitchFamily="18" charset="0"/>
              </a:rPr>
              <a:t>100 adet ürünün üretim sürecinde %33 verim artışı olmaktadır. </a:t>
            </a:r>
          </a:p>
          <a:p>
            <a:pPr>
              <a:lnSpc>
                <a:spcPct val="107000"/>
              </a:lnSpc>
              <a:spcAft>
                <a:spcPts val="800"/>
              </a:spcAft>
            </a:pP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504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latin typeface="Times New Roman" panose="02020603050405020304" pitchFamily="18" charset="0"/>
                <a:cs typeface="Times New Roman" panose="02020603050405020304" pitchFamily="18" charset="0"/>
              </a:rPr>
              <a:t>Öz </a:t>
            </a:r>
            <a:r>
              <a:rPr lang="tr-TR" b="1" dirty="0">
                <a:latin typeface="Times New Roman" panose="02020603050405020304" pitchFamily="18" charset="0"/>
                <a:cs typeface="Times New Roman" panose="02020603050405020304" pitchFamily="18" charset="0"/>
              </a:rPr>
              <a:t>K</a:t>
            </a:r>
            <a:r>
              <a:rPr lang="tr-TR" b="1" dirty="0" smtClean="0">
                <a:latin typeface="Times New Roman" panose="02020603050405020304" pitchFamily="18" charset="0"/>
                <a:cs typeface="Times New Roman" panose="02020603050405020304" pitchFamily="18" charset="0"/>
              </a:rPr>
              <a:t>auçuklu Hakkında</a:t>
            </a:r>
            <a:br>
              <a:rPr lang="tr-TR" b="1" dirty="0" smtClean="0">
                <a:latin typeface="Times New Roman" panose="02020603050405020304" pitchFamily="18" charset="0"/>
                <a:cs typeface="Times New Roman" panose="02020603050405020304" pitchFamily="18" charset="0"/>
              </a:rPr>
            </a:br>
            <a:endParaRPr lang="tr-TR" b="1" dirty="0">
              <a:latin typeface="Times New Roman" panose="02020603050405020304" pitchFamily="18" charset="0"/>
              <a:cs typeface="Times New Roman" panose="02020603050405020304" pitchFamily="18" charset="0"/>
            </a:endParaRPr>
          </a:p>
        </p:txBody>
      </p:sp>
      <p:sp>
        <p:nvSpPr>
          <p:cNvPr id="7" name="Dikdörtgen 6"/>
          <p:cNvSpPr/>
          <p:nvPr/>
        </p:nvSpPr>
        <p:spPr>
          <a:xfrm>
            <a:off x="2592924" y="1725388"/>
            <a:ext cx="8911687" cy="3416320"/>
          </a:xfrm>
          <a:prstGeom prst="rect">
            <a:avLst/>
          </a:prstGeom>
        </p:spPr>
        <p:txBody>
          <a:bodyPr wrap="square">
            <a:spAutoFit/>
          </a:bodyPr>
          <a:lstStyle/>
          <a:p>
            <a:r>
              <a:rPr lang="tr-TR" sz="2400" dirty="0" smtClean="0">
                <a:latin typeface="Times New Roman" panose="02020603050405020304" pitchFamily="18" charset="0"/>
                <a:cs typeface="Times New Roman" panose="02020603050405020304" pitchFamily="18" charset="0"/>
              </a:rPr>
              <a:t>ÖZ KAUCUKLU LASTİK VE PLASTİK ÜRÜNLERİ firması İkitelli Org.San. Böl. Mutsan San. Sitesi 10. Blok No: 21</a:t>
            </a:r>
            <a:br>
              <a:rPr lang="tr-TR" sz="2400" dirty="0" smtClean="0">
                <a:latin typeface="Times New Roman" panose="02020603050405020304" pitchFamily="18" charset="0"/>
                <a:cs typeface="Times New Roman" panose="02020603050405020304" pitchFamily="18" charset="0"/>
              </a:rPr>
            </a:br>
            <a:r>
              <a:rPr lang="tr-TR" sz="2400" dirty="0" smtClean="0">
                <a:latin typeface="Times New Roman" panose="02020603050405020304" pitchFamily="18" charset="0"/>
                <a:cs typeface="Times New Roman" panose="02020603050405020304" pitchFamily="18" charset="0"/>
              </a:rPr>
              <a:t>Başakşehir/ İSTANBUL adresinde faaliyet göstermektedir.</a:t>
            </a:r>
          </a:p>
          <a:p>
            <a:endParaRPr lang="tr-TR" sz="2400" dirty="0">
              <a:latin typeface="Times New Roman" panose="02020603050405020304" pitchFamily="18" charset="0"/>
              <a:cs typeface="Times New Roman" panose="02020603050405020304" pitchFamily="18" charset="0"/>
            </a:endParaRPr>
          </a:p>
          <a:p>
            <a:r>
              <a:rPr lang="tr-TR" sz="2400" dirty="0" smtClean="0">
                <a:latin typeface="Times New Roman" panose="02020603050405020304" pitchFamily="18" charset="0"/>
                <a:cs typeface="Times New Roman" panose="02020603050405020304" pitchFamily="18" charset="0"/>
              </a:rPr>
              <a:t>Firmamız kauçuk piyasasının her türlü lastik ve kauçuk ihtiyacı için üretim yapan bir imalat firması olup, kauçuk alanında 20 yılı aşkın süregelen bir tecrübeyle insan ve çevre sağlığını düşünerek  yılda 57 Ton malzeme işleme kapasitesiyle kauçuk sektöründe faaliyet göstermektedir.</a:t>
            </a:r>
          </a:p>
        </p:txBody>
      </p:sp>
    </p:spTree>
    <p:extLst>
      <p:ext uri="{BB962C8B-B14F-4D97-AF65-F5344CB8AC3E}">
        <p14:creationId xmlns:p14="http://schemas.microsoft.com/office/powerpoint/2010/main" val="1777127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330273"/>
            <a:ext cx="8911687" cy="1280890"/>
          </a:xfrm>
        </p:spPr>
        <p:txBody>
          <a:bodyPr/>
          <a:lstStyle/>
          <a:p>
            <a:r>
              <a:rPr lang="tr-TR" b="1" dirty="0">
                <a:latin typeface="Times New Roman" panose="02020603050405020304" pitchFamily="18" charset="0"/>
                <a:cs typeface="Times New Roman" panose="02020603050405020304" pitchFamily="18" charset="0"/>
              </a:rPr>
              <a:t>Öz Kauçuklu Hakkında</a:t>
            </a:r>
            <a:endParaRPr lang="tr-TR" dirty="0"/>
          </a:p>
        </p:txBody>
      </p:sp>
      <p:sp>
        <p:nvSpPr>
          <p:cNvPr id="5" name="Dikdörtgen 4"/>
          <p:cNvSpPr/>
          <p:nvPr/>
        </p:nvSpPr>
        <p:spPr>
          <a:xfrm>
            <a:off x="2592925" y="970718"/>
            <a:ext cx="6096000" cy="8956298"/>
          </a:xfrm>
          <a:prstGeom prst="rect">
            <a:avLst/>
          </a:prstGeom>
        </p:spPr>
        <p:txBody>
          <a:bodyPr>
            <a:spAutoFit/>
          </a:bodyPr>
          <a:lstStyle/>
          <a:p>
            <a:r>
              <a:rPr lang="tr-TR" sz="2400" dirty="0" smtClean="0">
                <a:latin typeface="Times New Roman" panose="02020603050405020304" pitchFamily="18" charset="0"/>
                <a:cs typeface="Times New Roman" panose="02020603050405020304" pitchFamily="18" charset="0"/>
              </a:rPr>
              <a:t>Müşterilerin isteği doğrultusunda üretim sonrası nihai ürün olarak çıkan ürünlerden bazıları şunlardır:</a:t>
            </a:r>
          </a:p>
          <a:p>
            <a:endParaRPr lang="tr-T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Askı </a:t>
            </a:r>
            <a:r>
              <a:rPr lang="tr-TR" sz="2400" dirty="0">
                <a:latin typeface="Times New Roman" panose="02020603050405020304" pitchFamily="18" charset="0"/>
                <a:cs typeface="Times New Roman" panose="02020603050405020304" pitchFamily="18" charset="0"/>
              </a:rPr>
              <a:t>S</a:t>
            </a:r>
            <a:r>
              <a:rPr lang="tr-TR" sz="2400" dirty="0" smtClean="0">
                <a:latin typeface="Times New Roman" panose="02020603050405020304" pitchFamily="18" charset="0"/>
                <a:cs typeface="Times New Roman" panose="02020603050405020304" pitchFamily="18" charset="0"/>
              </a:rPr>
              <a:t>üspasyon Takozları</a:t>
            </a: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Bezli Bezsiz </a:t>
            </a:r>
            <a:r>
              <a:rPr lang="tr-TR" sz="2400" dirty="0">
                <a:latin typeface="Times New Roman" panose="02020603050405020304" pitchFamily="18" charset="0"/>
                <a:cs typeface="Times New Roman" panose="02020603050405020304" pitchFamily="18" charset="0"/>
              </a:rPr>
              <a:t>D</a:t>
            </a:r>
            <a:r>
              <a:rPr lang="tr-TR" sz="2400" dirty="0" smtClean="0">
                <a:latin typeface="Times New Roman" panose="02020603050405020304" pitchFamily="18" charset="0"/>
                <a:cs typeface="Times New Roman" panose="02020603050405020304" pitchFamily="18" charset="0"/>
              </a:rPr>
              <a:t>iyafram </a:t>
            </a:r>
            <a:r>
              <a:rPr lang="tr-TR" sz="2400" dirty="0">
                <a:latin typeface="Times New Roman" panose="02020603050405020304" pitchFamily="18" charset="0"/>
                <a:cs typeface="Times New Roman" panose="02020603050405020304" pitchFamily="18" charset="0"/>
              </a:rPr>
              <a:t>L</a:t>
            </a:r>
            <a:r>
              <a:rPr lang="tr-TR" sz="2400" dirty="0" smtClean="0">
                <a:latin typeface="Times New Roman" panose="02020603050405020304" pitchFamily="18" charset="0"/>
                <a:cs typeface="Times New Roman" panose="02020603050405020304" pitchFamily="18" charset="0"/>
              </a:rPr>
              <a:t>astikleri</a:t>
            </a: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Civatalı Vibrasyon Takozları</a:t>
            </a: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Dört Köşeli </a:t>
            </a:r>
            <a:r>
              <a:rPr lang="tr-TR" sz="2400" dirty="0">
                <a:latin typeface="Times New Roman" panose="02020603050405020304" pitchFamily="18" charset="0"/>
                <a:cs typeface="Times New Roman" panose="02020603050405020304" pitchFamily="18" charset="0"/>
              </a:rPr>
              <a:t>T</a:t>
            </a:r>
            <a:r>
              <a:rPr lang="tr-TR" sz="2400" dirty="0" smtClean="0">
                <a:latin typeface="Times New Roman" panose="02020603050405020304" pitchFamily="18" charset="0"/>
                <a:cs typeface="Times New Roman" panose="02020603050405020304" pitchFamily="18" charset="0"/>
              </a:rPr>
              <a:t>abii </a:t>
            </a:r>
            <a:r>
              <a:rPr lang="tr-TR" sz="2400" dirty="0">
                <a:latin typeface="Times New Roman" panose="02020603050405020304" pitchFamily="18" charset="0"/>
                <a:cs typeface="Times New Roman" panose="02020603050405020304" pitchFamily="18" charset="0"/>
              </a:rPr>
              <a:t>K</a:t>
            </a:r>
            <a:r>
              <a:rPr lang="tr-TR" sz="2400" dirty="0" smtClean="0">
                <a:latin typeface="Times New Roman" panose="02020603050405020304" pitchFamily="18" charset="0"/>
                <a:cs typeface="Times New Roman" panose="02020603050405020304" pitchFamily="18" charset="0"/>
              </a:rPr>
              <a:t>auçuk </a:t>
            </a:r>
            <a:r>
              <a:rPr lang="tr-TR" sz="2400" dirty="0">
                <a:latin typeface="Times New Roman" panose="02020603050405020304" pitchFamily="18" charset="0"/>
                <a:cs typeface="Times New Roman" panose="02020603050405020304" pitchFamily="18" charset="0"/>
              </a:rPr>
              <a:t>C</a:t>
            </a:r>
            <a:r>
              <a:rPr lang="tr-TR" sz="2400" dirty="0" smtClean="0">
                <a:latin typeface="Times New Roman" panose="02020603050405020304" pitchFamily="18" charset="0"/>
                <a:cs typeface="Times New Roman" panose="02020603050405020304" pitchFamily="18" charset="0"/>
              </a:rPr>
              <a:t>ontalar</a:t>
            </a: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EPDM Şeritler</a:t>
            </a: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EPDM Profiller</a:t>
            </a: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Kaplin Lastikleri</a:t>
            </a: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Keçeler</a:t>
            </a: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Kompansatör Lastikleri</a:t>
            </a: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Lastik ve Silikon Hortumlar</a:t>
            </a: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Lastik Levhalar </a:t>
            </a:r>
          </a:p>
          <a:p>
            <a:pPr marL="285750" indent="-285750">
              <a:buFont typeface="Arial" panose="020B0604020202020204" pitchFamily="34" charset="0"/>
              <a:buChar char="•"/>
            </a:pPr>
            <a:r>
              <a:rPr lang="tr-TR" sz="2400" dirty="0" smtClean="0">
                <a:latin typeface="Times New Roman" panose="02020603050405020304" pitchFamily="18" charset="0"/>
                <a:cs typeface="Times New Roman" panose="02020603050405020304" pitchFamily="18" charset="0"/>
              </a:rPr>
              <a:t>Poliüretan Levhalar</a:t>
            </a:r>
          </a:p>
          <a:p>
            <a:endParaRPr lang="tr-TR" dirty="0" smtClean="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450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latin typeface="Times New Roman" panose="02020603050405020304" pitchFamily="18" charset="0"/>
                <a:cs typeface="Times New Roman" panose="02020603050405020304" pitchFamily="18" charset="0"/>
              </a:rPr>
              <a:t>Ham Maddeler</a:t>
            </a:r>
            <a:endParaRPr lang="tr-TR"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2589212" y="1451212"/>
            <a:ext cx="8915400" cy="3777622"/>
          </a:xfrm>
        </p:spPr>
        <p:txBody>
          <a:bodyPr/>
          <a:lstStyle/>
          <a:p>
            <a:pPr marL="0" indent="0">
              <a:buNone/>
            </a:pPr>
            <a:r>
              <a:rPr lang="tr-TR" sz="2400" dirty="0" smtClean="0">
                <a:latin typeface="Times New Roman" panose="02020603050405020304" pitchFamily="18" charset="0"/>
                <a:cs typeface="Times New Roman" panose="02020603050405020304" pitchFamily="18" charset="0"/>
              </a:rPr>
              <a:t>Sentetik olarak hammadde üreten firmalarda üretilen kauçuk hammaddesi 40 kg’lık balyalar halinde fabrikaya getiriliyor.</a:t>
            </a:r>
          </a:p>
          <a:p>
            <a:pPr marL="0"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511188"/>
            <a:ext cx="8915400" cy="4346812"/>
          </a:xfrm>
          <a:prstGeom prst="rect">
            <a:avLst/>
          </a:prstGeom>
        </p:spPr>
      </p:pic>
    </p:spTree>
    <p:extLst>
      <p:ext uri="{BB962C8B-B14F-4D97-AF65-F5344CB8AC3E}">
        <p14:creationId xmlns:p14="http://schemas.microsoft.com/office/powerpoint/2010/main" val="3081637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69394" y="828826"/>
            <a:ext cx="9335218" cy="1280890"/>
          </a:xfrm>
        </p:spPr>
        <p:txBody>
          <a:bodyPr/>
          <a:lstStyle/>
          <a:p>
            <a:r>
              <a:rPr lang="tr-TR" b="1" dirty="0" smtClean="0">
                <a:latin typeface="Times New Roman" panose="02020603050405020304" pitchFamily="18" charset="0"/>
                <a:cs typeface="Times New Roman" panose="02020603050405020304" pitchFamily="18" charset="0"/>
              </a:rPr>
              <a:t>Formülasyon İçin Kullanılacak Ara Maddeler</a:t>
            </a:r>
            <a:endParaRPr lang="tr-TR" b="1" dirty="0">
              <a:latin typeface="Times New Roman" panose="02020603050405020304" pitchFamily="18" charset="0"/>
              <a:cs typeface="Times New Roman" panose="02020603050405020304" pitchFamily="18" charset="0"/>
            </a:endParaRPr>
          </a:p>
        </p:txBody>
      </p:sp>
      <p:sp>
        <p:nvSpPr>
          <p:cNvPr id="4" name="Dikdörtgen 3"/>
          <p:cNvSpPr/>
          <p:nvPr/>
        </p:nvSpPr>
        <p:spPr>
          <a:xfrm>
            <a:off x="2169394" y="2109716"/>
            <a:ext cx="8911687" cy="2215991"/>
          </a:xfrm>
          <a:prstGeom prst="rect">
            <a:avLst/>
          </a:prstGeom>
        </p:spPr>
        <p:txBody>
          <a:bodyPr wrap="square">
            <a:spAutoFit/>
          </a:bodyPr>
          <a:lstStyle/>
          <a:p>
            <a:r>
              <a:rPr lang="tr-TR" sz="2400" b="0" i="0" dirty="0" smtClean="0">
                <a:solidFill>
                  <a:srgbClr val="404040"/>
                </a:solidFill>
                <a:effectLst/>
                <a:latin typeface="Times New Roman" panose="02020603050405020304" pitchFamily="18" charset="0"/>
                <a:cs typeface="Times New Roman" panose="02020603050405020304" pitchFamily="18" charset="0"/>
              </a:rPr>
              <a:t>Kauçuk hammaddelerinin çoğunlukla tarıma dayalı kimyasallar oluşu, mevsimsel faktörlere bağlı olarak değişkenlik göstermesi nedeniyle mamul değişkenliklerini ortadan kaldıracak formülasyon hazırlanır. Formülasyon için kullanılan maddeler; DPG (Di Propilen Glikol), MBT (merkaptobenzo</a:t>
            </a:r>
            <a:r>
              <a:rPr lang="tr-TR" sz="2400" dirty="0" smtClean="0">
                <a:solidFill>
                  <a:srgbClr val="404040"/>
                </a:solidFill>
                <a:latin typeface="Times New Roman" panose="02020603050405020304" pitchFamily="18" charset="0"/>
                <a:cs typeface="Times New Roman" panose="02020603050405020304" pitchFamily="18" charset="0"/>
              </a:rPr>
              <a:t>tiyazol</a:t>
            </a:r>
            <a:r>
              <a:rPr lang="tr-TR" sz="2400" dirty="0" smtClean="0">
                <a:latin typeface="Times New Roman" panose="02020603050405020304" pitchFamily="18" charset="0"/>
                <a:cs typeface="Times New Roman" panose="02020603050405020304" pitchFamily="18" charset="0"/>
              </a:rPr>
              <a:t>), Starin, Çinko, Kükürt bunlardır.</a:t>
            </a:r>
            <a:endParaRPr lang="tr-TR" sz="2400" b="0" i="0" dirty="0" smtClean="0">
              <a:solidFill>
                <a:srgbClr val="404040"/>
              </a:solidFill>
              <a:effectLst/>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897871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6638" y="296564"/>
            <a:ext cx="8911687" cy="1280890"/>
          </a:xfrm>
        </p:spPr>
        <p:txBody>
          <a:bodyPr/>
          <a:lstStyle/>
          <a:p>
            <a:r>
              <a:rPr lang="tr-TR" b="1" dirty="0" smtClean="0">
                <a:latin typeface="Times New Roman" panose="02020603050405020304" pitchFamily="18" charset="0"/>
                <a:cs typeface="Times New Roman" panose="02020603050405020304" pitchFamily="18" charset="0"/>
              </a:rPr>
              <a:t>Üretim Aşamaları</a:t>
            </a:r>
            <a:endParaRPr lang="tr-TR" b="1" dirty="0">
              <a:latin typeface="Times New Roman" panose="02020603050405020304" pitchFamily="18" charset="0"/>
              <a:cs typeface="Times New Roman" panose="02020603050405020304" pitchFamily="18" charset="0"/>
            </a:endParaRPr>
          </a:p>
        </p:txBody>
      </p:sp>
      <p:sp>
        <p:nvSpPr>
          <p:cNvPr id="4" name="AutoShape 2" descr="blob:https://web.whatsapp.com/18a2102a-1ffe-4081-9666-d7cc00c60076"/>
          <p:cNvSpPr>
            <a:spLocks noChangeAspect="1" noChangeArrowheads="1"/>
          </p:cNvSpPr>
          <p:nvPr/>
        </p:nvSpPr>
        <p:spPr bwMode="auto">
          <a:xfrm>
            <a:off x="1329282" y="41509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6" name="Dikdörtgen 5"/>
          <p:cNvSpPr/>
          <p:nvPr/>
        </p:nvSpPr>
        <p:spPr>
          <a:xfrm>
            <a:off x="2596638" y="1298264"/>
            <a:ext cx="3694980" cy="4524315"/>
          </a:xfrm>
          <a:prstGeom prst="rect">
            <a:avLst/>
          </a:prstGeom>
        </p:spPr>
        <p:txBody>
          <a:bodyPr wrap="square">
            <a:spAutoFit/>
          </a:bodyPr>
          <a:lstStyle/>
          <a:p>
            <a:r>
              <a:rPr lang="tr-TR" sz="2400" b="1" u="sng" dirty="0" smtClean="0">
                <a:latin typeface="Times New Roman" panose="02020603050405020304" pitchFamily="18" charset="0"/>
                <a:cs typeface="Times New Roman" panose="02020603050405020304" pitchFamily="18" charset="0"/>
              </a:rPr>
              <a:t>Kauçuk Hamuru Hazırlama: </a:t>
            </a:r>
          </a:p>
          <a:p>
            <a:r>
              <a:rPr lang="tr-TR" sz="2400" dirty="0" smtClean="0">
                <a:latin typeface="Times New Roman" panose="02020603050405020304" pitchFamily="18" charset="0"/>
                <a:cs typeface="Times New Roman" panose="02020603050405020304" pitchFamily="18" charset="0"/>
              </a:rPr>
              <a:t>Balya halinde gelen hammadde belirli ölçütlerde kesilir daha sonra belirli oranlarda ara maddeler ile karıştırılır ve kauçuk hamuru makinasına verilir. Bu prosesin önemi karışımın homojen olarak dağılması ve maddenin istenilen kıvama gelmesidir.</a:t>
            </a:r>
            <a:endParaRPr lang="tr-TR" sz="2400" dirty="0">
              <a:latin typeface="Times New Roman" panose="02020603050405020304" pitchFamily="18" charset="0"/>
              <a:cs typeface="Times New Roman" panose="02020603050405020304" pitchFamily="18" charset="0"/>
            </a:endParaRPr>
          </a:p>
        </p:txBody>
      </p:sp>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155" y="1298264"/>
            <a:ext cx="4474169" cy="5307252"/>
          </a:xfrm>
          <a:prstGeom prst="rect">
            <a:avLst/>
          </a:prstGeom>
        </p:spPr>
      </p:pic>
    </p:spTree>
    <p:extLst>
      <p:ext uri="{BB962C8B-B14F-4D97-AF65-F5344CB8AC3E}">
        <p14:creationId xmlns:p14="http://schemas.microsoft.com/office/powerpoint/2010/main" val="901670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Üretim Aşamaları</a:t>
            </a:r>
            <a:endParaRPr lang="tr-TR" dirty="0"/>
          </a:p>
        </p:txBody>
      </p:sp>
      <p:sp>
        <p:nvSpPr>
          <p:cNvPr id="3" name="İçerik Yer Tutucusu 2"/>
          <p:cNvSpPr>
            <a:spLocks noGrp="1"/>
          </p:cNvSpPr>
          <p:nvPr>
            <p:ph idx="1"/>
          </p:nvPr>
        </p:nvSpPr>
        <p:spPr>
          <a:xfrm>
            <a:off x="2592925" y="1423915"/>
            <a:ext cx="3142848" cy="4894998"/>
          </a:xfrm>
        </p:spPr>
        <p:txBody>
          <a:bodyPr>
            <a:normAutofit fontScale="92500" lnSpcReduction="20000"/>
          </a:bodyPr>
          <a:lstStyle/>
          <a:p>
            <a:pPr marL="0" indent="0">
              <a:buNone/>
            </a:pPr>
            <a:r>
              <a:rPr lang="tr-TR" sz="2600" b="1" u="sng" dirty="0" smtClean="0">
                <a:latin typeface="Times New Roman" panose="02020603050405020304" pitchFamily="18" charset="0"/>
                <a:cs typeface="Times New Roman" panose="02020603050405020304" pitchFamily="18" charset="0"/>
              </a:rPr>
              <a:t>Presleme İşlemi: </a:t>
            </a:r>
            <a:r>
              <a:rPr lang="tr-TR" sz="2600" dirty="0" smtClean="0">
                <a:latin typeface="Times New Roman" panose="02020603050405020304" pitchFamily="18" charset="0"/>
                <a:cs typeface="Times New Roman" panose="02020603050405020304" pitchFamily="18" charset="0"/>
              </a:rPr>
              <a:t>Hamur hazırlama ünitesinden çıkan malzeme daha sonra pres makinasına gelir. Burada yapılan işlem müşterinin isteği doğrultusunda hazırlanmış olan kalıba uygun olarak elde kesilen malzeme uygun şekilde kalıba yerleştirilir ve daha sonra presleme işlemi yapılır.</a:t>
            </a:r>
            <a:endParaRPr lang="tr-TR" sz="2600"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4824" y="1423915"/>
            <a:ext cx="3575713" cy="5243584"/>
          </a:xfrm>
          <a:prstGeom prst="rect">
            <a:avLst/>
          </a:prstGeom>
        </p:spPr>
      </p:pic>
    </p:spTree>
    <p:extLst>
      <p:ext uri="{BB962C8B-B14F-4D97-AF65-F5344CB8AC3E}">
        <p14:creationId xmlns:p14="http://schemas.microsoft.com/office/powerpoint/2010/main" val="2722010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Üretim Aşamaları</a:t>
            </a:r>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85283" y="1707698"/>
            <a:ext cx="3732926" cy="4843228"/>
          </a:xfrm>
        </p:spPr>
      </p:pic>
      <p:sp>
        <p:nvSpPr>
          <p:cNvPr id="5" name="Dikdörtgen 4"/>
          <p:cNvSpPr/>
          <p:nvPr/>
        </p:nvSpPr>
        <p:spPr>
          <a:xfrm>
            <a:off x="2592925" y="1707697"/>
            <a:ext cx="3857767" cy="1569660"/>
          </a:xfrm>
          <a:prstGeom prst="rect">
            <a:avLst/>
          </a:prstGeom>
        </p:spPr>
        <p:txBody>
          <a:bodyPr wrap="square">
            <a:spAutoFit/>
          </a:bodyPr>
          <a:lstStyle/>
          <a:p>
            <a:r>
              <a:rPr lang="tr-TR" sz="2400" dirty="0" smtClean="0">
                <a:latin typeface="Times New Roman" panose="02020603050405020304" pitchFamily="18" charset="0"/>
                <a:cs typeface="Times New Roman" panose="02020603050405020304" pitchFamily="18" charset="0"/>
              </a:rPr>
              <a:t>Presleme işleminden çıkan çapaklı ürünümüz çapak kısımları el ile kesilerek nihai son ürüne dönüştürülür.</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636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latin typeface="Times New Roman" panose="02020603050405020304" pitchFamily="18" charset="0"/>
                <a:cs typeface="Times New Roman" panose="02020603050405020304" pitchFamily="18" charset="0"/>
              </a:rPr>
              <a:t>Nihai Son Ürün ve Çapak</a:t>
            </a:r>
            <a:endParaRPr lang="tr-TR" b="1"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26" y="1455623"/>
            <a:ext cx="3725988" cy="4879157"/>
          </a:xfrm>
        </p:spPr>
      </p:pic>
      <p:sp>
        <p:nvSpPr>
          <p:cNvPr id="5" name="Dikdörtgen 4"/>
          <p:cNvSpPr/>
          <p:nvPr/>
        </p:nvSpPr>
        <p:spPr>
          <a:xfrm>
            <a:off x="2488442" y="6334780"/>
            <a:ext cx="6096000" cy="523220"/>
          </a:xfrm>
          <a:prstGeom prst="rect">
            <a:avLst/>
          </a:prstGeom>
        </p:spPr>
        <p:txBody>
          <a:bodyPr>
            <a:spAutoFit/>
          </a:bodyPr>
          <a:lstStyle/>
          <a:p>
            <a:r>
              <a:rPr lang="tr-TR" sz="2800" dirty="0" smtClean="0">
                <a:latin typeface="Times New Roman" panose="02020603050405020304" pitchFamily="18" charset="0"/>
                <a:cs typeface="Times New Roman" panose="02020603050405020304" pitchFamily="18" charset="0"/>
              </a:rPr>
              <a:t>Kauçuk Takoz Malzemesi</a:t>
            </a:r>
            <a:endParaRPr lang="tr-TR" sz="2800" dirty="0">
              <a:latin typeface="Times New Roman" panose="02020603050405020304" pitchFamily="18" charset="0"/>
              <a:cs typeface="Times New Roman" panose="02020603050405020304" pitchFamily="18" charset="0"/>
            </a:endParaRPr>
          </a:p>
        </p:txBody>
      </p:sp>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1608" y="1455622"/>
            <a:ext cx="3705668" cy="4879157"/>
          </a:xfrm>
          <a:prstGeom prst="rect">
            <a:avLst/>
          </a:prstGeom>
        </p:spPr>
      </p:pic>
      <p:sp>
        <p:nvSpPr>
          <p:cNvPr id="7" name="Dikdörtgen 6"/>
          <p:cNvSpPr/>
          <p:nvPr/>
        </p:nvSpPr>
        <p:spPr>
          <a:xfrm>
            <a:off x="6652984" y="6334780"/>
            <a:ext cx="3921266" cy="523220"/>
          </a:xfrm>
          <a:prstGeom prst="rect">
            <a:avLst/>
          </a:prstGeom>
        </p:spPr>
        <p:txBody>
          <a:bodyPr wrap="none">
            <a:spAutoFit/>
          </a:bodyPr>
          <a:lstStyle/>
          <a:p>
            <a:r>
              <a:rPr lang="tr-TR" sz="2800" dirty="0" smtClean="0">
                <a:latin typeface="Times New Roman" panose="02020603050405020304" pitchFamily="18" charset="0"/>
                <a:cs typeface="Times New Roman" panose="02020603050405020304" pitchFamily="18" charset="0"/>
              </a:rPr>
              <a:t>Pres Sonrası Çıkan Çapak</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362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156</TotalTime>
  <Words>690</Words>
  <Application>Microsoft Office PowerPoint</Application>
  <PresentationFormat>Geniş ekran</PresentationFormat>
  <Paragraphs>75</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Calibri</vt:lpstr>
      <vt:lpstr>Century Gothic</vt:lpstr>
      <vt:lpstr>Times New Roman</vt:lpstr>
      <vt:lpstr>Wingdings 3</vt:lpstr>
      <vt:lpstr>Duman</vt:lpstr>
      <vt:lpstr>TEMİZ ÜRETİM </vt:lpstr>
      <vt:lpstr>Öz Kauçuklu Hakkında </vt:lpstr>
      <vt:lpstr>Öz Kauçuklu Hakkında</vt:lpstr>
      <vt:lpstr>Ham Maddeler</vt:lpstr>
      <vt:lpstr>Formülasyon İçin Kullanılacak Ara Maddeler</vt:lpstr>
      <vt:lpstr>Üretim Aşamaları</vt:lpstr>
      <vt:lpstr>Üretim Aşamaları</vt:lpstr>
      <vt:lpstr>Üretim Aşamaları</vt:lpstr>
      <vt:lpstr>Nihai Son Ürün ve Çapak</vt:lpstr>
      <vt:lpstr>Çıkan Atıklar</vt:lpstr>
      <vt:lpstr>TEMİZ ÜRETİM UYGULANABİLECEK YERLER</vt:lpstr>
      <vt:lpstr>Hedef</vt:lpstr>
      <vt:lpstr>Kalıpta Yapılan Tasarım Değişikliği</vt:lpstr>
      <vt:lpstr>Sonuç</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DÜZCE ÜNİVERSİTESİ MÜHENDİSLİK FAKÜLTESİ ÇEVRE MÜHENDİSLİĞİ BÖLÜMÜ </dc:title>
  <dc:creator>YUNUS-PC</dc:creator>
  <cp:lastModifiedBy>İBB Kemal Tahir Kütüphanesi</cp:lastModifiedBy>
  <cp:revision>23</cp:revision>
  <dcterms:created xsi:type="dcterms:W3CDTF">2019-11-12T02:33:11Z</dcterms:created>
  <dcterms:modified xsi:type="dcterms:W3CDTF">2022-09-12T15:46:36Z</dcterms:modified>
</cp:coreProperties>
</file>