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84" r:id="rId3"/>
    <p:sldId id="285" r:id="rId4"/>
    <p:sldId id="286" r:id="rId5"/>
    <p:sldId id="281" r:id="rId6"/>
    <p:sldId id="287" r:id="rId7"/>
    <p:sldId id="288" r:id="rId8"/>
    <p:sldId id="289" r:id="rId9"/>
    <p:sldId id="293" r:id="rId10"/>
    <p:sldId id="291" r:id="rId11"/>
    <p:sldId id="294" r:id="rId12"/>
    <p:sldId id="295" r:id="rId13"/>
    <p:sldId id="290" r:id="rId14"/>
    <p:sldId id="292" r:id="rId15"/>
    <p:sldId id="296" r:id="rId16"/>
    <p:sldId id="297" r:id="rId17"/>
    <p:sldId id="298" r:id="rId18"/>
    <p:sldId id="299" r:id="rId19"/>
    <p:sldId id="308" r:id="rId20"/>
    <p:sldId id="304" r:id="rId21"/>
    <p:sldId id="305" r:id="rId22"/>
    <p:sldId id="307" r:id="rId23"/>
    <p:sldId id="302"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BB5EA-9421-492F-8846-917985816446}" type="datetimeFigureOut">
              <a:rPr lang="tr-TR" smtClean="0"/>
              <a:t>14.12.2015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40177-A193-487B-911B-8A15CA0CD5C9}" type="slidenum">
              <a:rPr lang="tr-TR" smtClean="0"/>
              <a:t>‹#›</a:t>
            </a:fld>
            <a:endParaRPr lang="tr-TR"/>
          </a:p>
        </p:txBody>
      </p:sp>
    </p:spTree>
    <p:extLst>
      <p:ext uri="{BB962C8B-B14F-4D97-AF65-F5344CB8AC3E}">
        <p14:creationId xmlns:p14="http://schemas.microsoft.com/office/powerpoint/2010/main" val="383962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71B56-ECDA-46F1-B651-EB81B5C2A37D}" type="slidenum">
              <a:rPr lang="en-US" altLang="tr-TR"/>
              <a:pPr/>
              <a:t>8</a:t>
            </a:fld>
            <a:endParaRPr lang="en-US" altLang="tr-TR"/>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tr-TR" altLang="tr-TR"/>
              <a:t>As with the definition, there is no universally accepted taxonomy of DSS either. Different authors propose different classifications.</a:t>
            </a:r>
            <a:endParaRPr lang="en-US" altLang="tr-TR"/>
          </a:p>
        </p:txBody>
      </p:sp>
    </p:spTree>
    <p:extLst>
      <p:ext uri="{BB962C8B-B14F-4D97-AF65-F5344CB8AC3E}">
        <p14:creationId xmlns:p14="http://schemas.microsoft.com/office/powerpoint/2010/main" val="179926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613C8-75EC-43F3-B40D-63A58E37B674}" type="slidenum">
              <a:rPr lang="en-US" altLang="tr-TR"/>
              <a:pPr/>
              <a:t>15</a:t>
            </a:fld>
            <a:endParaRPr lang="en-US" altLang="tr-TR"/>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tr-TR" altLang="tr-TR"/>
              <a:t>Once again, different authors identify different components in a DSS</a:t>
            </a:r>
            <a:endParaRPr lang="en-US" altLang="tr-TR"/>
          </a:p>
        </p:txBody>
      </p:sp>
    </p:spTree>
    <p:extLst>
      <p:ext uri="{BB962C8B-B14F-4D97-AF65-F5344CB8AC3E}">
        <p14:creationId xmlns:p14="http://schemas.microsoft.com/office/powerpoint/2010/main" val="81267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90DE4-BB1E-488A-A126-48288113FBB5}" type="slidenum">
              <a:rPr lang="en-US" altLang="tr-TR"/>
              <a:pPr/>
              <a:t>23</a:t>
            </a:fld>
            <a:endParaRPr lang="en-US" altLang="tr-TR"/>
          </a:p>
        </p:txBody>
      </p:sp>
      <p:sp>
        <p:nvSpPr>
          <p:cNvPr id="233474" name="Rectangle 2"/>
          <p:cNvSpPr>
            <a:spLocks noRo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tr-TR" altLang="tr-TR"/>
          </a:p>
        </p:txBody>
      </p:sp>
    </p:spTree>
    <p:extLst>
      <p:ext uri="{BB962C8B-B14F-4D97-AF65-F5344CB8AC3E}">
        <p14:creationId xmlns:p14="http://schemas.microsoft.com/office/powerpoint/2010/main" val="283444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36568020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93687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2709A-5AA6-468A-A7B8-F14C326009D9}" type="datetimeFigureOut">
              <a:rPr lang="tr-TR" smtClean="0"/>
              <a:t>13.12.2015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02285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4029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C2709A-5AA6-468A-A7B8-F14C326009D9}" type="datetimeFigureOut">
              <a:rPr lang="tr-TR" smtClean="0"/>
              <a:t>13.12.2015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05740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C2709A-5AA6-468A-A7B8-F14C326009D9}" type="datetimeFigureOut">
              <a:rPr lang="tr-TR" smtClean="0"/>
              <a:t>13.12.2015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8805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C2709A-5AA6-468A-A7B8-F14C326009D9}" type="datetimeFigureOut">
              <a:rPr lang="tr-TR" smtClean="0"/>
              <a:t>13.12.2015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C2225D8-F5DD-4BA8-BBF8-B7318284AECD}" type="slidenum">
              <a:rPr lang="tr-TR" smtClean="0"/>
              <a:t>‹#›</a:t>
            </a:fld>
            <a:endParaRPr lang="tr-T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0449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C2709A-5AA6-468A-A7B8-F14C326009D9}" type="datetimeFigureOut">
              <a:rPr lang="tr-TR" smtClean="0"/>
              <a:t>13.12.2015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2225D8-F5DD-4BA8-BBF8-B7318284AECD}" type="slidenum">
              <a:rPr lang="tr-TR" smtClean="0"/>
              <a:t>‹#›</a:t>
            </a:fld>
            <a:endParaRPr lang="tr-T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040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2709A-5AA6-468A-A7B8-F14C326009D9}" type="datetimeFigureOut">
              <a:rPr lang="tr-TR" smtClean="0"/>
              <a:t>13.12.2015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8740821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C2709A-5AA6-468A-A7B8-F14C326009D9}" type="datetimeFigureOut">
              <a:rPr lang="tr-TR" smtClean="0"/>
              <a:t>13.12.2015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0583795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C2709A-5AA6-468A-A7B8-F14C326009D9}" type="datetimeFigureOut">
              <a:rPr lang="tr-TR" smtClean="0"/>
              <a:t>13.12.2015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9246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1C2709A-5AA6-468A-A7B8-F14C326009D9}" type="datetimeFigureOut">
              <a:rPr lang="tr-TR" smtClean="0"/>
              <a:t>13.12.2015</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C2225D8-F5DD-4BA8-BBF8-B7318284AECD}" type="slidenum">
              <a:rPr lang="tr-TR" smtClean="0"/>
              <a:t>‹#›</a:t>
            </a:fld>
            <a:endParaRPr lang="tr-TR"/>
          </a:p>
        </p:txBody>
      </p:sp>
    </p:spTree>
    <p:extLst>
      <p:ext uri="{BB962C8B-B14F-4D97-AF65-F5344CB8AC3E}">
        <p14:creationId xmlns:p14="http://schemas.microsoft.com/office/powerpoint/2010/main" val="11488505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err="1" smtClean="0"/>
              <a:t>Decision</a:t>
            </a:r>
            <a:r>
              <a:rPr lang="tr-TR" dirty="0" smtClean="0"/>
              <a:t> </a:t>
            </a:r>
            <a:r>
              <a:rPr lang="tr-TR" dirty="0" err="1" smtClean="0"/>
              <a:t>Support</a:t>
            </a:r>
            <a:r>
              <a:rPr lang="tr-TR" dirty="0" smtClean="0"/>
              <a:t> </a:t>
            </a:r>
            <a:r>
              <a:rPr lang="tr-TR" dirty="0" err="1" smtClean="0"/>
              <a:t>Systems</a:t>
            </a:r>
            <a:endParaRPr lang="tr-TR" dirty="0"/>
          </a:p>
        </p:txBody>
      </p:sp>
      <p:sp>
        <p:nvSpPr>
          <p:cNvPr id="3" name="Subtitle 2"/>
          <p:cNvSpPr>
            <a:spLocks noGrp="1"/>
          </p:cNvSpPr>
          <p:nvPr>
            <p:ph type="subTitle" idx="1"/>
          </p:nvPr>
        </p:nvSpPr>
        <p:spPr>
          <a:xfrm>
            <a:off x="8880143" y="5366982"/>
            <a:ext cx="3311857" cy="1491018"/>
          </a:xfrm>
        </p:spPr>
        <p:txBody>
          <a:bodyPr>
            <a:normAutofit/>
          </a:bodyPr>
          <a:lstStyle/>
          <a:p>
            <a:endParaRPr lang="tr-TR" dirty="0" smtClean="0"/>
          </a:p>
          <a:p>
            <a:r>
              <a:rPr lang="tr-TR" dirty="0" smtClean="0"/>
              <a:t>Ömer Emre ASLAN</a:t>
            </a:r>
          </a:p>
          <a:p>
            <a:r>
              <a:rPr lang="tr-TR" dirty="0" smtClean="0"/>
              <a:t>Yunus YILMAZ</a:t>
            </a:r>
            <a:endParaRPr lang="tr-TR" dirty="0"/>
          </a:p>
        </p:txBody>
      </p:sp>
    </p:spTree>
    <p:extLst>
      <p:ext uri="{BB962C8B-B14F-4D97-AF65-F5344CB8AC3E}">
        <p14:creationId xmlns:p14="http://schemas.microsoft.com/office/powerpoint/2010/main" val="48056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tr-TR"/>
              <a:t>Data-driven (retrieving) DSS</a:t>
            </a:r>
          </a:p>
        </p:txBody>
      </p:sp>
      <p:sp>
        <p:nvSpPr>
          <p:cNvPr id="86019" name="Rectangle 3"/>
          <p:cNvSpPr>
            <a:spLocks noGrp="1" noChangeArrowheads="1"/>
          </p:cNvSpPr>
          <p:nvPr>
            <p:ph idx="1"/>
          </p:nvPr>
        </p:nvSpPr>
        <p:spPr/>
        <p:txBody>
          <a:bodyPr>
            <a:normAutofit/>
          </a:bodyPr>
          <a:lstStyle/>
          <a:p>
            <a:pPr>
              <a:lnSpc>
                <a:spcPct val="90000"/>
              </a:lnSpc>
            </a:pPr>
            <a:r>
              <a:rPr lang="tr-TR" altLang="tr-TR" sz="2000" dirty="0"/>
              <a:t>A </a:t>
            </a:r>
            <a:r>
              <a:rPr lang="tr-TR" altLang="tr-TR" sz="2000" b="1" dirty="0">
                <a:solidFill>
                  <a:schemeClr val="hlink"/>
                </a:solidFill>
              </a:rPr>
              <a:t>data-</a:t>
            </a:r>
            <a:r>
              <a:rPr lang="tr-TR" altLang="tr-TR" sz="2000" b="1" dirty="0" err="1">
                <a:solidFill>
                  <a:schemeClr val="hlink"/>
                </a:solidFill>
              </a:rPr>
              <a:t>driven</a:t>
            </a:r>
            <a:r>
              <a:rPr lang="tr-TR" altLang="tr-TR" sz="2000" b="1" dirty="0">
                <a:solidFill>
                  <a:schemeClr val="hlink"/>
                </a:solidFill>
              </a:rPr>
              <a:t> DSS</a:t>
            </a:r>
            <a:r>
              <a:rPr lang="tr-TR" altLang="tr-TR" sz="2000" dirty="0"/>
              <a:t> </a:t>
            </a:r>
            <a:r>
              <a:rPr lang="tr-TR" altLang="tr-TR" sz="2000" dirty="0" err="1"/>
              <a:t>or</a:t>
            </a:r>
            <a:r>
              <a:rPr lang="tr-TR" altLang="tr-TR" sz="2000" dirty="0"/>
              <a:t> data-</a:t>
            </a:r>
            <a:r>
              <a:rPr lang="tr-TR" altLang="tr-TR" sz="2000" dirty="0" err="1"/>
              <a:t>oriented</a:t>
            </a:r>
            <a:r>
              <a:rPr lang="tr-TR" altLang="tr-TR" sz="2000" dirty="0"/>
              <a:t> DSS </a:t>
            </a:r>
            <a:r>
              <a:rPr lang="tr-TR" altLang="tr-TR" sz="2000" dirty="0" err="1"/>
              <a:t>emphasizes</a:t>
            </a:r>
            <a:r>
              <a:rPr lang="tr-TR" altLang="tr-TR" sz="2000" dirty="0"/>
              <a:t> </a:t>
            </a:r>
            <a:r>
              <a:rPr lang="tr-TR" altLang="tr-TR" sz="2000" dirty="0" err="1"/>
              <a:t>access</a:t>
            </a:r>
            <a:r>
              <a:rPr lang="tr-TR" altLang="tr-TR" sz="2000" dirty="0"/>
              <a:t> </a:t>
            </a:r>
            <a:r>
              <a:rPr lang="tr-TR" altLang="tr-TR" sz="2000" dirty="0" err="1"/>
              <a:t>to</a:t>
            </a:r>
            <a:r>
              <a:rPr lang="tr-TR" altLang="tr-TR" sz="2000" dirty="0"/>
              <a:t> </a:t>
            </a:r>
            <a:r>
              <a:rPr lang="tr-TR" altLang="tr-TR" sz="2000" dirty="0" err="1"/>
              <a:t>and</a:t>
            </a:r>
            <a:r>
              <a:rPr lang="tr-TR" altLang="tr-TR" sz="2000" dirty="0"/>
              <a:t> </a:t>
            </a:r>
            <a:r>
              <a:rPr lang="tr-TR" altLang="tr-TR" sz="2000" dirty="0" err="1"/>
              <a:t>manipulation</a:t>
            </a:r>
            <a:r>
              <a:rPr lang="tr-TR" altLang="tr-TR" sz="2000" dirty="0"/>
              <a:t> of a time </a:t>
            </a:r>
            <a:r>
              <a:rPr lang="tr-TR" altLang="tr-TR" sz="2000" dirty="0" err="1"/>
              <a:t>series</a:t>
            </a:r>
            <a:r>
              <a:rPr lang="tr-TR" altLang="tr-TR" sz="2000" dirty="0"/>
              <a:t> of </a:t>
            </a:r>
            <a:r>
              <a:rPr lang="tr-TR" altLang="tr-TR" sz="2000" dirty="0" err="1"/>
              <a:t>internal</a:t>
            </a:r>
            <a:r>
              <a:rPr lang="tr-TR" altLang="tr-TR" sz="2000" dirty="0"/>
              <a:t> </a:t>
            </a:r>
            <a:r>
              <a:rPr lang="tr-TR" altLang="tr-TR" sz="2000" dirty="0" err="1"/>
              <a:t>company</a:t>
            </a:r>
            <a:r>
              <a:rPr lang="tr-TR" altLang="tr-TR" sz="2000" dirty="0"/>
              <a:t> data </a:t>
            </a:r>
            <a:r>
              <a:rPr lang="tr-TR" altLang="tr-TR" sz="2000" dirty="0" err="1"/>
              <a:t>and</a:t>
            </a:r>
            <a:r>
              <a:rPr lang="tr-TR" altLang="tr-TR" sz="2000" dirty="0"/>
              <a:t>, </a:t>
            </a:r>
            <a:r>
              <a:rPr lang="tr-TR" altLang="tr-TR" sz="2000" dirty="0" err="1"/>
              <a:t>sometimes</a:t>
            </a:r>
            <a:r>
              <a:rPr lang="tr-TR" altLang="tr-TR" sz="2000" dirty="0"/>
              <a:t>, </a:t>
            </a:r>
            <a:r>
              <a:rPr lang="tr-TR" altLang="tr-TR" sz="2000" dirty="0" err="1"/>
              <a:t>external</a:t>
            </a:r>
            <a:r>
              <a:rPr lang="tr-TR" altLang="tr-TR" sz="2000" dirty="0"/>
              <a:t> data.</a:t>
            </a:r>
          </a:p>
          <a:p>
            <a:pPr>
              <a:lnSpc>
                <a:spcPct val="90000"/>
              </a:lnSpc>
            </a:pPr>
            <a:r>
              <a:rPr lang="en-GB" altLang="tr-TR" sz="2000" dirty="0"/>
              <a:t>Simple file systems accessed by </a:t>
            </a:r>
            <a:r>
              <a:rPr lang="en-GB" altLang="tr-TR" sz="2000" dirty="0">
                <a:solidFill>
                  <a:schemeClr val="hlink"/>
                </a:solidFill>
              </a:rPr>
              <a:t>query and retrieval tools</a:t>
            </a:r>
            <a:r>
              <a:rPr lang="en-GB" altLang="tr-TR" sz="2000" dirty="0"/>
              <a:t> provides the elementary level of functionality. </a:t>
            </a:r>
            <a:r>
              <a:rPr lang="en-GB" altLang="tr-TR" sz="2000" dirty="0">
                <a:solidFill>
                  <a:schemeClr val="hlink"/>
                </a:solidFill>
              </a:rPr>
              <a:t>Data warehouses</a:t>
            </a:r>
            <a:r>
              <a:rPr lang="en-GB" altLang="tr-TR" sz="2000" dirty="0"/>
              <a:t> provide additional functionality. </a:t>
            </a:r>
            <a:r>
              <a:rPr lang="en-GB" altLang="tr-TR" sz="2000" dirty="0">
                <a:solidFill>
                  <a:schemeClr val="hlink"/>
                </a:solidFill>
              </a:rPr>
              <a:t>OLAP</a:t>
            </a:r>
            <a:r>
              <a:rPr lang="en-GB" altLang="tr-TR" sz="2000" dirty="0"/>
              <a:t> provides highest level of functionality.</a:t>
            </a:r>
          </a:p>
          <a:p>
            <a:pPr>
              <a:lnSpc>
                <a:spcPct val="90000"/>
              </a:lnSpc>
            </a:pPr>
            <a:r>
              <a:rPr lang="en-GB" altLang="tr-TR" sz="2000" dirty="0"/>
              <a:t>Examples:</a:t>
            </a:r>
          </a:p>
          <a:p>
            <a:pPr lvl="1">
              <a:lnSpc>
                <a:spcPct val="90000"/>
              </a:lnSpc>
            </a:pPr>
            <a:r>
              <a:rPr lang="en-GB" altLang="tr-TR" sz="1900" dirty="0"/>
              <a:t>Accessing AMMIS data base for all maintenance Jan89-Jul94 for CH124</a:t>
            </a:r>
          </a:p>
          <a:p>
            <a:pPr lvl="1">
              <a:lnSpc>
                <a:spcPct val="90000"/>
              </a:lnSpc>
            </a:pPr>
            <a:endParaRPr lang="en-GB" altLang="tr-TR" sz="1900" dirty="0"/>
          </a:p>
          <a:p>
            <a:pPr lvl="1">
              <a:lnSpc>
                <a:spcPct val="90000"/>
              </a:lnSpc>
            </a:pPr>
            <a:r>
              <a:rPr lang="en-GB" altLang="tr-TR" sz="1900" dirty="0"/>
              <a:t>Accessing INTERPOL database for crimes	 by …….</a:t>
            </a:r>
          </a:p>
          <a:p>
            <a:pPr lvl="1">
              <a:lnSpc>
                <a:spcPct val="90000"/>
              </a:lnSpc>
            </a:pPr>
            <a:endParaRPr lang="en-GB" altLang="tr-TR" sz="1900" dirty="0"/>
          </a:p>
          <a:p>
            <a:pPr lvl="1">
              <a:lnSpc>
                <a:spcPct val="90000"/>
              </a:lnSpc>
            </a:pPr>
            <a:r>
              <a:rPr lang="en-GB" altLang="tr-TR" sz="1900" dirty="0"/>
              <a:t>Accessing border patrol database for all incidents in Sector ...</a:t>
            </a:r>
          </a:p>
          <a:p>
            <a:pPr>
              <a:lnSpc>
                <a:spcPct val="90000"/>
              </a:lnSpc>
            </a:pPr>
            <a:endParaRPr lang="en-US" altLang="tr-TR" sz="2000" dirty="0"/>
          </a:p>
        </p:txBody>
      </p:sp>
    </p:spTree>
    <p:extLst>
      <p:ext uri="{BB962C8B-B14F-4D97-AF65-F5344CB8AC3E}">
        <p14:creationId xmlns:p14="http://schemas.microsoft.com/office/powerpoint/2010/main" val="37219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tr-TR"/>
              <a:t>Document-driven DSS </a:t>
            </a:r>
          </a:p>
        </p:txBody>
      </p:sp>
      <p:sp>
        <p:nvSpPr>
          <p:cNvPr id="106499" name="Rectangle 3"/>
          <p:cNvSpPr>
            <a:spLocks noGrp="1" noChangeArrowheads="1"/>
          </p:cNvSpPr>
          <p:nvPr>
            <p:ph idx="1"/>
          </p:nvPr>
        </p:nvSpPr>
        <p:spPr/>
        <p:txBody>
          <a:bodyPr/>
          <a:lstStyle/>
          <a:p>
            <a:pPr>
              <a:lnSpc>
                <a:spcPct val="90000"/>
              </a:lnSpc>
            </a:pPr>
            <a:r>
              <a:rPr lang="en-US" altLang="tr-TR"/>
              <a:t>A </a:t>
            </a:r>
            <a:r>
              <a:rPr lang="en-US" altLang="tr-TR" b="1">
                <a:solidFill>
                  <a:schemeClr val="hlink"/>
                </a:solidFill>
              </a:rPr>
              <a:t>document-driven DSS</a:t>
            </a:r>
            <a:r>
              <a:rPr lang="en-US" altLang="tr-TR"/>
              <a:t>  uses storage and processing technologies to </a:t>
            </a:r>
            <a:r>
              <a:rPr lang="en-US" altLang="tr-TR">
                <a:solidFill>
                  <a:schemeClr val="hlink"/>
                </a:solidFill>
              </a:rPr>
              <a:t>document retrieval and analysis</a:t>
            </a:r>
            <a:r>
              <a:rPr lang="en-US" altLang="tr-TR"/>
              <a:t>. It manages, retrieves and manipulates unstructured information in a variety of electronic formats. </a:t>
            </a:r>
          </a:p>
          <a:p>
            <a:pPr>
              <a:lnSpc>
                <a:spcPct val="90000"/>
              </a:lnSpc>
            </a:pPr>
            <a:r>
              <a:rPr lang="en-US" altLang="tr-TR"/>
              <a:t>Document database may include: </a:t>
            </a:r>
            <a:r>
              <a:rPr lang="en-US" altLang="tr-TR" u="sng"/>
              <a:t>Scanned documents</a:t>
            </a:r>
            <a:r>
              <a:rPr lang="en-US" altLang="tr-TR"/>
              <a:t>, </a:t>
            </a:r>
            <a:r>
              <a:rPr lang="en-US" altLang="tr-TR" u="sng"/>
              <a:t>hypertext documents</a:t>
            </a:r>
            <a:r>
              <a:rPr lang="en-US" altLang="tr-TR"/>
              <a:t>, </a:t>
            </a:r>
            <a:r>
              <a:rPr lang="en-US" altLang="tr-TR" u="sng"/>
              <a:t>images</a:t>
            </a:r>
            <a:r>
              <a:rPr lang="en-US" altLang="tr-TR"/>
              <a:t>, </a:t>
            </a:r>
            <a:r>
              <a:rPr lang="en-US" altLang="tr-TR" u="sng"/>
              <a:t>sound and video</a:t>
            </a:r>
            <a:r>
              <a:rPr lang="en-US" altLang="tr-TR"/>
              <a:t>.</a:t>
            </a:r>
          </a:p>
          <a:p>
            <a:pPr>
              <a:lnSpc>
                <a:spcPct val="90000"/>
              </a:lnSpc>
            </a:pPr>
            <a:r>
              <a:rPr lang="en-US" altLang="tr-TR"/>
              <a:t>A </a:t>
            </a:r>
            <a:r>
              <a:rPr lang="en-US" altLang="tr-TR" b="1">
                <a:solidFill>
                  <a:schemeClr val="hlink"/>
                </a:solidFill>
              </a:rPr>
              <a:t>search engine</a:t>
            </a:r>
            <a:r>
              <a:rPr lang="en-US" altLang="tr-TR"/>
              <a:t> is a primary tool associated with document drivel DSS.</a:t>
            </a:r>
          </a:p>
        </p:txBody>
      </p:sp>
    </p:spTree>
    <p:extLst>
      <p:ext uri="{BB962C8B-B14F-4D97-AF65-F5344CB8AC3E}">
        <p14:creationId xmlns:p14="http://schemas.microsoft.com/office/powerpoint/2010/main" val="107629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tr-TR"/>
              <a:t>Knowledge-driven DSS</a:t>
            </a:r>
          </a:p>
        </p:txBody>
      </p:sp>
      <p:sp>
        <p:nvSpPr>
          <p:cNvPr id="107523" name="Rectangle 3"/>
          <p:cNvSpPr>
            <a:spLocks noGrp="1" noChangeArrowheads="1"/>
          </p:cNvSpPr>
          <p:nvPr>
            <p:ph idx="1"/>
          </p:nvPr>
        </p:nvSpPr>
        <p:spPr/>
        <p:txBody>
          <a:bodyPr/>
          <a:lstStyle/>
          <a:p>
            <a:r>
              <a:rPr lang="en-US" altLang="tr-TR"/>
              <a:t>A </a:t>
            </a:r>
            <a:r>
              <a:rPr lang="en-US" altLang="tr-TR" b="1">
                <a:solidFill>
                  <a:schemeClr val="hlink"/>
                </a:solidFill>
              </a:rPr>
              <a:t>knowledge-driven DSS</a:t>
            </a:r>
            <a:r>
              <a:rPr lang="en-US" altLang="tr-TR"/>
              <a:t> provides specialized problem solving expertise stored as facts, rules, procedures, or in similar structures. It suggest or recommend actions to managers.</a:t>
            </a:r>
          </a:p>
          <a:p>
            <a:r>
              <a:rPr lang="en-US" altLang="tr-TR"/>
              <a:t>MYCIN: A rule based reasoning program which help physicians diagnose blood disease.</a:t>
            </a:r>
          </a:p>
        </p:txBody>
      </p:sp>
    </p:spTree>
    <p:extLst>
      <p:ext uri="{BB962C8B-B14F-4D97-AF65-F5344CB8AC3E}">
        <p14:creationId xmlns:p14="http://schemas.microsoft.com/office/powerpoint/2010/main" val="336054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tr-TR" b="0"/>
              <a:t>Model-driven DSS</a:t>
            </a:r>
            <a:endParaRPr lang="en-US" altLang="tr-TR" b="0"/>
          </a:p>
        </p:txBody>
      </p:sp>
      <p:sp>
        <p:nvSpPr>
          <p:cNvPr id="32771" name="Rectangle 3"/>
          <p:cNvSpPr>
            <a:spLocks noGrp="1" noChangeArrowheads="1"/>
          </p:cNvSpPr>
          <p:nvPr>
            <p:ph idx="1"/>
          </p:nvPr>
        </p:nvSpPr>
        <p:spPr/>
        <p:txBody>
          <a:bodyPr>
            <a:normAutofit/>
          </a:bodyPr>
          <a:lstStyle/>
          <a:p>
            <a:pPr>
              <a:lnSpc>
                <a:spcPct val="90000"/>
              </a:lnSpc>
            </a:pPr>
            <a:r>
              <a:rPr lang="tr-TR" altLang="tr-TR" sz="2100"/>
              <a:t>A </a:t>
            </a:r>
            <a:r>
              <a:rPr lang="tr-TR" altLang="tr-TR" sz="2100" b="1">
                <a:solidFill>
                  <a:schemeClr val="hlink"/>
                </a:solidFill>
              </a:rPr>
              <a:t>model-driven DSS</a:t>
            </a:r>
            <a:r>
              <a:rPr lang="tr-TR" altLang="tr-TR" sz="2100"/>
              <a:t> emphasizes access to and manipulation of a statistical, financial, optimization, or simulation model. Model-driven DSS use data and parameters provided by users to assist decision makers in analyzing a situation; they are not necessarily data intensive. </a:t>
            </a:r>
            <a:r>
              <a:rPr lang="tr-TR" altLang="tr-TR" sz="2100">
                <a:solidFill>
                  <a:schemeClr val="bg2"/>
                </a:solidFill>
              </a:rPr>
              <a:t>Dicodess</a:t>
            </a:r>
            <a:r>
              <a:rPr lang="tr-TR" altLang="tr-TR" sz="2100"/>
              <a:t> is an example of an open source model-driven DSS generator (Gachet 2004).</a:t>
            </a:r>
            <a:r>
              <a:rPr lang="en-US" altLang="tr-TR" sz="2100"/>
              <a:t>  </a:t>
            </a:r>
          </a:p>
          <a:p>
            <a:pPr>
              <a:lnSpc>
                <a:spcPct val="90000"/>
              </a:lnSpc>
            </a:pPr>
            <a:r>
              <a:rPr lang="en-US" altLang="tr-TR" sz="2100"/>
              <a:t>Other examples:</a:t>
            </a:r>
            <a:endParaRPr lang="en-GB" altLang="tr-TR" sz="2100"/>
          </a:p>
          <a:p>
            <a:pPr lvl="1">
              <a:lnSpc>
                <a:spcPct val="90000"/>
              </a:lnSpc>
            </a:pPr>
            <a:r>
              <a:rPr lang="en-GB" altLang="tr-TR" sz="1900"/>
              <a:t>A spread-sheet with formulas in</a:t>
            </a:r>
          </a:p>
          <a:p>
            <a:pPr lvl="1">
              <a:lnSpc>
                <a:spcPct val="90000"/>
              </a:lnSpc>
            </a:pPr>
            <a:endParaRPr lang="en-GB" altLang="tr-TR" sz="1900"/>
          </a:p>
          <a:p>
            <a:pPr lvl="1">
              <a:lnSpc>
                <a:spcPct val="90000"/>
              </a:lnSpc>
            </a:pPr>
            <a:r>
              <a:rPr lang="en-GB" altLang="tr-TR" sz="1900"/>
              <a:t>A statistical forecasting model</a:t>
            </a:r>
          </a:p>
          <a:p>
            <a:pPr lvl="1">
              <a:lnSpc>
                <a:spcPct val="90000"/>
              </a:lnSpc>
            </a:pPr>
            <a:endParaRPr lang="en-GB" altLang="tr-TR" sz="1900"/>
          </a:p>
          <a:p>
            <a:pPr lvl="1">
              <a:lnSpc>
                <a:spcPct val="90000"/>
              </a:lnSpc>
            </a:pPr>
            <a:r>
              <a:rPr lang="en-GB" altLang="tr-TR" sz="1900"/>
              <a:t>An optimum routing model</a:t>
            </a:r>
          </a:p>
          <a:p>
            <a:pPr>
              <a:lnSpc>
                <a:spcPct val="90000"/>
              </a:lnSpc>
            </a:pPr>
            <a:endParaRPr lang="en-US" altLang="tr-TR" sz="2100"/>
          </a:p>
        </p:txBody>
      </p:sp>
    </p:spTree>
    <p:extLst>
      <p:ext uri="{BB962C8B-B14F-4D97-AF65-F5344CB8AC3E}">
        <p14:creationId xmlns:p14="http://schemas.microsoft.com/office/powerpoint/2010/main" val="153880806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ltLang="tr-TR"/>
              <a:t>Model and data-retrieving DSS</a:t>
            </a:r>
            <a:endParaRPr lang="en-US" altLang="tr-TR"/>
          </a:p>
        </p:txBody>
      </p:sp>
      <p:sp>
        <p:nvSpPr>
          <p:cNvPr id="87043" name="Rectangle 3"/>
          <p:cNvSpPr>
            <a:spLocks noGrp="1" noChangeArrowheads="1"/>
          </p:cNvSpPr>
          <p:nvPr>
            <p:ph idx="1"/>
          </p:nvPr>
        </p:nvSpPr>
        <p:spPr/>
        <p:txBody>
          <a:bodyPr/>
          <a:lstStyle/>
          <a:p>
            <a:r>
              <a:rPr lang="en-GB" altLang="tr-TR"/>
              <a:t>Examples:</a:t>
            </a:r>
          </a:p>
          <a:p>
            <a:pPr lvl="1"/>
            <a:r>
              <a:rPr lang="en-GB" altLang="tr-TR"/>
              <a:t>Collect weather observations at all stations and forecast tomorrow’s weather</a:t>
            </a:r>
          </a:p>
          <a:p>
            <a:pPr lvl="1"/>
            <a:endParaRPr lang="en-GB" altLang="tr-TR"/>
          </a:p>
          <a:p>
            <a:pPr lvl="1"/>
            <a:r>
              <a:rPr lang="en-GB" altLang="tr-TR"/>
              <a:t>Collect data on all civilian casualties to predict casualties over the next month</a:t>
            </a:r>
          </a:p>
          <a:p>
            <a:endParaRPr lang="en-US" altLang="tr-TR"/>
          </a:p>
        </p:txBody>
      </p:sp>
    </p:spTree>
    <p:extLst>
      <p:ext uri="{BB962C8B-B14F-4D97-AF65-F5344CB8AC3E}">
        <p14:creationId xmlns:p14="http://schemas.microsoft.com/office/powerpoint/2010/main" val="14670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tr-TR"/>
              <a:t>Architecture</a:t>
            </a:r>
          </a:p>
        </p:txBody>
      </p:sp>
      <p:sp>
        <p:nvSpPr>
          <p:cNvPr id="97283" name="Rectangle 3"/>
          <p:cNvSpPr>
            <a:spLocks noGrp="1" noChangeArrowheads="1"/>
          </p:cNvSpPr>
          <p:nvPr>
            <p:ph idx="1"/>
          </p:nvPr>
        </p:nvSpPr>
        <p:spPr/>
        <p:txBody>
          <a:bodyPr>
            <a:normAutofit/>
          </a:bodyPr>
          <a:lstStyle/>
          <a:p>
            <a:pPr>
              <a:lnSpc>
                <a:spcPct val="80000"/>
              </a:lnSpc>
            </a:pPr>
            <a:r>
              <a:rPr lang="tr-TR" altLang="tr-TR" sz="2100"/>
              <a:t>Three fundamental components of DSS: </a:t>
            </a:r>
          </a:p>
          <a:p>
            <a:pPr lvl="1">
              <a:lnSpc>
                <a:spcPct val="80000"/>
              </a:lnSpc>
            </a:pPr>
            <a:r>
              <a:rPr lang="tr-TR" altLang="tr-TR" sz="2000">
                <a:solidFill>
                  <a:schemeClr val="hlink"/>
                </a:solidFill>
              </a:rPr>
              <a:t>the database management system (DBMS), </a:t>
            </a:r>
          </a:p>
          <a:p>
            <a:pPr lvl="1">
              <a:lnSpc>
                <a:spcPct val="80000"/>
              </a:lnSpc>
            </a:pPr>
            <a:r>
              <a:rPr lang="tr-TR" altLang="tr-TR" sz="2000">
                <a:solidFill>
                  <a:schemeClr val="hlink"/>
                </a:solidFill>
              </a:rPr>
              <a:t>the model management system (MBMS), and </a:t>
            </a:r>
          </a:p>
          <a:p>
            <a:pPr lvl="1">
              <a:lnSpc>
                <a:spcPct val="80000"/>
              </a:lnSpc>
            </a:pPr>
            <a:r>
              <a:rPr lang="tr-TR" altLang="tr-TR" sz="2000">
                <a:solidFill>
                  <a:schemeClr val="hlink"/>
                </a:solidFill>
              </a:rPr>
              <a:t>the dialog generation and management system (DGMS).</a:t>
            </a:r>
            <a:r>
              <a:rPr lang="tr-TR" altLang="tr-TR" sz="2000"/>
              <a:t> </a:t>
            </a:r>
          </a:p>
          <a:p>
            <a:pPr>
              <a:lnSpc>
                <a:spcPct val="80000"/>
              </a:lnSpc>
            </a:pPr>
            <a:r>
              <a:rPr lang="tr-TR" altLang="tr-TR" sz="2100"/>
              <a:t>the </a:t>
            </a:r>
            <a:r>
              <a:rPr lang="tr-TR" altLang="tr-TR" sz="2100">
                <a:solidFill>
                  <a:schemeClr val="hlink"/>
                </a:solidFill>
              </a:rPr>
              <a:t>Data Management</a:t>
            </a:r>
            <a:r>
              <a:rPr lang="tr-TR" altLang="tr-TR" sz="2100"/>
              <a:t> </a:t>
            </a:r>
            <a:r>
              <a:rPr lang="tr-TR" altLang="tr-TR" sz="2100">
                <a:solidFill>
                  <a:schemeClr val="hlink"/>
                </a:solidFill>
              </a:rPr>
              <a:t>Component </a:t>
            </a:r>
            <a:r>
              <a:rPr lang="tr-TR" altLang="tr-TR" sz="2100"/>
              <a:t>stores information (which can be further subdivided into that derived from an organization's traditional data repositories, from external sources such as the Internet, or from the personal insights and experiences of individual users);</a:t>
            </a:r>
          </a:p>
          <a:p>
            <a:pPr>
              <a:lnSpc>
                <a:spcPct val="80000"/>
              </a:lnSpc>
            </a:pPr>
            <a:r>
              <a:rPr lang="tr-TR" altLang="tr-TR" sz="2100"/>
              <a:t>the </a:t>
            </a:r>
            <a:r>
              <a:rPr lang="tr-TR" altLang="tr-TR" sz="2100">
                <a:solidFill>
                  <a:schemeClr val="hlink"/>
                </a:solidFill>
              </a:rPr>
              <a:t>Model Management Component</a:t>
            </a:r>
            <a:r>
              <a:rPr lang="tr-TR" altLang="tr-TR" sz="2100"/>
              <a:t> handles representations of events, facts, or situations (using various kinds of models, two examples being optimization models and goal-seeking models); and </a:t>
            </a:r>
          </a:p>
          <a:p>
            <a:pPr>
              <a:lnSpc>
                <a:spcPct val="80000"/>
              </a:lnSpc>
            </a:pPr>
            <a:r>
              <a:rPr lang="tr-TR" altLang="tr-TR" sz="2100"/>
              <a:t>the </a:t>
            </a:r>
            <a:r>
              <a:rPr lang="tr-TR" altLang="tr-TR" sz="2100">
                <a:solidFill>
                  <a:schemeClr val="hlink"/>
                </a:solidFill>
              </a:rPr>
              <a:t>User Interface Management Component</a:t>
            </a:r>
            <a:r>
              <a:rPr lang="tr-TR" altLang="tr-TR" sz="2100"/>
              <a:t> is of course the component that allows a user to interact with the system.</a:t>
            </a:r>
          </a:p>
        </p:txBody>
      </p:sp>
    </p:spTree>
    <p:extLst>
      <p:ext uri="{BB962C8B-B14F-4D97-AF65-F5344CB8AC3E}">
        <p14:creationId xmlns:p14="http://schemas.microsoft.com/office/powerpoint/2010/main" val="330136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tr-TR"/>
              <a:t>A Detailed Architecture</a:t>
            </a:r>
          </a:p>
        </p:txBody>
      </p:sp>
      <p:sp>
        <p:nvSpPr>
          <p:cNvPr id="187395" name="Rectangle 3"/>
          <p:cNvSpPr>
            <a:spLocks noGrp="1" noChangeArrowheads="1"/>
          </p:cNvSpPr>
          <p:nvPr>
            <p:ph idx="1"/>
          </p:nvPr>
        </p:nvSpPr>
        <p:spPr/>
        <p:txBody>
          <a:bodyPr>
            <a:normAutofit/>
          </a:bodyPr>
          <a:lstStyle/>
          <a:p>
            <a:pPr>
              <a:lnSpc>
                <a:spcPct val="90000"/>
              </a:lnSpc>
            </a:pPr>
            <a:r>
              <a:rPr lang="en-US" altLang="tr-TR" sz="2900"/>
              <a:t>Even though different authors identify different components in a DSS, academics and practitioners have come up with a generalized architecture made of six distinct parts: </a:t>
            </a:r>
          </a:p>
          <a:p>
            <a:pPr lvl="1">
              <a:lnSpc>
                <a:spcPct val="90000"/>
              </a:lnSpc>
            </a:pPr>
            <a:r>
              <a:rPr lang="en-US" altLang="tr-TR" sz="2500"/>
              <a:t>the data management system, </a:t>
            </a:r>
          </a:p>
          <a:p>
            <a:pPr lvl="1">
              <a:lnSpc>
                <a:spcPct val="90000"/>
              </a:lnSpc>
            </a:pPr>
            <a:r>
              <a:rPr lang="en-US" altLang="tr-TR" sz="2500"/>
              <a:t>the model management system, </a:t>
            </a:r>
          </a:p>
          <a:p>
            <a:pPr lvl="1">
              <a:lnSpc>
                <a:spcPct val="90000"/>
              </a:lnSpc>
            </a:pPr>
            <a:r>
              <a:rPr lang="en-US" altLang="tr-TR" sz="2500"/>
              <a:t>the knowledge engine, </a:t>
            </a:r>
          </a:p>
          <a:p>
            <a:pPr lvl="1">
              <a:lnSpc>
                <a:spcPct val="90000"/>
              </a:lnSpc>
            </a:pPr>
            <a:r>
              <a:rPr lang="en-US" altLang="tr-TR" sz="2500"/>
              <a:t>The user interface, </a:t>
            </a:r>
          </a:p>
          <a:p>
            <a:pPr lvl="1">
              <a:lnSpc>
                <a:spcPct val="90000"/>
              </a:lnSpc>
            </a:pPr>
            <a:r>
              <a:rPr lang="en-US" altLang="tr-TR" sz="2500"/>
              <a:t>the DSS architecture and network, and </a:t>
            </a:r>
          </a:p>
          <a:p>
            <a:pPr lvl="1">
              <a:lnSpc>
                <a:spcPct val="90000"/>
              </a:lnSpc>
            </a:pPr>
            <a:r>
              <a:rPr lang="en-US" altLang="tr-TR" sz="2500"/>
              <a:t>the user(s)</a:t>
            </a:r>
            <a:endParaRPr lang="en-US" altLang="tr-TR"/>
          </a:p>
        </p:txBody>
      </p:sp>
    </p:spTree>
    <p:extLst>
      <p:ext uri="{BB962C8B-B14F-4D97-AF65-F5344CB8AC3E}">
        <p14:creationId xmlns:p14="http://schemas.microsoft.com/office/powerpoint/2010/main" val="75357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tr-TR"/>
              <a:t>Typical Architecture</a:t>
            </a:r>
          </a:p>
        </p:txBody>
      </p:sp>
      <p:sp>
        <p:nvSpPr>
          <p:cNvPr id="89091" name="Rectangle 3"/>
          <p:cNvSpPr>
            <a:spLocks noGrp="1" noChangeArrowheads="1"/>
          </p:cNvSpPr>
          <p:nvPr>
            <p:ph idx="1"/>
          </p:nvPr>
        </p:nvSpPr>
        <p:spPr>
          <a:xfrm>
            <a:off x="1981200" y="1719264"/>
            <a:ext cx="2514600" cy="4910137"/>
          </a:xfrm>
        </p:spPr>
        <p:txBody>
          <a:bodyPr>
            <a:normAutofit/>
          </a:bodyPr>
          <a:lstStyle/>
          <a:p>
            <a:pPr>
              <a:lnSpc>
                <a:spcPct val="80000"/>
              </a:lnSpc>
            </a:pPr>
            <a:r>
              <a:rPr lang="en-US" altLang="tr-TR" sz="1700"/>
              <a:t>TPS: transaction processing system</a:t>
            </a:r>
          </a:p>
          <a:p>
            <a:pPr>
              <a:lnSpc>
                <a:spcPct val="80000"/>
              </a:lnSpc>
            </a:pPr>
            <a:r>
              <a:rPr lang="en-US" altLang="tr-TR" sz="1700"/>
              <a:t>MODEL: representation of a problem</a:t>
            </a:r>
          </a:p>
          <a:p>
            <a:pPr>
              <a:lnSpc>
                <a:spcPct val="80000"/>
              </a:lnSpc>
            </a:pPr>
            <a:r>
              <a:rPr lang="en-US" altLang="tr-TR" sz="1700"/>
              <a:t>OLAP: on-line analytical processing</a:t>
            </a:r>
          </a:p>
          <a:p>
            <a:pPr>
              <a:lnSpc>
                <a:spcPct val="80000"/>
              </a:lnSpc>
            </a:pPr>
            <a:r>
              <a:rPr lang="en-US" altLang="tr-TR" sz="1700"/>
              <a:t>USER INTERFACE: how user enters problem &amp; receives answers</a:t>
            </a:r>
          </a:p>
          <a:p>
            <a:pPr>
              <a:lnSpc>
                <a:spcPct val="80000"/>
              </a:lnSpc>
            </a:pPr>
            <a:r>
              <a:rPr lang="en-US" altLang="tr-TR" sz="1700"/>
              <a:t>DSS DATABASE: current data from applications or groups</a:t>
            </a:r>
          </a:p>
          <a:p>
            <a:pPr>
              <a:lnSpc>
                <a:spcPct val="80000"/>
              </a:lnSpc>
            </a:pPr>
            <a:r>
              <a:rPr lang="en-US" altLang="tr-TR" sz="1700"/>
              <a:t>DATA MINING: technology for finding relationships in large data bases for prediction</a:t>
            </a:r>
          </a:p>
        </p:txBody>
      </p:sp>
      <p:grpSp>
        <p:nvGrpSpPr>
          <p:cNvPr id="89094" name="Group 6"/>
          <p:cNvGrpSpPr>
            <a:grpSpLocks noChangeAspect="1"/>
          </p:cNvGrpSpPr>
          <p:nvPr/>
        </p:nvGrpSpPr>
        <p:grpSpPr bwMode="auto">
          <a:xfrm>
            <a:off x="4572000" y="1676400"/>
            <a:ext cx="5867400" cy="4713288"/>
            <a:chOff x="1920" y="1056"/>
            <a:chExt cx="3696" cy="2969"/>
          </a:xfrm>
        </p:grpSpPr>
        <p:sp>
          <p:nvSpPr>
            <p:cNvPr id="89093" name="AutoShape 5"/>
            <p:cNvSpPr>
              <a:spLocks noChangeAspect="1" noChangeArrowheads="1" noTextEdit="1"/>
            </p:cNvSpPr>
            <p:nvPr/>
          </p:nvSpPr>
          <p:spPr bwMode="auto">
            <a:xfrm>
              <a:off x="1920" y="1056"/>
              <a:ext cx="3696" cy="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5" name="Rectangle 7"/>
            <p:cNvSpPr>
              <a:spLocks noChangeArrowheads="1"/>
            </p:cNvSpPr>
            <p:nvPr/>
          </p:nvSpPr>
          <p:spPr bwMode="auto">
            <a:xfrm>
              <a:off x="2460" y="2882"/>
              <a:ext cx="17" cy="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6" name="Rectangle 8"/>
            <p:cNvSpPr>
              <a:spLocks noChangeArrowheads="1"/>
            </p:cNvSpPr>
            <p:nvPr/>
          </p:nvSpPr>
          <p:spPr bwMode="auto">
            <a:xfrm>
              <a:off x="2651" y="2873"/>
              <a:ext cx="1094"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7" name="Rectangle 9"/>
            <p:cNvSpPr>
              <a:spLocks noChangeArrowheads="1"/>
            </p:cNvSpPr>
            <p:nvPr/>
          </p:nvSpPr>
          <p:spPr bwMode="auto">
            <a:xfrm>
              <a:off x="3737" y="1744"/>
              <a:ext cx="17" cy="8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8" name="Rectangle 10"/>
            <p:cNvSpPr>
              <a:spLocks noChangeArrowheads="1"/>
            </p:cNvSpPr>
            <p:nvPr/>
          </p:nvSpPr>
          <p:spPr bwMode="auto">
            <a:xfrm>
              <a:off x="2651" y="1508"/>
              <a:ext cx="232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9" name="Rectangle 11"/>
            <p:cNvSpPr>
              <a:spLocks noChangeArrowheads="1"/>
            </p:cNvSpPr>
            <p:nvPr/>
          </p:nvSpPr>
          <p:spPr bwMode="auto">
            <a:xfrm>
              <a:off x="2059" y="1220"/>
              <a:ext cx="867" cy="593"/>
            </a:xfrm>
            <a:prstGeom prst="rect">
              <a:avLst/>
            </a:prstGeom>
            <a:solidFill>
              <a:srgbClr val="FF9933"/>
            </a:solidFill>
            <a:ln w="9525">
              <a:solidFill>
                <a:srgbClr val="000000"/>
              </a:solidFill>
              <a:miter lim="800000"/>
              <a:headEnd/>
              <a:tailEnd/>
            </a:ln>
          </p:spPr>
          <p:txBody>
            <a:bodyPr/>
            <a:lstStyle/>
            <a:p>
              <a:endParaRPr lang="tr-TR"/>
            </a:p>
          </p:txBody>
        </p:sp>
        <p:sp>
          <p:nvSpPr>
            <p:cNvPr id="89100" name="Rectangle 12"/>
            <p:cNvSpPr>
              <a:spLocks noChangeArrowheads="1"/>
            </p:cNvSpPr>
            <p:nvPr/>
          </p:nvSpPr>
          <p:spPr bwMode="auto">
            <a:xfrm>
              <a:off x="1922" y="1406"/>
              <a:ext cx="11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01" name="Rectangle 13"/>
            <p:cNvSpPr>
              <a:spLocks noChangeArrowheads="1"/>
            </p:cNvSpPr>
            <p:nvPr/>
          </p:nvSpPr>
          <p:spPr bwMode="auto">
            <a:xfrm>
              <a:off x="2359" y="1439"/>
              <a:ext cx="20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TPS</a:t>
              </a:r>
              <a:endParaRPr lang="en-US" altLang="tr-TR"/>
            </a:p>
          </p:txBody>
        </p:sp>
        <p:sp>
          <p:nvSpPr>
            <p:cNvPr id="89102" name="Rectangle 14"/>
            <p:cNvSpPr>
              <a:spLocks noChangeArrowheads="1"/>
            </p:cNvSpPr>
            <p:nvPr/>
          </p:nvSpPr>
          <p:spPr bwMode="auto">
            <a:xfrm>
              <a:off x="4611" y="1197"/>
              <a:ext cx="867" cy="593"/>
            </a:xfrm>
            <a:prstGeom prst="rect">
              <a:avLst/>
            </a:prstGeom>
            <a:solidFill>
              <a:srgbClr val="FF9933"/>
            </a:solidFill>
            <a:ln w="9525">
              <a:solidFill>
                <a:srgbClr val="000000"/>
              </a:solidFill>
              <a:miter lim="800000"/>
              <a:headEnd/>
              <a:tailEnd/>
            </a:ln>
          </p:spPr>
          <p:txBody>
            <a:bodyPr/>
            <a:lstStyle/>
            <a:p>
              <a:endParaRPr lang="tr-TR"/>
            </a:p>
          </p:txBody>
        </p:sp>
        <p:sp>
          <p:nvSpPr>
            <p:cNvPr id="89103" name="Rectangle 15"/>
            <p:cNvSpPr>
              <a:spLocks noChangeArrowheads="1"/>
            </p:cNvSpPr>
            <p:nvPr/>
          </p:nvSpPr>
          <p:spPr bwMode="auto">
            <a:xfrm>
              <a:off x="4475" y="1302"/>
              <a:ext cx="11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04" name="Rectangle 16"/>
            <p:cNvSpPr>
              <a:spLocks noChangeArrowheads="1"/>
            </p:cNvSpPr>
            <p:nvPr/>
          </p:nvSpPr>
          <p:spPr bwMode="auto">
            <a:xfrm>
              <a:off x="4676" y="1335"/>
              <a:ext cx="5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EXTERNAL</a:t>
              </a:r>
              <a:endParaRPr lang="en-US" altLang="tr-TR"/>
            </a:p>
          </p:txBody>
        </p:sp>
        <p:sp>
          <p:nvSpPr>
            <p:cNvPr id="89105" name="Rectangle 17"/>
            <p:cNvSpPr>
              <a:spLocks noChangeArrowheads="1"/>
            </p:cNvSpPr>
            <p:nvPr/>
          </p:nvSpPr>
          <p:spPr bwMode="auto">
            <a:xfrm>
              <a:off x="4854" y="1499"/>
              <a:ext cx="2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DATA</a:t>
              </a:r>
              <a:endParaRPr lang="en-US" altLang="tr-TR"/>
            </a:p>
          </p:txBody>
        </p:sp>
        <p:grpSp>
          <p:nvGrpSpPr>
            <p:cNvPr id="89109" name="Group 21"/>
            <p:cNvGrpSpPr>
              <a:grpSpLocks/>
            </p:cNvGrpSpPr>
            <p:nvPr/>
          </p:nvGrpSpPr>
          <p:grpSpPr bwMode="auto">
            <a:xfrm>
              <a:off x="3358" y="1061"/>
              <a:ext cx="820" cy="910"/>
              <a:chOff x="3358" y="1061"/>
              <a:chExt cx="820" cy="910"/>
            </a:xfrm>
          </p:grpSpPr>
          <p:sp>
            <p:nvSpPr>
              <p:cNvPr id="89106" name="Freeform 18"/>
              <p:cNvSpPr>
                <a:spLocks/>
              </p:cNvSpPr>
              <p:nvPr/>
            </p:nvSpPr>
            <p:spPr bwMode="auto">
              <a:xfrm>
                <a:off x="3358" y="1061"/>
                <a:ext cx="820" cy="910"/>
              </a:xfrm>
              <a:custGeom>
                <a:avLst/>
                <a:gdLst>
                  <a:gd name="T0" fmla="*/ 736 w 1640"/>
                  <a:gd name="T1" fmla="*/ 2 h 1822"/>
                  <a:gd name="T2" fmla="*/ 575 w 1640"/>
                  <a:gd name="T3" fmla="*/ 14 h 1822"/>
                  <a:gd name="T4" fmla="*/ 429 w 1640"/>
                  <a:gd name="T5" fmla="*/ 35 h 1822"/>
                  <a:gd name="T6" fmla="*/ 298 w 1640"/>
                  <a:gd name="T7" fmla="*/ 65 h 1822"/>
                  <a:gd name="T8" fmla="*/ 188 w 1640"/>
                  <a:gd name="T9" fmla="*/ 105 h 1822"/>
                  <a:gd name="T10" fmla="*/ 98 w 1640"/>
                  <a:gd name="T11" fmla="*/ 150 h 1822"/>
                  <a:gd name="T12" fmla="*/ 36 w 1640"/>
                  <a:gd name="T13" fmla="*/ 202 h 1822"/>
                  <a:gd name="T14" fmla="*/ 17 w 1640"/>
                  <a:gd name="T15" fmla="*/ 228 h 1822"/>
                  <a:gd name="T16" fmla="*/ 3 w 1640"/>
                  <a:gd name="T17" fmla="*/ 257 h 1822"/>
                  <a:gd name="T18" fmla="*/ 0 w 1640"/>
                  <a:gd name="T19" fmla="*/ 287 h 1822"/>
                  <a:gd name="T20" fmla="*/ 1 w 1640"/>
                  <a:gd name="T21" fmla="*/ 1550 h 1822"/>
                  <a:gd name="T22" fmla="*/ 9 w 1640"/>
                  <a:gd name="T23" fmla="*/ 1579 h 1822"/>
                  <a:gd name="T24" fmla="*/ 26 w 1640"/>
                  <a:gd name="T25" fmla="*/ 1607 h 1822"/>
                  <a:gd name="T26" fmla="*/ 64 w 1640"/>
                  <a:gd name="T27" fmla="*/ 1647 h 1822"/>
                  <a:gd name="T28" fmla="*/ 140 w 1640"/>
                  <a:gd name="T29" fmla="*/ 1697 h 1822"/>
                  <a:gd name="T30" fmla="*/ 239 w 1640"/>
                  <a:gd name="T31" fmla="*/ 1738 h 1822"/>
                  <a:gd name="T32" fmla="*/ 360 w 1640"/>
                  <a:gd name="T33" fmla="*/ 1772 h 1822"/>
                  <a:gd name="T34" fmla="*/ 501 w 1640"/>
                  <a:gd name="T35" fmla="*/ 1799 h 1822"/>
                  <a:gd name="T36" fmla="*/ 655 w 1640"/>
                  <a:gd name="T37" fmla="*/ 1816 h 1822"/>
                  <a:gd name="T38" fmla="*/ 820 w 1640"/>
                  <a:gd name="T39" fmla="*/ 1822 h 1822"/>
                  <a:gd name="T40" fmla="*/ 985 w 1640"/>
                  <a:gd name="T41" fmla="*/ 1816 h 1822"/>
                  <a:gd name="T42" fmla="*/ 1139 w 1640"/>
                  <a:gd name="T43" fmla="*/ 1799 h 1822"/>
                  <a:gd name="T44" fmla="*/ 1280 w 1640"/>
                  <a:gd name="T45" fmla="*/ 1772 h 1822"/>
                  <a:gd name="T46" fmla="*/ 1401 w 1640"/>
                  <a:gd name="T47" fmla="*/ 1738 h 1822"/>
                  <a:gd name="T48" fmla="*/ 1500 w 1640"/>
                  <a:gd name="T49" fmla="*/ 1697 h 1822"/>
                  <a:gd name="T50" fmla="*/ 1576 w 1640"/>
                  <a:gd name="T51" fmla="*/ 1647 h 1822"/>
                  <a:gd name="T52" fmla="*/ 1614 w 1640"/>
                  <a:gd name="T53" fmla="*/ 1607 h 1822"/>
                  <a:gd name="T54" fmla="*/ 1631 w 1640"/>
                  <a:gd name="T55" fmla="*/ 1579 h 1822"/>
                  <a:gd name="T56" fmla="*/ 1639 w 1640"/>
                  <a:gd name="T57" fmla="*/ 1550 h 1822"/>
                  <a:gd name="T58" fmla="*/ 1640 w 1640"/>
                  <a:gd name="T59" fmla="*/ 287 h 1822"/>
                  <a:gd name="T60" fmla="*/ 1637 w 1640"/>
                  <a:gd name="T61" fmla="*/ 257 h 1822"/>
                  <a:gd name="T62" fmla="*/ 1623 w 1640"/>
                  <a:gd name="T63" fmla="*/ 228 h 1822"/>
                  <a:gd name="T64" fmla="*/ 1604 w 1640"/>
                  <a:gd name="T65" fmla="*/ 202 h 1822"/>
                  <a:gd name="T66" fmla="*/ 1542 w 1640"/>
                  <a:gd name="T67" fmla="*/ 150 h 1822"/>
                  <a:gd name="T68" fmla="*/ 1454 w 1640"/>
                  <a:gd name="T69" fmla="*/ 105 h 1822"/>
                  <a:gd name="T70" fmla="*/ 1342 w 1640"/>
                  <a:gd name="T71" fmla="*/ 65 h 1822"/>
                  <a:gd name="T72" fmla="*/ 1211 w 1640"/>
                  <a:gd name="T73" fmla="*/ 35 h 1822"/>
                  <a:gd name="T74" fmla="*/ 1065 w 1640"/>
                  <a:gd name="T75" fmla="*/ 14 h 1822"/>
                  <a:gd name="T76" fmla="*/ 904 w 1640"/>
                  <a:gd name="T77" fmla="*/ 2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1822">
                    <a:moveTo>
                      <a:pt x="820" y="0"/>
                    </a:moveTo>
                    <a:lnTo>
                      <a:pt x="736" y="2"/>
                    </a:lnTo>
                    <a:lnTo>
                      <a:pt x="655" y="6"/>
                    </a:lnTo>
                    <a:lnTo>
                      <a:pt x="575" y="14"/>
                    </a:lnTo>
                    <a:lnTo>
                      <a:pt x="501" y="23"/>
                    </a:lnTo>
                    <a:lnTo>
                      <a:pt x="429" y="35"/>
                    </a:lnTo>
                    <a:lnTo>
                      <a:pt x="360" y="50"/>
                    </a:lnTo>
                    <a:lnTo>
                      <a:pt x="298" y="65"/>
                    </a:lnTo>
                    <a:lnTo>
                      <a:pt x="239" y="84"/>
                    </a:lnTo>
                    <a:lnTo>
                      <a:pt x="188" y="105"/>
                    </a:lnTo>
                    <a:lnTo>
                      <a:pt x="140" y="126"/>
                    </a:lnTo>
                    <a:lnTo>
                      <a:pt x="98" y="150"/>
                    </a:lnTo>
                    <a:lnTo>
                      <a:pt x="64" y="175"/>
                    </a:lnTo>
                    <a:lnTo>
                      <a:pt x="36" y="202"/>
                    </a:lnTo>
                    <a:lnTo>
                      <a:pt x="26" y="215"/>
                    </a:lnTo>
                    <a:lnTo>
                      <a:pt x="17" y="228"/>
                    </a:lnTo>
                    <a:lnTo>
                      <a:pt x="9" y="243"/>
                    </a:lnTo>
                    <a:lnTo>
                      <a:pt x="3" y="257"/>
                    </a:lnTo>
                    <a:lnTo>
                      <a:pt x="1" y="272"/>
                    </a:lnTo>
                    <a:lnTo>
                      <a:pt x="0" y="287"/>
                    </a:lnTo>
                    <a:lnTo>
                      <a:pt x="0" y="1535"/>
                    </a:lnTo>
                    <a:lnTo>
                      <a:pt x="1" y="1550"/>
                    </a:lnTo>
                    <a:lnTo>
                      <a:pt x="3" y="1566"/>
                    </a:lnTo>
                    <a:lnTo>
                      <a:pt x="9" y="1579"/>
                    </a:lnTo>
                    <a:lnTo>
                      <a:pt x="17" y="1594"/>
                    </a:lnTo>
                    <a:lnTo>
                      <a:pt x="26" y="1607"/>
                    </a:lnTo>
                    <a:lnTo>
                      <a:pt x="36" y="1621"/>
                    </a:lnTo>
                    <a:lnTo>
                      <a:pt x="64" y="1647"/>
                    </a:lnTo>
                    <a:lnTo>
                      <a:pt x="98" y="1672"/>
                    </a:lnTo>
                    <a:lnTo>
                      <a:pt x="140" y="1697"/>
                    </a:lnTo>
                    <a:lnTo>
                      <a:pt x="188" y="1717"/>
                    </a:lnTo>
                    <a:lnTo>
                      <a:pt x="239" y="1738"/>
                    </a:lnTo>
                    <a:lnTo>
                      <a:pt x="298" y="1757"/>
                    </a:lnTo>
                    <a:lnTo>
                      <a:pt x="360" y="1772"/>
                    </a:lnTo>
                    <a:lnTo>
                      <a:pt x="429" y="1788"/>
                    </a:lnTo>
                    <a:lnTo>
                      <a:pt x="501" y="1799"/>
                    </a:lnTo>
                    <a:lnTo>
                      <a:pt x="575" y="1808"/>
                    </a:lnTo>
                    <a:lnTo>
                      <a:pt x="655" y="1816"/>
                    </a:lnTo>
                    <a:lnTo>
                      <a:pt x="736" y="1820"/>
                    </a:lnTo>
                    <a:lnTo>
                      <a:pt x="820" y="1822"/>
                    </a:lnTo>
                    <a:lnTo>
                      <a:pt x="904" y="1820"/>
                    </a:lnTo>
                    <a:lnTo>
                      <a:pt x="985" y="1816"/>
                    </a:lnTo>
                    <a:lnTo>
                      <a:pt x="1065" y="1808"/>
                    </a:lnTo>
                    <a:lnTo>
                      <a:pt x="1139" y="1799"/>
                    </a:lnTo>
                    <a:lnTo>
                      <a:pt x="1211" y="1788"/>
                    </a:lnTo>
                    <a:lnTo>
                      <a:pt x="1280" y="1772"/>
                    </a:lnTo>
                    <a:lnTo>
                      <a:pt x="1342" y="1757"/>
                    </a:lnTo>
                    <a:lnTo>
                      <a:pt x="1401" y="1738"/>
                    </a:lnTo>
                    <a:lnTo>
                      <a:pt x="1454" y="1717"/>
                    </a:lnTo>
                    <a:lnTo>
                      <a:pt x="1500" y="1697"/>
                    </a:lnTo>
                    <a:lnTo>
                      <a:pt x="1542" y="1672"/>
                    </a:lnTo>
                    <a:lnTo>
                      <a:pt x="1576" y="1647"/>
                    </a:lnTo>
                    <a:lnTo>
                      <a:pt x="1604" y="1621"/>
                    </a:lnTo>
                    <a:lnTo>
                      <a:pt x="1614" y="1607"/>
                    </a:lnTo>
                    <a:lnTo>
                      <a:pt x="1623" y="1594"/>
                    </a:lnTo>
                    <a:lnTo>
                      <a:pt x="1631" y="1579"/>
                    </a:lnTo>
                    <a:lnTo>
                      <a:pt x="1637" y="1566"/>
                    </a:lnTo>
                    <a:lnTo>
                      <a:pt x="1639" y="1550"/>
                    </a:lnTo>
                    <a:lnTo>
                      <a:pt x="1640" y="1535"/>
                    </a:lnTo>
                    <a:lnTo>
                      <a:pt x="1640" y="287"/>
                    </a:lnTo>
                    <a:lnTo>
                      <a:pt x="1639" y="272"/>
                    </a:lnTo>
                    <a:lnTo>
                      <a:pt x="1637" y="257"/>
                    </a:lnTo>
                    <a:lnTo>
                      <a:pt x="1631" y="243"/>
                    </a:lnTo>
                    <a:lnTo>
                      <a:pt x="1623" y="228"/>
                    </a:lnTo>
                    <a:lnTo>
                      <a:pt x="1614" y="215"/>
                    </a:lnTo>
                    <a:lnTo>
                      <a:pt x="1604" y="202"/>
                    </a:lnTo>
                    <a:lnTo>
                      <a:pt x="1576" y="175"/>
                    </a:lnTo>
                    <a:lnTo>
                      <a:pt x="1542" y="150"/>
                    </a:lnTo>
                    <a:lnTo>
                      <a:pt x="1500" y="126"/>
                    </a:lnTo>
                    <a:lnTo>
                      <a:pt x="1454" y="105"/>
                    </a:lnTo>
                    <a:lnTo>
                      <a:pt x="1401" y="84"/>
                    </a:lnTo>
                    <a:lnTo>
                      <a:pt x="1342" y="65"/>
                    </a:lnTo>
                    <a:lnTo>
                      <a:pt x="1280" y="50"/>
                    </a:lnTo>
                    <a:lnTo>
                      <a:pt x="1211" y="35"/>
                    </a:lnTo>
                    <a:lnTo>
                      <a:pt x="1139" y="23"/>
                    </a:lnTo>
                    <a:lnTo>
                      <a:pt x="1065" y="14"/>
                    </a:lnTo>
                    <a:lnTo>
                      <a:pt x="985" y="6"/>
                    </a:lnTo>
                    <a:lnTo>
                      <a:pt x="904" y="2"/>
                    </a:lnTo>
                    <a:lnTo>
                      <a:pt x="820" y="0"/>
                    </a:lnTo>
                    <a:close/>
                  </a:path>
                </a:pathLst>
              </a:cu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89107" name="Freeform 19"/>
              <p:cNvSpPr>
                <a:spLocks/>
              </p:cNvSpPr>
              <p:nvPr/>
            </p:nvSpPr>
            <p:spPr bwMode="auto">
              <a:xfrm>
                <a:off x="3358" y="1061"/>
                <a:ext cx="820" cy="910"/>
              </a:xfrm>
              <a:custGeom>
                <a:avLst/>
                <a:gdLst>
                  <a:gd name="T0" fmla="*/ 736 w 1640"/>
                  <a:gd name="T1" fmla="*/ 2 h 1822"/>
                  <a:gd name="T2" fmla="*/ 575 w 1640"/>
                  <a:gd name="T3" fmla="*/ 14 h 1822"/>
                  <a:gd name="T4" fmla="*/ 429 w 1640"/>
                  <a:gd name="T5" fmla="*/ 35 h 1822"/>
                  <a:gd name="T6" fmla="*/ 298 w 1640"/>
                  <a:gd name="T7" fmla="*/ 65 h 1822"/>
                  <a:gd name="T8" fmla="*/ 188 w 1640"/>
                  <a:gd name="T9" fmla="*/ 105 h 1822"/>
                  <a:gd name="T10" fmla="*/ 98 w 1640"/>
                  <a:gd name="T11" fmla="*/ 150 h 1822"/>
                  <a:gd name="T12" fmla="*/ 36 w 1640"/>
                  <a:gd name="T13" fmla="*/ 202 h 1822"/>
                  <a:gd name="T14" fmla="*/ 17 w 1640"/>
                  <a:gd name="T15" fmla="*/ 228 h 1822"/>
                  <a:gd name="T16" fmla="*/ 3 w 1640"/>
                  <a:gd name="T17" fmla="*/ 257 h 1822"/>
                  <a:gd name="T18" fmla="*/ 0 w 1640"/>
                  <a:gd name="T19" fmla="*/ 287 h 1822"/>
                  <a:gd name="T20" fmla="*/ 1 w 1640"/>
                  <a:gd name="T21" fmla="*/ 1550 h 1822"/>
                  <a:gd name="T22" fmla="*/ 9 w 1640"/>
                  <a:gd name="T23" fmla="*/ 1579 h 1822"/>
                  <a:gd name="T24" fmla="*/ 26 w 1640"/>
                  <a:gd name="T25" fmla="*/ 1607 h 1822"/>
                  <a:gd name="T26" fmla="*/ 64 w 1640"/>
                  <a:gd name="T27" fmla="*/ 1647 h 1822"/>
                  <a:gd name="T28" fmla="*/ 140 w 1640"/>
                  <a:gd name="T29" fmla="*/ 1697 h 1822"/>
                  <a:gd name="T30" fmla="*/ 239 w 1640"/>
                  <a:gd name="T31" fmla="*/ 1738 h 1822"/>
                  <a:gd name="T32" fmla="*/ 360 w 1640"/>
                  <a:gd name="T33" fmla="*/ 1772 h 1822"/>
                  <a:gd name="T34" fmla="*/ 501 w 1640"/>
                  <a:gd name="T35" fmla="*/ 1799 h 1822"/>
                  <a:gd name="T36" fmla="*/ 655 w 1640"/>
                  <a:gd name="T37" fmla="*/ 1816 h 1822"/>
                  <a:gd name="T38" fmla="*/ 820 w 1640"/>
                  <a:gd name="T39" fmla="*/ 1822 h 1822"/>
                  <a:gd name="T40" fmla="*/ 985 w 1640"/>
                  <a:gd name="T41" fmla="*/ 1816 h 1822"/>
                  <a:gd name="T42" fmla="*/ 1139 w 1640"/>
                  <a:gd name="T43" fmla="*/ 1799 h 1822"/>
                  <a:gd name="T44" fmla="*/ 1280 w 1640"/>
                  <a:gd name="T45" fmla="*/ 1772 h 1822"/>
                  <a:gd name="T46" fmla="*/ 1401 w 1640"/>
                  <a:gd name="T47" fmla="*/ 1738 h 1822"/>
                  <a:gd name="T48" fmla="*/ 1500 w 1640"/>
                  <a:gd name="T49" fmla="*/ 1697 h 1822"/>
                  <a:gd name="T50" fmla="*/ 1576 w 1640"/>
                  <a:gd name="T51" fmla="*/ 1647 h 1822"/>
                  <a:gd name="T52" fmla="*/ 1614 w 1640"/>
                  <a:gd name="T53" fmla="*/ 1607 h 1822"/>
                  <a:gd name="T54" fmla="*/ 1631 w 1640"/>
                  <a:gd name="T55" fmla="*/ 1579 h 1822"/>
                  <a:gd name="T56" fmla="*/ 1639 w 1640"/>
                  <a:gd name="T57" fmla="*/ 1550 h 1822"/>
                  <a:gd name="T58" fmla="*/ 1640 w 1640"/>
                  <a:gd name="T59" fmla="*/ 287 h 1822"/>
                  <a:gd name="T60" fmla="*/ 1637 w 1640"/>
                  <a:gd name="T61" fmla="*/ 257 h 1822"/>
                  <a:gd name="T62" fmla="*/ 1623 w 1640"/>
                  <a:gd name="T63" fmla="*/ 228 h 1822"/>
                  <a:gd name="T64" fmla="*/ 1604 w 1640"/>
                  <a:gd name="T65" fmla="*/ 202 h 1822"/>
                  <a:gd name="T66" fmla="*/ 1542 w 1640"/>
                  <a:gd name="T67" fmla="*/ 150 h 1822"/>
                  <a:gd name="T68" fmla="*/ 1454 w 1640"/>
                  <a:gd name="T69" fmla="*/ 105 h 1822"/>
                  <a:gd name="T70" fmla="*/ 1342 w 1640"/>
                  <a:gd name="T71" fmla="*/ 65 h 1822"/>
                  <a:gd name="T72" fmla="*/ 1211 w 1640"/>
                  <a:gd name="T73" fmla="*/ 35 h 1822"/>
                  <a:gd name="T74" fmla="*/ 1065 w 1640"/>
                  <a:gd name="T75" fmla="*/ 14 h 1822"/>
                  <a:gd name="T76" fmla="*/ 904 w 1640"/>
                  <a:gd name="T77" fmla="*/ 2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1822">
                    <a:moveTo>
                      <a:pt x="820" y="0"/>
                    </a:moveTo>
                    <a:lnTo>
                      <a:pt x="736" y="2"/>
                    </a:lnTo>
                    <a:lnTo>
                      <a:pt x="655" y="6"/>
                    </a:lnTo>
                    <a:lnTo>
                      <a:pt x="575" y="14"/>
                    </a:lnTo>
                    <a:lnTo>
                      <a:pt x="501" y="23"/>
                    </a:lnTo>
                    <a:lnTo>
                      <a:pt x="429" y="35"/>
                    </a:lnTo>
                    <a:lnTo>
                      <a:pt x="360" y="50"/>
                    </a:lnTo>
                    <a:lnTo>
                      <a:pt x="298" y="65"/>
                    </a:lnTo>
                    <a:lnTo>
                      <a:pt x="239" y="84"/>
                    </a:lnTo>
                    <a:lnTo>
                      <a:pt x="188" y="105"/>
                    </a:lnTo>
                    <a:lnTo>
                      <a:pt x="140" y="126"/>
                    </a:lnTo>
                    <a:lnTo>
                      <a:pt x="98" y="150"/>
                    </a:lnTo>
                    <a:lnTo>
                      <a:pt x="64" y="175"/>
                    </a:lnTo>
                    <a:lnTo>
                      <a:pt x="36" y="202"/>
                    </a:lnTo>
                    <a:lnTo>
                      <a:pt x="26" y="215"/>
                    </a:lnTo>
                    <a:lnTo>
                      <a:pt x="17" y="228"/>
                    </a:lnTo>
                    <a:lnTo>
                      <a:pt x="9" y="243"/>
                    </a:lnTo>
                    <a:lnTo>
                      <a:pt x="3" y="257"/>
                    </a:lnTo>
                    <a:lnTo>
                      <a:pt x="1" y="272"/>
                    </a:lnTo>
                    <a:lnTo>
                      <a:pt x="0" y="287"/>
                    </a:lnTo>
                    <a:lnTo>
                      <a:pt x="0" y="1535"/>
                    </a:lnTo>
                    <a:lnTo>
                      <a:pt x="1" y="1550"/>
                    </a:lnTo>
                    <a:lnTo>
                      <a:pt x="3" y="1566"/>
                    </a:lnTo>
                    <a:lnTo>
                      <a:pt x="9" y="1579"/>
                    </a:lnTo>
                    <a:lnTo>
                      <a:pt x="17" y="1594"/>
                    </a:lnTo>
                    <a:lnTo>
                      <a:pt x="26" y="1607"/>
                    </a:lnTo>
                    <a:lnTo>
                      <a:pt x="36" y="1621"/>
                    </a:lnTo>
                    <a:lnTo>
                      <a:pt x="64" y="1647"/>
                    </a:lnTo>
                    <a:lnTo>
                      <a:pt x="98" y="1672"/>
                    </a:lnTo>
                    <a:lnTo>
                      <a:pt x="140" y="1697"/>
                    </a:lnTo>
                    <a:lnTo>
                      <a:pt x="188" y="1717"/>
                    </a:lnTo>
                    <a:lnTo>
                      <a:pt x="239" y="1738"/>
                    </a:lnTo>
                    <a:lnTo>
                      <a:pt x="298" y="1757"/>
                    </a:lnTo>
                    <a:lnTo>
                      <a:pt x="360" y="1772"/>
                    </a:lnTo>
                    <a:lnTo>
                      <a:pt x="429" y="1788"/>
                    </a:lnTo>
                    <a:lnTo>
                      <a:pt x="501" y="1799"/>
                    </a:lnTo>
                    <a:lnTo>
                      <a:pt x="575" y="1808"/>
                    </a:lnTo>
                    <a:lnTo>
                      <a:pt x="655" y="1816"/>
                    </a:lnTo>
                    <a:lnTo>
                      <a:pt x="736" y="1820"/>
                    </a:lnTo>
                    <a:lnTo>
                      <a:pt x="820" y="1822"/>
                    </a:lnTo>
                    <a:lnTo>
                      <a:pt x="904" y="1820"/>
                    </a:lnTo>
                    <a:lnTo>
                      <a:pt x="985" y="1816"/>
                    </a:lnTo>
                    <a:lnTo>
                      <a:pt x="1065" y="1808"/>
                    </a:lnTo>
                    <a:lnTo>
                      <a:pt x="1139" y="1799"/>
                    </a:lnTo>
                    <a:lnTo>
                      <a:pt x="1211" y="1788"/>
                    </a:lnTo>
                    <a:lnTo>
                      <a:pt x="1280" y="1772"/>
                    </a:lnTo>
                    <a:lnTo>
                      <a:pt x="1342" y="1757"/>
                    </a:lnTo>
                    <a:lnTo>
                      <a:pt x="1401" y="1738"/>
                    </a:lnTo>
                    <a:lnTo>
                      <a:pt x="1454" y="1717"/>
                    </a:lnTo>
                    <a:lnTo>
                      <a:pt x="1500" y="1697"/>
                    </a:lnTo>
                    <a:lnTo>
                      <a:pt x="1542" y="1672"/>
                    </a:lnTo>
                    <a:lnTo>
                      <a:pt x="1576" y="1647"/>
                    </a:lnTo>
                    <a:lnTo>
                      <a:pt x="1604" y="1621"/>
                    </a:lnTo>
                    <a:lnTo>
                      <a:pt x="1614" y="1607"/>
                    </a:lnTo>
                    <a:lnTo>
                      <a:pt x="1623" y="1594"/>
                    </a:lnTo>
                    <a:lnTo>
                      <a:pt x="1631" y="1579"/>
                    </a:lnTo>
                    <a:lnTo>
                      <a:pt x="1637" y="1566"/>
                    </a:lnTo>
                    <a:lnTo>
                      <a:pt x="1639" y="1550"/>
                    </a:lnTo>
                    <a:lnTo>
                      <a:pt x="1640" y="1535"/>
                    </a:lnTo>
                    <a:lnTo>
                      <a:pt x="1640" y="287"/>
                    </a:lnTo>
                    <a:lnTo>
                      <a:pt x="1639" y="272"/>
                    </a:lnTo>
                    <a:lnTo>
                      <a:pt x="1637" y="257"/>
                    </a:lnTo>
                    <a:lnTo>
                      <a:pt x="1631" y="243"/>
                    </a:lnTo>
                    <a:lnTo>
                      <a:pt x="1623" y="228"/>
                    </a:lnTo>
                    <a:lnTo>
                      <a:pt x="1614" y="215"/>
                    </a:lnTo>
                    <a:lnTo>
                      <a:pt x="1604" y="202"/>
                    </a:lnTo>
                    <a:lnTo>
                      <a:pt x="1576" y="175"/>
                    </a:lnTo>
                    <a:lnTo>
                      <a:pt x="1542" y="150"/>
                    </a:lnTo>
                    <a:lnTo>
                      <a:pt x="1500" y="126"/>
                    </a:lnTo>
                    <a:lnTo>
                      <a:pt x="1454" y="105"/>
                    </a:lnTo>
                    <a:lnTo>
                      <a:pt x="1401" y="84"/>
                    </a:lnTo>
                    <a:lnTo>
                      <a:pt x="1342" y="65"/>
                    </a:lnTo>
                    <a:lnTo>
                      <a:pt x="1280" y="50"/>
                    </a:lnTo>
                    <a:lnTo>
                      <a:pt x="1211" y="35"/>
                    </a:lnTo>
                    <a:lnTo>
                      <a:pt x="1139" y="23"/>
                    </a:lnTo>
                    <a:lnTo>
                      <a:pt x="1065" y="14"/>
                    </a:lnTo>
                    <a:lnTo>
                      <a:pt x="985" y="6"/>
                    </a:lnTo>
                    <a:lnTo>
                      <a:pt x="904" y="2"/>
                    </a:lnTo>
                    <a:lnTo>
                      <a:pt x="820" y="0"/>
                    </a:lnTo>
                    <a:close/>
                  </a:path>
                </a:pathLst>
              </a:custGeom>
              <a:solidFill>
                <a:schemeClr val="accent1"/>
              </a:solidFill>
              <a:ln w="9525">
                <a:solidFill>
                  <a:srgbClr val="000000"/>
                </a:solidFill>
                <a:prstDash val="solid"/>
                <a:round/>
                <a:headEnd/>
                <a:tailEnd/>
              </a:ln>
            </p:spPr>
            <p:txBody>
              <a:bodyPr/>
              <a:lstStyle/>
              <a:p>
                <a:endParaRPr lang="tr-TR"/>
              </a:p>
            </p:txBody>
          </p:sp>
          <p:sp>
            <p:nvSpPr>
              <p:cNvPr id="89108" name="Freeform 20"/>
              <p:cNvSpPr>
                <a:spLocks/>
              </p:cNvSpPr>
              <p:nvPr/>
            </p:nvSpPr>
            <p:spPr bwMode="auto">
              <a:xfrm>
                <a:off x="3358" y="1204"/>
                <a:ext cx="820" cy="142"/>
              </a:xfrm>
              <a:custGeom>
                <a:avLst/>
                <a:gdLst>
                  <a:gd name="T0" fmla="*/ 0 w 1640"/>
                  <a:gd name="T1" fmla="*/ 0 h 285"/>
                  <a:gd name="T2" fmla="*/ 1 w 1640"/>
                  <a:gd name="T3" fmla="*/ 15 h 285"/>
                  <a:gd name="T4" fmla="*/ 3 w 1640"/>
                  <a:gd name="T5" fmla="*/ 28 h 285"/>
                  <a:gd name="T6" fmla="*/ 9 w 1640"/>
                  <a:gd name="T7" fmla="*/ 44 h 285"/>
                  <a:gd name="T8" fmla="*/ 17 w 1640"/>
                  <a:gd name="T9" fmla="*/ 57 h 285"/>
                  <a:gd name="T10" fmla="*/ 26 w 1640"/>
                  <a:gd name="T11" fmla="*/ 72 h 285"/>
                  <a:gd name="T12" fmla="*/ 36 w 1640"/>
                  <a:gd name="T13" fmla="*/ 85 h 285"/>
                  <a:gd name="T14" fmla="*/ 64 w 1640"/>
                  <a:gd name="T15" fmla="*/ 110 h 285"/>
                  <a:gd name="T16" fmla="*/ 98 w 1640"/>
                  <a:gd name="T17" fmla="*/ 137 h 285"/>
                  <a:gd name="T18" fmla="*/ 140 w 1640"/>
                  <a:gd name="T19" fmla="*/ 159 h 285"/>
                  <a:gd name="T20" fmla="*/ 188 w 1640"/>
                  <a:gd name="T21" fmla="*/ 182 h 285"/>
                  <a:gd name="T22" fmla="*/ 239 w 1640"/>
                  <a:gd name="T23" fmla="*/ 201 h 285"/>
                  <a:gd name="T24" fmla="*/ 298 w 1640"/>
                  <a:gd name="T25" fmla="*/ 220 h 285"/>
                  <a:gd name="T26" fmla="*/ 360 w 1640"/>
                  <a:gd name="T27" fmla="*/ 235 h 285"/>
                  <a:gd name="T28" fmla="*/ 429 w 1640"/>
                  <a:gd name="T29" fmla="*/ 250 h 285"/>
                  <a:gd name="T30" fmla="*/ 501 w 1640"/>
                  <a:gd name="T31" fmla="*/ 262 h 285"/>
                  <a:gd name="T32" fmla="*/ 575 w 1640"/>
                  <a:gd name="T33" fmla="*/ 271 h 285"/>
                  <a:gd name="T34" fmla="*/ 655 w 1640"/>
                  <a:gd name="T35" fmla="*/ 279 h 285"/>
                  <a:gd name="T36" fmla="*/ 736 w 1640"/>
                  <a:gd name="T37" fmla="*/ 283 h 285"/>
                  <a:gd name="T38" fmla="*/ 820 w 1640"/>
                  <a:gd name="T39" fmla="*/ 285 h 285"/>
                  <a:gd name="T40" fmla="*/ 904 w 1640"/>
                  <a:gd name="T41" fmla="*/ 283 h 285"/>
                  <a:gd name="T42" fmla="*/ 985 w 1640"/>
                  <a:gd name="T43" fmla="*/ 279 h 285"/>
                  <a:gd name="T44" fmla="*/ 1065 w 1640"/>
                  <a:gd name="T45" fmla="*/ 271 h 285"/>
                  <a:gd name="T46" fmla="*/ 1139 w 1640"/>
                  <a:gd name="T47" fmla="*/ 262 h 285"/>
                  <a:gd name="T48" fmla="*/ 1211 w 1640"/>
                  <a:gd name="T49" fmla="*/ 250 h 285"/>
                  <a:gd name="T50" fmla="*/ 1280 w 1640"/>
                  <a:gd name="T51" fmla="*/ 235 h 285"/>
                  <a:gd name="T52" fmla="*/ 1342 w 1640"/>
                  <a:gd name="T53" fmla="*/ 220 h 285"/>
                  <a:gd name="T54" fmla="*/ 1401 w 1640"/>
                  <a:gd name="T55" fmla="*/ 201 h 285"/>
                  <a:gd name="T56" fmla="*/ 1454 w 1640"/>
                  <a:gd name="T57" fmla="*/ 182 h 285"/>
                  <a:gd name="T58" fmla="*/ 1500 w 1640"/>
                  <a:gd name="T59" fmla="*/ 159 h 285"/>
                  <a:gd name="T60" fmla="*/ 1542 w 1640"/>
                  <a:gd name="T61" fmla="*/ 137 h 285"/>
                  <a:gd name="T62" fmla="*/ 1576 w 1640"/>
                  <a:gd name="T63" fmla="*/ 110 h 285"/>
                  <a:gd name="T64" fmla="*/ 1604 w 1640"/>
                  <a:gd name="T65" fmla="*/ 85 h 285"/>
                  <a:gd name="T66" fmla="*/ 1614 w 1640"/>
                  <a:gd name="T67" fmla="*/ 72 h 285"/>
                  <a:gd name="T68" fmla="*/ 1623 w 1640"/>
                  <a:gd name="T69" fmla="*/ 57 h 285"/>
                  <a:gd name="T70" fmla="*/ 1631 w 1640"/>
                  <a:gd name="T71" fmla="*/ 44 h 285"/>
                  <a:gd name="T72" fmla="*/ 1637 w 1640"/>
                  <a:gd name="T73" fmla="*/ 28 h 285"/>
                  <a:gd name="T74" fmla="*/ 1639 w 1640"/>
                  <a:gd name="T75" fmla="*/ 15 h 285"/>
                  <a:gd name="T76" fmla="*/ 1640 w 1640"/>
                  <a:gd name="T7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285">
                    <a:moveTo>
                      <a:pt x="0" y="0"/>
                    </a:moveTo>
                    <a:lnTo>
                      <a:pt x="1" y="15"/>
                    </a:lnTo>
                    <a:lnTo>
                      <a:pt x="3" y="28"/>
                    </a:lnTo>
                    <a:lnTo>
                      <a:pt x="9" y="44"/>
                    </a:lnTo>
                    <a:lnTo>
                      <a:pt x="17" y="57"/>
                    </a:lnTo>
                    <a:lnTo>
                      <a:pt x="26" y="72"/>
                    </a:lnTo>
                    <a:lnTo>
                      <a:pt x="36" y="85"/>
                    </a:lnTo>
                    <a:lnTo>
                      <a:pt x="64" y="110"/>
                    </a:lnTo>
                    <a:lnTo>
                      <a:pt x="98" y="137"/>
                    </a:lnTo>
                    <a:lnTo>
                      <a:pt x="140" y="159"/>
                    </a:lnTo>
                    <a:lnTo>
                      <a:pt x="188" y="182"/>
                    </a:lnTo>
                    <a:lnTo>
                      <a:pt x="239" y="201"/>
                    </a:lnTo>
                    <a:lnTo>
                      <a:pt x="298" y="220"/>
                    </a:lnTo>
                    <a:lnTo>
                      <a:pt x="360" y="235"/>
                    </a:lnTo>
                    <a:lnTo>
                      <a:pt x="429" y="250"/>
                    </a:lnTo>
                    <a:lnTo>
                      <a:pt x="501" y="262"/>
                    </a:lnTo>
                    <a:lnTo>
                      <a:pt x="575" y="271"/>
                    </a:lnTo>
                    <a:lnTo>
                      <a:pt x="655" y="279"/>
                    </a:lnTo>
                    <a:lnTo>
                      <a:pt x="736" y="283"/>
                    </a:lnTo>
                    <a:lnTo>
                      <a:pt x="820" y="285"/>
                    </a:lnTo>
                    <a:lnTo>
                      <a:pt x="904" y="283"/>
                    </a:lnTo>
                    <a:lnTo>
                      <a:pt x="985" y="279"/>
                    </a:lnTo>
                    <a:lnTo>
                      <a:pt x="1065" y="271"/>
                    </a:lnTo>
                    <a:lnTo>
                      <a:pt x="1139" y="262"/>
                    </a:lnTo>
                    <a:lnTo>
                      <a:pt x="1211" y="250"/>
                    </a:lnTo>
                    <a:lnTo>
                      <a:pt x="1280" y="235"/>
                    </a:lnTo>
                    <a:lnTo>
                      <a:pt x="1342" y="220"/>
                    </a:lnTo>
                    <a:lnTo>
                      <a:pt x="1401" y="201"/>
                    </a:lnTo>
                    <a:lnTo>
                      <a:pt x="1454" y="182"/>
                    </a:lnTo>
                    <a:lnTo>
                      <a:pt x="1500" y="159"/>
                    </a:lnTo>
                    <a:lnTo>
                      <a:pt x="1542" y="137"/>
                    </a:lnTo>
                    <a:lnTo>
                      <a:pt x="1576" y="110"/>
                    </a:lnTo>
                    <a:lnTo>
                      <a:pt x="1604" y="85"/>
                    </a:lnTo>
                    <a:lnTo>
                      <a:pt x="1614" y="72"/>
                    </a:lnTo>
                    <a:lnTo>
                      <a:pt x="1623" y="57"/>
                    </a:lnTo>
                    <a:lnTo>
                      <a:pt x="1631" y="44"/>
                    </a:lnTo>
                    <a:lnTo>
                      <a:pt x="1637" y="28"/>
                    </a:lnTo>
                    <a:lnTo>
                      <a:pt x="1639" y="15"/>
                    </a:lnTo>
                    <a:lnTo>
                      <a:pt x="164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89110" name="Rectangle 22"/>
            <p:cNvSpPr>
              <a:spLocks noChangeArrowheads="1"/>
            </p:cNvSpPr>
            <p:nvPr/>
          </p:nvSpPr>
          <p:spPr bwMode="auto">
            <a:xfrm>
              <a:off x="3198" y="1324"/>
              <a:ext cx="114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11" name="Rectangle 23"/>
            <p:cNvSpPr>
              <a:spLocks noChangeArrowheads="1"/>
            </p:cNvSpPr>
            <p:nvPr/>
          </p:nvSpPr>
          <p:spPr bwMode="auto">
            <a:xfrm>
              <a:off x="3419" y="1358"/>
              <a:ext cx="5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DSS DATA</a:t>
              </a:r>
              <a:endParaRPr lang="en-US" altLang="tr-TR"/>
            </a:p>
          </p:txBody>
        </p:sp>
        <p:sp>
          <p:nvSpPr>
            <p:cNvPr id="89112" name="Rectangle 24"/>
            <p:cNvSpPr>
              <a:spLocks noChangeArrowheads="1"/>
            </p:cNvSpPr>
            <p:nvPr/>
          </p:nvSpPr>
          <p:spPr bwMode="auto">
            <a:xfrm>
              <a:off x="3578" y="1522"/>
              <a:ext cx="2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BASE</a:t>
              </a:r>
              <a:endParaRPr lang="en-US" altLang="tr-TR"/>
            </a:p>
          </p:txBody>
        </p:sp>
        <p:sp>
          <p:nvSpPr>
            <p:cNvPr id="89113" name="Rectangle 25"/>
            <p:cNvSpPr>
              <a:spLocks noChangeArrowheads="1"/>
            </p:cNvSpPr>
            <p:nvPr/>
          </p:nvSpPr>
          <p:spPr bwMode="auto">
            <a:xfrm>
              <a:off x="3244" y="2336"/>
              <a:ext cx="2006" cy="1048"/>
            </a:xfrm>
            <a:prstGeom prst="rect">
              <a:avLst/>
            </a:prstGeom>
            <a:solidFill>
              <a:schemeClr val="accent1"/>
            </a:solidFill>
            <a:ln w="9525">
              <a:solidFill>
                <a:srgbClr val="000000"/>
              </a:solidFill>
              <a:miter lim="800000"/>
              <a:headEnd/>
              <a:tailEnd/>
            </a:ln>
          </p:spPr>
          <p:txBody>
            <a:bodyPr/>
            <a:lstStyle/>
            <a:p>
              <a:endParaRPr lang="tr-TR"/>
            </a:p>
          </p:txBody>
        </p:sp>
        <p:sp>
          <p:nvSpPr>
            <p:cNvPr id="89114" name="Rectangle 26"/>
            <p:cNvSpPr>
              <a:spLocks noChangeArrowheads="1"/>
            </p:cNvSpPr>
            <p:nvPr/>
          </p:nvSpPr>
          <p:spPr bwMode="auto">
            <a:xfrm>
              <a:off x="3175" y="2421"/>
              <a:ext cx="2144"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15" name="Rectangle 27"/>
            <p:cNvSpPr>
              <a:spLocks noChangeArrowheads="1"/>
            </p:cNvSpPr>
            <p:nvPr/>
          </p:nvSpPr>
          <p:spPr bwMode="auto">
            <a:xfrm>
              <a:off x="3396" y="2454"/>
              <a:ext cx="136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DSS SOFTWARE SYSTEM</a:t>
              </a:r>
              <a:endParaRPr lang="en-US" altLang="tr-TR"/>
            </a:p>
          </p:txBody>
        </p:sp>
        <p:sp>
          <p:nvSpPr>
            <p:cNvPr id="89116" name="Rectangle 28"/>
            <p:cNvSpPr>
              <a:spLocks noChangeArrowheads="1"/>
            </p:cNvSpPr>
            <p:nvPr/>
          </p:nvSpPr>
          <p:spPr bwMode="auto">
            <a:xfrm>
              <a:off x="3954" y="2618"/>
              <a:ext cx="49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MODELS</a:t>
              </a:r>
              <a:endParaRPr lang="en-US" altLang="tr-TR"/>
            </a:p>
          </p:txBody>
        </p:sp>
        <p:sp>
          <p:nvSpPr>
            <p:cNvPr id="89117" name="Rectangle 29"/>
            <p:cNvSpPr>
              <a:spLocks noChangeArrowheads="1"/>
            </p:cNvSpPr>
            <p:nvPr/>
          </p:nvSpPr>
          <p:spPr bwMode="auto">
            <a:xfrm>
              <a:off x="3783" y="2865"/>
              <a:ext cx="3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 </a:t>
              </a:r>
              <a:endParaRPr lang="en-US" altLang="tr-TR"/>
            </a:p>
          </p:txBody>
        </p:sp>
        <p:sp>
          <p:nvSpPr>
            <p:cNvPr id="89118" name="Rectangle 30"/>
            <p:cNvSpPr>
              <a:spLocks noChangeArrowheads="1"/>
            </p:cNvSpPr>
            <p:nvPr/>
          </p:nvSpPr>
          <p:spPr bwMode="auto">
            <a:xfrm>
              <a:off x="3821" y="2865"/>
              <a:ext cx="3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OLAP </a:t>
              </a:r>
              <a:endParaRPr lang="en-US" altLang="tr-TR"/>
            </a:p>
          </p:txBody>
        </p:sp>
        <p:sp>
          <p:nvSpPr>
            <p:cNvPr id="89119" name="Rectangle 31"/>
            <p:cNvSpPr>
              <a:spLocks noChangeArrowheads="1"/>
            </p:cNvSpPr>
            <p:nvPr/>
          </p:nvSpPr>
          <p:spPr bwMode="auto">
            <a:xfrm>
              <a:off x="4239" y="2865"/>
              <a:ext cx="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TOOLS</a:t>
              </a:r>
              <a:endParaRPr lang="en-US" altLang="tr-TR"/>
            </a:p>
          </p:txBody>
        </p:sp>
        <p:sp>
          <p:nvSpPr>
            <p:cNvPr id="89120" name="Rectangle 32"/>
            <p:cNvSpPr>
              <a:spLocks noChangeArrowheads="1"/>
            </p:cNvSpPr>
            <p:nvPr/>
          </p:nvSpPr>
          <p:spPr bwMode="auto">
            <a:xfrm>
              <a:off x="3555" y="3112"/>
              <a:ext cx="8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DATA MINING </a:t>
              </a:r>
              <a:endParaRPr lang="en-US" altLang="tr-TR"/>
            </a:p>
          </p:txBody>
        </p:sp>
        <p:sp>
          <p:nvSpPr>
            <p:cNvPr id="89121" name="Rectangle 33"/>
            <p:cNvSpPr>
              <a:spLocks noChangeArrowheads="1"/>
            </p:cNvSpPr>
            <p:nvPr/>
          </p:nvSpPr>
          <p:spPr bwMode="auto">
            <a:xfrm>
              <a:off x="4467" y="3112"/>
              <a:ext cx="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TOOLS</a:t>
              </a:r>
              <a:endParaRPr lang="en-US" altLang="tr-TR"/>
            </a:p>
          </p:txBody>
        </p:sp>
        <p:sp>
          <p:nvSpPr>
            <p:cNvPr id="89122" name="Freeform 34"/>
            <p:cNvSpPr>
              <a:spLocks/>
            </p:cNvSpPr>
            <p:nvPr/>
          </p:nvSpPr>
          <p:spPr bwMode="auto">
            <a:xfrm>
              <a:off x="1990" y="2563"/>
              <a:ext cx="1003" cy="592"/>
            </a:xfrm>
            <a:custGeom>
              <a:avLst/>
              <a:gdLst>
                <a:gd name="T0" fmla="*/ 1667 w 2005"/>
                <a:gd name="T1" fmla="*/ 0 h 1183"/>
                <a:gd name="T2" fmla="*/ 1698 w 2005"/>
                <a:gd name="T3" fmla="*/ 7 h 1183"/>
                <a:gd name="T4" fmla="*/ 1730 w 2005"/>
                <a:gd name="T5" fmla="*/ 20 h 1183"/>
                <a:gd name="T6" fmla="*/ 1760 w 2005"/>
                <a:gd name="T7" fmla="*/ 36 h 1183"/>
                <a:gd name="T8" fmla="*/ 1791 w 2005"/>
                <a:gd name="T9" fmla="*/ 55 h 1183"/>
                <a:gd name="T10" fmla="*/ 1821 w 2005"/>
                <a:gd name="T11" fmla="*/ 79 h 1183"/>
                <a:gd name="T12" fmla="*/ 1849 w 2005"/>
                <a:gd name="T13" fmla="*/ 106 h 1183"/>
                <a:gd name="T14" fmla="*/ 1874 w 2005"/>
                <a:gd name="T15" fmla="*/ 134 h 1183"/>
                <a:gd name="T16" fmla="*/ 1897 w 2005"/>
                <a:gd name="T17" fmla="*/ 166 h 1183"/>
                <a:gd name="T18" fmla="*/ 1916 w 2005"/>
                <a:gd name="T19" fmla="*/ 214 h 1183"/>
                <a:gd name="T20" fmla="*/ 1935 w 2005"/>
                <a:gd name="T21" fmla="*/ 265 h 1183"/>
                <a:gd name="T22" fmla="*/ 1963 w 2005"/>
                <a:gd name="T23" fmla="*/ 368 h 1183"/>
                <a:gd name="T24" fmla="*/ 1988 w 2005"/>
                <a:gd name="T25" fmla="*/ 476 h 1183"/>
                <a:gd name="T26" fmla="*/ 1998 w 2005"/>
                <a:gd name="T27" fmla="*/ 535 h 1183"/>
                <a:gd name="T28" fmla="*/ 2005 w 2005"/>
                <a:gd name="T29" fmla="*/ 593 h 1183"/>
                <a:gd name="T30" fmla="*/ 1988 w 2005"/>
                <a:gd name="T31" fmla="*/ 705 h 1183"/>
                <a:gd name="T32" fmla="*/ 1963 w 2005"/>
                <a:gd name="T33" fmla="*/ 812 h 1183"/>
                <a:gd name="T34" fmla="*/ 1935 w 2005"/>
                <a:gd name="T35" fmla="*/ 914 h 1183"/>
                <a:gd name="T36" fmla="*/ 1916 w 2005"/>
                <a:gd name="T37" fmla="*/ 963 h 1183"/>
                <a:gd name="T38" fmla="*/ 1897 w 2005"/>
                <a:gd name="T39" fmla="*/ 1011 h 1183"/>
                <a:gd name="T40" fmla="*/ 1874 w 2005"/>
                <a:gd name="T41" fmla="*/ 1045 h 1183"/>
                <a:gd name="T42" fmla="*/ 1849 w 2005"/>
                <a:gd name="T43" fmla="*/ 1075 h 1183"/>
                <a:gd name="T44" fmla="*/ 1821 w 2005"/>
                <a:gd name="T45" fmla="*/ 1102 h 1183"/>
                <a:gd name="T46" fmla="*/ 1791 w 2005"/>
                <a:gd name="T47" fmla="*/ 1125 h 1183"/>
                <a:gd name="T48" fmla="*/ 1760 w 2005"/>
                <a:gd name="T49" fmla="*/ 1145 h 1183"/>
                <a:gd name="T50" fmla="*/ 1730 w 2005"/>
                <a:gd name="T51" fmla="*/ 1161 h 1183"/>
                <a:gd name="T52" fmla="*/ 1698 w 2005"/>
                <a:gd name="T53" fmla="*/ 1174 h 1183"/>
                <a:gd name="T54" fmla="*/ 1667 w 2005"/>
                <a:gd name="T55" fmla="*/ 1183 h 1183"/>
                <a:gd name="T56" fmla="*/ 330 w 2005"/>
                <a:gd name="T57" fmla="*/ 1183 h 1183"/>
                <a:gd name="T58" fmla="*/ 0 w 2005"/>
                <a:gd name="T59" fmla="*/ 593 h 1183"/>
                <a:gd name="T60" fmla="*/ 330 w 2005"/>
                <a:gd name="T61" fmla="*/ 0 h 1183"/>
                <a:gd name="T62" fmla="*/ 1667 w 2005"/>
                <a:gd name="T63" fmla="*/ 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05" h="1183">
                  <a:moveTo>
                    <a:pt x="1667" y="0"/>
                  </a:moveTo>
                  <a:lnTo>
                    <a:pt x="1698" y="7"/>
                  </a:lnTo>
                  <a:lnTo>
                    <a:pt x="1730" y="20"/>
                  </a:lnTo>
                  <a:lnTo>
                    <a:pt x="1760" y="36"/>
                  </a:lnTo>
                  <a:lnTo>
                    <a:pt x="1791" y="55"/>
                  </a:lnTo>
                  <a:lnTo>
                    <a:pt x="1821" y="79"/>
                  </a:lnTo>
                  <a:lnTo>
                    <a:pt x="1849" y="106"/>
                  </a:lnTo>
                  <a:lnTo>
                    <a:pt x="1874" y="134"/>
                  </a:lnTo>
                  <a:lnTo>
                    <a:pt x="1897" y="166"/>
                  </a:lnTo>
                  <a:lnTo>
                    <a:pt x="1916" y="214"/>
                  </a:lnTo>
                  <a:lnTo>
                    <a:pt x="1935" y="265"/>
                  </a:lnTo>
                  <a:lnTo>
                    <a:pt x="1963" y="368"/>
                  </a:lnTo>
                  <a:lnTo>
                    <a:pt x="1988" y="476"/>
                  </a:lnTo>
                  <a:lnTo>
                    <a:pt x="1998" y="535"/>
                  </a:lnTo>
                  <a:lnTo>
                    <a:pt x="2005" y="593"/>
                  </a:lnTo>
                  <a:lnTo>
                    <a:pt x="1988" y="705"/>
                  </a:lnTo>
                  <a:lnTo>
                    <a:pt x="1963" y="812"/>
                  </a:lnTo>
                  <a:lnTo>
                    <a:pt x="1935" y="914"/>
                  </a:lnTo>
                  <a:lnTo>
                    <a:pt x="1916" y="963"/>
                  </a:lnTo>
                  <a:lnTo>
                    <a:pt x="1897" y="1011"/>
                  </a:lnTo>
                  <a:lnTo>
                    <a:pt x="1874" y="1045"/>
                  </a:lnTo>
                  <a:lnTo>
                    <a:pt x="1849" y="1075"/>
                  </a:lnTo>
                  <a:lnTo>
                    <a:pt x="1821" y="1102"/>
                  </a:lnTo>
                  <a:lnTo>
                    <a:pt x="1791" y="1125"/>
                  </a:lnTo>
                  <a:lnTo>
                    <a:pt x="1760" y="1145"/>
                  </a:lnTo>
                  <a:lnTo>
                    <a:pt x="1730" y="1161"/>
                  </a:lnTo>
                  <a:lnTo>
                    <a:pt x="1698" y="1174"/>
                  </a:lnTo>
                  <a:lnTo>
                    <a:pt x="1667" y="1183"/>
                  </a:lnTo>
                  <a:lnTo>
                    <a:pt x="330" y="1183"/>
                  </a:lnTo>
                  <a:lnTo>
                    <a:pt x="0" y="593"/>
                  </a:lnTo>
                  <a:lnTo>
                    <a:pt x="330" y="0"/>
                  </a:lnTo>
                  <a:lnTo>
                    <a:pt x="1667" y="0"/>
                  </a:lnTo>
                  <a:close/>
                </a:path>
              </a:pathLst>
            </a:custGeom>
            <a:solidFill>
              <a:schemeClr val="accent1"/>
            </a:solidFill>
            <a:ln w="9525">
              <a:solidFill>
                <a:srgbClr val="000000"/>
              </a:solidFill>
              <a:prstDash val="solid"/>
              <a:round/>
              <a:headEnd/>
              <a:tailEnd/>
            </a:ln>
          </p:spPr>
          <p:txBody>
            <a:bodyPr/>
            <a:lstStyle/>
            <a:p>
              <a:endParaRPr lang="tr-TR"/>
            </a:p>
          </p:txBody>
        </p:sp>
        <p:sp>
          <p:nvSpPr>
            <p:cNvPr id="89123" name="Rectangle 35"/>
            <p:cNvSpPr>
              <a:spLocks noChangeArrowheads="1"/>
            </p:cNvSpPr>
            <p:nvPr/>
          </p:nvSpPr>
          <p:spPr bwMode="auto">
            <a:xfrm>
              <a:off x="1922" y="2668"/>
              <a:ext cx="11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24" name="Rectangle 36"/>
            <p:cNvSpPr>
              <a:spLocks noChangeArrowheads="1"/>
            </p:cNvSpPr>
            <p:nvPr/>
          </p:nvSpPr>
          <p:spPr bwMode="auto">
            <a:xfrm>
              <a:off x="2302" y="2701"/>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USER</a:t>
              </a:r>
              <a:endParaRPr lang="en-US" altLang="tr-TR"/>
            </a:p>
          </p:txBody>
        </p:sp>
        <p:sp>
          <p:nvSpPr>
            <p:cNvPr id="89125" name="Rectangle 37"/>
            <p:cNvSpPr>
              <a:spLocks noChangeArrowheads="1"/>
            </p:cNvSpPr>
            <p:nvPr/>
          </p:nvSpPr>
          <p:spPr bwMode="auto">
            <a:xfrm>
              <a:off x="2100" y="2865"/>
              <a:ext cx="61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INTERFACE</a:t>
              </a:r>
              <a:endParaRPr lang="en-US" altLang="tr-TR"/>
            </a:p>
          </p:txBody>
        </p:sp>
        <p:sp>
          <p:nvSpPr>
            <p:cNvPr id="89126" name="Rectangle 38"/>
            <p:cNvSpPr>
              <a:spLocks noChangeArrowheads="1"/>
            </p:cNvSpPr>
            <p:nvPr/>
          </p:nvSpPr>
          <p:spPr bwMode="auto">
            <a:xfrm>
              <a:off x="2150" y="3474"/>
              <a:ext cx="685" cy="547"/>
            </a:xfrm>
            <a:prstGeom prst="rect">
              <a:avLst/>
            </a:prstGeom>
            <a:solidFill>
              <a:srgbClr val="FF9933"/>
            </a:solidFill>
            <a:ln w="9525">
              <a:solidFill>
                <a:srgbClr val="000000"/>
              </a:solidFill>
              <a:miter lim="800000"/>
              <a:headEnd/>
              <a:tailEnd/>
            </a:ln>
          </p:spPr>
          <p:txBody>
            <a:bodyPr/>
            <a:lstStyle/>
            <a:p>
              <a:endParaRPr lang="tr-TR"/>
            </a:p>
          </p:txBody>
        </p:sp>
        <p:sp>
          <p:nvSpPr>
            <p:cNvPr id="89127" name="Rectangle 39"/>
            <p:cNvSpPr>
              <a:spLocks noChangeArrowheads="1"/>
            </p:cNvSpPr>
            <p:nvPr/>
          </p:nvSpPr>
          <p:spPr bwMode="auto">
            <a:xfrm>
              <a:off x="1922" y="3638"/>
              <a:ext cx="11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28" name="Rectangle 40"/>
            <p:cNvSpPr>
              <a:spLocks noChangeArrowheads="1"/>
            </p:cNvSpPr>
            <p:nvPr/>
          </p:nvSpPr>
          <p:spPr bwMode="auto">
            <a:xfrm>
              <a:off x="2302" y="3671"/>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USER</a:t>
              </a:r>
              <a:endParaRPr lang="en-US" altLang="tr-TR"/>
            </a:p>
          </p:txBody>
        </p:sp>
        <p:sp>
          <p:nvSpPr>
            <p:cNvPr id="89129" name="Freeform 41"/>
            <p:cNvSpPr>
              <a:spLocks/>
            </p:cNvSpPr>
            <p:nvPr/>
          </p:nvSpPr>
          <p:spPr bwMode="auto">
            <a:xfrm>
              <a:off x="2970" y="2836"/>
              <a:ext cx="137" cy="92"/>
            </a:xfrm>
            <a:custGeom>
              <a:avLst/>
              <a:gdLst>
                <a:gd name="T0" fmla="*/ 0 w 273"/>
                <a:gd name="T1" fmla="*/ 91 h 182"/>
                <a:gd name="T2" fmla="*/ 273 w 273"/>
                <a:gd name="T3" fmla="*/ 182 h 182"/>
                <a:gd name="T4" fmla="*/ 273 w 273"/>
                <a:gd name="T5" fmla="*/ 0 h 182"/>
                <a:gd name="T6" fmla="*/ 0 w 273"/>
                <a:gd name="T7" fmla="*/ 91 h 182"/>
              </a:gdLst>
              <a:ahLst/>
              <a:cxnLst>
                <a:cxn ang="0">
                  <a:pos x="T0" y="T1"/>
                </a:cxn>
                <a:cxn ang="0">
                  <a:pos x="T2" y="T3"/>
                </a:cxn>
                <a:cxn ang="0">
                  <a:pos x="T4" y="T5"/>
                </a:cxn>
                <a:cxn ang="0">
                  <a:pos x="T6" y="T7"/>
                </a:cxn>
              </a:cxnLst>
              <a:rect l="0" t="0" r="r" b="b"/>
              <a:pathLst>
                <a:path w="273" h="182">
                  <a:moveTo>
                    <a:pt x="0" y="91"/>
                  </a:moveTo>
                  <a:lnTo>
                    <a:pt x="273" y="182"/>
                  </a:lnTo>
                  <a:lnTo>
                    <a:pt x="273" y="0"/>
                  </a:lnTo>
                  <a:lnTo>
                    <a:pt x="0" y="91"/>
                  </a:lnTo>
                  <a:close/>
                </a:path>
              </a:pathLst>
            </a:custGeom>
            <a:solidFill>
              <a:srgbClr val="000000"/>
            </a:solidFill>
            <a:ln w="9525">
              <a:solidFill>
                <a:srgbClr val="000000"/>
              </a:solidFill>
              <a:prstDash val="solid"/>
              <a:round/>
              <a:headEnd/>
              <a:tailEnd/>
            </a:ln>
          </p:spPr>
          <p:txBody>
            <a:bodyPr/>
            <a:lstStyle/>
            <a:p>
              <a:endParaRPr lang="tr-TR"/>
            </a:p>
          </p:txBody>
        </p:sp>
        <p:sp>
          <p:nvSpPr>
            <p:cNvPr id="89130" name="Freeform 42"/>
            <p:cNvSpPr>
              <a:spLocks/>
            </p:cNvSpPr>
            <p:nvPr/>
          </p:nvSpPr>
          <p:spPr bwMode="auto">
            <a:xfrm>
              <a:off x="3700" y="2199"/>
              <a:ext cx="91" cy="137"/>
            </a:xfrm>
            <a:custGeom>
              <a:avLst/>
              <a:gdLst>
                <a:gd name="T0" fmla="*/ 91 w 183"/>
                <a:gd name="T1" fmla="*/ 273 h 273"/>
                <a:gd name="T2" fmla="*/ 0 w 183"/>
                <a:gd name="T3" fmla="*/ 0 h 273"/>
                <a:gd name="T4" fmla="*/ 183 w 183"/>
                <a:gd name="T5" fmla="*/ 0 h 273"/>
                <a:gd name="T6" fmla="*/ 91 w 183"/>
                <a:gd name="T7" fmla="*/ 273 h 273"/>
              </a:gdLst>
              <a:ahLst/>
              <a:cxnLst>
                <a:cxn ang="0">
                  <a:pos x="T0" y="T1"/>
                </a:cxn>
                <a:cxn ang="0">
                  <a:pos x="T2" y="T3"/>
                </a:cxn>
                <a:cxn ang="0">
                  <a:pos x="T4" y="T5"/>
                </a:cxn>
                <a:cxn ang="0">
                  <a:pos x="T6" y="T7"/>
                </a:cxn>
              </a:cxnLst>
              <a:rect l="0" t="0" r="r" b="b"/>
              <a:pathLst>
                <a:path w="183" h="273">
                  <a:moveTo>
                    <a:pt x="91" y="273"/>
                  </a:moveTo>
                  <a:lnTo>
                    <a:pt x="0" y="0"/>
                  </a:lnTo>
                  <a:lnTo>
                    <a:pt x="183" y="0"/>
                  </a:lnTo>
                  <a:lnTo>
                    <a:pt x="91" y="273"/>
                  </a:lnTo>
                  <a:close/>
                </a:path>
              </a:pathLst>
            </a:custGeom>
            <a:solidFill>
              <a:srgbClr val="000000"/>
            </a:solidFill>
            <a:ln w="9525">
              <a:solidFill>
                <a:srgbClr val="000000"/>
              </a:solidFill>
              <a:prstDash val="solid"/>
              <a:round/>
              <a:headEnd/>
              <a:tailEnd/>
            </a:ln>
          </p:spPr>
          <p:txBody>
            <a:bodyPr/>
            <a:lstStyle/>
            <a:p>
              <a:endParaRPr lang="tr-TR"/>
            </a:p>
          </p:txBody>
        </p:sp>
        <p:sp>
          <p:nvSpPr>
            <p:cNvPr id="89131" name="Freeform 43"/>
            <p:cNvSpPr>
              <a:spLocks/>
            </p:cNvSpPr>
            <p:nvPr/>
          </p:nvSpPr>
          <p:spPr bwMode="auto">
            <a:xfrm>
              <a:off x="2423" y="3337"/>
              <a:ext cx="91" cy="137"/>
            </a:xfrm>
            <a:custGeom>
              <a:avLst/>
              <a:gdLst>
                <a:gd name="T0" fmla="*/ 91 w 182"/>
                <a:gd name="T1" fmla="*/ 273 h 273"/>
                <a:gd name="T2" fmla="*/ 0 w 182"/>
                <a:gd name="T3" fmla="*/ 0 h 273"/>
                <a:gd name="T4" fmla="*/ 182 w 182"/>
                <a:gd name="T5" fmla="*/ 0 h 273"/>
                <a:gd name="T6" fmla="*/ 91 w 182"/>
                <a:gd name="T7" fmla="*/ 273 h 273"/>
              </a:gdLst>
              <a:ahLst/>
              <a:cxnLst>
                <a:cxn ang="0">
                  <a:pos x="T0" y="T1"/>
                </a:cxn>
                <a:cxn ang="0">
                  <a:pos x="T2" y="T3"/>
                </a:cxn>
                <a:cxn ang="0">
                  <a:pos x="T4" y="T5"/>
                </a:cxn>
                <a:cxn ang="0">
                  <a:pos x="T6" y="T7"/>
                </a:cxn>
              </a:cxnLst>
              <a:rect l="0" t="0" r="r" b="b"/>
              <a:pathLst>
                <a:path w="182" h="273">
                  <a:moveTo>
                    <a:pt x="91" y="273"/>
                  </a:moveTo>
                  <a:lnTo>
                    <a:pt x="0" y="0"/>
                  </a:lnTo>
                  <a:lnTo>
                    <a:pt x="182" y="0"/>
                  </a:lnTo>
                  <a:lnTo>
                    <a:pt x="91" y="273"/>
                  </a:lnTo>
                  <a:close/>
                </a:path>
              </a:pathLst>
            </a:custGeom>
            <a:solidFill>
              <a:srgbClr val="000000"/>
            </a:solidFill>
            <a:ln w="9525">
              <a:solidFill>
                <a:srgbClr val="000000"/>
              </a:solidFill>
              <a:prstDash val="solid"/>
              <a:round/>
              <a:headEnd/>
              <a:tailEnd/>
            </a:ln>
          </p:spPr>
          <p:txBody>
            <a:bodyPr/>
            <a:lstStyle/>
            <a:p>
              <a:endParaRPr lang="tr-TR"/>
            </a:p>
          </p:txBody>
        </p:sp>
        <p:sp>
          <p:nvSpPr>
            <p:cNvPr id="89132" name="Freeform 44"/>
            <p:cNvSpPr>
              <a:spLocks/>
            </p:cNvSpPr>
            <p:nvPr/>
          </p:nvSpPr>
          <p:spPr bwMode="auto">
            <a:xfrm>
              <a:off x="3244" y="1471"/>
              <a:ext cx="137" cy="91"/>
            </a:xfrm>
            <a:custGeom>
              <a:avLst/>
              <a:gdLst>
                <a:gd name="T0" fmla="*/ 273 w 273"/>
                <a:gd name="T1" fmla="*/ 91 h 182"/>
                <a:gd name="T2" fmla="*/ 0 w 273"/>
                <a:gd name="T3" fmla="*/ 182 h 182"/>
                <a:gd name="T4" fmla="*/ 0 w 273"/>
                <a:gd name="T5" fmla="*/ 0 h 182"/>
                <a:gd name="T6" fmla="*/ 273 w 273"/>
                <a:gd name="T7" fmla="*/ 91 h 182"/>
              </a:gdLst>
              <a:ahLst/>
              <a:cxnLst>
                <a:cxn ang="0">
                  <a:pos x="T0" y="T1"/>
                </a:cxn>
                <a:cxn ang="0">
                  <a:pos x="T2" y="T3"/>
                </a:cxn>
                <a:cxn ang="0">
                  <a:pos x="T4" y="T5"/>
                </a:cxn>
                <a:cxn ang="0">
                  <a:pos x="T6" y="T7"/>
                </a:cxn>
              </a:cxnLst>
              <a:rect l="0" t="0" r="r" b="b"/>
              <a:pathLst>
                <a:path w="273" h="182">
                  <a:moveTo>
                    <a:pt x="273" y="91"/>
                  </a:moveTo>
                  <a:lnTo>
                    <a:pt x="0" y="182"/>
                  </a:lnTo>
                  <a:lnTo>
                    <a:pt x="0" y="0"/>
                  </a:lnTo>
                  <a:lnTo>
                    <a:pt x="273" y="91"/>
                  </a:lnTo>
                  <a:close/>
                </a:path>
              </a:pathLst>
            </a:custGeom>
            <a:solidFill>
              <a:srgbClr val="000000"/>
            </a:solidFill>
            <a:ln w="9525">
              <a:solidFill>
                <a:srgbClr val="000000"/>
              </a:solidFill>
              <a:prstDash val="solid"/>
              <a:round/>
              <a:headEnd/>
              <a:tailEnd/>
            </a:ln>
          </p:spPr>
          <p:txBody>
            <a:bodyPr/>
            <a:lstStyle/>
            <a:p>
              <a:endParaRPr lang="tr-TR"/>
            </a:p>
          </p:txBody>
        </p:sp>
        <p:sp>
          <p:nvSpPr>
            <p:cNvPr id="89133" name="Freeform 45"/>
            <p:cNvSpPr>
              <a:spLocks/>
            </p:cNvSpPr>
            <p:nvPr/>
          </p:nvSpPr>
          <p:spPr bwMode="auto">
            <a:xfrm>
              <a:off x="4155" y="1471"/>
              <a:ext cx="137" cy="91"/>
            </a:xfrm>
            <a:custGeom>
              <a:avLst/>
              <a:gdLst>
                <a:gd name="T0" fmla="*/ 0 w 273"/>
                <a:gd name="T1" fmla="*/ 91 h 182"/>
                <a:gd name="T2" fmla="*/ 273 w 273"/>
                <a:gd name="T3" fmla="*/ 182 h 182"/>
                <a:gd name="T4" fmla="*/ 273 w 273"/>
                <a:gd name="T5" fmla="*/ 0 h 182"/>
                <a:gd name="T6" fmla="*/ 0 w 273"/>
                <a:gd name="T7" fmla="*/ 91 h 182"/>
              </a:gdLst>
              <a:ahLst/>
              <a:cxnLst>
                <a:cxn ang="0">
                  <a:pos x="T0" y="T1"/>
                </a:cxn>
                <a:cxn ang="0">
                  <a:pos x="T2" y="T3"/>
                </a:cxn>
                <a:cxn ang="0">
                  <a:pos x="T4" y="T5"/>
                </a:cxn>
                <a:cxn ang="0">
                  <a:pos x="T6" y="T7"/>
                </a:cxn>
              </a:cxnLst>
              <a:rect l="0" t="0" r="r" b="b"/>
              <a:pathLst>
                <a:path w="273" h="182">
                  <a:moveTo>
                    <a:pt x="0" y="91"/>
                  </a:moveTo>
                  <a:lnTo>
                    <a:pt x="273" y="182"/>
                  </a:lnTo>
                  <a:lnTo>
                    <a:pt x="273" y="0"/>
                  </a:lnTo>
                  <a:lnTo>
                    <a:pt x="0" y="91"/>
                  </a:lnTo>
                  <a:close/>
                </a:path>
              </a:pathLst>
            </a:custGeom>
            <a:solidFill>
              <a:srgbClr val="000000"/>
            </a:solidFill>
            <a:ln w="9525">
              <a:solidFill>
                <a:srgbClr val="000000"/>
              </a:solidFill>
              <a:prstDash val="solid"/>
              <a:round/>
              <a:headEnd/>
              <a:tailEnd/>
            </a:ln>
          </p:spPr>
          <p:txBody>
            <a:bodyPr/>
            <a:lstStyle/>
            <a:p>
              <a:endParaRPr lang="tr-TR"/>
            </a:p>
          </p:txBody>
        </p:sp>
      </p:grpSp>
    </p:spTree>
    <p:extLst>
      <p:ext uri="{BB962C8B-B14F-4D97-AF65-F5344CB8AC3E}">
        <p14:creationId xmlns:p14="http://schemas.microsoft.com/office/powerpoint/2010/main" val="40442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tr-TR"/>
              <a:t>DSS Model base</a:t>
            </a:r>
          </a:p>
        </p:txBody>
      </p:sp>
      <p:sp>
        <p:nvSpPr>
          <p:cNvPr id="190467" name="Rectangle 3"/>
          <p:cNvSpPr>
            <a:spLocks noGrp="1" noChangeArrowheads="1"/>
          </p:cNvSpPr>
          <p:nvPr>
            <p:ph idx="1"/>
          </p:nvPr>
        </p:nvSpPr>
        <p:spPr/>
        <p:txBody>
          <a:bodyPr/>
          <a:lstStyle/>
          <a:p>
            <a:r>
              <a:rPr lang="en-US" altLang="tr-TR"/>
              <a:t>Model base</a:t>
            </a:r>
          </a:p>
          <a:p>
            <a:pPr lvl="1"/>
            <a:r>
              <a:rPr lang="en-US" altLang="tr-TR"/>
              <a:t>A software component that consists of models used in computational and analytical routines that mathematically express relations among variables</a:t>
            </a:r>
          </a:p>
          <a:p>
            <a:r>
              <a:rPr lang="en-US" altLang="tr-TR"/>
              <a:t>Examples:</a:t>
            </a:r>
          </a:p>
          <a:p>
            <a:pPr lvl="1"/>
            <a:r>
              <a:rPr lang="en-US" altLang="tr-TR"/>
              <a:t>Linear programming models,</a:t>
            </a:r>
          </a:p>
          <a:p>
            <a:pPr lvl="1"/>
            <a:r>
              <a:rPr lang="en-US" altLang="tr-TR"/>
              <a:t>Multiple regression forecasting models</a:t>
            </a:r>
          </a:p>
          <a:p>
            <a:pPr lvl="1"/>
            <a:r>
              <a:rPr lang="en-US" altLang="tr-TR"/>
              <a:t>Capital budgeting present value models</a:t>
            </a:r>
          </a:p>
          <a:p>
            <a:endParaRPr lang="en-US" altLang="tr-TR"/>
          </a:p>
        </p:txBody>
      </p:sp>
    </p:spTree>
    <p:extLst>
      <p:ext uri="{BB962C8B-B14F-4D97-AF65-F5344CB8AC3E}">
        <p14:creationId xmlns:p14="http://schemas.microsoft.com/office/powerpoint/2010/main" val="288397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Testing Methods for Decision Support </a:t>
            </a:r>
            <a:r>
              <a:rPr lang="en-US" sz="4000" dirty="0" smtClean="0"/>
              <a:t>Systems</a:t>
            </a:r>
            <a:endParaRPr lang="tr-TR" sz="4000" dirty="0"/>
          </a:p>
        </p:txBody>
      </p:sp>
      <p:sp>
        <p:nvSpPr>
          <p:cNvPr id="3" name="Content Placeholder 2"/>
          <p:cNvSpPr>
            <a:spLocks noGrp="1"/>
          </p:cNvSpPr>
          <p:nvPr>
            <p:ph idx="1"/>
          </p:nvPr>
        </p:nvSpPr>
        <p:spPr/>
        <p:txBody>
          <a:bodyPr>
            <a:normAutofit fontScale="85000" lnSpcReduction="20000"/>
          </a:bodyPr>
          <a:lstStyle/>
          <a:p>
            <a:r>
              <a:rPr lang="tr-TR" dirty="0" err="1" smtClean="0"/>
              <a:t>Static</a:t>
            </a:r>
            <a:r>
              <a:rPr lang="tr-TR" dirty="0" smtClean="0"/>
              <a:t> </a:t>
            </a:r>
            <a:r>
              <a:rPr lang="tr-TR" dirty="0" err="1" smtClean="0"/>
              <a:t>Method</a:t>
            </a:r>
            <a:endParaRPr lang="tr-TR" dirty="0" smtClean="0"/>
          </a:p>
          <a:p>
            <a:pPr lvl="1"/>
            <a:r>
              <a:rPr lang="tr-TR" dirty="0" err="1" smtClean="0"/>
              <a:t>Does</a:t>
            </a:r>
            <a:r>
              <a:rPr lang="tr-TR" dirty="0" smtClean="0"/>
              <a:t> not </a:t>
            </a:r>
            <a:r>
              <a:rPr lang="tr-TR" dirty="0" err="1" smtClean="0"/>
              <a:t>need</a:t>
            </a:r>
            <a:r>
              <a:rPr lang="tr-TR" dirty="0" smtClean="0"/>
              <a:t> </a:t>
            </a:r>
            <a:r>
              <a:rPr lang="tr-TR" dirty="0" err="1" smtClean="0"/>
              <a:t>to</a:t>
            </a:r>
            <a:r>
              <a:rPr lang="tr-TR" dirty="0" smtClean="0"/>
              <a:t> </a:t>
            </a:r>
            <a:r>
              <a:rPr lang="tr-TR" dirty="0" err="1" smtClean="0"/>
              <a:t>use</a:t>
            </a:r>
            <a:r>
              <a:rPr lang="tr-TR" dirty="0" smtClean="0"/>
              <a:t> DSS</a:t>
            </a:r>
          </a:p>
          <a:p>
            <a:pPr lvl="1"/>
            <a:r>
              <a:rPr lang="tr-TR" dirty="0" err="1" smtClean="0"/>
              <a:t>Review</a:t>
            </a:r>
            <a:r>
              <a:rPr lang="tr-TR" dirty="0" smtClean="0"/>
              <a:t> of </a:t>
            </a:r>
            <a:r>
              <a:rPr lang="tr-TR" dirty="0" err="1" smtClean="0"/>
              <a:t>the</a:t>
            </a:r>
            <a:r>
              <a:rPr lang="tr-TR" dirty="0" smtClean="0"/>
              <a:t> DSS’ </a:t>
            </a:r>
            <a:r>
              <a:rPr lang="tr-TR" dirty="0" err="1" smtClean="0"/>
              <a:t>knowledge</a:t>
            </a:r>
            <a:r>
              <a:rPr lang="tr-TR" dirty="0" smtClean="0"/>
              <a:t> </a:t>
            </a:r>
            <a:r>
              <a:rPr lang="tr-TR" dirty="0" err="1" smtClean="0"/>
              <a:t>base</a:t>
            </a:r>
            <a:r>
              <a:rPr lang="tr-TR" dirty="0" smtClean="0"/>
              <a:t> </a:t>
            </a:r>
          </a:p>
          <a:p>
            <a:pPr lvl="1"/>
            <a:r>
              <a:rPr lang="tr-TR" dirty="0" smtClean="0"/>
              <a:t>Control </a:t>
            </a:r>
            <a:r>
              <a:rPr lang="tr-TR" dirty="0" err="1" smtClean="0"/>
              <a:t>logical</a:t>
            </a:r>
            <a:r>
              <a:rPr lang="tr-TR" dirty="0" smtClean="0"/>
              <a:t> </a:t>
            </a:r>
            <a:r>
              <a:rPr lang="tr-TR" dirty="0" err="1" smtClean="0"/>
              <a:t>or</a:t>
            </a:r>
            <a:r>
              <a:rPr lang="tr-TR" dirty="0" smtClean="0"/>
              <a:t> </a:t>
            </a:r>
            <a:r>
              <a:rPr lang="tr-TR" dirty="0" err="1" smtClean="0"/>
              <a:t>semantic</a:t>
            </a:r>
            <a:r>
              <a:rPr lang="tr-TR" dirty="0" smtClean="0"/>
              <a:t> </a:t>
            </a:r>
            <a:r>
              <a:rPr lang="tr-TR" dirty="0" err="1" smtClean="0"/>
              <a:t>errors</a:t>
            </a:r>
            <a:r>
              <a:rPr lang="tr-TR" dirty="0" smtClean="0"/>
              <a:t> in </a:t>
            </a:r>
            <a:r>
              <a:rPr lang="tr-TR" dirty="0" err="1" smtClean="0"/>
              <a:t>knowledge</a:t>
            </a:r>
            <a:r>
              <a:rPr lang="tr-TR" dirty="0" smtClean="0"/>
              <a:t> </a:t>
            </a:r>
            <a:r>
              <a:rPr lang="tr-TR" dirty="0" err="1" smtClean="0"/>
              <a:t>base</a:t>
            </a:r>
            <a:endParaRPr lang="tr-TR" dirty="0" smtClean="0"/>
          </a:p>
          <a:p>
            <a:pPr lvl="1"/>
            <a:r>
              <a:rPr lang="tr-TR" dirty="0" err="1" smtClean="0"/>
              <a:t>Called</a:t>
            </a:r>
            <a:r>
              <a:rPr lang="tr-TR" dirty="0" smtClean="0"/>
              <a:t> as </a:t>
            </a:r>
            <a:r>
              <a:rPr lang="tr-TR" dirty="0" err="1" smtClean="0"/>
              <a:t>Verification</a:t>
            </a:r>
            <a:r>
              <a:rPr lang="tr-TR" dirty="0" smtClean="0"/>
              <a:t> </a:t>
            </a:r>
          </a:p>
          <a:p>
            <a:pPr lvl="2"/>
            <a:r>
              <a:rPr lang="en-US" dirty="0"/>
              <a:t>it asks the test </a:t>
            </a:r>
            <a:r>
              <a:rPr lang="tr-TR" dirty="0" err="1" smtClean="0"/>
              <a:t>that</a:t>
            </a:r>
            <a:r>
              <a:rPr lang="tr-TR" dirty="0" smtClean="0"/>
              <a:t> </a:t>
            </a:r>
            <a:r>
              <a:rPr lang="en-US" dirty="0" smtClean="0"/>
              <a:t>are </a:t>
            </a:r>
            <a:r>
              <a:rPr lang="en-US" dirty="0"/>
              <a:t>you building </a:t>
            </a:r>
            <a:r>
              <a:rPr lang="en-US" dirty="0" smtClean="0"/>
              <a:t>the</a:t>
            </a:r>
            <a:r>
              <a:rPr lang="tr-TR" dirty="0" smtClean="0"/>
              <a:t> </a:t>
            </a:r>
            <a:r>
              <a:rPr lang="en-US" dirty="0" smtClean="0"/>
              <a:t>system </a:t>
            </a:r>
            <a:r>
              <a:rPr lang="en-US" dirty="0"/>
              <a:t>right? </a:t>
            </a:r>
            <a:r>
              <a:rPr lang="tr-TR" dirty="0" smtClean="0"/>
              <a:t> </a:t>
            </a:r>
          </a:p>
          <a:p>
            <a:endParaRPr lang="tr-TR" dirty="0" smtClean="0"/>
          </a:p>
          <a:p>
            <a:r>
              <a:rPr lang="tr-TR" dirty="0" err="1" smtClean="0"/>
              <a:t>Dynamic</a:t>
            </a:r>
            <a:r>
              <a:rPr lang="tr-TR" dirty="0" smtClean="0"/>
              <a:t> </a:t>
            </a:r>
            <a:r>
              <a:rPr lang="tr-TR" dirty="0" err="1" smtClean="0"/>
              <a:t>Method</a:t>
            </a:r>
            <a:endParaRPr lang="tr-TR" dirty="0" smtClean="0"/>
          </a:p>
          <a:p>
            <a:pPr lvl="1"/>
            <a:r>
              <a:rPr lang="tr-TR" dirty="0" err="1" smtClean="0"/>
              <a:t>Depends</a:t>
            </a:r>
            <a:r>
              <a:rPr lang="tr-TR" dirty="0" smtClean="0"/>
              <a:t> on </a:t>
            </a:r>
            <a:r>
              <a:rPr lang="tr-TR" dirty="0" err="1" smtClean="0"/>
              <a:t>using</a:t>
            </a:r>
            <a:r>
              <a:rPr lang="tr-TR" dirty="0" smtClean="0"/>
              <a:t> DSS</a:t>
            </a:r>
          </a:p>
          <a:p>
            <a:pPr lvl="1"/>
            <a:r>
              <a:rPr lang="tr-TR" dirty="0" err="1" smtClean="0"/>
              <a:t>Solve</a:t>
            </a:r>
            <a:r>
              <a:rPr lang="tr-TR" dirty="0" smtClean="0"/>
              <a:t> </a:t>
            </a:r>
            <a:r>
              <a:rPr lang="tr-TR" dirty="0" err="1" smtClean="0"/>
              <a:t>some</a:t>
            </a:r>
            <a:r>
              <a:rPr lang="tr-TR" dirty="0" smtClean="0"/>
              <a:t> test </a:t>
            </a:r>
            <a:r>
              <a:rPr lang="tr-TR" dirty="0" err="1" smtClean="0"/>
              <a:t>cases</a:t>
            </a:r>
            <a:endParaRPr lang="tr-TR" dirty="0" smtClean="0"/>
          </a:p>
          <a:p>
            <a:pPr lvl="1"/>
            <a:r>
              <a:rPr lang="tr-TR" dirty="0" err="1" smtClean="0"/>
              <a:t>Considered</a:t>
            </a:r>
            <a:r>
              <a:rPr lang="tr-TR" dirty="0" smtClean="0"/>
              <a:t> </a:t>
            </a:r>
            <a:r>
              <a:rPr lang="tr-TR" dirty="0" err="1" smtClean="0"/>
              <a:t>the</a:t>
            </a:r>
            <a:r>
              <a:rPr lang="tr-TR" dirty="0" smtClean="0"/>
              <a:t> DSS </a:t>
            </a:r>
            <a:r>
              <a:rPr lang="tr-TR" dirty="0" err="1" smtClean="0"/>
              <a:t>output</a:t>
            </a:r>
            <a:r>
              <a:rPr lang="tr-TR" dirty="0" smtClean="0"/>
              <a:t> as </a:t>
            </a:r>
            <a:r>
              <a:rPr lang="tr-TR" dirty="0" err="1" smtClean="0"/>
              <a:t>erroneous</a:t>
            </a:r>
            <a:r>
              <a:rPr lang="tr-TR" dirty="0" smtClean="0"/>
              <a:t> </a:t>
            </a:r>
            <a:r>
              <a:rPr lang="tr-TR" dirty="0" err="1" smtClean="0"/>
              <a:t>or</a:t>
            </a:r>
            <a:r>
              <a:rPr lang="tr-TR" dirty="0" smtClean="0"/>
              <a:t> not </a:t>
            </a:r>
          </a:p>
          <a:p>
            <a:pPr lvl="1"/>
            <a:r>
              <a:rPr lang="tr-TR" dirty="0" err="1" smtClean="0"/>
              <a:t>Called</a:t>
            </a:r>
            <a:r>
              <a:rPr lang="tr-TR" dirty="0" smtClean="0"/>
              <a:t> as </a:t>
            </a:r>
            <a:r>
              <a:rPr lang="tr-TR" dirty="0" err="1" smtClean="0"/>
              <a:t>Validation</a:t>
            </a:r>
            <a:endParaRPr lang="tr-TR" dirty="0" smtClean="0"/>
          </a:p>
          <a:p>
            <a:pPr lvl="2"/>
            <a:r>
              <a:rPr lang="en-US" dirty="0"/>
              <a:t>it asks the test are you building the </a:t>
            </a:r>
            <a:r>
              <a:rPr lang="en-US" dirty="0" smtClean="0"/>
              <a:t>right</a:t>
            </a:r>
            <a:r>
              <a:rPr lang="tr-TR" dirty="0" smtClean="0"/>
              <a:t> </a:t>
            </a:r>
            <a:r>
              <a:rPr lang="en-US" dirty="0" smtClean="0"/>
              <a:t>system?</a:t>
            </a:r>
            <a:r>
              <a:rPr lang="en-US" dirty="0"/>
              <a:t/>
            </a:r>
            <a:br>
              <a:rPr lang="en-US" dirty="0"/>
            </a:br>
            <a:endParaRPr lang="tr-TR" dirty="0"/>
          </a:p>
        </p:txBody>
      </p:sp>
    </p:spTree>
    <p:extLst>
      <p:ext uri="{BB962C8B-B14F-4D97-AF65-F5344CB8AC3E}">
        <p14:creationId xmlns:p14="http://schemas.microsoft.com/office/powerpoint/2010/main" val="31459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tr-TR"/>
              <a:t>A brief history</a:t>
            </a:r>
          </a:p>
        </p:txBody>
      </p:sp>
      <p:sp>
        <p:nvSpPr>
          <p:cNvPr id="92163" name="Rectangle 3"/>
          <p:cNvSpPr>
            <a:spLocks noGrp="1" noChangeArrowheads="1"/>
          </p:cNvSpPr>
          <p:nvPr>
            <p:ph idx="1"/>
          </p:nvPr>
        </p:nvSpPr>
        <p:spPr>
          <a:xfrm>
            <a:off x="838200" y="1634463"/>
            <a:ext cx="8229600" cy="4986337"/>
          </a:xfrm>
        </p:spPr>
        <p:txBody>
          <a:bodyPr>
            <a:normAutofit/>
          </a:bodyPr>
          <a:lstStyle/>
          <a:p>
            <a:pPr>
              <a:lnSpc>
                <a:spcPct val="90000"/>
              </a:lnSpc>
            </a:pPr>
            <a:r>
              <a:rPr lang="en-US" altLang="tr-TR" sz="2600" dirty="0"/>
              <a:t>Academic Researchers from many disciplines has been studying DSS for approximately 40 years.</a:t>
            </a:r>
            <a:endParaRPr lang="tr-TR" altLang="tr-TR" sz="2500" dirty="0"/>
          </a:p>
          <a:p>
            <a:pPr>
              <a:lnSpc>
                <a:spcPct val="90000"/>
              </a:lnSpc>
            </a:pPr>
            <a:r>
              <a:rPr lang="tr-TR" altLang="tr-TR" sz="2500" dirty="0" err="1"/>
              <a:t>According</a:t>
            </a:r>
            <a:r>
              <a:rPr lang="tr-TR" altLang="tr-TR" sz="2500" dirty="0"/>
              <a:t> </a:t>
            </a:r>
            <a:r>
              <a:rPr lang="tr-TR" altLang="tr-TR" sz="2500" dirty="0" err="1"/>
              <a:t>to</a:t>
            </a:r>
            <a:r>
              <a:rPr lang="tr-TR" altLang="tr-TR" sz="2500" dirty="0"/>
              <a:t> </a:t>
            </a:r>
            <a:r>
              <a:rPr lang="tr-TR" altLang="tr-TR" sz="2500" dirty="0" err="1"/>
              <a:t>Keen</a:t>
            </a:r>
            <a:r>
              <a:rPr lang="tr-TR" altLang="tr-TR" sz="2500" dirty="0"/>
              <a:t> </a:t>
            </a:r>
            <a:r>
              <a:rPr lang="tr-TR" altLang="tr-TR" sz="2500" dirty="0" err="1"/>
              <a:t>and</a:t>
            </a:r>
            <a:r>
              <a:rPr lang="tr-TR" altLang="tr-TR" sz="2500" dirty="0"/>
              <a:t> </a:t>
            </a:r>
            <a:r>
              <a:rPr lang="tr-TR" altLang="tr-TR" sz="2500" dirty="0" err="1"/>
              <a:t>Scott</a:t>
            </a:r>
            <a:r>
              <a:rPr lang="tr-TR" altLang="tr-TR" sz="2500" dirty="0"/>
              <a:t> Morton (1978), </a:t>
            </a:r>
            <a:r>
              <a:rPr lang="tr-TR" altLang="tr-TR" sz="2500" dirty="0" err="1"/>
              <a:t>the</a:t>
            </a:r>
            <a:r>
              <a:rPr lang="tr-TR" altLang="tr-TR" sz="2500" dirty="0"/>
              <a:t> </a:t>
            </a:r>
            <a:r>
              <a:rPr lang="tr-TR" altLang="tr-TR" sz="2500" dirty="0" err="1"/>
              <a:t>concept</a:t>
            </a:r>
            <a:r>
              <a:rPr lang="tr-TR" altLang="tr-TR" sz="2500" dirty="0"/>
              <a:t> of </a:t>
            </a:r>
            <a:r>
              <a:rPr lang="tr-TR" altLang="tr-TR" sz="2500" dirty="0" err="1"/>
              <a:t>decision</a:t>
            </a:r>
            <a:r>
              <a:rPr lang="tr-TR" altLang="tr-TR" sz="2500" dirty="0"/>
              <a:t> </a:t>
            </a:r>
            <a:r>
              <a:rPr lang="tr-TR" altLang="tr-TR" sz="2500" dirty="0" err="1"/>
              <a:t>support</a:t>
            </a:r>
            <a:r>
              <a:rPr lang="tr-TR" altLang="tr-TR" sz="2500" dirty="0"/>
              <a:t> has </a:t>
            </a:r>
            <a:r>
              <a:rPr lang="tr-TR" altLang="tr-TR" sz="2500" dirty="0" err="1"/>
              <a:t>evolved</a:t>
            </a:r>
            <a:r>
              <a:rPr lang="tr-TR" altLang="tr-TR" sz="2500" dirty="0"/>
              <a:t> </a:t>
            </a:r>
            <a:r>
              <a:rPr lang="tr-TR" altLang="tr-TR" sz="2500" dirty="0" err="1"/>
              <a:t>from</a:t>
            </a:r>
            <a:r>
              <a:rPr lang="tr-TR" altLang="tr-TR" sz="2500" dirty="0"/>
              <a:t> </a:t>
            </a:r>
            <a:r>
              <a:rPr lang="tr-TR" altLang="tr-TR" sz="2500" dirty="0" err="1"/>
              <a:t>two</a:t>
            </a:r>
            <a:r>
              <a:rPr lang="tr-TR" altLang="tr-TR" sz="2500" dirty="0"/>
              <a:t> main </a:t>
            </a:r>
            <a:r>
              <a:rPr lang="tr-TR" altLang="tr-TR" sz="2500" dirty="0" err="1"/>
              <a:t>areas</a:t>
            </a:r>
            <a:r>
              <a:rPr lang="tr-TR" altLang="tr-TR" sz="2500" dirty="0"/>
              <a:t> of </a:t>
            </a:r>
            <a:r>
              <a:rPr lang="tr-TR" altLang="tr-TR" sz="2500" dirty="0" err="1"/>
              <a:t>research</a:t>
            </a:r>
            <a:r>
              <a:rPr lang="tr-TR" altLang="tr-TR" sz="2500" dirty="0"/>
              <a:t>: </a:t>
            </a:r>
            <a:r>
              <a:rPr lang="tr-TR" altLang="tr-TR" sz="2500" dirty="0" err="1">
                <a:solidFill>
                  <a:schemeClr val="hlink"/>
                </a:solidFill>
              </a:rPr>
              <a:t>the</a:t>
            </a:r>
            <a:r>
              <a:rPr lang="tr-TR" altLang="tr-TR" sz="2500" dirty="0">
                <a:solidFill>
                  <a:schemeClr val="hlink"/>
                </a:solidFill>
              </a:rPr>
              <a:t> </a:t>
            </a:r>
            <a:r>
              <a:rPr lang="tr-TR" altLang="tr-TR" sz="2500" dirty="0" err="1">
                <a:solidFill>
                  <a:schemeClr val="hlink"/>
                </a:solidFill>
              </a:rPr>
              <a:t>theoretical</a:t>
            </a:r>
            <a:r>
              <a:rPr lang="tr-TR" altLang="tr-TR" sz="2500" dirty="0">
                <a:solidFill>
                  <a:schemeClr val="hlink"/>
                </a:solidFill>
              </a:rPr>
              <a:t> </a:t>
            </a:r>
            <a:r>
              <a:rPr lang="tr-TR" altLang="tr-TR" sz="2500" dirty="0" err="1">
                <a:solidFill>
                  <a:schemeClr val="hlink"/>
                </a:solidFill>
              </a:rPr>
              <a:t>studies</a:t>
            </a:r>
            <a:r>
              <a:rPr lang="tr-TR" altLang="tr-TR" sz="2500" dirty="0">
                <a:solidFill>
                  <a:schemeClr val="hlink"/>
                </a:solidFill>
              </a:rPr>
              <a:t> of </a:t>
            </a:r>
            <a:r>
              <a:rPr lang="tr-TR" altLang="tr-TR" sz="2500" dirty="0" err="1">
                <a:solidFill>
                  <a:schemeClr val="hlink"/>
                </a:solidFill>
              </a:rPr>
              <a:t>organizational</a:t>
            </a:r>
            <a:r>
              <a:rPr lang="tr-TR" altLang="tr-TR" sz="2500" dirty="0">
                <a:solidFill>
                  <a:schemeClr val="hlink"/>
                </a:solidFill>
              </a:rPr>
              <a:t> </a:t>
            </a:r>
            <a:r>
              <a:rPr lang="tr-TR" altLang="tr-TR" sz="2500" dirty="0" err="1">
                <a:solidFill>
                  <a:schemeClr val="hlink"/>
                </a:solidFill>
              </a:rPr>
              <a:t>decision</a:t>
            </a:r>
            <a:r>
              <a:rPr lang="tr-TR" altLang="tr-TR" sz="2500" dirty="0">
                <a:solidFill>
                  <a:schemeClr val="hlink"/>
                </a:solidFill>
              </a:rPr>
              <a:t> </a:t>
            </a:r>
            <a:r>
              <a:rPr lang="tr-TR" altLang="tr-TR" sz="2500" dirty="0" err="1">
                <a:solidFill>
                  <a:schemeClr val="hlink"/>
                </a:solidFill>
              </a:rPr>
              <a:t>making</a:t>
            </a:r>
            <a:r>
              <a:rPr lang="tr-TR" altLang="tr-TR" sz="2500" dirty="0"/>
              <a:t> done at </a:t>
            </a:r>
            <a:r>
              <a:rPr lang="tr-TR" altLang="tr-TR" sz="2500" dirty="0" err="1"/>
              <a:t>the</a:t>
            </a:r>
            <a:r>
              <a:rPr lang="tr-TR" altLang="tr-TR" sz="2500" dirty="0"/>
              <a:t> Carnegie </a:t>
            </a:r>
            <a:r>
              <a:rPr lang="tr-TR" altLang="tr-TR" sz="2500" dirty="0" err="1"/>
              <a:t>Institute</a:t>
            </a:r>
            <a:r>
              <a:rPr lang="tr-TR" altLang="tr-TR" sz="2500" dirty="0"/>
              <a:t> of </a:t>
            </a:r>
            <a:r>
              <a:rPr lang="tr-TR" altLang="tr-TR" sz="2500" dirty="0" err="1"/>
              <a:t>Technology</a:t>
            </a:r>
            <a:r>
              <a:rPr lang="tr-TR" altLang="tr-TR" sz="2500" dirty="0"/>
              <a:t> </a:t>
            </a:r>
            <a:r>
              <a:rPr lang="tr-TR" altLang="tr-TR" sz="2500" dirty="0" err="1"/>
              <a:t>during</a:t>
            </a:r>
            <a:r>
              <a:rPr lang="tr-TR" altLang="tr-TR" sz="2500" dirty="0"/>
              <a:t> </a:t>
            </a:r>
            <a:r>
              <a:rPr lang="tr-TR" altLang="tr-TR" sz="2500" dirty="0" err="1"/>
              <a:t>the</a:t>
            </a:r>
            <a:r>
              <a:rPr lang="tr-TR" altLang="tr-TR" sz="2500" dirty="0"/>
              <a:t> </a:t>
            </a:r>
            <a:r>
              <a:rPr lang="tr-TR" altLang="tr-TR" sz="2500" dirty="0" err="1"/>
              <a:t>late</a:t>
            </a:r>
            <a:r>
              <a:rPr lang="tr-TR" altLang="tr-TR" sz="2500" dirty="0"/>
              <a:t> 1950s </a:t>
            </a:r>
            <a:r>
              <a:rPr lang="tr-TR" altLang="tr-TR" sz="2500" dirty="0" err="1"/>
              <a:t>and</a:t>
            </a:r>
            <a:r>
              <a:rPr lang="tr-TR" altLang="tr-TR" sz="2500" dirty="0"/>
              <a:t> </a:t>
            </a:r>
            <a:r>
              <a:rPr lang="tr-TR" altLang="tr-TR" sz="2500" dirty="0" err="1"/>
              <a:t>early</a:t>
            </a:r>
            <a:r>
              <a:rPr lang="tr-TR" altLang="tr-TR" sz="2500" dirty="0"/>
              <a:t> 1960s, </a:t>
            </a:r>
            <a:r>
              <a:rPr lang="tr-TR" altLang="tr-TR" sz="2500" dirty="0" err="1"/>
              <a:t>and</a:t>
            </a:r>
            <a:r>
              <a:rPr lang="tr-TR" altLang="tr-TR" sz="2500" dirty="0"/>
              <a:t> </a:t>
            </a:r>
            <a:r>
              <a:rPr lang="tr-TR" altLang="tr-TR" sz="2500" dirty="0" err="1">
                <a:solidFill>
                  <a:schemeClr val="hlink"/>
                </a:solidFill>
              </a:rPr>
              <a:t>the</a:t>
            </a:r>
            <a:r>
              <a:rPr lang="tr-TR" altLang="tr-TR" sz="2500" dirty="0">
                <a:solidFill>
                  <a:schemeClr val="hlink"/>
                </a:solidFill>
              </a:rPr>
              <a:t> </a:t>
            </a:r>
            <a:r>
              <a:rPr lang="tr-TR" altLang="tr-TR" sz="2500" dirty="0" err="1">
                <a:solidFill>
                  <a:schemeClr val="hlink"/>
                </a:solidFill>
              </a:rPr>
              <a:t>technical</a:t>
            </a:r>
            <a:r>
              <a:rPr lang="tr-TR" altLang="tr-TR" sz="2500" dirty="0">
                <a:solidFill>
                  <a:schemeClr val="hlink"/>
                </a:solidFill>
              </a:rPr>
              <a:t> </a:t>
            </a:r>
            <a:r>
              <a:rPr lang="tr-TR" altLang="tr-TR" sz="2500" dirty="0" err="1">
                <a:solidFill>
                  <a:schemeClr val="hlink"/>
                </a:solidFill>
              </a:rPr>
              <a:t>work</a:t>
            </a:r>
            <a:r>
              <a:rPr lang="tr-TR" altLang="tr-TR" sz="2500" dirty="0">
                <a:solidFill>
                  <a:schemeClr val="hlink"/>
                </a:solidFill>
              </a:rPr>
              <a:t> on </a:t>
            </a:r>
            <a:r>
              <a:rPr lang="tr-TR" altLang="tr-TR" sz="2500" dirty="0" err="1">
                <a:solidFill>
                  <a:schemeClr val="hlink"/>
                </a:solidFill>
              </a:rPr>
              <a:t>interactive</a:t>
            </a:r>
            <a:r>
              <a:rPr lang="tr-TR" altLang="tr-TR" sz="2500" dirty="0">
                <a:solidFill>
                  <a:schemeClr val="hlink"/>
                </a:solidFill>
              </a:rPr>
              <a:t> </a:t>
            </a:r>
            <a:r>
              <a:rPr lang="tr-TR" altLang="tr-TR" sz="2500" dirty="0" err="1">
                <a:solidFill>
                  <a:schemeClr val="hlink"/>
                </a:solidFill>
              </a:rPr>
              <a:t>computer</a:t>
            </a:r>
            <a:r>
              <a:rPr lang="tr-TR" altLang="tr-TR" sz="2500" dirty="0">
                <a:solidFill>
                  <a:schemeClr val="hlink"/>
                </a:solidFill>
              </a:rPr>
              <a:t> </a:t>
            </a:r>
            <a:r>
              <a:rPr lang="tr-TR" altLang="tr-TR" sz="2500" dirty="0" err="1">
                <a:solidFill>
                  <a:schemeClr val="hlink"/>
                </a:solidFill>
              </a:rPr>
              <a:t>systems</a:t>
            </a:r>
            <a:r>
              <a:rPr lang="tr-TR" altLang="tr-TR" sz="2500" dirty="0"/>
              <a:t>, </a:t>
            </a:r>
            <a:r>
              <a:rPr lang="tr-TR" altLang="tr-TR" sz="2500" dirty="0" err="1"/>
              <a:t>mainly</a:t>
            </a:r>
            <a:r>
              <a:rPr lang="tr-TR" altLang="tr-TR" sz="2500" dirty="0"/>
              <a:t> </a:t>
            </a:r>
            <a:r>
              <a:rPr lang="tr-TR" altLang="tr-TR" sz="2500" dirty="0" err="1"/>
              <a:t>carried</a:t>
            </a:r>
            <a:r>
              <a:rPr lang="tr-TR" altLang="tr-TR" sz="2500" dirty="0"/>
              <a:t> </a:t>
            </a:r>
            <a:r>
              <a:rPr lang="tr-TR" altLang="tr-TR" sz="2500" dirty="0" err="1"/>
              <a:t>out</a:t>
            </a:r>
            <a:r>
              <a:rPr lang="tr-TR" altLang="tr-TR" sz="2500" dirty="0"/>
              <a:t> at </a:t>
            </a:r>
            <a:r>
              <a:rPr lang="tr-TR" altLang="tr-TR" sz="2500" dirty="0" err="1"/>
              <a:t>the</a:t>
            </a:r>
            <a:r>
              <a:rPr lang="tr-TR" altLang="tr-TR" sz="2500" dirty="0"/>
              <a:t> Massachusetts </a:t>
            </a:r>
            <a:r>
              <a:rPr lang="tr-TR" altLang="tr-TR" sz="2500" dirty="0" err="1"/>
              <a:t>Institute</a:t>
            </a:r>
            <a:r>
              <a:rPr lang="tr-TR" altLang="tr-TR" sz="2500" dirty="0"/>
              <a:t> of </a:t>
            </a:r>
            <a:r>
              <a:rPr lang="tr-TR" altLang="tr-TR" sz="2500" dirty="0" err="1"/>
              <a:t>Technology</a:t>
            </a:r>
            <a:r>
              <a:rPr lang="tr-TR" altLang="tr-TR" sz="2500" dirty="0"/>
              <a:t> in </a:t>
            </a:r>
            <a:r>
              <a:rPr lang="tr-TR" altLang="tr-TR" sz="2500" dirty="0" err="1"/>
              <a:t>the</a:t>
            </a:r>
            <a:r>
              <a:rPr lang="tr-TR" altLang="tr-TR" sz="2500" dirty="0"/>
              <a:t> 1960s. </a:t>
            </a:r>
          </a:p>
          <a:p>
            <a:pPr>
              <a:lnSpc>
                <a:spcPct val="90000"/>
              </a:lnSpc>
            </a:pPr>
            <a:r>
              <a:rPr lang="tr-TR" altLang="tr-TR" sz="2500" dirty="0" err="1"/>
              <a:t>It</a:t>
            </a:r>
            <a:r>
              <a:rPr lang="tr-TR" altLang="tr-TR" sz="2500" dirty="0"/>
              <a:t> is </a:t>
            </a:r>
            <a:r>
              <a:rPr lang="tr-TR" altLang="tr-TR" sz="2500" dirty="0" err="1"/>
              <a:t>considered</a:t>
            </a:r>
            <a:r>
              <a:rPr lang="tr-TR" altLang="tr-TR" sz="2500" dirty="0"/>
              <a:t> </a:t>
            </a:r>
            <a:r>
              <a:rPr lang="tr-TR" altLang="tr-TR" sz="2500" dirty="0" err="1"/>
              <a:t>that</a:t>
            </a:r>
            <a:r>
              <a:rPr lang="tr-TR" altLang="tr-TR" sz="2500" dirty="0"/>
              <a:t> </a:t>
            </a:r>
            <a:r>
              <a:rPr lang="tr-TR" altLang="tr-TR" sz="2500" dirty="0" err="1"/>
              <a:t>the</a:t>
            </a:r>
            <a:r>
              <a:rPr lang="tr-TR" altLang="tr-TR" sz="2500" dirty="0"/>
              <a:t> </a:t>
            </a:r>
            <a:r>
              <a:rPr lang="tr-TR" altLang="tr-TR" sz="2500" dirty="0" err="1"/>
              <a:t>concept</a:t>
            </a:r>
            <a:r>
              <a:rPr lang="tr-TR" altLang="tr-TR" sz="2500" dirty="0"/>
              <a:t> of DSS </a:t>
            </a:r>
            <a:r>
              <a:rPr lang="tr-TR" altLang="tr-TR" sz="2500" dirty="0" err="1"/>
              <a:t>became</a:t>
            </a:r>
            <a:r>
              <a:rPr lang="tr-TR" altLang="tr-TR" sz="2500" dirty="0"/>
              <a:t> an </a:t>
            </a:r>
            <a:r>
              <a:rPr lang="tr-TR" altLang="tr-TR" sz="2500" dirty="0" err="1"/>
              <a:t>area</a:t>
            </a:r>
            <a:r>
              <a:rPr lang="tr-TR" altLang="tr-TR" sz="2500" dirty="0"/>
              <a:t> of </a:t>
            </a:r>
            <a:r>
              <a:rPr lang="tr-TR" altLang="tr-TR" sz="2500" dirty="0" err="1"/>
              <a:t>research</a:t>
            </a:r>
            <a:r>
              <a:rPr lang="tr-TR" altLang="tr-TR" sz="2500" dirty="0"/>
              <a:t> of </a:t>
            </a:r>
            <a:r>
              <a:rPr lang="tr-TR" altLang="tr-TR" sz="2500" dirty="0" err="1"/>
              <a:t>its</a:t>
            </a:r>
            <a:r>
              <a:rPr lang="tr-TR" altLang="tr-TR" sz="2500" dirty="0"/>
              <a:t> </a:t>
            </a:r>
            <a:r>
              <a:rPr lang="tr-TR" altLang="tr-TR" sz="2500" dirty="0" err="1"/>
              <a:t>own</a:t>
            </a:r>
            <a:r>
              <a:rPr lang="tr-TR" altLang="tr-TR" sz="2500" dirty="0"/>
              <a:t> in </a:t>
            </a:r>
            <a:r>
              <a:rPr lang="tr-TR" altLang="tr-TR" sz="2500" dirty="0" err="1"/>
              <a:t>the</a:t>
            </a:r>
            <a:r>
              <a:rPr lang="tr-TR" altLang="tr-TR" sz="2500" dirty="0"/>
              <a:t> </a:t>
            </a:r>
            <a:r>
              <a:rPr lang="tr-TR" altLang="tr-TR" sz="2500" dirty="0" err="1"/>
              <a:t>middle</a:t>
            </a:r>
            <a:r>
              <a:rPr lang="tr-TR" altLang="tr-TR" sz="2500" dirty="0"/>
              <a:t> of </a:t>
            </a:r>
            <a:r>
              <a:rPr lang="tr-TR" altLang="tr-TR" sz="2500" dirty="0" err="1"/>
              <a:t>the</a:t>
            </a:r>
            <a:r>
              <a:rPr lang="tr-TR" altLang="tr-TR" sz="2500" dirty="0"/>
              <a:t> 1970s, </a:t>
            </a:r>
            <a:r>
              <a:rPr lang="tr-TR" altLang="tr-TR" sz="2500" dirty="0" err="1"/>
              <a:t>before</a:t>
            </a:r>
            <a:r>
              <a:rPr lang="tr-TR" altLang="tr-TR" sz="2500" dirty="0"/>
              <a:t> </a:t>
            </a:r>
            <a:r>
              <a:rPr lang="tr-TR" altLang="tr-TR" sz="2500" dirty="0" err="1"/>
              <a:t>gaining</a:t>
            </a:r>
            <a:r>
              <a:rPr lang="tr-TR" altLang="tr-TR" sz="2500" dirty="0"/>
              <a:t> in </a:t>
            </a:r>
            <a:r>
              <a:rPr lang="tr-TR" altLang="tr-TR" sz="2500" dirty="0" err="1"/>
              <a:t>intensity</a:t>
            </a:r>
            <a:r>
              <a:rPr lang="tr-TR" altLang="tr-TR" sz="2500" dirty="0"/>
              <a:t> </a:t>
            </a:r>
            <a:r>
              <a:rPr lang="tr-TR" altLang="tr-TR" sz="2500" dirty="0" err="1"/>
              <a:t>during</a:t>
            </a:r>
            <a:r>
              <a:rPr lang="tr-TR" altLang="tr-TR" sz="2500" dirty="0"/>
              <a:t> </a:t>
            </a:r>
            <a:r>
              <a:rPr lang="tr-TR" altLang="tr-TR" sz="2500" dirty="0" err="1"/>
              <a:t>the</a:t>
            </a:r>
            <a:r>
              <a:rPr lang="tr-TR" altLang="tr-TR" sz="2500" dirty="0"/>
              <a:t> 1980s.</a:t>
            </a:r>
          </a:p>
        </p:txBody>
      </p:sp>
    </p:spTree>
    <p:extLst>
      <p:ext uri="{BB962C8B-B14F-4D97-AF65-F5344CB8AC3E}">
        <p14:creationId xmlns:p14="http://schemas.microsoft.com/office/powerpoint/2010/main" val="3757475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r>
              <a:rPr lang="tr-TR" dirty="0" smtClean="0"/>
              <a:t> of DSS</a:t>
            </a:r>
            <a:endParaRPr lang="tr-TR" dirty="0"/>
          </a:p>
        </p:txBody>
      </p:sp>
      <p:sp>
        <p:nvSpPr>
          <p:cNvPr id="3" name="Content Placeholder 2"/>
          <p:cNvSpPr>
            <a:spLocks noGrp="1"/>
          </p:cNvSpPr>
          <p:nvPr>
            <p:ph idx="1"/>
          </p:nvPr>
        </p:nvSpPr>
        <p:spPr/>
        <p:txBody>
          <a:bodyPr>
            <a:normAutofit fontScale="77500" lnSpcReduction="20000"/>
          </a:bodyPr>
          <a:lstStyle/>
          <a:p>
            <a:r>
              <a:rPr lang="en-US" dirty="0" smtClean="0"/>
              <a:t>Improves performance and effectiveness of the user </a:t>
            </a:r>
          </a:p>
          <a:p>
            <a:r>
              <a:rPr lang="en-US" dirty="0" smtClean="0"/>
              <a:t>Allows for faster decision-making</a:t>
            </a:r>
          </a:p>
          <a:p>
            <a:r>
              <a:rPr lang="en-US" dirty="0" smtClean="0"/>
              <a:t>Reduces the time taken to solve problems </a:t>
            </a:r>
          </a:p>
          <a:p>
            <a:r>
              <a:rPr lang="en-US" dirty="0" smtClean="0"/>
              <a:t>These combine to save money!</a:t>
            </a:r>
          </a:p>
          <a:p>
            <a:r>
              <a:rPr lang="en-US" dirty="0" smtClean="0"/>
              <a:t>Has been seen to improve collaboration and communication within groups</a:t>
            </a:r>
          </a:p>
          <a:p>
            <a:r>
              <a:rPr lang="en-US" dirty="0" smtClean="0"/>
              <a:t>Reduces training times because the experience of experts is available within the programs algorithms</a:t>
            </a:r>
          </a:p>
          <a:p>
            <a:r>
              <a:rPr lang="en-US" dirty="0" smtClean="0"/>
              <a:t>Provides more evidence in support of a decision</a:t>
            </a:r>
          </a:p>
          <a:p>
            <a:r>
              <a:rPr lang="en-US" dirty="0" smtClean="0"/>
              <a:t>May increase decision-maker satisfaction</a:t>
            </a:r>
          </a:p>
          <a:p>
            <a:r>
              <a:rPr lang="en-US" dirty="0" smtClean="0"/>
              <a:t>Providing different perspectives to a situation</a:t>
            </a:r>
          </a:p>
          <a:p>
            <a:r>
              <a:rPr lang="en-US" dirty="0" smtClean="0"/>
              <a:t>Helps automate various business systems </a:t>
            </a:r>
            <a:endParaRPr lang="tr-TR" dirty="0" smtClean="0"/>
          </a:p>
          <a:p>
            <a:r>
              <a:rPr lang="tr-TR" dirty="0" err="1" smtClean="0"/>
              <a:t>Increase</a:t>
            </a:r>
            <a:r>
              <a:rPr lang="tr-TR" dirty="0" smtClean="0"/>
              <a:t> </a:t>
            </a:r>
            <a:r>
              <a:rPr lang="tr-TR" dirty="0" err="1" smtClean="0"/>
              <a:t>productivity</a:t>
            </a:r>
            <a:r>
              <a:rPr lang="tr-TR" dirty="0" smtClean="0"/>
              <a:t> </a:t>
            </a:r>
            <a:endParaRPr lang="en-US" dirty="0" smtClean="0"/>
          </a:p>
          <a:p>
            <a:endParaRPr lang="tr-TR" dirty="0"/>
          </a:p>
        </p:txBody>
      </p:sp>
    </p:spTree>
    <p:extLst>
      <p:ext uri="{BB962C8B-B14F-4D97-AF65-F5344CB8AC3E}">
        <p14:creationId xmlns:p14="http://schemas.microsoft.com/office/powerpoint/2010/main" val="60554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Disa</a:t>
            </a:r>
            <a:r>
              <a:rPr lang="en-US" dirty="0" err="1" smtClean="0"/>
              <a:t>dvantages</a:t>
            </a:r>
            <a:r>
              <a:rPr lang="tr-TR" dirty="0" smtClean="0"/>
              <a:t> of DSS</a:t>
            </a:r>
            <a:endParaRPr lang="tr-TR" dirty="0"/>
          </a:p>
        </p:txBody>
      </p:sp>
      <p:sp>
        <p:nvSpPr>
          <p:cNvPr id="3" name="Content Placeholder 2"/>
          <p:cNvSpPr>
            <a:spLocks noGrp="1"/>
          </p:cNvSpPr>
          <p:nvPr>
            <p:ph idx="1"/>
          </p:nvPr>
        </p:nvSpPr>
        <p:spPr/>
        <p:txBody>
          <a:bodyPr/>
          <a:lstStyle/>
          <a:p>
            <a:r>
              <a:rPr lang="en-US" dirty="0" smtClean="0"/>
              <a:t>Too much emphasis/control given to the machines.</a:t>
            </a:r>
          </a:p>
          <a:p>
            <a:r>
              <a:rPr lang="en-US" dirty="0" smtClean="0"/>
              <a:t>May reduce skill in staff because they become dependent on the computers</a:t>
            </a:r>
          </a:p>
          <a:p>
            <a:r>
              <a:rPr lang="en-US" dirty="0" smtClean="0"/>
              <a:t>Reduction in efficiency because of information overload</a:t>
            </a:r>
          </a:p>
          <a:p>
            <a:r>
              <a:rPr lang="en-US" dirty="0" smtClean="0"/>
              <a:t>Shift of responsibility - easy to blame computer!</a:t>
            </a:r>
          </a:p>
          <a:p>
            <a:r>
              <a:rPr lang="en-US" dirty="0" smtClean="0"/>
              <a:t>Disgruntled employees who feel they are now only doing clerical work </a:t>
            </a:r>
          </a:p>
          <a:p>
            <a:r>
              <a:rPr lang="en-US" dirty="0" smtClean="0"/>
              <a:t>False sense of being objective - humans still feed information in and decide how exactly to process it.</a:t>
            </a:r>
          </a:p>
          <a:p>
            <a:endParaRPr lang="tr-TR" dirty="0"/>
          </a:p>
        </p:txBody>
      </p:sp>
    </p:spTree>
    <p:extLst>
      <p:ext uri="{BB962C8B-B14F-4D97-AF65-F5344CB8AC3E}">
        <p14:creationId xmlns:p14="http://schemas.microsoft.com/office/powerpoint/2010/main" val="1814774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tr-TR"/>
              <a:t>Why DSS?</a:t>
            </a:r>
            <a:endParaRPr lang="en-US" altLang="tr-TR" b="0"/>
          </a:p>
        </p:txBody>
      </p:sp>
      <p:sp>
        <p:nvSpPr>
          <p:cNvPr id="122883" name="Rectangle 3"/>
          <p:cNvSpPr>
            <a:spLocks noGrp="1" noChangeArrowheads="1"/>
          </p:cNvSpPr>
          <p:nvPr>
            <p:ph idx="1"/>
          </p:nvPr>
        </p:nvSpPr>
        <p:spPr/>
        <p:txBody>
          <a:bodyPr>
            <a:normAutofit/>
          </a:bodyPr>
          <a:lstStyle/>
          <a:p>
            <a:pPr>
              <a:lnSpc>
                <a:spcPct val="90000"/>
              </a:lnSpc>
            </a:pPr>
            <a:r>
              <a:rPr lang="en-US" altLang="tr-TR" sz="2600"/>
              <a:t>Increasing complexity of decisions</a:t>
            </a:r>
          </a:p>
          <a:p>
            <a:pPr lvl="1">
              <a:lnSpc>
                <a:spcPct val="90000"/>
              </a:lnSpc>
            </a:pPr>
            <a:r>
              <a:rPr lang="en-US" altLang="tr-TR" sz="2200"/>
              <a:t>Technology</a:t>
            </a:r>
          </a:p>
          <a:p>
            <a:pPr lvl="1">
              <a:lnSpc>
                <a:spcPct val="90000"/>
              </a:lnSpc>
            </a:pPr>
            <a:r>
              <a:rPr lang="en-US" altLang="tr-TR" sz="2200"/>
              <a:t>Information:</a:t>
            </a:r>
          </a:p>
          <a:p>
            <a:pPr lvl="2">
              <a:lnSpc>
                <a:spcPct val="90000"/>
              </a:lnSpc>
            </a:pPr>
            <a:r>
              <a:rPr lang="en-US" altLang="tr-TR" sz="2100"/>
              <a:t> “Data, data everywhere, and not the time to think!”</a:t>
            </a:r>
          </a:p>
          <a:p>
            <a:pPr lvl="1">
              <a:lnSpc>
                <a:spcPct val="90000"/>
              </a:lnSpc>
            </a:pPr>
            <a:r>
              <a:rPr lang="en-US" altLang="tr-TR" sz="2200"/>
              <a:t>Number and complexity of options</a:t>
            </a:r>
          </a:p>
          <a:p>
            <a:pPr lvl="1">
              <a:lnSpc>
                <a:spcPct val="90000"/>
              </a:lnSpc>
            </a:pPr>
            <a:r>
              <a:rPr lang="en-US" altLang="tr-TR" sz="2200"/>
              <a:t>Pace of change</a:t>
            </a:r>
          </a:p>
          <a:p>
            <a:pPr>
              <a:lnSpc>
                <a:spcPct val="90000"/>
              </a:lnSpc>
            </a:pPr>
            <a:r>
              <a:rPr lang="en-US" altLang="tr-TR" sz="2600"/>
              <a:t>Increasing availability of computerized support</a:t>
            </a:r>
          </a:p>
          <a:p>
            <a:pPr lvl="1">
              <a:lnSpc>
                <a:spcPct val="90000"/>
              </a:lnSpc>
            </a:pPr>
            <a:r>
              <a:rPr lang="en-US" altLang="tr-TR" sz="2200"/>
              <a:t>Inexpensive high-powered computing</a:t>
            </a:r>
          </a:p>
          <a:p>
            <a:pPr lvl="1">
              <a:lnSpc>
                <a:spcPct val="90000"/>
              </a:lnSpc>
            </a:pPr>
            <a:r>
              <a:rPr lang="en-US" altLang="tr-TR" sz="2200"/>
              <a:t>Better software</a:t>
            </a:r>
          </a:p>
          <a:p>
            <a:pPr lvl="1">
              <a:lnSpc>
                <a:spcPct val="90000"/>
              </a:lnSpc>
            </a:pPr>
            <a:r>
              <a:rPr lang="en-US" altLang="tr-TR" sz="2200"/>
              <a:t>More efficient software development process</a:t>
            </a:r>
          </a:p>
          <a:p>
            <a:pPr>
              <a:lnSpc>
                <a:spcPct val="90000"/>
              </a:lnSpc>
            </a:pPr>
            <a:r>
              <a:rPr lang="en-US" altLang="tr-TR" sz="2600"/>
              <a:t>Increasing usability of computers</a:t>
            </a:r>
          </a:p>
        </p:txBody>
      </p:sp>
    </p:spTree>
    <p:extLst>
      <p:ext uri="{BB962C8B-B14F-4D97-AF65-F5344CB8AC3E}">
        <p14:creationId xmlns:p14="http://schemas.microsoft.com/office/powerpoint/2010/main" val="3481644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53175" y="369889"/>
            <a:ext cx="8505825" cy="1308100"/>
          </a:xfrm>
        </p:spPr>
        <p:txBody>
          <a:bodyPr/>
          <a:lstStyle/>
          <a:p>
            <a:r>
              <a:rPr lang="en-US" altLang="tr-TR"/>
              <a:t>Using DSS</a:t>
            </a:r>
          </a:p>
        </p:txBody>
      </p:sp>
      <p:sp>
        <p:nvSpPr>
          <p:cNvPr id="232451" name="Rectangle 3"/>
          <p:cNvSpPr>
            <a:spLocks noGrp="1" noChangeArrowheads="1"/>
          </p:cNvSpPr>
          <p:nvPr>
            <p:ph idx="1"/>
          </p:nvPr>
        </p:nvSpPr>
        <p:spPr>
          <a:xfrm>
            <a:off x="853175" y="1677989"/>
            <a:ext cx="8505825" cy="4930775"/>
          </a:xfrm>
        </p:spPr>
        <p:txBody>
          <a:bodyPr>
            <a:normAutofit fontScale="92500" lnSpcReduction="20000"/>
          </a:bodyPr>
          <a:lstStyle/>
          <a:p>
            <a:r>
              <a:rPr lang="en-US" altLang="tr-TR" dirty="0">
                <a:solidFill>
                  <a:srgbClr val="FF0000"/>
                </a:solidFill>
              </a:rPr>
              <a:t>What-if Analysis</a:t>
            </a:r>
            <a:r>
              <a:rPr lang="en-US" altLang="tr-TR" dirty="0"/>
              <a:t> </a:t>
            </a:r>
          </a:p>
          <a:p>
            <a:pPr lvl="1"/>
            <a:r>
              <a:rPr lang="en-US" altLang="tr-TR" dirty="0"/>
              <a:t>End user makes changes to variables, or relationships among variables, and observes the resulting changes in the values of other variables</a:t>
            </a:r>
          </a:p>
          <a:p>
            <a:r>
              <a:rPr lang="en-US" altLang="tr-TR" dirty="0">
                <a:solidFill>
                  <a:srgbClr val="FF0000"/>
                </a:solidFill>
              </a:rPr>
              <a:t>Sensitivity Analysis</a:t>
            </a:r>
            <a:r>
              <a:rPr lang="en-US" altLang="tr-TR" dirty="0"/>
              <a:t> </a:t>
            </a:r>
          </a:p>
          <a:p>
            <a:pPr lvl="1"/>
            <a:r>
              <a:rPr lang="en-US" altLang="tr-TR" dirty="0"/>
              <a:t>Value of only one variable is changed repeatedly and the resulting changes in other variables are </a:t>
            </a:r>
            <a:r>
              <a:rPr lang="en-US" altLang="tr-TR" dirty="0" smtClean="0"/>
              <a:t>observed</a:t>
            </a:r>
            <a:endParaRPr lang="tr-TR" altLang="tr-TR" dirty="0"/>
          </a:p>
          <a:p>
            <a:r>
              <a:rPr lang="en-US" altLang="tr-TR" dirty="0" smtClean="0">
                <a:solidFill>
                  <a:srgbClr val="FF0000"/>
                </a:solidFill>
              </a:rPr>
              <a:t>Goal-Seeking</a:t>
            </a:r>
          </a:p>
          <a:p>
            <a:pPr lvl="1"/>
            <a:r>
              <a:rPr lang="en-US" altLang="tr-TR" dirty="0" smtClean="0"/>
              <a:t>Set a target value for a variable and then repeatedly change other variables until the target value is achieved</a:t>
            </a:r>
          </a:p>
          <a:p>
            <a:r>
              <a:rPr lang="en-US" altLang="tr-TR" dirty="0" smtClean="0">
                <a:solidFill>
                  <a:srgbClr val="FF0000"/>
                </a:solidFill>
              </a:rPr>
              <a:t>Optimization</a:t>
            </a:r>
            <a:r>
              <a:rPr lang="en-US" altLang="tr-TR" dirty="0" smtClean="0"/>
              <a:t> </a:t>
            </a:r>
          </a:p>
          <a:p>
            <a:pPr lvl="1"/>
            <a:r>
              <a:rPr lang="en-US" altLang="tr-TR" dirty="0" smtClean="0"/>
              <a:t>Goal is to find the optimum value for one or more target variables given certain constraints </a:t>
            </a:r>
          </a:p>
          <a:p>
            <a:pPr lvl="1"/>
            <a:r>
              <a:rPr lang="en-US" altLang="tr-TR" dirty="0" smtClean="0"/>
              <a:t>One or more other variables are changed repeatedly until the best values for the target variables are discovered</a:t>
            </a:r>
          </a:p>
          <a:p>
            <a:pPr lvl="1"/>
            <a:endParaRPr lang="en-US" altLang="tr-TR" dirty="0"/>
          </a:p>
        </p:txBody>
      </p:sp>
    </p:spTree>
    <p:extLst>
      <p:ext uri="{BB962C8B-B14F-4D97-AF65-F5344CB8AC3E}">
        <p14:creationId xmlns:p14="http://schemas.microsoft.com/office/powerpoint/2010/main" val="3123508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tr-TR" dirty="0"/>
          </a:p>
        </p:txBody>
      </p:sp>
      <p:sp>
        <p:nvSpPr>
          <p:cNvPr id="3" name="Content Placeholder 2"/>
          <p:cNvSpPr>
            <a:spLocks noGrp="1"/>
          </p:cNvSpPr>
          <p:nvPr>
            <p:ph type="body" idx="1"/>
          </p:nvPr>
        </p:nvSpPr>
        <p:spPr/>
        <p:txBody>
          <a:bodyPr/>
          <a:lstStyle/>
          <a:p>
            <a:pPr algn="ctr"/>
            <a:r>
              <a:rPr lang="tr-TR" dirty="0" err="1" smtClean="0"/>
              <a:t>Some</a:t>
            </a:r>
            <a:r>
              <a:rPr lang="tr-TR" dirty="0" smtClean="0"/>
              <a:t> Excel </a:t>
            </a:r>
            <a:r>
              <a:rPr lang="tr-TR" dirty="0" err="1" smtClean="0"/>
              <a:t>Examples</a:t>
            </a:r>
            <a:r>
              <a:rPr lang="tr-TR" dirty="0" smtClean="0"/>
              <a:t>..</a:t>
            </a:r>
            <a:endParaRPr lang="tr-TR" dirty="0"/>
          </a:p>
        </p:txBody>
      </p:sp>
    </p:spTree>
    <p:extLst>
      <p:ext uri="{BB962C8B-B14F-4D97-AF65-F5344CB8AC3E}">
        <p14:creationId xmlns:p14="http://schemas.microsoft.com/office/powerpoint/2010/main" val="42888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tr-TR"/>
              <a:t>A brief history</a:t>
            </a:r>
          </a:p>
        </p:txBody>
      </p:sp>
      <p:sp>
        <p:nvSpPr>
          <p:cNvPr id="104451" name="Rectangle 3"/>
          <p:cNvSpPr>
            <a:spLocks noGrp="1" noChangeArrowheads="1"/>
          </p:cNvSpPr>
          <p:nvPr>
            <p:ph idx="1"/>
          </p:nvPr>
        </p:nvSpPr>
        <p:spPr/>
        <p:txBody>
          <a:bodyPr>
            <a:normAutofit/>
          </a:bodyPr>
          <a:lstStyle/>
          <a:p>
            <a:r>
              <a:rPr lang="tr-TR" altLang="tr-TR" sz="2500"/>
              <a:t>In the middle and late 1980s, </a:t>
            </a:r>
            <a:r>
              <a:rPr lang="tr-TR" altLang="tr-TR" sz="2500">
                <a:solidFill>
                  <a:schemeClr val="hlink"/>
                </a:solidFill>
              </a:rPr>
              <a:t>Executive Information Systems</a:t>
            </a:r>
            <a:r>
              <a:rPr lang="tr-TR" altLang="tr-TR" sz="2500"/>
              <a:t> (EIS), group decision support systems (GDSS), and organizational decision support systems (ODSS) evolved from the single user and model-oriented DSS.</a:t>
            </a:r>
          </a:p>
          <a:p>
            <a:r>
              <a:rPr lang="tr-TR" altLang="tr-TR" sz="2500"/>
              <a:t>Beginning in about 1990, data warehousing and on-line analytical processing (</a:t>
            </a:r>
            <a:r>
              <a:rPr lang="tr-TR" altLang="tr-TR" sz="2500">
                <a:solidFill>
                  <a:schemeClr val="hlink"/>
                </a:solidFill>
              </a:rPr>
              <a:t>OLAP</a:t>
            </a:r>
            <a:r>
              <a:rPr lang="tr-TR" altLang="tr-TR" sz="2500"/>
              <a:t>) began broadening the realm of DSS. </a:t>
            </a:r>
          </a:p>
          <a:p>
            <a:r>
              <a:rPr lang="tr-TR" altLang="tr-TR" sz="2500"/>
              <a:t>As the turn of the millennium approached, new Web-based analytical applications were introduced.</a:t>
            </a:r>
            <a:r>
              <a:rPr lang="en-US" altLang="tr-TR" sz="2500"/>
              <a:t> </a:t>
            </a:r>
          </a:p>
          <a:p>
            <a:endParaRPr lang="en-US" altLang="tr-TR" sz="2600"/>
          </a:p>
        </p:txBody>
      </p:sp>
    </p:spTree>
    <p:extLst>
      <p:ext uri="{BB962C8B-B14F-4D97-AF65-F5344CB8AC3E}">
        <p14:creationId xmlns:p14="http://schemas.microsoft.com/office/powerpoint/2010/main" val="106677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tr-TR"/>
              <a:t>History of DSS</a:t>
            </a:r>
          </a:p>
        </p:txBody>
      </p:sp>
      <p:pic>
        <p:nvPicPr>
          <p:cNvPr id="12697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524001"/>
            <a:ext cx="8229600" cy="4411663"/>
          </a:xfrm>
        </p:spPr>
      </p:pic>
      <p:sp>
        <p:nvSpPr>
          <p:cNvPr id="126980" name="Text Box 4"/>
          <p:cNvSpPr txBox="1">
            <a:spLocks noChangeArrowheads="1"/>
          </p:cNvSpPr>
          <p:nvPr/>
        </p:nvSpPr>
        <p:spPr bwMode="auto">
          <a:xfrm>
            <a:off x="2057400" y="6019800"/>
            <a:ext cx="7893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b="1" i="1"/>
              <a:t>Goal: Use best parts of IS, OR/MS, AI &amp; cognitive science to support more effective decision </a:t>
            </a:r>
            <a:endParaRPr lang="en-US" altLang="tr-TR"/>
          </a:p>
        </p:txBody>
      </p:sp>
    </p:spTree>
    <p:extLst>
      <p:ext uri="{BB962C8B-B14F-4D97-AF65-F5344CB8AC3E}">
        <p14:creationId xmlns:p14="http://schemas.microsoft.com/office/powerpoint/2010/main" val="136488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Decision</a:t>
            </a:r>
            <a:r>
              <a:rPr lang="tr-TR" dirty="0" smtClean="0"/>
              <a:t> </a:t>
            </a:r>
            <a:r>
              <a:rPr lang="tr-TR" dirty="0" err="1" smtClean="0"/>
              <a:t>Support</a:t>
            </a:r>
            <a:r>
              <a:rPr lang="tr-TR" dirty="0" smtClean="0"/>
              <a:t> </a:t>
            </a:r>
            <a:r>
              <a:rPr lang="tr-TR" dirty="0" err="1" smtClean="0"/>
              <a:t>System</a:t>
            </a:r>
            <a:endParaRPr lang="tr-TR" dirty="0"/>
          </a:p>
        </p:txBody>
      </p:sp>
      <p:sp>
        <p:nvSpPr>
          <p:cNvPr id="3" name="Content Placeholder 2"/>
          <p:cNvSpPr>
            <a:spLocks noGrp="1"/>
          </p:cNvSpPr>
          <p:nvPr>
            <p:ph idx="1"/>
          </p:nvPr>
        </p:nvSpPr>
        <p:spPr/>
        <p:txBody>
          <a:bodyPr/>
          <a:lstStyle/>
          <a:p>
            <a:pPr>
              <a:lnSpc>
                <a:spcPct val="80000"/>
              </a:lnSpc>
            </a:pPr>
            <a:r>
              <a:rPr lang="en-US" altLang="tr-TR" dirty="0"/>
              <a:t>A Decision Support System (DSS) is an </a:t>
            </a:r>
            <a:r>
              <a:rPr lang="en-US" altLang="tr-TR" dirty="0">
                <a:solidFill>
                  <a:schemeClr val="hlink"/>
                </a:solidFill>
              </a:rPr>
              <a:t>interactive computer-based system</a:t>
            </a:r>
            <a:r>
              <a:rPr lang="en-US" altLang="tr-TR" dirty="0"/>
              <a:t> or subsystem intended to help decision makers use communications technologies, data, documents, knowledge and/or models to identify and solve problems, complete decision process tasks, and make decisions. </a:t>
            </a:r>
          </a:p>
          <a:p>
            <a:pPr>
              <a:lnSpc>
                <a:spcPct val="80000"/>
              </a:lnSpc>
            </a:pPr>
            <a:r>
              <a:rPr lang="en-US" altLang="tr-TR" dirty="0"/>
              <a:t>Decision Support System is a general term for any computer application that </a:t>
            </a:r>
            <a:r>
              <a:rPr lang="en-US" altLang="tr-TR" dirty="0">
                <a:solidFill>
                  <a:schemeClr val="hlink"/>
                </a:solidFill>
              </a:rPr>
              <a:t>enhances a person or group’s ability to make decisions</a:t>
            </a:r>
            <a:r>
              <a:rPr lang="en-US" altLang="tr-TR" dirty="0"/>
              <a:t>. </a:t>
            </a:r>
          </a:p>
          <a:p>
            <a:pPr>
              <a:lnSpc>
                <a:spcPct val="80000"/>
              </a:lnSpc>
            </a:pPr>
            <a:r>
              <a:rPr lang="en-US" altLang="tr-TR" dirty="0"/>
              <a:t>Also, Decision Support Systems refers to an academic field of research that involves designing and studying Decision Support Systems in their context of use. </a:t>
            </a:r>
          </a:p>
          <a:p>
            <a:endParaRPr lang="tr-TR" dirty="0"/>
          </a:p>
        </p:txBody>
      </p:sp>
    </p:spTree>
    <p:extLst>
      <p:ext uri="{BB962C8B-B14F-4D97-AF65-F5344CB8AC3E}">
        <p14:creationId xmlns:p14="http://schemas.microsoft.com/office/powerpoint/2010/main" val="242337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tr-TR"/>
              <a:t>A summary of commercial DSS system </a:t>
            </a:r>
          </a:p>
        </p:txBody>
      </p:sp>
      <p:sp>
        <p:nvSpPr>
          <p:cNvPr id="103427" name="Rectangle 3"/>
          <p:cNvSpPr>
            <a:spLocks noGrp="1" noChangeArrowheads="1"/>
          </p:cNvSpPr>
          <p:nvPr>
            <p:ph idx="1"/>
          </p:nvPr>
        </p:nvSpPr>
        <p:spPr/>
        <p:txBody>
          <a:bodyPr>
            <a:normAutofit/>
          </a:bodyPr>
          <a:lstStyle/>
          <a:p>
            <a:pPr>
              <a:lnSpc>
                <a:spcPct val="80000"/>
              </a:lnSpc>
            </a:pPr>
            <a:r>
              <a:rPr lang="en-US" altLang="tr-TR" sz="2100"/>
              <a:t>A summary of commercial DSS system show seven types of DSS:</a:t>
            </a:r>
          </a:p>
          <a:p>
            <a:pPr lvl="1">
              <a:lnSpc>
                <a:spcPct val="80000"/>
              </a:lnSpc>
            </a:pPr>
            <a:r>
              <a:rPr lang="en-US" altLang="tr-TR" sz="2000" b="1">
                <a:solidFill>
                  <a:schemeClr val="bg2"/>
                </a:solidFill>
              </a:rPr>
              <a:t>File Drawer Systems</a:t>
            </a:r>
            <a:r>
              <a:rPr lang="en-US" altLang="tr-TR" sz="2000">
                <a:solidFill>
                  <a:schemeClr val="bg2"/>
                </a:solidFill>
              </a:rPr>
              <a:t>,</a:t>
            </a:r>
            <a:r>
              <a:rPr lang="en-US" altLang="tr-TR" sz="2000"/>
              <a:t> that provide access to the data items.</a:t>
            </a:r>
          </a:p>
          <a:p>
            <a:pPr lvl="1">
              <a:lnSpc>
                <a:spcPct val="80000"/>
              </a:lnSpc>
            </a:pPr>
            <a:r>
              <a:rPr lang="en-US" altLang="tr-TR" sz="2000" b="1">
                <a:solidFill>
                  <a:schemeClr val="bg2"/>
                </a:solidFill>
              </a:rPr>
              <a:t>Data Analysis systems</a:t>
            </a:r>
            <a:r>
              <a:rPr lang="en-US" altLang="tr-TR" sz="2000"/>
              <a:t>, that support manipulation of data by computerized tools for a specific task.</a:t>
            </a:r>
          </a:p>
          <a:p>
            <a:pPr lvl="1">
              <a:lnSpc>
                <a:spcPct val="80000"/>
              </a:lnSpc>
            </a:pPr>
            <a:r>
              <a:rPr lang="en-US" altLang="tr-TR" sz="2000" b="1">
                <a:solidFill>
                  <a:schemeClr val="bg2"/>
                </a:solidFill>
              </a:rPr>
              <a:t>Analysis Information systems,</a:t>
            </a:r>
            <a:r>
              <a:rPr lang="en-US" altLang="tr-TR" sz="2000"/>
              <a:t> that provide access to a series of decision oriented databases and small models.</a:t>
            </a:r>
          </a:p>
          <a:p>
            <a:pPr lvl="1">
              <a:lnSpc>
                <a:spcPct val="80000"/>
              </a:lnSpc>
            </a:pPr>
            <a:r>
              <a:rPr lang="en-US" altLang="tr-TR" sz="2000" b="1">
                <a:solidFill>
                  <a:schemeClr val="bg2"/>
                </a:solidFill>
              </a:rPr>
              <a:t>Accounting and financial models,</a:t>
            </a:r>
            <a:r>
              <a:rPr lang="en-US" altLang="tr-TR" sz="2000"/>
              <a:t> that calculates the consequences of possible actions.</a:t>
            </a:r>
          </a:p>
          <a:p>
            <a:pPr lvl="1">
              <a:lnSpc>
                <a:spcPct val="80000"/>
              </a:lnSpc>
            </a:pPr>
            <a:r>
              <a:rPr lang="en-US" altLang="tr-TR" sz="2000" b="1">
                <a:solidFill>
                  <a:schemeClr val="bg2"/>
                </a:solidFill>
              </a:rPr>
              <a:t>Representational model</a:t>
            </a:r>
            <a:r>
              <a:rPr lang="en-US" altLang="tr-TR" sz="2000"/>
              <a:t>, that estimates the consequences of actions based on simulation models.</a:t>
            </a:r>
          </a:p>
          <a:p>
            <a:pPr lvl="1">
              <a:lnSpc>
                <a:spcPct val="80000"/>
              </a:lnSpc>
            </a:pPr>
            <a:r>
              <a:rPr lang="en-US" altLang="tr-TR" sz="2000" b="1">
                <a:solidFill>
                  <a:schemeClr val="bg2"/>
                </a:solidFill>
              </a:rPr>
              <a:t>Optimization models</a:t>
            </a:r>
            <a:r>
              <a:rPr lang="en-US" altLang="tr-TR" sz="2000"/>
              <a:t>, that provide guidelines for action by generating an optimal solution</a:t>
            </a:r>
          </a:p>
          <a:p>
            <a:pPr lvl="1">
              <a:lnSpc>
                <a:spcPct val="80000"/>
              </a:lnSpc>
            </a:pPr>
            <a:r>
              <a:rPr lang="en-US" altLang="tr-TR" sz="2000" b="1">
                <a:solidFill>
                  <a:schemeClr val="bg2"/>
                </a:solidFill>
              </a:rPr>
              <a:t>Suggestion models</a:t>
            </a:r>
            <a:r>
              <a:rPr lang="en-US" altLang="tr-TR" sz="2000"/>
              <a:t>, that perform the logical processing to a specific suggested decision for a task.</a:t>
            </a:r>
          </a:p>
        </p:txBody>
      </p:sp>
    </p:spTree>
    <p:extLst>
      <p:ext uri="{BB962C8B-B14F-4D97-AF65-F5344CB8AC3E}">
        <p14:creationId xmlns:p14="http://schemas.microsoft.com/office/powerpoint/2010/main" val="16746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tr-TR"/>
              <a:t>A Multidiscipline Study</a:t>
            </a:r>
          </a:p>
        </p:txBody>
      </p:sp>
      <p:sp>
        <p:nvSpPr>
          <p:cNvPr id="93187" name="Rectangle 3"/>
          <p:cNvSpPr>
            <a:spLocks noGrp="1" noChangeArrowheads="1"/>
          </p:cNvSpPr>
          <p:nvPr>
            <p:ph idx="1"/>
          </p:nvPr>
        </p:nvSpPr>
        <p:spPr/>
        <p:txBody>
          <a:bodyPr/>
          <a:lstStyle/>
          <a:p>
            <a:r>
              <a:rPr lang="tr-TR" altLang="tr-TR" dirty="0" err="1"/>
              <a:t>It</a:t>
            </a:r>
            <a:r>
              <a:rPr lang="tr-TR" altLang="tr-TR" dirty="0"/>
              <a:t> is </a:t>
            </a:r>
            <a:r>
              <a:rPr lang="tr-TR" altLang="tr-TR" dirty="0" err="1"/>
              <a:t>clear</a:t>
            </a:r>
            <a:r>
              <a:rPr lang="tr-TR" altLang="tr-TR" dirty="0"/>
              <a:t> </a:t>
            </a:r>
            <a:r>
              <a:rPr lang="tr-TR" altLang="tr-TR" dirty="0" err="1"/>
              <a:t>that</a:t>
            </a:r>
            <a:r>
              <a:rPr lang="tr-TR" altLang="tr-TR" dirty="0"/>
              <a:t> DSS </a:t>
            </a:r>
            <a:r>
              <a:rPr lang="tr-TR" altLang="tr-TR" dirty="0" err="1"/>
              <a:t>belong</a:t>
            </a:r>
            <a:r>
              <a:rPr lang="tr-TR" altLang="tr-TR" dirty="0"/>
              <a:t> </a:t>
            </a:r>
            <a:r>
              <a:rPr lang="tr-TR" altLang="tr-TR" dirty="0" err="1"/>
              <a:t>to</a:t>
            </a:r>
            <a:r>
              <a:rPr lang="tr-TR" altLang="tr-TR" dirty="0"/>
              <a:t> an </a:t>
            </a:r>
            <a:r>
              <a:rPr lang="tr-TR" altLang="tr-TR" dirty="0" err="1"/>
              <a:t>environment</a:t>
            </a:r>
            <a:r>
              <a:rPr lang="tr-TR" altLang="tr-TR" dirty="0"/>
              <a:t> </a:t>
            </a:r>
            <a:r>
              <a:rPr lang="tr-TR" altLang="tr-TR" dirty="0" err="1"/>
              <a:t>with</a:t>
            </a:r>
            <a:r>
              <a:rPr lang="tr-TR" altLang="tr-TR" dirty="0"/>
              <a:t> </a:t>
            </a:r>
            <a:r>
              <a:rPr lang="tr-TR" altLang="tr-TR" dirty="0" err="1"/>
              <a:t>multidisciplinary</a:t>
            </a:r>
            <a:r>
              <a:rPr lang="tr-TR" altLang="tr-TR" dirty="0"/>
              <a:t> </a:t>
            </a:r>
            <a:r>
              <a:rPr lang="tr-TR" altLang="tr-TR" dirty="0" err="1"/>
              <a:t>foundations</a:t>
            </a:r>
            <a:r>
              <a:rPr lang="tr-TR" altLang="tr-TR" dirty="0"/>
              <a:t>, </a:t>
            </a:r>
            <a:r>
              <a:rPr lang="tr-TR" altLang="tr-TR" dirty="0" err="1"/>
              <a:t>including</a:t>
            </a:r>
            <a:r>
              <a:rPr lang="tr-TR" altLang="tr-TR" dirty="0"/>
              <a:t> (but not </a:t>
            </a:r>
            <a:r>
              <a:rPr lang="tr-TR" altLang="tr-TR" dirty="0" err="1"/>
              <a:t>exclusively</a:t>
            </a:r>
            <a:r>
              <a:rPr lang="tr-TR" altLang="tr-TR" dirty="0"/>
              <a:t>):</a:t>
            </a:r>
          </a:p>
          <a:p>
            <a:pPr lvl="1"/>
            <a:r>
              <a:rPr lang="tr-TR" altLang="tr-TR" dirty="0" smtClean="0"/>
              <a:t>Database </a:t>
            </a:r>
            <a:r>
              <a:rPr lang="tr-TR" altLang="tr-TR" dirty="0" err="1"/>
              <a:t>research</a:t>
            </a:r>
            <a:r>
              <a:rPr lang="tr-TR" altLang="tr-TR" dirty="0"/>
              <a:t>, </a:t>
            </a:r>
          </a:p>
          <a:p>
            <a:pPr lvl="1"/>
            <a:r>
              <a:rPr lang="tr-TR" altLang="tr-TR" dirty="0" err="1"/>
              <a:t>Artificial</a:t>
            </a:r>
            <a:r>
              <a:rPr lang="tr-TR" altLang="tr-TR" dirty="0"/>
              <a:t> </a:t>
            </a:r>
            <a:r>
              <a:rPr lang="tr-TR" altLang="tr-TR" dirty="0" err="1"/>
              <a:t>intelligence</a:t>
            </a:r>
            <a:r>
              <a:rPr lang="tr-TR" altLang="tr-TR" dirty="0"/>
              <a:t>, </a:t>
            </a:r>
          </a:p>
          <a:p>
            <a:pPr lvl="1"/>
            <a:r>
              <a:rPr lang="tr-TR" altLang="tr-TR" dirty="0"/>
              <a:t>Human-</a:t>
            </a:r>
            <a:r>
              <a:rPr lang="tr-TR" altLang="tr-TR" dirty="0" err="1"/>
              <a:t>computer</a:t>
            </a:r>
            <a:r>
              <a:rPr lang="tr-TR" altLang="tr-TR" dirty="0"/>
              <a:t> </a:t>
            </a:r>
            <a:r>
              <a:rPr lang="tr-TR" altLang="tr-TR" dirty="0" err="1"/>
              <a:t>interaction</a:t>
            </a:r>
            <a:r>
              <a:rPr lang="tr-TR" altLang="tr-TR" dirty="0"/>
              <a:t>, </a:t>
            </a:r>
          </a:p>
          <a:p>
            <a:pPr lvl="1"/>
            <a:r>
              <a:rPr lang="tr-TR" altLang="tr-TR" dirty="0" err="1"/>
              <a:t>Simulation</a:t>
            </a:r>
            <a:r>
              <a:rPr lang="tr-TR" altLang="tr-TR" dirty="0"/>
              <a:t> </a:t>
            </a:r>
            <a:r>
              <a:rPr lang="tr-TR" altLang="tr-TR" dirty="0" err="1"/>
              <a:t>methods</a:t>
            </a:r>
            <a:r>
              <a:rPr lang="tr-TR" altLang="tr-TR" dirty="0"/>
              <a:t>, </a:t>
            </a:r>
          </a:p>
          <a:p>
            <a:pPr lvl="1"/>
            <a:r>
              <a:rPr lang="tr-TR" altLang="tr-TR" dirty="0"/>
              <a:t>Software </a:t>
            </a:r>
            <a:r>
              <a:rPr lang="tr-TR" altLang="tr-TR" dirty="0" err="1"/>
              <a:t>engineering</a:t>
            </a:r>
            <a:r>
              <a:rPr lang="tr-TR" altLang="tr-TR" dirty="0"/>
              <a:t>, </a:t>
            </a:r>
            <a:r>
              <a:rPr lang="tr-TR" altLang="tr-TR" dirty="0" err="1"/>
              <a:t>and</a:t>
            </a:r>
            <a:r>
              <a:rPr lang="tr-TR" altLang="tr-TR" dirty="0"/>
              <a:t> </a:t>
            </a:r>
          </a:p>
          <a:p>
            <a:pPr lvl="1"/>
            <a:r>
              <a:rPr lang="tr-TR" altLang="tr-TR" dirty="0" err="1"/>
              <a:t>Telecommunications</a:t>
            </a:r>
            <a:r>
              <a:rPr lang="tr-TR" altLang="tr-TR" dirty="0"/>
              <a:t>.</a:t>
            </a:r>
            <a:endParaRPr lang="en-US" altLang="tr-TR" dirty="0"/>
          </a:p>
        </p:txBody>
      </p:sp>
    </p:spTree>
    <p:extLst>
      <p:ext uri="{BB962C8B-B14F-4D97-AF65-F5344CB8AC3E}">
        <p14:creationId xmlns:p14="http://schemas.microsoft.com/office/powerpoint/2010/main" val="373889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en-US" dirty="0"/>
              <a:t>Types of Decision Support </a:t>
            </a:r>
            <a:r>
              <a:rPr lang="en-US" dirty="0" smtClean="0"/>
              <a:t>Systems</a:t>
            </a:r>
            <a:endParaRPr lang="en-US" altLang="tr-TR" b="0" dirty="0"/>
          </a:p>
        </p:txBody>
      </p:sp>
      <p:sp>
        <p:nvSpPr>
          <p:cNvPr id="94211" name="Rectangle 3"/>
          <p:cNvSpPr>
            <a:spLocks noGrp="1" noChangeArrowheads="1"/>
          </p:cNvSpPr>
          <p:nvPr>
            <p:ph idx="1"/>
          </p:nvPr>
        </p:nvSpPr>
        <p:spPr/>
        <p:txBody>
          <a:bodyPr/>
          <a:lstStyle/>
          <a:p>
            <a:r>
              <a:rPr lang="en-US" altLang="tr-TR" dirty="0"/>
              <a:t>Using the mode of assistance as the criterion, </a:t>
            </a:r>
            <a:r>
              <a:rPr lang="en-US" altLang="tr-TR" i="1" dirty="0"/>
              <a:t>Power</a:t>
            </a:r>
            <a:r>
              <a:rPr lang="en-US" altLang="tr-TR" dirty="0"/>
              <a:t> (2002) differentiates five types for DSS:</a:t>
            </a:r>
          </a:p>
          <a:p>
            <a:pPr lvl="1"/>
            <a:r>
              <a:rPr lang="en-US" altLang="tr-TR" dirty="0"/>
              <a:t>communication-driven DSS, </a:t>
            </a:r>
          </a:p>
          <a:p>
            <a:pPr lvl="1"/>
            <a:r>
              <a:rPr lang="en-US" altLang="tr-TR" dirty="0"/>
              <a:t>data-driven DSS, </a:t>
            </a:r>
          </a:p>
          <a:p>
            <a:pPr lvl="1"/>
            <a:r>
              <a:rPr lang="en-US" altLang="tr-TR" dirty="0"/>
              <a:t>document-driven DSS, </a:t>
            </a:r>
          </a:p>
          <a:p>
            <a:pPr lvl="1"/>
            <a:r>
              <a:rPr lang="en-US" altLang="tr-TR" dirty="0"/>
              <a:t>knowledge-driven DSS, and </a:t>
            </a:r>
          </a:p>
          <a:p>
            <a:pPr lvl="1"/>
            <a:r>
              <a:rPr lang="en-US" altLang="tr-TR" dirty="0"/>
              <a:t>model-driven DSS.</a:t>
            </a:r>
          </a:p>
        </p:txBody>
      </p:sp>
    </p:spTree>
    <p:extLst>
      <p:ext uri="{BB962C8B-B14F-4D97-AF65-F5344CB8AC3E}">
        <p14:creationId xmlns:p14="http://schemas.microsoft.com/office/powerpoint/2010/main" val="270105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tr-TR"/>
              <a:t>Communication-driven DSS </a:t>
            </a:r>
          </a:p>
        </p:txBody>
      </p:sp>
      <p:sp>
        <p:nvSpPr>
          <p:cNvPr id="105475" name="Rectangle 3"/>
          <p:cNvSpPr>
            <a:spLocks noGrp="1" noChangeArrowheads="1"/>
          </p:cNvSpPr>
          <p:nvPr>
            <p:ph idx="1"/>
          </p:nvPr>
        </p:nvSpPr>
        <p:spPr/>
        <p:txBody>
          <a:bodyPr/>
          <a:lstStyle/>
          <a:p>
            <a:pPr>
              <a:lnSpc>
                <a:spcPct val="90000"/>
              </a:lnSpc>
            </a:pPr>
            <a:r>
              <a:rPr lang="tr-TR" altLang="tr-TR"/>
              <a:t>A </a:t>
            </a:r>
            <a:r>
              <a:rPr lang="tr-TR" altLang="tr-TR" b="1">
                <a:solidFill>
                  <a:schemeClr val="hlink"/>
                </a:solidFill>
              </a:rPr>
              <a:t>communication-driven DSS</a:t>
            </a:r>
            <a:r>
              <a:rPr lang="tr-TR" altLang="tr-TR"/>
              <a:t>  use network and comminication technologies to faciliate collaboartion on decision making. It </a:t>
            </a:r>
            <a:r>
              <a:rPr lang="tr-TR" altLang="tr-TR">
                <a:solidFill>
                  <a:schemeClr val="hlink"/>
                </a:solidFill>
              </a:rPr>
              <a:t>supports more than one person</a:t>
            </a:r>
            <a:r>
              <a:rPr lang="tr-TR" altLang="tr-TR"/>
              <a:t> working on a shared task.</a:t>
            </a:r>
          </a:p>
          <a:p>
            <a:pPr>
              <a:lnSpc>
                <a:spcPct val="90000"/>
              </a:lnSpc>
            </a:pPr>
            <a:r>
              <a:rPr lang="tr-TR" altLang="tr-TR"/>
              <a:t> examples include integrated tools like Microsoft's </a:t>
            </a:r>
            <a:r>
              <a:rPr lang="tr-TR" altLang="tr-TR">
                <a:solidFill>
                  <a:schemeClr val="hlink"/>
                </a:solidFill>
              </a:rPr>
              <a:t>NetMeeting</a:t>
            </a:r>
            <a:r>
              <a:rPr lang="tr-TR" altLang="tr-TR"/>
              <a:t> or Groove (Stanhope 2002), </a:t>
            </a:r>
            <a:r>
              <a:rPr lang="tr-TR" altLang="tr-TR">
                <a:solidFill>
                  <a:schemeClr val="hlink"/>
                </a:solidFill>
              </a:rPr>
              <a:t>Vide conferencing</a:t>
            </a:r>
            <a:r>
              <a:rPr lang="tr-TR" altLang="tr-TR"/>
              <a:t>.</a:t>
            </a:r>
          </a:p>
          <a:p>
            <a:pPr>
              <a:lnSpc>
                <a:spcPct val="90000"/>
              </a:lnSpc>
            </a:pPr>
            <a:r>
              <a:rPr lang="tr-TR" altLang="tr-TR"/>
              <a:t>It is related to </a:t>
            </a:r>
            <a:r>
              <a:rPr lang="tr-TR" altLang="tr-TR">
                <a:solidFill>
                  <a:schemeClr val="hlink"/>
                </a:solidFill>
              </a:rPr>
              <a:t>group</a:t>
            </a:r>
            <a:r>
              <a:rPr lang="tr-TR" altLang="tr-TR"/>
              <a:t> decision support systems.</a:t>
            </a:r>
            <a:endParaRPr lang="en-US" altLang="tr-TR"/>
          </a:p>
        </p:txBody>
      </p:sp>
    </p:spTree>
    <p:extLst>
      <p:ext uri="{BB962C8B-B14F-4D97-AF65-F5344CB8AC3E}">
        <p14:creationId xmlns:p14="http://schemas.microsoft.com/office/powerpoint/2010/main" val="321736165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2907</TotalTime>
  <Words>1565</Words>
  <Application>Microsoft Office PowerPoint</Application>
  <PresentationFormat>Widescreen</PresentationFormat>
  <Paragraphs>181</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Wingdings 2</vt:lpstr>
      <vt:lpstr>HDOfficeLightV0</vt:lpstr>
      <vt:lpstr>Decision Support Systems</vt:lpstr>
      <vt:lpstr>A brief history</vt:lpstr>
      <vt:lpstr>A brief history</vt:lpstr>
      <vt:lpstr>History of DSS</vt:lpstr>
      <vt:lpstr>Decision Support System</vt:lpstr>
      <vt:lpstr>A summary of commercial DSS system </vt:lpstr>
      <vt:lpstr>A Multidiscipline Study</vt:lpstr>
      <vt:lpstr>Types of Decision Support Systems</vt:lpstr>
      <vt:lpstr>Communication-driven DSS </vt:lpstr>
      <vt:lpstr>Data-driven (retrieving) DSS</vt:lpstr>
      <vt:lpstr>Document-driven DSS </vt:lpstr>
      <vt:lpstr>Knowledge-driven DSS</vt:lpstr>
      <vt:lpstr>Model-driven DSS</vt:lpstr>
      <vt:lpstr>Model and data-retrieving DSS</vt:lpstr>
      <vt:lpstr>Architecture</vt:lpstr>
      <vt:lpstr>A Detailed Architecture</vt:lpstr>
      <vt:lpstr>Typical Architecture</vt:lpstr>
      <vt:lpstr>DSS Model base</vt:lpstr>
      <vt:lpstr>Testing Methods for Decision Support Systems</vt:lpstr>
      <vt:lpstr>Advantages of DSS</vt:lpstr>
      <vt:lpstr>Disadvantages of DSS</vt:lpstr>
      <vt:lpstr>Why DSS?</vt:lpstr>
      <vt:lpstr>Using DSS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Systems</dc:title>
  <dc:creator>y</dc:creator>
  <cp:lastModifiedBy>y</cp:lastModifiedBy>
  <cp:revision>19</cp:revision>
  <dcterms:created xsi:type="dcterms:W3CDTF">2015-12-13T20:57:29Z</dcterms:created>
  <dcterms:modified xsi:type="dcterms:W3CDTF">2015-12-15T21:25:26Z</dcterms:modified>
</cp:coreProperties>
</file>