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50"/>
  </p:notesMasterIdLst>
  <p:handoutMasterIdLst>
    <p:handoutMasterId r:id="rId51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</p:sldIdLst>
  <p:sldSz cx="11879263" cy="8910638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1pPr>
    <a:lvl2pPr marL="59399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2pPr>
    <a:lvl3pPr marL="11879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3pPr>
    <a:lvl4pPr marL="178198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4pPr>
    <a:lvl5pPr marL="237597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5pPr>
    <a:lvl6pPr marL="2969971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6pPr>
    <a:lvl7pPr marL="3563965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7pPr>
    <a:lvl8pPr marL="4157960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8pPr>
    <a:lvl9pPr marL="4751954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none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none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none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none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none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none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none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B344D84-9AFB-497E-A393-DC336BA19D2E}" styleName="보통 스타일 3 - 강조 3">
    <a:wholeTbl>
      <a:tcTxStyle>
        <a:fontRef idx="none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none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none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none">
          <a:scrgbClr r="0" g="0" b="0"/>
        </a:fontRef>
        <a:schemeClr val="dk1"/>
      </a:tcTxStyle>
      <a:tcStyle>
        <a:tcBdr/>
      </a:tcStyle>
    </a:seCell>
    <a:swCell>
      <a:tcTxStyle b="on">
        <a:fontRef idx="none">
          <a:scrgbClr r="0" g="0" b="0"/>
        </a:fontRef>
        <a:schemeClr val="dk1"/>
      </a:tcTxStyle>
      <a:tcStyle>
        <a:tcBdr/>
      </a:tcStyle>
    </a:swCell>
    <a:firstRow>
      <a:tcTxStyle b="on">
        <a:fontRef idx="none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8D230F3-CF80-4859-8CE7-A43EE81993B5}" styleName="밝은 스타일 1 - 강조 6">
    <a:wholeTbl>
      <a:tcTxStyle>
        <a:fontRef idx="none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271"/>
    <p:restoredTop sz="93560"/>
  </p:normalViewPr>
  <p:slideViewPr>
    <p:cSldViewPr snapToGrid="0">
      <p:cViewPr>
        <p:scale>
          <a:sx n="73" d="100"/>
          <a:sy n="73" d="100"/>
        </p:scale>
        <p:origin x="-2148" y="-378"/>
      </p:cViewPr>
      <p:guideLst>
        <p:guide orient="horz" pos="2806"/>
        <p:guide pos="37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2136" y="72"/>
      </p:cViewPr>
      <p:guideLst>
        <p:guide orient="horz" pos="3223"/>
        <p:guide pos="2237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/>
          <a:lstStyle>
            <a:lvl1pPr defTabSz="989945" eaLnBrk="1" hangingPunct="1">
              <a:defRPr sz="1300">
                <a:ea typeface="굴림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/>
          <a:lstStyle>
            <a:lvl1pPr algn="r" defTabSz="989945" eaLnBrk="1" hangingPunct="1">
              <a:defRPr sz="1300">
                <a:ea typeface="굴림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b" anchorCtr="0"/>
          <a:lstStyle>
            <a:lvl1pPr defTabSz="989945" eaLnBrk="1" hangingPunct="1">
              <a:defRPr sz="1300">
                <a:ea typeface="굴림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b" anchorCtr="0"/>
          <a:lstStyle>
            <a:lvl1pPr algn="r" defTabSz="989945" eaLnBrk="1" hangingPunct="1">
              <a:defRPr sz="1300">
                <a:ea typeface="굴림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1pPr>
    <a:lvl2pPr marL="593994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2pPr>
    <a:lvl3pPr marL="1187988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3pPr>
    <a:lvl4pPr marL="1781983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4pPr>
    <a:lvl5pPr marL="2375977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5pPr>
    <a:lvl6pPr marL="2969971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6pPr>
    <a:lvl7pPr marL="3563965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7pPr>
    <a:lvl8pPr marL="4157960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8pPr>
    <a:lvl9pPr marL="4751954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</p:spPr>
        <p:txBody>
          <a:bodyPr/>
          <a:lstStyle>
            <a:lvl1pPr marL="0" indent="0" algn="ctr">
              <a:buNone/>
              <a:defRPr/>
            </a:lvl1pPr>
            <a:lvl2pPr marL="594068" indent="0" algn="ctr">
              <a:buNone/>
              <a:defRPr/>
            </a:lvl2pPr>
            <a:lvl3pPr marL="1188134" indent="0" algn="ctr">
              <a:buNone/>
              <a:defRPr/>
            </a:lvl3pPr>
            <a:lvl4pPr marL="1782203" indent="0" algn="ctr">
              <a:buNone/>
              <a:defRPr/>
            </a:lvl4pPr>
            <a:lvl5pPr marL="2376269" indent="0" algn="ctr">
              <a:buNone/>
              <a:defRPr/>
            </a:lvl5pPr>
            <a:lvl6pPr marL="2970337" indent="0" algn="ctr">
              <a:buNone/>
              <a:defRPr/>
            </a:lvl6pPr>
            <a:lvl7pPr marL="3564404" indent="0" algn="ctr">
              <a:buNone/>
              <a:defRPr/>
            </a:lvl7pPr>
            <a:lvl8pPr marL="4158472" indent="0" algn="ctr">
              <a:buNone/>
              <a:defRPr/>
            </a:lvl8pPr>
            <a:lvl9pPr marL="4752539" indent="0" algn="ctr">
              <a:buNone/>
              <a:defRPr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 anchor="ctr"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1_Cray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/>
          <a:lstStyle>
            <a:lvl1pPr algn="r" eaLnBrk="1" hangingPunct="1">
              <a:defRPr sz="1820">
                <a:latin typeface="나눔고딕"/>
                <a:ea typeface="나눔고딕"/>
              </a:defRPr>
            </a:lvl1pPr>
          </a:lstStyle>
          <a:p>
            <a:fld id="{056D23D7-10E6-485D-80C1-8CCF7E24002C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5717">
          <a:solidFill>
            <a:schemeClr val="tx1"/>
          </a:solidFill>
          <a:latin typeface="나눔바른고딕"/>
          <a:ea typeface="나눔바른고딕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5pPr>
      <a:lvl6pPr marL="594068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6pPr>
      <a:lvl7pPr marL="1188134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7pPr>
      <a:lvl8pPr marL="1782203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8pPr>
      <a:lvl9pPr marL="2376269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9pPr>
    </p:titleStyle>
    <p:bodyStyle>
      <a:lvl1pPr marL="445550" indent="-44555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/>
        <a:buChar char="·"/>
        <a:defRPr kumimoji="1" sz="3119">
          <a:solidFill>
            <a:schemeClr val="tx1"/>
          </a:solidFill>
          <a:latin typeface="나눔고딕"/>
          <a:ea typeface="나눔고딕"/>
          <a:cs typeface="+mn-cs"/>
        </a:defRPr>
      </a:lvl1pPr>
      <a:lvl2pPr marL="965359" indent="-371292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/>
        <a:buChar char="·"/>
        <a:defRPr kumimoji="1" sz="2599">
          <a:solidFill>
            <a:schemeClr val="tx1"/>
          </a:solidFill>
          <a:latin typeface="나눔고딕"/>
          <a:ea typeface="나눔고딕"/>
        </a:defRPr>
      </a:lvl2pPr>
      <a:lvl3pPr marL="1485168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>
          <a:solidFill>
            <a:schemeClr val="tx1"/>
          </a:solidFill>
          <a:latin typeface="나눔고딕"/>
          <a:ea typeface="나눔고딕"/>
        </a:defRPr>
      </a:lvl3pPr>
      <a:lvl4pPr marL="2079236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2080">
          <a:solidFill>
            <a:schemeClr val="tx1"/>
          </a:solidFill>
          <a:latin typeface="나눔고딕"/>
          <a:ea typeface="나눔고딕"/>
        </a:defRPr>
      </a:lvl4pPr>
      <a:lvl5pPr marL="267330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나눔고딕"/>
          <a:ea typeface="나눔고딕"/>
        </a:defRPr>
      </a:lvl5pPr>
      <a:lvl6pPr marL="3267371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+mn-lt"/>
          <a:ea typeface="+mn-ea"/>
        </a:defRPr>
      </a:lvl6pPr>
      <a:lvl7pPr marL="3861437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+mn-lt"/>
          <a:ea typeface="+mn-ea"/>
        </a:defRPr>
      </a:lvl7pPr>
      <a:lvl8pPr marL="4455505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+mn-lt"/>
          <a:ea typeface="+mn-ea"/>
        </a:defRPr>
      </a:lvl8pPr>
      <a:lvl9pPr marL="504957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1pPr>
      <a:lvl2pPr marL="594068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2pPr>
      <a:lvl3pPr marL="118813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782203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4pPr>
      <a:lvl5pPr marL="237626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5pPr>
      <a:lvl6pPr marL="2970337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6pPr>
      <a:lvl7pPr marL="356440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7pPr>
      <a:lvl8pPr marL="4158472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8pPr>
      <a:lvl9pPr marL="475253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://www.google.co.kr/url?sa=i&amp;source=images&amp;cd=&amp;cad=rja&amp;docid=VXFMcC0JwGr1YM&amp;tbnid=BRwHjduIZnu-YM:&amp;ved=0CAgQjRw&amp;url=http://www.w3resource.com/html/form/HTML-form-tag-and-element.php&amp;ei=RvOvUpGrIs7OkQWr-oHwBg&amp;psig=AFQjCNFIm67zx35eeVAp6Zbm_yRI3TiAHg&amp;ust=1387349190612615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hyperlink" Target="http://www.google.co.kr/url?sa=i&amp;source=images&amp;cd=&amp;cad=rja&amp;docid=ZhoLon_HwfvShM&amp;tbnid=ON9pziD78AyA5M:&amp;ved=0CAgQjRw&amp;url=http://www.w3cyberlearnings.com/HTML_form_input_password&amp;ei=jfOvUtOxHcWklQWr3oDYBw&amp;psig=AFQjCNE51zy7v9CAd2OJtd7nZEEQOrf2ng&amp;ust=1387349261590870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altLang="ko-KR" b="1"/>
              <a:t>03 HTML</a:t>
            </a:r>
            <a:r>
              <a:rPr lang="ko-KR" altLang="en-US" b="1"/>
              <a:t>멀티미디어와 입력요소</a:t>
            </a:r>
            <a:br>
              <a:rPr lang="ko-KR" altLang="en-US" b="1"/>
            </a:br>
            <a:endParaRPr lang="ko-KR" altLang="en-US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0"/>
            <a:r>
              <a:rPr lang="ko-KR" altLang="en-US"/>
              <a:t>비디오 파일 형식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z="2400"/>
              <a:t>MPEG4 – 'MPEG-4' </a:t>
            </a:r>
            <a:r>
              <a:rPr lang="ko-KR" altLang="en-US" sz="2400"/>
              <a:t>기술을 사용한다</a:t>
            </a:r>
            <a:r>
              <a:rPr lang="en-US" altLang="ko-KR" sz="2400"/>
              <a:t>. MPEG-1</a:t>
            </a:r>
            <a:r>
              <a:rPr lang="ko-KR" altLang="en-US" sz="2400"/>
              <a:t>과 </a:t>
            </a:r>
            <a:r>
              <a:rPr lang="en-US" altLang="ko-KR" sz="2400"/>
              <a:t>MPEG-2</a:t>
            </a:r>
            <a:r>
              <a:rPr lang="ko-KR" altLang="en-US" sz="2400"/>
              <a:t>에 비해 적은 용량으로도 고품질의 영상 및 음성을 구현할 수 있다</a:t>
            </a:r>
            <a:r>
              <a:rPr lang="en-US" altLang="ko-KR" sz="2400"/>
              <a:t>. </a:t>
            </a:r>
            <a:r>
              <a:rPr lang="ko-KR" altLang="en-US" sz="2400"/>
              <a:t>코덱은 </a:t>
            </a:r>
            <a:r>
              <a:rPr lang="en-US" altLang="ko-KR" sz="2400"/>
              <a:t>H.264</a:t>
            </a:r>
            <a:r>
              <a:rPr lang="ko-KR" altLang="en-US" sz="2400"/>
              <a:t>를 사용한다</a:t>
            </a:r>
            <a:r>
              <a:rPr lang="en-US" altLang="ko-KR" sz="2400"/>
              <a:t>.</a:t>
            </a:r>
          </a:p>
          <a:p>
            <a:pPr lvl="0"/>
            <a:r>
              <a:rPr lang="en-US" altLang="ko-KR" sz="2400"/>
              <a:t>WebM – </a:t>
            </a:r>
            <a:r>
              <a:rPr lang="ko-KR" altLang="en-US" sz="2400"/>
              <a:t>무료로 제공되는 개방형 고화질 압축 형식의 영상 포맷이다</a:t>
            </a:r>
            <a:r>
              <a:rPr lang="en-US" altLang="ko-KR" sz="2400"/>
              <a:t>. </a:t>
            </a:r>
            <a:r>
              <a:rPr lang="ko-KR" altLang="en-US" sz="2400"/>
              <a:t>구글이 지원하고 있다</a:t>
            </a:r>
            <a:r>
              <a:rPr lang="en-US" altLang="ko-KR" sz="2400"/>
              <a:t>. </a:t>
            </a:r>
            <a:r>
              <a:rPr lang="ko-KR" altLang="en-US" sz="2400"/>
              <a:t>코덱은 </a:t>
            </a:r>
            <a:r>
              <a:rPr lang="en-US" altLang="ko-KR" sz="2400"/>
              <a:t>VP8</a:t>
            </a:r>
            <a:r>
              <a:rPr lang="ko-KR" altLang="en-US" sz="2400"/>
              <a:t>이라고 불린다</a:t>
            </a:r>
            <a:r>
              <a:rPr lang="en-US" altLang="ko-KR" sz="2400"/>
              <a:t>.</a:t>
            </a:r>
          </a:p>
          <a:p>
            <a:pPr lvl="0"/>
            <a:r>
              <a:rPr lang="en-US" altLang="ko-KR" sz="2400"/>
              <a:t>Ogg – </a:t>
            </a:r>
            <a:r>
              <a:rPr lang="ko-KR" altLang="en-US" sz="2400"/>
              <a:t>역시 무료이고 비디오 압축 형식이다</a:t>
            </a:r>
            <a:r>
              <a:rPr lang="en-US" altLang="ko-KR" sz="2400"/>
              <a:t>. Ogg Theora </a:t>
            </a:r>
            <a:r>
              <a:rPr lang="ko-KR" altLang="en-US" sz="2400"/>
              <a:t>비디오 압축 기술이라 불린다</a:t>
            </a:r>
            <a:r>
              <a:rPr lang="en-US" altLang="ko-KR" sz="2400"/>
              <a:t>. </a:t>
            </a:r>
            <a:r>
              <a:rPr lang="ko-KR" altLang="en-US" sz="2400"/>
              <a:t>확장자가 </a:t>
            </a:r>
            <a:r>
              <a:rPr lang="en-US" altLang="ko-KR" sz="2400"/>
              <a:t>ogv</a:t>
            </a:r>
            <a:r>
              <a:rPr lang="ko-KR" altLang="en-US" sz="2400"/>
              <a:t>인 파일에 주로 사용된다</a:t>
            </a:r>
            <a:r>
              <a:rPr lang="en-US" altLang="ko-KR" sz="2400"/>
              <a:t>.</a:t>
            </a:r>
          </a:p>
          <a:p>
            <a:pPr lvl="0"/>
            <a:endParaRPr lang="ko-KR" altLang="en-US" sz="2400"/>
          </a:p>
          <a:p>
            <a:pPr lv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10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377449" y="4429591"/>
          <a:ext cx="7919508" cy="2687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9699"/>
                <a:gridCol w="1678193"/>
                <a:gridCol w="1561739"/>
                <a:gridCol w="1979877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브라우저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MP4</a:t>
                      </a:r>
                      <a:endParaRPr lang="ko-KR" altLang="en-US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WebM</a:t>
                      </a:r>
                      <a:endParaRPr lang="ko-KR" altLang="en-US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Ogg</a:t>
                      </a:r>
                      <a:endParaRPr lang="ko-KR" altLang="en-US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IE 9</a:t>
                      </a:r>
                      <a:endParaRPr lang="ko-KR" altLang="en-US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Yes</a:t>
                      </a:r>
                      <a:endParaRPr lang="ko-KR" altLang="en-US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No</a:t>
                      </a:r>
                      <a:endParaRPr lang="ko-KR" altLang="en-US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No</a:t>
                      </a:r>
                      <a:endParaRPr lang="ko-KR" altLang="en-US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Chrome 6</a:t>
                      </a:r>
                      <a:endParaRPr lang="ko-KR" altLang="en-US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Yes</a:t>
                      </a:r>
                      <a:endParaRPr lang="ko-KR" altLang="en-US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Yes</a:t>
                      </a:r>
                      <a:endParaRPr lang="ko-KR" altLang="en-US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Yes</a:t>
                      </a:r>
                      <a:endParaRPr lang="ko-KR" altLang="en-US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Firefox 3.6</a:t>
                      </a:r>
                      <a:endParaRPr lang="ko-KR" altLang="en-US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No</a:t>
                      </a:r>
                      <a:endParaRPr lang="ko-KR" altLang="en-US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Yes</a:t>
                      </a:r>
                      <a:endParaRPr lang="ko-KR" altLang="en-US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Yes</a:t>
                      </a:r>
                      <a:endParaRPr lang="ko-KR" altLang="en-US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Safari 5</a:t>
                      </a:r>
                      <a:endParaRPr lang="ko-KR" altLang="en-US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Yes</a:t>
                      </a:r>
                      <a:endParaRPr lang="ko-KR" altLang="en-US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No</a:t>
                      </a:r>
                      <a:endParaRPr lang="ko-KR" altLang="en-US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No</a:t>
                      </a:r>
                      <a:endParaRPr lang="ko-KR" altLang="en-US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Opera 10.6</a:t>
                      </a:r>
                      <a:endParaRPr lang="ko-KR" altLang="en-US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No</a:t>
                      </a:r>
                      <a:endParaRPr lang="ko-KR" altLang="en-US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Yes</a:t>
                      </a:r>
                      <a:endParaRPr lang="ko-KR" altLang="en-US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Yes</a:t>
                      </a:r>
                      <a:endParaRPr lang="ko-KR" altLang="en-US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0"/>
            <a:r>
              <a:rPr lang="ko-KR" altLang="en-US"/>
              <a:t>비디오 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9156" y="1460357"/>
            <a:ext cx="11146752" cy="1539266"/>
          </a:xfrm>
          <a:noFill/>
          <a:ln>
            <a:solidFill>
              <a:schemeClr val="tx1"/>
            </a:solidFill>
          </a:ln>
        </p:spPr>
        <p:txBody>
          <a:bodyPr anchor="ctr"/>
          <a:lstStyle/>
          <a:p>
            <a:pPr marL="0" indent="0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&lt;video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controls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src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"movie.ogv"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&lt;/video&gt;</a:t>
            </a:r>
            <a:endParaRPr lang="ko-KR" altLang="en-US" sz="2339" b="1">
              <a:solidFill>
                <a:srgbClr val="0000FF"/>
              </a:solidFill>
              <a:latin typeface="Arial"/>
              <a:ea typeface="+mn-ea"/>
              <a:cs typeface="+mn-cs"/>
            </a:endParaRPr>
          </a:p>
        </p:txBody>
      </p:sp>
      <p:pic>
        <p:nvPicPr>
          <p:cNvPr id="8193" name="_x277184512" descr="EMB00001a1c11e4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4553534" y="3168226"/>
            <a:ext cx="6992376" cy="4611696"/>
          </a:xfrm>
          <a:prstGeom prst="rect">
            <a:avLst/>
          </a:prstGeom>
          <a:noFill/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11</a:t>
            </a:fld>
            <a:endParaRPr lang="en-US" altLang="ko-KR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0"/>
            <a:r>
              <a:rPr lang="ko-KR" altLang="en-US"/>
              <a:t>비디오 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4774" y="1551112"/>
            <a:ext cx="10902103" cy="4480070"/>
          </a:xfrm>
          <a:noFill/>
          <a:ln>
            <a:solidFill>
              <a:schemeClr val="tx1"/>
            </a:solidFill>
          </a:ln>
        </p:spPr>
        <p:txBody>
          <a:bodyPr anchor="ctr"/>
          <a:lstStyle/>
          <a:p>
            <a:pPr marL="0" indent="0">
              <a:buNone/>
            </a:pPr>
            <a:r>
              <a:rPr lang="en-US" altLang="ko-KR" sz="2339" b="1">
                <a:latin typeface="Arial"/>
                <a:ea typeface="+mn-ea"/>
                <a:cs typeface="+mn-cs"/>
              </a:rPr>
              <a:t>&lt;!DOCTYPE html&gt;</a:t>
            </a:r>
          </a:p>
          <a:p>
            <a:pPr marL="0" indent="0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&lt;body&gt;</a:t>
            </a:r>
          </a:p>
          <a:p>
            <a:pPr marL="0" indent="0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    &lt;video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chemeClr val="tx2"/>
                </a:solidFill>
                <a:latin typeface="Arial"/>
                <a:ea typeface="+mn-ea"/>
                <a:cs typeface="+mn-cs"/>
              </a:rPr>
              <a:t>width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"640"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chemeClr val="tx2"/>
                </a:solidFill>
                <a:latin typeface="Arial"/>
                <a:ea typeface="+mn-ea"/>
                <a:cs typeface="+mn-cs"/>
              </a:rPr>
              <a:t>height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"480"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chemeClr val="tx2"/>
                </a:solidFill>
                <a:latin typeface="Arial"/>
                <a:ea typeface="+mn-ea"/>
                <a:cs typeface="+mn-cs"/>
              </a:rPr>
              <a:t>controls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        &lt;source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chemeClr val="tx2"/>
                </a:solidFill>
                <a:latin typeface="Arial"/>
                <a:ea typeface="+mn-ea"/>
                <a:cs typeface="+mn-cs"/>
              </a:rPr>
              <a:t>src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"trailer.mp4"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chemeClr val="tx2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'video/mp4'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        &lt;source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chemeClr val="tx2"/>
                </a:solidFill>
                <a:latin typeface="Arial"/>
                <a:ea typeface="+mn-ea"/>
                <a:cs typeface="+mn-cs"/>
              </a:rPr>
              <a:t>src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"trailer.ogv"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 </a:t>
            </a:r>
            <a:r>
              <a:rPr lang="en-US" altLang="ko-KR" sz="2339" b="1">
                <a:solidFill>
                  <a:schemeClr val="tx2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'video/ogg'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        &lt;p&gt;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Your user agent does not support HTML5.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&lt;/p&gt;</a:t>
            </a:r>
          </a:p>
          <a:p>
            <a:pPr marL="0" indent="0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    &lt;/video&gt;</a:t>
            </a:r>
          </a:p>
          <a:p>
            <a:pPr marL="0" indent="0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&lt;/html&gt;</a:t>
            </a:r>
            <a:endParaRPr lang="ko-KR" altLang="en-US" sz="2339" b="1">
              <a:solidFill>
                <a:srgbClr val="0000FF"/>
              </a:solidFill>
              <a:latin typeface="Arial"/>
              <a:ea typeface="+mn-ea"/>
              <a:cs typeface="+mn-cs"/>
            </a:endParaRPr>
          </a:p>
        </p:txBody>
      </p:sp>
      <p:pic>
        <p:nvPicPr>
          <p:cNvPr id="9217" name="_x437728544" descr="EMB00001a1c11ea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6668960" y="4832252"/>
            <a:ext cx="4582879" cy="3522262"/>
          </a:xfrm>
          <a:prstGeom prst="rect">
            <a:avLst/>
          </a:prstGeom>
          <a:noFill/>
        </p:spPr>
      </p:pic>
      <p:cxnSp>
        <p:nvCxnSpPr>
          <p:cNvPr id="5" name="직선 화살표 연결선 4"/>
          <p:cNvCxnSpPr/>
          <p:nvPr/>
        </p:nvCxnSpPr>
        <p:spPr>
          <a:xfrm>
            <a:off x="8732893" y="3273550"/>
            <a:ext cx="0" cy="97321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8960399" y="3172435"/>
            <a:ext cx="2098108" cy="1035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2080">
                <a:solidFill>
                  <a:schemeClr val="tx2"/>
                </a:solidFill>
                <a:latin typeface="Arial"/>
                <a:ea typeface="+mn-ea"/>
                <a:cs typeface="+mn-cs"/>
              </a:rPr>
              <a:t>위에서부터 파일 형식을 차례대로 검사한다</a:t>
            </a:r>
            <a:r>
              <a:rPr lang="en-US" altLang="ko-KR" sz="2080">
                <a:solidFill>
                  <a:schemeClr val="tx2"/>
                </a:solidFill>
                <a:latin typeface="Arial"/>
                <a:ea typeface="+mn-ea"/>
                <a:cs typeface="+mn-cs"/>
              </a:rPr>
              <a:t>.</a:t>
            </a:r>
            <a:endParaRPr lang="ko-KR" altLang="en-US" sz="2080">
              <a:solidFill>
                <a:schemeClr val="tx2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12</a:t>
            </a:fld>
            <a:endParaRPr lang="en-US" altLang="ko-KR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HTML </a:t>
            </a:r>
            <a:r>
              <a:rPr lang="ko-KR" altLang="en-US"/>
              <a:t>입력양식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HTML </a:t>
            </a:r>
            <a:r>
              <a:rPr lang="ko-KR" altLang="en-US"/>
              <a:t>문서는 방식에 따라 서버에서 사용자에게 일방적으로 보여주는 방식과 사용자가 서버에 데이터를 보내는 두가지 방식으로 분류할 수 있음</a:t>
            </a:r>
          </a:p>
          <a:p>
            <a:pPr lvl="0"/>
            <a:r>
              <a:rPr lang="ko-KR" altLang="en-US"/>
              <a:t>입력양식</a:t>
            </a:r>
            <a:r>
              <a:rPr lang="en-US" altLang="ko-KR"/>
              <a:t>(form)</a:t>
            </a:r>
            <a:r>
              <a:rPr lang="ko-KR" altLang="en-US"/>
              <a:t>을 이용하여 서버로 데이터를 전달한다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4" name="Picture 2" descr="http://t3.gstatic.com/images?q=tbn:ANd9GcTtYxyETT6tne1hZzEv7eJfiv0nI91UH4CC7fUt5gWKTO4o9shv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1863315" y="4414205"/>
            <a:ext cx="3378616" cy="19925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5" name="Picture 4" descr="http://t1.gstatic.com/images?q=tbn:ANd9GcRC_5cwMArftpqRXbouuCEYFlqzRVC-zU0JLSHRDnlePd7byR7O">
            <a:hlinkClick r:id="rId4"/>
          </p:cNvPr>
          <p:cNvPicPr>
            <a:picLocks noChangeAspect="1" noChangeArrowheads="1"/>
          </p:cNvPicPr>
          <p:nvPr/>
        </p:nvPicPr>
        <p:blipFill rotWithShape="1">
          <a:blip r:embed="rId5">
            <a:alphaModFix/>
            <a:lum/>
          </a:blip>
          <a:srcRect/>
          <a:stretch>
            <a:fillRect/>
          </a:stretch>
        </p:blipFill>
        <p:spPr>
          <a:xfrm>
            <a:off x="5761718" y="4414205"/>
            <a:ext cx="4162336" cy="33889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13</a:t>
            </a:fld>
            <a:endParaRPr lang="en-US" altLang="ko-KR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2"/>
            <a:r>
              <a:rPr lang="ko-KR" altLang="en-US" sz="5717">
                <a:latin typeface="Arial"/>
                <a:ea typeface="+mn-ea"/>
                <a:cs typeface="+mn-cs"/>
              </a:rPr>
              <a:t>입력 양식의 작동 방식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457973" y="1943014"/>
            <a:ext cx="10815666" cy="623242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14</a:t>
            </a:fld>
            <a:endParaRPr lang="en-US" altLang="ko-KR"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0"/>
            <a:r>
              <a:rPr lang="en-US" altLang="ko-KR"/>
              <a:t>&lt;form&gt;</a:t>
            </a:r>
            <a:endParaRPr lang="ko-KR" altLang="en-US"/>
          </a:p>
        </p:txBody>
      </p:sp>
      <p:pic>
        <p:nvPicPr>
          <p:cNvPr id="19459" name="_x445790616" descr="EMB00001a1c125a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6190652" y="3601617"/>
            <a:ext cx="5204042" cy="1460354"/>
          </a:xfrm>
          <a:prstGeom prst="rect">
            <a:avLst/>
          </a:prstGeom>
          <a:noFill/>
        </p:spPr>
      </p:pic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46157" y="2917868"/>
            <a:ext cx="11146752" cy="2113630"/>
          </a:xfrm>
          <a:noFill/>
          <a:ln>
            <a:solidFill>
              <a:schemeClr val="tx1"/>
            </a:solidFill>
          </a:ln>
        </p:spPr>
        <p:txBody>
          <a:bodyPr anchor="ctr"/>
          <a:lstStyle/>
          <a:p>
            <a:pPr marL="0" indent="0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&lt;form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action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"input.jsp"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method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"post"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    &lt;input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"text"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"input"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    &lt;input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"submit"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&lt;/form&gt;</a:t>
            </a:r>
            <a:endParaRPr lang="ko-KR" altLang="en-US" sz="2339" b="1">
              <a:solidFill>
                <a:srgbClr val="0000FF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6159" y="1840050"/>
            <a:ext cx="3815243" cy="63454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b="1">
                <a:latin typeface="Arial"/>
                <a:ea typeface="+mn-ea"/>
                <a:cs typeface="+mn-cs"/>
              </a:rPr>
              <a:t>입력 양식은 항상 </a:t>
            </a:r>
            <a:r>
              <a:rPr lang="en-US" altLang="ko-KR" b="1">
                <a:latin typeface="Arial"/>
                <a:ea typeface="+mn-ea"/>
                <a:cs typeface="+mn-cs"/>
              </a:rPr>
              <a:t>&lt;form&gt;</a:t>
            </a:r>
            <a:r>
              <a:rPr lang="ko-KR" altLang="en-US" b="1">
                <a:latin typeface="Arial"/>
                <a:ea typeface="+mn-ea"/>
                <a:cs typeface="+mn-cs"/>
              </a:rPr>
              <a:t>으로 시작한다</a:t>
            </a:r>
            <a:r>
              <a:rPr lang="en-US" altLang="ko-KR" b="1">
                <a:latin typeface="Arial"/>
                <a:ea typeface="+mn-ea"/>
                <a:cs typeface="+mn-cs"/>
              </a:rPr>
              <a:t>.</a:t>
            </a:r>
            <a:endParaRPr lang="ko-KR" altLang="en-US" b="1">
              <a:latin typeface="Arial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6159" y="5346844"/>
            <a:ext cx="5075267" cy="64633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b="1">
                <a:latin typeface="Arial"/>
                <a:ea typeface="+mn-ea"/>
                <a:cs typeface="+mn-cs"/>
              </a:rPr>
              <a:t>여기에</a:t>
            </a:r>
            <a:r>
              <a:rPr lang="en-US" altLang="ko-KR" b="1">
                <a:latin typeface="Arial"/>
                <a:ea typeface="+mn-ea"/>
                <a:cs typeface="+mn-cs"/>
              </a:rPr>
              <a:t> </a:t>
            </a:r>
            <a:r>
              <a:rPr lang="ko-KR" altLang="en-US" b="1">
                <a:latin typeface="Arial"/>
                <a:ea typeface="+mn-ea"/>
                <a:cs typeface="+mn-cs"/>
              </a:rPr>
              <a:t>입력을 처리하는 서버스크립트의 주소를 적어준다</a:t>
            </a:r>
            <a:r>
              <a:rPr lang="en-US" altLang="ko-KR" b="1">
                <a:latin typeface="Arial"/>
                <a:ea typeface="+mn-ea"/>
                <a:cs typeface="+mn-cs"/>
              </a:rPr>
              <a:t>.</a:t>
            </a:r>
            <a:endParaRPr lang="ko-KR" altLang="en-US" b="1">
              <a:latin typeface="Arial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63630" y="1840050"/>
            <a:ext cx="6707519" cy="63454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b="1">
                <a:latin typeface="Arial"/>
                <a:ea typeface="+mn-ea"/>
                <a:cs typeface="+mn-cs"/>
              </a:rPr>
              <a:t>입력 데이터가 서버로 보내지는 방법을 기술한다</a:t>
            </a:r>
            <a:r>
              <a:rPr lang="en-US" altLang="ko-KR" b="1">
                <a:latin typeface="Arial"/>
                <a:ea typeface="+mn-ea"/>
                <a:cs typeface="+mn-cs"/>
              </a:rPr>
              <a:t>. GET</a:t>
            </a:r>
            <a:r>
              <a:rPr lang="ko-KR" altLang="en-US" b="1">
                <a:latin typeface="Arial"/>
                <a:ea typeface="+mn-ea"/>
                <a:cs typeface="+mn-cs"/>
              </a:rPr>
              <a:t>과 </a:t>
            </a:r>
            <a:r>
              <a:rPr lang="en-US" altLang="ko-KR" b="1">
                <a:latin typeface="Arial"/>
                <a:ea typeface="+mn-ea"/>
                <a:cs typeface="+mn-cs"/>
              </a:rPr>
              <a:t>POST</a:t>
            </a:r>
            <a:r>
              <a:rPr lang="ko-KR" altLang="en-US" b="1">
                <a:latin typeface="Arial"/>
                <a:ea typeface="+mn-ea"/>
                <a:cs typeface="+mn-cs"/>
              </a:rPr>
              <a:t>방식이 있다</a:t>
            </a:r>
            <a:r>
              <a:rPr lang="en-US" altLang="ko-KR" b="1">
                <a:latin typeface="Arial"/>
                <a:ea typeface="+mn-ea"/>
                <a:cs typeface="+mn-cs"/>
              </a:rPr>
              <a:t>.</a:t>
            </a:r>
            <a:endParaRPr lang="ko-KR" altLang="en-US" b="1">
              <a:latin typeface="Arial"/>
              <a:ea typeface="+mn-ea"/>
              <a:cs typeface="+mn-cs"/>
            </a:endParaRPr>
          </a:p>
        </p:txBody>
      </p:sp>
      <p:cxnSp>
        <p:nvCxnSpPr>
          <p:cNvPr id="10" name="직선 화살표 연결선 9"/>
          <p:cNvCxnSpPr>
            <a:stCxn id="7" idx="0"/>
          </p:cNvCxnSpPr>
          <p:nvPr/>
        </p:nvCxnSpPr>
        <p:spPr>
          <a:xfrm flipH="1" flipV="1">
            <a:off x="2527052" y="3538979"/>
            <a:ext cx="356740" cy="18078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cxnSp>
        <p:nvCxnSpPr>
          <p:cNvPr id="12" name="직선 화살표 연결선 11"/>
          <p:cNvCxnSpPr>
            <a:stCxn id="8" idx="2"/>
          </p:cNvCxnSpPr>
          <p:nvPr/>
        </p:nvCxnSpPr>
        <p:spPr>
          <a:xfrm flipH="1">
            <a:off x="5648935" y="2486380"/>
            <a:ext cx="2068454" cy="7237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cxnSp>
        <p:nvCxnSpPr>
          <p:cNvPr id="13" name="직선 화살표 연결선 12"/>
          <p:cNvCxnSpPr>
            <a:stCxn id="6" idx="2"/>
          </p:cNvCxnSpPr>
          <p:nvPr/>
        </p:nvCxnSpPr>
        <p:spPr>
          <a:xfrm flipH="1">
            <a:off x="956278" y="2486381"/>
            <a:ext cx="1297503" cy="7279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sp>
        <p:nvSpPr>
          <p:cNvPr id="11" name="슬라이드 번호 개체 틀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15</a:t>
            </a:fld>
            <a:endParaRPr lang="en-US" altLang="ko-KR"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2"/>
            <a:r>
              <a:rPr lang="en-US" altLang="ko-KR" sz="5717">
                <a:latin typeface="Arial"/>
                <a:ea typeface="+mn-ea"/>
                <a:cs typeface="+mn-cs"/>
              </a:rPr>
              <a:t>GET </a:t>
            </a:r>
            <a:r>
              <a:rPr lang="ko-KR" altLang="en-US" sz="5717">
                <a:latin typeface="Arial"/>
                <a:ea typeface="+mn-ea"/>
                <a:cs typeface="+mn-cs"/>
              </a:rPr>
              <a:t>방식과 </a:t>
            </a:r>
            <a:r>
              <a:rPr lang="en-US" altLang="ko-KR" sz="5717">
                <a:latin typeface="Arial"/>
                <a:ea typeface="+mn-ea"/>
                <a:cs typeface="+mn-cs"/>
              </a:rPr>
              <a:t>POST </a:t>
            </a:r>
            <a:r>
              <a:rPr lang="ko-KR" altLang="en-US" sz="5717">
                <a:latin typeface="Arial"/>
                <a:ea typeface="+mn-ea"/>
                <a:cs typeface="+mn-cs"/>
              </a:rPr>
              <a:t>방식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i="1"/>
              <a:t>GET </a:t>
            </a:r>
            <a:r>
              <a:rPr lang="ko-KR" altLang="en-US" b="1" i="1"/>
              <a:t>방식 </a:t>
            </a:r>
          </a:p>
          <a:p>
            <a:pPr lvl="1"/>
            <a:r>
              <a:rPr lang="en-US" altLang="ko-KR"/>
              <a:t>GET </a:t>
            </a:r>
            <a:r>
              <a:rPr lang="ko-KR" altLang="en-US"/>
              <a:t>방식은 </a:t>
            </a:r>
            <a:r>
              <a:rPr lang="en-US" altLang="ko-KR"/>
              <a:t>URL </a:t>
            </a:r>
            <a:r>
              <a:rPr lang="ko-KR" altLang="en-US"/>
              <a:t>주소 뒤에 파라미터를 붙여서 데이터를 전달하는 방식이다</a:t>
            </a:r>
            <a:r>
              <a:rPr lang="en-US" altLang="ko-KR"/>
              <a:t>. </a:t>
            </a:r>
          </a:p>
          <a:p>
            <a:pPr marL="0" indent="0">
              <a:buNone/>
            </a:pPr>
            <a:r>
              <a:rPr lang="en-US" altLang="ko-KR" sz="2800"/>
              <a:t>&lt;body&gt;</a:t>
            </a:r>
          </a:p>
          <a:p>
            <a:pPr marL="0" indent="0">
              <a:buNone/>
            </a:pPr>
            <a:r>
              <a:rPr lang="en-US" altLang="ko-KR" sz="2800"/>
              <a:t> &lt;form action=</a:t>
            </a:r>
            <a:r>
              <a:rPr lang="en-US" altLang="ko-KR" sz="2800" i="1"/>
              <a:t>"aaa.jsp" method="get"&gt;</a:t>
            </a:r>
          </a:p>
          <a:p>
            <a:pPr marL="0" indent="0">
              <a:buNone/>
            </a:pPr>
            <a:r>
              <a:rPr lang="ko-KR" altLang="en-US" sz="2800"/>
              <a:t>    이름</a:t>
            </a:r>
            <a:r>
              <a:rPr lang="en-US" altLang="ko-KR" sz="2800"/>
              <a:t>: &lt;input type=</a:t>
            </a:r>
            <a:r>
              <a:rPr lang="en-US" altLang="ko-KR" sz="2800" i="1"/>
              <a:t>"text" name="name"&gt;&lt;br&gt;</a:t>
            </a:r>
          </a:p>
          <a:p>
            <a:pPr marL="0" indent="0">
              <a:buNone/>
            </a:pPr>
            <a:r>
              <a:rPr lang="ko-KR" altLang="en-US" sz="2800"/>
              <a:t>    학번</a:t>
            </a:r>
            <a:r>
              <a:rPr lang="en-US" altLang="ko-KR" sz="2800"/>
              <a:t>: &lt;input type=</a:t>
            </a:r>
            <a:r>
              <a:rPr lang="en-US" altLang="ko-KR" sz="2800" i="1"/>
              <a:t>"text" name="number" size="10"&gt;</a:t>
            </a:r>
          </a:p>
          <a:p>
            <a:pPr marL="0" indent="0">
              <a:buNone/>
            </a:pPr>
            <a:r>
              <a:rPr lang="en-US" altLang="ko-KR" sz="2800"/>
              <a:t>   &lt;input type=</a:t>
            </a:r>
            <a:r>
              <a:rPr lang="en-US" altLang="ko-KR" sz="2800" i="1"/>
              <a:t>"submit" value="</a:t>
            </a:r>
            <a:r>
              <a:rPr lang="ko-KR" altLang="en-US" sz="2800" i="1"/>
              <a:t>전송</a:t>
            </a:r>
            <a:r>
              <a:rPr lang="en-US" altLang="ko-KR" sz="2800" i="1"/>
              <a:t>"&gt;</a:t>
            </a:r>
          </a:p>
          <a:p>
            <a:pPr marL="0" indent="0">
              <a:buNone/>
            </a:pPr>
            <a:r>
              <a:rPr lang="en-US" altLang="ko-KR" sz="2800"/>
              <a:t>&lt;/form&gt;</a:t>
            </a:r>
          </a:p>
          <a:p>
            <a:pPr marL="0" indent="0">
              <a:buNone/>
            </a:pPr>
            <a:r>
              <a:rPr lang="en-US" altLang="ko-KR" sz="2800"/>
              <a:t>&lt;/body&gt;</a:t>
            </a:r>
          </a:p>
          <a:p>
            <a:pPr lvl="1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16</a:t>
            </a:fld>
            <a:endParaRPr lang="en-US" altLang="ko-KR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GET </a:t>
            </a:r>
            <a:r>
              <a:rPr lang="ko-KR" altLang="en-US"/>
              <a:t>방식과 </a:t>
            </a:r>
            <a:r>
              <a:rPr lang="en-US" altLang="ko-KR"/>
              <a:t>POST </a:t>
            </a:r>
            <a:r>
              <a:rPr lang="ko-KR" altLang="en-US"/>
              <a:t>방식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Get</a:t>
            </a:r>
          </a:p>
          <a:p>
            <a:pPr marL="0" indent="0">
              <a:buNone/>
            </a:pPr>
            <a:endParaRPr lang="en-US" altLang="ko-KR" sz="20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17</a:t>
            </a:fld>
            <a:endParaRPr lang="en-US" altLang="ko-K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652397" y="2462991"/>
            <a:ext cx="4102483" cy="184775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5513046" y="1889632"/>
            <a:ext cx="5157001" cy="202922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4">
            <a:alphaModFix/>
            <a:lum/>
          </a:blip>
          <a:srcRect/>
          <a:stretch>
            <a:fillRect/>
          </a:stretch>
        </p:blipFill>
        <p:spPr>
          <a:xfrm>
            <a:off x="5134224" y="4487476"/>
            <a:ext cx="5157001" cy="13716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2"/>
            <a:r>
              <a:rPr lang="en-US" altLang="ko-KR" sz="5717">
                <a:latin typeface="Arial"/>
                <a:ea typeface="+mn-ea"/>
                <a:cs typeface="+mn-cs"/>
              </a:rPr>
              <a:t>GET </a:t>
            </a:r>
            <a:r>
              <a:rPr lang="ko-KR" altLang="en-US" sz="5717">
                <a:latin typeface="Arial"/>
                <a:ea typeface="+mn-ea"/>
                <a:cs typeface="+mn-cs"/>
              </a:rPr>
              <a:t>방식과 </a:t>
            </a:r>
            <a:r>
              <a:rPr lang="en-US" altLang="ko-KR" sz="5717">
                <a:latin typeface="Arial"/>
                <a:ea typeface="+mn-ea"/>
                <a:cs typeface="+mn-cs"/>
              </a:rPr>
              <a:t>POST </a:t>
            </a:r>
            <a:r>
              <a:rPr lang="ko-KR" altLang="en-US" sz="5717">
                <a:latin typeface="Arial"/>
                <a:ea typeface="+mn-ea"/>
                <a:cs typeface="+mn-cs"/>
              </a:rPr>
              <a:t>방식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i="1"/>
              <a:t>POST </a:t>
            </a:r>
            <a:r>
              <a:rPr lang="ko-KR" altLang="en-US" b="1" i="1"/>
              <a:t>방식 </a:t>
            </a:r>
          </a:p>
          <a:p>
            <a:pPr lvl="1"/>
            <a:r>
              <a:rPr lang="en-US" altLang="ko-KR"/>
              <a:t>POST </a:t>
            </a:r>
            <a:r>
              <a:rPr lang="ko-KR" altLang="en-US"/>
              <a:t>방식은 사용자가 입력한 데이터를 </a:t>
            </a:r>
            <a:r>
              <a:rPr lang="en-US" altLang="ko-KR"/>
              <a:t>URL </a:t>
            </a:r>
            <a:r>
              <a:rPr lang="ko-KR" altLang="en-US"/>
              <a:t>주소에 붙이지 않고 </a:t>
            </a:r>
            <a:r>
              <a:rPr lang="en-US" altLang="ko-KR"/>
              <a:t>HTTP Request </a:t>
            </a:r>
            <a:r>
              <a:rPr lang="ko-KR" altLang="en-US"/>
              <a:t>헤더에 포함시켜서 전송하는 방식</a:t>
            </a:r>
          </a:p>
          <a:p>
            <a:pPr lvl="1"/>
            <a:r>
              <a:rPr lang="ko-KR" altLang="en-US"/>
              <a:t>길이 제한이 없으며</a:t>
            </a:r>
            <a:r>
              <a:rPr lang="en-US" altLang="ko-KR"/>
              <a:t>, </a:t>
            </a:r>
            <a:r>
              <a:rPr lang="ko-KR" altLang="en-US"/>
              <a:t>보안이 유지된다</a:t>
            </a:r>
            <a:r>
              <a:rPr lang="en-US" altLang="ko-KR"/>
              <a:t>. 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ko-KR" altLang="en-US"/>
          </a:p>
          <a:p>
            <a:pPr lvl="1"/>
            <a:endParaRPr lang="en-US" altLang="ko-KR"/>
          </a:p>
          <a:p>
            <a:pPr lvl="1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695936" y="3781509"/>
            <a:ext cx="5940425" cy="1179111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>
            <a:spAutoFit/>
          </a:bodyPr>
          <a:lstStyle/>
          <a:p>
            <a:pPr lvl="0"/>
            <a:r>
              <a:rPr lang="en-US" altLang="ko-KR">
                <a:latin typeface="Arial"/>
                <a:ea typeface="+mn-ea"/>
                <a:cs typeface="+mn-cs"/>
              </a:rPr>
              <a:t>POST /test/input.jsp HTTP/1.1</a:t>
            </a:r>
          </a:p>
          <a:p>
            <a:pPr lvl="0"/>
            <a:r>
              <a:rPr lang="en-US" altLang="ko-KR">
                <a:latin typeface="Arial"/>
                <a:ea typeface="+mn-ea"/>
                <a:cs typeface="+mn-cs"/>
              </a:rPr>
              <a:t>Host: www.naver.com</a:t>
            </a:r>
          </a:p>
          <a:p>
            <a:pPr lvl="0"/>
            <a:r>
              <a:rPr lang="en-US" altLang="ko-KR">
                <a:latin typeface="Arial"/>
                <a:ea typeface="+mn-ea"/>
                <a:cs typeface="+mn-cs"/>
              </a:rPr>
              <a:t>name1=value1&amp;name2=value2 </a:t>
            </a:r>
          </a:p>
          <a:p>
            <a:pPr lvl="0"/>
            <a:r>
              <a:rPr lang="en-US" altLang="ko-KR">
                <a:latin typeface="Arial"/>
                <a:ea typeface="+mn-ea"/>
                <a:cs typeface="+mn-cs"/>
              </a:rPr>
              <a:t>...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18</a:t>
            </a:fld>
            <a:endParaRPr lang="en-US" altLang="ko-KR"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GET </a:t>
            </a:r>
            <a:r>
              <a:rPr lang="ko-KR" altLang="en-US"/>
              <a:t>방식과 </a:t>
            </a:r>
            <a:r>
              <a:rPr lang="en-US" altLang="ko-KR"/>
              <a:t>POST </a:t>
            </a:r>
            <a:r>
              <a:rPr lang="ko-KR" altLang="en-US"/>
              <a:t>방식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Post  </a:t>
            </a:r>
            <a:r>
              <a:rPr lang="ko-KR" altLang="en-US"/>
              <a:t>방식</a:t>
            </a:r>
          </a:p>
          <a:p>
            <a:pPr marL="0" indent="0">
              <a:buNone/>
            </a:pPr>
            <a:r>
              <a:rPr lang="en-US" altLang="ko-KR" sz="2400"/>
              <a:t>&lt;body&gt;</a:t>
            </a:r>
          </a:p>
          <a:p>
            <a:pPr marL="0" indent="0">
              <a:buNone/>
            </a:pPr>
            <a:r>
              <a:rPr lang="en-US" altLang="ko-KR" sz="2400"/>
              <a:t> &lt;form action=</a:t>
            </a:r>
            <a:r>
              <a:rPr lang="en-US" altLang="ko-KR" sz="2400" i="1"/>
              <a:t>"aaa.jsp" method=“post"&gt;</a:t>
            </a:r>
          </a:p>
          <a:p>
            <a:pPr marL="0" indent="0">
              <a:buNone/>
            </a:pPr>
            <a:r>
              <a:rPr lang="ko-KR" altLang="en-US" sz="2400"/>
              <a:t>    이름</a:t>
            </a:r>
            <a:r>
              <a:rPr lang="en-US" altLang="ko-KR" sz="2400"/>
              <a:t>: &lt;input type=</a:t>
            </a:r>
            <a:r>
              <a:rPr lang="en-US" altLang="ko-KR" sz="2400" i="1"/>
              <a:t>"text" name="name"&gt;&lt;br&gt;</a:t>
            </a:r>
          </a:p>
          <a:p>
            <a:pPr marL="0" indent="0">
              <a:buNone/>
            </a:pPr>
            <a:r>
              <a:rPr lang="ko-KR" altLang="en-US" sz="2400"/>
              <a:t>    학번</a:t>
            </a:r>
            <a:r>
              <a:rPr lang="en-US" altLang="ko-KR" sz="2400"/>
              <a:t>: &lt;input type=</a:t>
            </a:r>
            <a:r>
              <a:rPr lang="en-US" altLang="ko-KR" sz="2400" i="1"/>
              <a:t>"text" name="number" size="10"&gt;</a:t>
            </a:r>
          </a:p>
          <a:p>
            <a:pPr marL="0" indent="0">
              <a:buNone/>
            </a:pPr>
            <a:r>
              <a:rPr lang="en-US" altLang="ko-KR" sz="2400"/>
              <a:t>   &lt;input type=</a:t>
            </a:r>
            <a:r>
              <a:rPr lang="en-US" altLang="ko-KR" sz="2400" i="1"/>
              <a:t>"submit" value="</a:t>
            </a:r>
            <a:r>
              <a:rPr lang="ko-KR" altLang="en-US" sz="2400" i="1"/>
              <a:t>전송</a:t>
            </a:r>
            <a:r>
              <a:rPr lang="en-US" altLang="ko-KR" sz="2400" i="1"/>
              <a:t>"&gt;</a:t>
            </a:r>
          </a:p>
          <a:p>
            <a:pPr marL="0" indent="0">
              <a:buNone/>
            </a:pPr>
            <a:r>
              <a:rPr lang="en-US" altLang="ko-KR" sz="2400"/>
              <a:t>&lt;/form&gt;</a:t>
            </a:r>
          </a:p>
          <a:p>
            <a:pPr marL="0" indent="0">
              <a:buNone/>
            </a:pPr>
            <a:r>
              <a:rPr lang="en-US" altLang="ko-KR" sz="2400"/>
              <a:t>&lt;/body&gt;</a:t>
            </a:r>
          </a:p>
          <a:p>
            <a:pPr marL="0" indent="0">
              <a:buNone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19</a:t>
            </a:fld>
            <a:endParaRPr lang="en-US" altLang="ko-K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620521" y="5027655"/>
            <a:ext cx="3995739" cy="1665138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6205482" y="4912783"/>
            <a:ext cx="4353149" cy="1363924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1"/>
            <a:r>
              <a:rPr lang="ko-KR" altLang="en-US" sz="5717">
                <a:latin typeface="Arial"/>
                <a:ea typeface="+mn-ea"/>
                <a:cs typeface="+mn-cs"/>
              </a:rPr>
              <a:t>웹브라우저와 멀티미디어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예전 방법</a:t>
            </a:r>
            <a:r>
              <a:rPr lang="en-US" altLang="ko-KR"/>
              <a:t>: HTML </a:t>
            </a:r>
            <a:r>
              <a:rPr lang="ko-KR" altLang="en-US"/>
              <a:t>안에서는 </a:t>
            </a:r>
            <a:r>
              <a:rPr lang="en-US" altLang="ko-KR"/>
              <a:t>&lt;embed&gt;</a:t>
            </a:r>
            <a:r>
              <a:rPr lang="ko-KR" altLang="en-US"/>
              <a:t>나 </a:t>
            </a:r>
            <a:r>
              <a:rPr lang="en-US" altLang="ko-KR"/>
              <a:t>&lt;object&gt; </a:t>
            </a:r>
            <a:r>
              <a:rPr lang="ko-KR" altLang="en-US"/>
              <a:t>태그를 사용하여야 했고 웹브라우저에는 플래시나 </a:t>
            </a:r>
            <a:r>
              <a:rPr lang="en-US" altLang="ko-KR"/>
              <a:t>ActiveX</a:t>
            </a:r>
            <a:r>
              <a:rPr lang="ko-KR" altLang="en-US"/>
              <a:t>를 설치</a:t>
            </a:r>
          </a:p>
          <a:p>
            <a:pPr lvl="0"/>
            <a:endParaRPr lang="en-US" altLang="ko-KR"/>
          </a:p>
          <a:p>
            <a:pPr lvl="0"/>
            <a:r>
              <a:rPr lang="en-US" altLang="ko-KR"/>
              <a:t>HTML5: &lt;audio&gt;</a:t>
            </a:r>
            <a:r>
              <a:rPr lang="ko-KR" altLang="en-US"/>
              <a:t>와 </a:t>
            </a:r>
            <a:r>
              <a:rPr lang="en-US" altLang="ko-KR"/>
              <a:t>&lt;video&gt; </a:t>
            </a:r>
            <a:r>
              <a:rPr lang="ko-KR" altLang="en-US"/>
              <a:t>태그가 추가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2742528" y="4917353"/>
            <a:ext cx="6227792" cy="240917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2</a:t>
            </a:fld>
            <a:endParaRPr lang="en-US" altLang="ko-KR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GET </a:t>
            </a:r>
            <a:r>
              <a:rPr lang="ko-KR" altLang="en-US"/>
              <a:t>방식과 </a:t>
            </a:r>
            <a:r>
              <a:rPr lang="en-US" altLang="ko-KR"/>
              <a:t>POST </a:t>
            </a:r>
            <a:r>
              <a:rPr lang="ko-KR" altLang="en-US"/>
              <a:t>방식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Post</a:t>
            </a:r>
          </a:p>
          <a:p>
            <a:pPr lv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20</a:t>
            </a:fld>
            <a:endParaRPr lang="en-US" altLang="ko-K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849855" y="2312894"/>
            <a:ext cx="10069158" cy="58414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모서리가 둥근 직사각형 4"/>
          <p:cNvSpPr/>
          <p:nvPr/>
        </p:nvSpPr>
        <p:spPr>
          <a:xfrm>
            <a:off x="3076687" y="6325496"/>
            <a:ext cx="3754419" cy="1828800"/>
          </a:xfrm>
          <a:prstGeom prst="roundRect">
            <a:avLst>
              <a:gd name="adj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/>
          <a:lstStyle/>
          <a:p>
            <a:pPr marL="0" indent="0" algn="l" defTabSz="1080135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ko-KR" altLang="en-US" sz="1800" b="0" i="0">
              <a:solidFill>
                <a:schemeClr val="tx1"/>
              </a:solidFill>
              <a:latin typeface="Arial"/>
            </a:endParaRP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2"/>
            <a:r>
              <a:rPr lang="en-US" altLang="ko-KR" sz="5717">
                <a:latin typeface="Arial"/>
                <a:ea typeface="+mn-ea"/>
                <a:cs typeface="+mn-cs"/>
              </a:rPr>
              <a:t>&lt;input&gt; </a:t>
            </a:r>
            <a:r>
              <a:rPr lang="ko-KR" altLang="en-US" sz="5717">
                <a:latin typeface="Arial"/>
                <a:ea typeface="+mn-ea"/>
                <a:cs typeface="+mn-cs"/>
              </a:rPr>
              <a:t>형식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346157" y="4004248"/>
            <a:ext cx="11146752" cy="765784"/>
          </a:xfrm>
          <a:noFill/>
          <a:ln>
            <a:solidFill>
              <a:schemeClr val="tx1"/>
            </a:solidFill>
          </a:ln>
        </p:spPr>
        <p:txBody>
          <a:bodyPr anchor="ctr"/>
          <a:lstStyle/>
          <a:p>
            <a:pPr marL="0" indent="0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"button"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ko-KR" altLang="en-US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눌러보세요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"button1"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6158" y="2585764"/>
            <a:ext cx="3988295" cy="64633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b="1">
                <a:latin typeface="Arial"/>
                <a:ea typeface="+mn-ea"/>
                <a:cs typeface="+mn-cs"/>
              </a:rPr>
              <a:t>type </a:t>
            </a:r>
            <a:r>
              <a:rPr lang="ko-KR" altLang="en-US" b="1">
                <a:latin typeface="Arial"/>
                <a:ea typeface="+mn-ea"/>
                <a:cs typeface="+mn-cs"/>
              </a:rPr>
              <a:t>속성은 입력 필드의 종류를 결정한다</a:t>
            </a:r>
            <a:r>
              <a:rPr lang="en-US" altLang="ko-KR" b="1">
                <a:latin typeface="Arial"/>
                <a:ea typeface="+mn-ea"/>
                <a:cs typeface="+mn-cs"/>
              </a:rPr>
              <a:t>.</a:t>
            </a:r>
            <a:endParaRPr lang="ko-KR" altLang="en-US" b="1">
              <a:latin typeface="Arial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33726" y="5738843"/>
            <a:ext cx="3689536" cy="64633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b="1">
                <a:latin typeface="Arial"/>
                <a:ea typeface="+mn-ea"/>
                <a:cs typeface="+mn-cs"/>
              </a:rPr>
              <a:t>value </a:t>
            </a:r>
            <a:r>
              <a:rPr lang="ko-KR" altLang="en-US" b="1">
                <a:latin typeface="Arial"/>
                <a:ea typeface="+mn-ea"/>
                <a:cs typeface="+mn-cs"/>
              </a:rPr>
              <a:t>속성은 버튼에 나타내는 텍스트이다</a:t>
            </a:r>
            <a:r>
              <a:rPr lang="en-US" altLang="ko-KR" b="1">
                <a:latin typeface="Arial"/>
                <a:ea typeface="+mn-ea"/>
                <a:cs typeface="+mn-cs"/>
              </a:rPr>
              <a:t>.</a:t>
            </a:r>
            <a:endParaRPr lang="ko-KR" altLang="en-US" b="1">
              <a:latin typeface="Arial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86720" y="2585764"/>
            <a:ext cx="4959149" cy="64633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b="1">
                <a:latin typeface="Arial"/>
                <a:ea typeface="+mn-ea"/>
                <a:cs typeface="+mn-cs"/>
              </a:rPr>
              <a:t>name</a:t>
            </a:r>
            <a:r>
              <a:rPr lang="ko-KR" altLang="en-US" b="1">
                <a:latin typeface="Arial"/>
                <a:ea typeface="+mn-ea"/>
                <a:cs typeface="+mn-cs"/>
              </a:rPr>
              <a:t> 속성은 서버로 전달되는 이름이다</a:t>
            </a:r>
            <a:r>
              <a:rPr lang="en-US" altLang="ko-KR" b="1">
                <a:latin typeface="Arial"/>
                <a:ea typeface="+mn-ea"/>
                <a:cs typeface="+mn-cs"/>
              </a:rPr>
              <a:t>.</a:t>
            </a:r>
            <a:r>
              <a:rPr lang="en-US" altLang="ko-KR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(</a:t>
            </a:r>
            <a:r>
              <a:rPr lang="ko-KR" altLang="en-US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매우 중요</a:t>
            </a:r>
            <a:r>
              <a:rPr lang="en-US" altLang="ko-KR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)</a:t>
            </a:r>
            <a:endParaRPr lang="ko-KR" altLang="en-US" b="1">
              <a:solidFill>
                <a:srgbClr val="FF0000"/>
              </a:solidFill>
              <a:latin typeface="Arial"/>
              <a:ea typeface="+mn-ea"/>
              <a:cs typeface="+mn-cs"/>
            </a:endParaRPr>
          </a:p>
        </p:txBody>
      </p:sp>
      <p:cxnSp>
        <p:nvCxnSpPr>
          <p:cNvPr id="8" name="직선 화살표 연결선 7"/>
          <p:cNvCxnSpPr>
            <a:stCxn id="6" idx="0"/>
          </p:cNvCxnSpPr>
          <p:nvPr/>
        </p:nvCxnSpPr>
        <p:spPr>
          <a:xfrm flipH="1" flipV="1">
            <a:off x="4526678" y="4527362"/>
            <a:ext cx="351816" cy="12114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cxnSp>
        <p:nvCxnSpPr>
          <p:cNvPr id="9" name="직선 화살표 연결선 8"/>
          <p:cNvCxnSpPr>
            <a:stCxn id="7" idx="2"/>
          </p:cNvCxnSpPr>
          <p:nvPr/>
        </p:nvCxnSpPr>
        <p:spPr>
          <a:xfrm flipH="1">
            <a:off x="7051886" y="3232095"/>
            <a:ext cx="1514409" cy="10656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cxnSp>
        <p:nvCxnSpPr>
          <p:cNvPr id="10" name="직선 화살표 연결선 9"/>
          <p:cNvCxnSpPr>
            <a:stCxn id="5" idx="2"/>
          </p:cNvCxnSpPr>
          <p:nvPr/>
        </p:nvCxnSpPr>
        <p:spPr>
          <a:xfrm flipH="1">
            <a:off x="2119119" y="3232095"/>
            <a:ext cx="221186" cy="10656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sp>
        <p:nvSpPr>
          <p:cNvPr id="13" name="슬라이드 번호 개체 틀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21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type</a:t>
            </a:r>
            <a:r>
              <a:rPr lang="ko-KR" altLang="en-US"/>
              <a:t> 속성값</a:t>
            </a:r>
            <a:r>
              <a:rPr lang="en-US" altLang="ko-KR"/>
              <a:t> </a:t>
            </a:r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530054" y="1840410"/>
          <a:ext cx="10793879" cy="581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2274"/>
                <a:gridCol w="8771605"/>
              </a:tblGrid>
              <a:tr h="5818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="1">
                          <a:latin typeface="Arial"/>
                          <a:ea typeface="+mn-ea"/>
                          <a:cs typeface="+mn-cs"/>
                        </a:rPr>
                        <a:t>type </a:t>
                      </a:r>
                      <a:r>
                        <a:rPr lang="ko-KR" altLang="en-US" sz="2300" b="1">
                          <a:latin typeface="Arial"/>
                          <a:ea typeface="+mn-ea"/>
                          <a:cs typeface="+mn-cs"/>
                        </a:rPr>
                        <a:t>속성값</a:t>
                      </a:r>
                    </a:p>
                  </a:txBody>
                  <a:tcPr marL="118809" marR="118809" marT="59404" marB="59404"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1">
                          <a:latin typeface="Arial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118809" marR="118809" marT="59404" marB="59404"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  <a:tr h="5818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>
                          <a:latin typeface="Arial"/>
                          <a:ea typeface="+mn-ea"/>
                          <a:cs typeface="+mn-cs"/>
                        </a:rPr>
                        <a:t>text</a:t>
                      </a:r>
                      <a:endParaRPr lang="ko-KR" altLang="en-US" sz="230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>
                          <a:latin typeface="Arial"/>
                          <a:ea typeface="+mn-ea"/>
                          <a:cs typeface="+mn-cs"/>
                        </a:rPr>
                        <a:t>텍스트를 입력할 수 있는 한 줄짜리 필드 생성</a:t>
                      </a:r>
                    </a:p>
                  </a:txBody>
                  <a:tcPr marL="118809" marR="118809" marT="59404" marB="59404" anchor="ctr"/>
                </a:tc>
              </a:tr>
              <a:tr h="5818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>
                          <a:latin typeface="Arial"/>
                          <a:ea typeface="+mn-ea"/>
                          <a:cs typeface="+mn-cs"/>
                        </a:rPr>
                        <a:t>password</a:t>
                      </a:r>
                      <a:endParaRPr lang="ko-KR" altLang="en-US" sz="230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>
                          <a:latin typeface="Arial"/>
                          <a:ea typeface="+mn-ea"/>
                          <a:cs typeface="+mn-cs"/>
                        </a:rPr>
                        <a:t>비밀번호를 입력할 수 있는 한 줄짜리 필드 생성</a:t>
                      </a:r>
                    </a:p>
                  </a:txBody>
                  <a:tcPr marL="118809" marR="118809" marT="59404" marB="59404" anchor="ctr"/>
                </a:tc>
              </a:tr>
              <a:tr h="5818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>
                          <a:latin typeface="Arial"/>
                          <a:ea typeface="+mn-ea"/>
                          <a:cs typeface="+mn-cs"/>
                        </a:rPr>
                        <a:t>radio</a:t>
                      </a:r>
                      <a:endParaRPr lang="ko-KR" altLang="en-US" sz="230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>
                          <a:latin typeface="Arial"/>
                          <a:ea typeface="+mn-ea"/>
                          <a:cs typeface="+mn-cs"/>
                        </a:rPr>
                        <a:t>라디오 버튼 생성</a:t>
                      </a:r>
                    </a:p>
                  </a:txBody>
                  <a:tcPr marL="118809" marR="118809" marT="59404" marB="59404" anchor="ctr"/>
                </a:tc>
              </a:tr>
              <a:tr h="5818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>
                          <a:latin typeface="Arial"/>
                          <a:ea typeface="+mn-ea"/>
                          <a:cs typeface="+mn-cs"/>
                        </a:rPr>
                        <a:t>checkbox</a:t>
                      </a:r>
                      <a:endParaRPr lang="ko-KR" altLang="en-US" sz="230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>
                          <a:latin typeface="Arial"/>
                          <a:ea typeface="+mn-ea"/>
                          <a:cs typeface="+mn-cs"/>
                        </a:rPr>
                        <a:t>체크 박스 생성</a:t>
                      </a:r>
                    </a:p>
                  </a:txBody>
                  <a:tcPr marL="118809" marR="118809" marT="59404" marB="59404" anchor="ctr"/>
                </a:tc>
              </a:tr>
              <a:tr h="5818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>
                          <a:latin typeface="Arial"/>
                          <a:ea typeface="+mn-ea"/>
                          <a:cs typeface="+mn-cs"/>
                        </a:rPr>
                        <a:t>file</a:t>
                      </a:r>
                      <a:endParaRPr lang="ko-KR" altLang="en-US" sz="230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>
                          <a:latin typeface="Arial"/>
                          <a:ea typeface="+mn-ea"/>
                          <a:cs typeface="+mn-cs"/>
                        </a:rPr>
                        <a:t>파일 이름을 입력하는 필드 생성</a:t>
                      </a:r>
                    </a:p>
                  </a:txBody>
                  <a:tcPr marL="118809" marR="118809" marT="59404" marB="59404" anchor="ctr"/>
                </a:tc>
              </a:tr>
              <a:tr h="5818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>
                          <a:latin typeface="Arial"/>
                          <a:ea typeface="+mn-ea"/>
                          <a:cs typeface="+mn-cs"/>
                        </a:rPr>
                        <a:t>reset</a:t>
                      </a:r>
                      <a:endParaRPr lang="ko-KR" altLang="en-US" sz="230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>
                          <a:latin typeface="Arial"/>
                          <a:ea typeface="+mn-ea"/>
                          <a:cs typeface="+mn-cs"/>
                        </a:rPr>
                        <a:t>초기화 버튼 생성</a:t>
                      </a:r>
                      <a:r>
                        <a:rPr lang="en-US" altLang="ko-KR" sz="2300">
                          <a:latin typeface="Arial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2300">
                          <a:latin typeface="Arial"/>
                          <a:ea typeface="+mn-ea"/>
                          <a:cs typeface="+mn-cs"/>
                        </a:rPr>
                        <a:t>버튼을 누르면 모든 입력 필드가 초기화된다</a:t>
                      </a:r>
                      <a:r>
                        <a:rPr lang="en-US" altLang="ko-KR" sz="2300">
                          <a:latin typeface="Arial"/>
                          <a:ea typeface="+mn-ea"/>
                          <a:cs typeface="+mn-cs"/>
                        </a:rPr>
                        <a:t>.</a:t>
                      </a:r>
                      <a:endParaRPr lang="ko-KR" altLang="en-US" sz="230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</a:tr>
              <a:tr h="5818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>
                          <a:latin typeface="Arial"/>
                          <a:ea typeface="+mn-ea"/>
                          <a:cs typeface="+mn-cs"/>
                        </a:rPr>
                        <a:t>image</a:t>
                      </a:r>
                      <a:endParaRPr lang="ko-KR" altLang="en-US" sz="230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>
                          <a:latin typeface="Arial"/>
                          <a:ea typeface="+mn-ea"/>
                          <a:cs typeface="+mn-cs"/>
                        </a:rPr>
                        <a:t>이미지를 전송 버튼으로 만든다</a:t>
                      </a:r>
                      <a:r>
                        <a:rPr lang="en-US" altLang="ko-KR" sz="2300">
                          <a:latin typeface="Arial"/>
                          <a:ea typeface="+mn-ea"/>
                          <a:cs typeface="+mn-cs"/>
                        </a:rPr>
                        <a:t>.</a:t>
                      </a:r>
                      <a:endParaRPr lang="ko-KR" altLang="en-US" sz="230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</a:tr>
              <a:tr h="5818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>
                          <a:latin typeface="Arial"/>
                          <a:ea typeface="+mn-ea"/>
                          <a:cs typeface="+mn-cs"/>
                        </a:rPr>
                        <a:t>hidden</a:t>
                      </a:r>
                      <a:endParaRPr lang="ko-KR" altLang="en-US" sz="230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>
                          <a:latin typeface="Arial"/>
                          <a:ea typeface="+mn-ea"/>
                          <a:cs typeface="+mn-cs"/>
                        </a:rPr>
                        <a:t>사용자에게는 보이지 않지만 서버로 전송된다</a:t>
                      </a:r>
                      <a:r>
                        <a:rPr lang="en-US" altLang="ko-KR" sz="2300">
                          <a:latin typeface="Arial"/>
                          <a:ea typeface="+mn-ea"/>
                          <a:cs typeface="+mn-cs"/>
                        </a:rPr>
                        <a:t>.</a:t>
                      </a:r>
                      <a:endParaRPr lang="ko-KR" altLang="en-US" sz="230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</a:tr>
              <a:tr h="5818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>
                          <a:latin typeface="Arial"/>
                          <a:ea typeface="+mn-ea"/>
                          <a:cs typeface="+mn-cs"/>
                        </a:rPr>
                        <a:t>submit</a:t>
                      </a:r>
                      <a:endParaRPr lang="ko-KR" altLang="en-US" sz="230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>
                          <a:latin typeface="Arial"/>
                          <a:ea typeface="+mn-ea"/>
                          <a:cs typeface="+mn-cs"/>
                        </a:rPr>
                        <a:t>제출 버튼 생성</a:t>
                      </a:r>
                    </a:p>
                  </a:txBody>
                  <a:tcPr marL="118809" marR="118809" marT="59404" marB="59404" anchor="ctr"/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22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0"/>
            <a:r>
              <a:rPr lang="ko-KR" altLang="en-US"/>
              <a:t>텍스트</a:t>
            </a:r>
            <a:r>
              <a:rPr lang="en-US" altLang="ko-KR"/>
              <a:t> </a:t>
            </a:r>
            <a:r>
              <a:rPr lang="ko-KR" altLang="en-US"/>
              <a:t>필드</a:t>
            </a:r>
          </a:p>
        </p:txBody>
      </p:sp>
      <p:sp>
        <p:nvSpPr>
          <p:cNvPr id="4" name="내용 개체 틀 2"/>
          <p:cNvSpPr txBox="1"/>
          <p:nvPr/>
        </p:nvSpPr>
        <p:spPr>
          <a:xfrm>
            <a:off x="359638" y="1930638"/>
            <a:ext cx="11186269" cy="1994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&lt;form&gt;</a:t>
            </a:r>
          </a:p>
          <a:p>
            <a:pPr marL="0" indent="0">
              <a:buNone/>
            </a:pPr>
            <a:r>
              <a:rPr lang="ko-KR" altLang="en-US" sz="2339" b="1">
                <a:latin typeface="Arial"/>
                <a:ea typeface="+mn-ea"/>
                <a:cs typeface="+mn-cs"/>
              </a:rPr>
              <a:t>    이름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: 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"text"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"name"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&gt;&lt;br&gt;</a:t>
            </a:r>
          </a:p>
          <a:p>
            <a:pPr marL="0" indent="0">
              <a:buNone/>
            </a:pPr>
            <a:r>
              <a:rPr lang="ko-KR" altLang="en-US" sz="2339" b="1">
                <a:latin typeface="Arial"/>
                <a:ea typeface="+mn-ea"/>
                <a:cs typeface="+mn-cs"/>
              </a:rPr>
              <a:t>    학번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: 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"text"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"number"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size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"10"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&lt;/form&gt;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endParaRPr lang="ko-KR" altLang="en-US" sz="2339" b="1">
              <a:latin typeface="Arial"/>
              <a:ea typeface="+mn-ea"/>
              <a:cs typeface="+mn-cs"/>
            </a:endParaRPr>
          </a:p>
        </p:txBody>
      </p:sp>
      <p:pic>
        <p:nvPicPr>
          <p:cNvPr id="26625" name="_x442755856" descr="EMB00001a1c1277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7155560" y="4482134"/>
            <a:ext cx="4390344" cy="1877352"/>
          </a:xfrm>
          <a:prstGeom prst="rect">
            <a:avLst/>
          </a:prstGeom>
          <a:noFill/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23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0"/>
            <a:r>
              <a:rPr lang="ko-KR" altLang="en-US"/>
              <a:t>패스워드</a:t>
            </a:r>
          </a:p>
        </p:txBody>
      </p:sp>
      <p:sp>
        <p:nvSpPr>
          <p:cNvPr id="4" name="내용 개체 틀 2"/>
          <p:cNvSpPr txBox="1"/>
          <p:nvPr/>
        </p:nvSpPr>
        <p:spPr>
          <a:xfrm>
            <a:off x="346289" y="1930639"/>
            <a:ext cx="11199617" cy="139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latinLnBrk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&lt;form&gt;</a:t>
            </a:r>
          </a:p>
          <a:p>
            <a:pPr marL="0" indent="0" latinLnBrk="0"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2339" b="1">
                <a:latin typeface="Arial"/>
                <a:ea typeface="+mn-ea"/>
                <a:cs typeface="+mn-cs"/>
              </a:rPr>
              <a:t>    패스워드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: 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"password"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"pass"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 latinLnBrk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&lt;/form&gt;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</a:p>
        </p:txBody>
      </p:sp>
      <p:pic>
        <p:nvPicPr>
          <p:cNvPr id="27649" name="_x442756256" descr="EMB00001a1c127c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6900825" y="4071669"/>
            <a:ext cx="4644332" cy="1782127"/>
          </a:xfrm>
          <a:prstGeom prst="rect">
            <a:avLst/>
          </a:prstGeom>
          <a:noFill/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24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0"/>
            <a:r>
              <a:rPr lang="ko-KR" altLang="en-US"/>
              <a:t>라디오 버튼</a:t>
            </a:r>
          </a:p>
        </p:txBody>
      </p:sp>
      <p:sp>
        <p:nvSpPr>
          <p:cNvPr id="4" name="내용 개체 틀 2"/>
          <p:cNvSpPr txBox="1"/>
          <p:nvPr/>
        </p:nvSpPr>
        <p:spPr>
          <a:xfrm>
            <a:off x="346289" y="1930639"/>
            <a:ext cx="11199617" cy="22877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&lt;form&gt;</a:t>
            </a:r>
          </a:p>
          <a:p>
            <a:pPr marL="0" indent="0">
              <a:buNone/>
            </a:pPr>
            <a:r>
              <a:rPr lang="ko-KR" altLang="en-US" sz="2339" b="1">
                <a:latin typeface="Arial"/>
                <a:ea typeface="+mn-ea"/>
                <a:cs typeface="+mn-cs"/>
              </a:rPr>
              <a:t>    성별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:</a:t>
            </a:r>
          </a:p>
          <a:p>
            <a:pPr marL="0" indent="0">
              <a:buNone/>
            </a:pPr>
            <a:r>
              <a:rPr lang="en-US" altLang="ko-KR" sz="2339" b="1">
                <a:latin typeface="Arial"/>
                <a:ea typeface="+mn-ea"/>
                <a:cs typeface="+mn-cs"/>
              </a:rPr>
              <a:t>    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chemeClr val="tx2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"radio"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chemeClr val="tx2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"gender"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chemeClr val="tx2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"male“ 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  <a:r>
              <a:rPr lang="ko-KR" altLang="en-US" sz="2339" b="1">
                <a:latin typeface="Arial"/>
                <a:ea typeface="+mn-ea"/>
                <a:cs typeface="+mn-cs"/>
              </a:rPr>
              <a:t>남성</a:t>
            </a:r>
          </a:p>
          <a:p>
            <a:pPr marL="0" indent="0">
              <a:buNone/>
            </a:pPr>
            <a:r>
              <a:rPr lang="en-US" altLang="ko-KR" sz="2339" b="1">
                <a:latin typeface="Arial"/>
                <a:ea typeface="+mn-ea"/>
                <a:cs typeface="+mn-cs"/>
              </a:rPr>
              <a:t>    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chemeClr val="tx2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"radio"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chemeClr val="tx2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"gender"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chemeClr val="tx2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"female"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  <a:r>
              <a:rPr lang="ko-KR" altLang="en-US" sz="2339" b="1">
                <a:latin typeface="Arial"/>
                <a:ea typeface="+mn-ea"/>
                <a:cs typeface="+mn-cs"/>
              </a:rPr>
              <a:t>여성</a:t>
            </a:r>
          </a:p>
          <a:p>
            <a:pPr marL="0" indent="0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&lt;/form&gt;</a:t>
            </a:r>
          </a:p>
        </p:txBody>
      </p:sp>
      <p:pic>
        <p:nvPicPr>
          <p:cNvPr id="28673" name="_x442754496" descr="EMB00001a1c1281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4080205" y="4518817"/>
            <a:ext cx="5943785" cy="1792441"/>
          </a:xfrm>
          <a:prstGeom prst="rect">
            <a:avLst/>
          </a:prstGeom>
          <a:noFill/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25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0"/>
            <a:r>
              <a:rPr lang="ko-KR" altLang="en-US"/>
              <a:t>체크박스</a:t>
            </a:r>
          </a:p>
        </p:txBody>
      </p:sp>
      <p:sp>
        <p:nvSpPr>
          <p:cNvPr id="4" name="내용 개체 틀 2"/>
          <p:cNvSpPr txBox="1"/>
          <p:nvPr/>
        </p:nvSpPr>
        <p:spPr>
          <a:xfrm>
            <a:off x="413035" y="1930638"/>
            <a:ext cx="11132870" cy="28217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&lt;form&gt;</a:t>
            </a:r>
          </a:p>
          <a:p>
            <a:pPr marL="0" indent="0">
              <a:buNone/>
            </a:pPr>
            <a:r>
              <a:rPr lang="ko-KR" altLang="en-US" sz="2339" b="1">
                <a:latin typeface="Arial"/>
                <a:ea typeface="+mn-ea"/>
                <a:cs typeface="+mn-cs"/>
              </a:rPr>
              <a:t>    과일 선택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: </a:t>
            </a:r>
          </a:p>
          <a:p>
            <a:pPr marL="0" indent="0">
              <a:buNone/>
            </a:pPr>
            <a:r>
              <a:rPr lang="en-US" altLang="ko-KR" sz="2339" b="1">
                <a:latin typeface="Arial"/>
                <a:ea typeface="+mn-ea"/>
                <a:cs typeface="+mn-cs"/>
              </a:rPr>
              <a:t>    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chemeClr val="tx2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"checkbox"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chemeClr val="tx2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"fruits"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chemeClr val="tx2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"apple"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chemeClr val="tx2"/>
                </a:solidFill>
                <a:latin typeface="Arial"/>
                <a:ea typeface="+mn-ea"/>
                <a:cs typeface="+mn-cs"/>
              </a:rPr>
              <a:t>checked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Apple</a:t>
            </a:r>
          </a:p>
          <a:p>
            <a:pPr marL="0" indent="0">
              <a:buNone/>
            </a:pPr>
            <a:r>
              <a:rPr lang="en-US" altLang="ko-KR" sz="2339" b="1">
                <a:latin typeface="Arial"/>
                <a:ea typeface="+mn-ea"/>
                <a:cs typeface="+mn-cs"/>
              </a:rPr>
              <a:t>    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chemeClr val="tx2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"checkbox"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chemeClr val="tx2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"fruits"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chemeClr val="tx2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"grape"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Grape</a:t>
            </a:r>
          </a:p>
          <a:p>
            <a:pPr marL="0" indent="0">
              <a:buNone/>
            </a:pPr>
            <a:r>
              <a:rPr lang="en-US" altLang="ko-KR" sz="2339" b="1">
                <a:latin typeface="Arial"/>
                <a:ea typeface="+mn-ea"/>
                <a:cs typeface="+mn-cs"/>
              </a:rPr>
              <a:t>    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chemeClr val="tx2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"checkbox"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chemeClr val="tx2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"fruits"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chemeClr val="tx2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"orange"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Orange</a:t>
            </a:r>
          </a:p>
          <a:p>
            <a:pPr marL="0" indent="0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&lt;/form&gt;</a:t>
            </a:r>
          </a:p>
        </p:txBody>
      </p:sp>
      <p:pic>
        <p:nvPicPr>
          <p:cNvPr id="29697" name="_x442755616" descr="EMB00001a1c1286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5610287" y="5131864"/>
            <a:ext cx="5588538" cy="1410851"/>
          </a:xfrm>
          <a:prstGeom prst="rect">
            <a:avLst/>
          </a:prstGeom>
          <a:noFill/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26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제출 버튼과 초기화 버튼</a:t>
            </a:r>
          </a:p>
        </p:txBody>
      </p:sp>
      <p:sp>
        <p:nvSpPr>
          <p:cNvPr id="4" name="내용 개체 틀 2"/>
          <p:cNvSpPr txBox="1"/>
          <p:nvPr/>
        </p:nvSpPr>
        <p:spPr>
          <a:xfrm>
            <a:off x="386338" y="1930636"/>
            <a:ext cx="11159569" cy="2928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&lt;form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chemeClr val="tx2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"input"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chemeClr val="tx2"/>
                </a:solidFill>
                <a:latin typeface="Arial"/>
                <a:ea typeface="+mn-ea"/>
                <a:cs typeface="+mn-cs"/>
              </a:rPr>
              <a:t>action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"getid.jsp"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chemeClr val="tx2"/>
                </a:solidFill>
                <a:latin typeface="Arial"/>
                <a:ea typeface="+mn-ea"/>
                <a:cs typeface="+mn-cs"/>
              </a:rPr>
              <a:t>method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"get"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ko-KR" altLang="en-US" sz="2339" b="1">
                <a:latin typeface="Arial"/>
                <a:ea typeface="+mn-ea"/>
                <a:cs typeface="+mn-cs"/>
              </a:rPr>
              <a:t>    사용자 아이디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:</a:t>
            </a:r>
          </a:p>
          <a:p>
            <a:pPr marL="0" indent="0">
              <a:buNone/>
            </a:pPr>
            <a:r>
              <a:rPr lang="en-US" altLang="ko-KR" sz="2339" b="1">
                <a:latin typeface="Arial"/>
                <a:ea typeface="+mn-ea"/>
                <a:cs typeface="+mn-cs"/>
              </a:rPr>
              <a:t>    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chemeClr val="tx2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"text"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chemeClr val="tx2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"user"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&gt;&lt;br&gt;</a:t>
            </a:r>
          </a:p>
          <a:p>
            <a:pPr marL="0" indent="0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    &lt;input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chemeClr val="tx2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"submit"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chemeClr val="tx2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ko-KR" altLang="en-US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제출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    &lt;input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chemeClr val="tx2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"reset"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chemeClr val="tx2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ko-KR" altLang="en-US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초기화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&lt;/form&gt;</a:t>
            </a:r>
          </a:p>
        </p:txBody>
      </p:sp>
      <p:pic>
        <p:nvPicPr>
          <p:cNvPr id="30721" name="_x442753456" descr="EMB00001a1c128b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5504786" y="5568408"/>
            <a:ext cx="5505705" cy="1678995"/>
          </a:xfrm>
          <a:prstGeom prst="rect">
            <a:avLst/>
          </a:prstGeom>
          <a:noFill/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27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0"/>
            <a:r>
              <a:rPr lang="en-US" altLang="ko-KR"/>
              <a:t>&lt;input&gt; </a:t>
            </a:r>
            <a:r>
              <a:rPr lang="ko-KR" altLang="en-US"/>
              <a:t>버튼</a:t>
            </a:r>
          </a:p>
        </p:txBody>
      </p:sp>
      <p:sp>
        <p:nvSpPr>
          <p:cNvPr id="4" name="내용 개체 틀 2"/>
          <p:cNvSpPr txBox="1"/>
          <p:nvPr/>
        </p:nvSpPr>
        <p:spPr>
          <a:xfrm>
            <a:off x="428342" y="1930637"/>
            <a:ext cx="11119522" cy="33621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&lt;form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chemeClr val="tx2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"input"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chemeClr val="tx2"/>
                </a:solidFill>
                <a:latin typeface="Arial"/>
                <a:ea typeface="+mn-ea"/>
                <a:cs typeface="+mn-cs"/>
              </a:rPr>
              <a:t>action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"getid.jsp"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chemeClr val="tx2"/>
                </a:solidFill>
                <a:latin typeface="Arial"/>
                <a:ea typeface="+mn-ea"/>
                <a:cs typeface="+mn-cs"/>
              </a:rPr>
              <a:t>method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"get"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ko-KR" altLang="en-US" sz="2339" b="1">
                <a:latin typeface="Arial"/>
                <a:ea typeface="+mn-ea"/>
                <a:cs typeface="+mn-cs"/>
              </a:rPr>
              <a:t>    물품가격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:</a:t>
            </a:r>
          </a:p>
          <a:p>
            <a:pPr marL="0" indent="0">
              <a:buNone/>
            </a:pPr>
            <a:r>
              <a:rPr lang="en-US" altLang="ko-KR" sz="2339" b="1">
                <a:latin typeface="Arial"/>
                <a:ea typeface="+mn-ea"/>
                <a:cs typeface="+mn-cs"/>
              </a:rPr>
              <a:t>    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chemeClr val="tx2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"text"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chemeClr val="tx2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"user"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&gt;&lt;br&gt;</a:t>
            </a:r>
          </a:p>
          <a:p>
            <a:pPr marL="0" indent="0">
              <a:buNone/>
            </a:pPr>
            <a:r>
              <a:rPr lang="ko-KR" altLang="en-US" sz="2339" b="1">
                <a:latin typeface="Arial"/>
                <a:ea typeface="+mn-ea"/>
                <a:cs typeface="+mn-cs"/>
              </a:rPr>
              <a:t>    수량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:</a:t>
            </a:r>
          </a:p>
          <a:p>
            <a:pPr marL="0" indent="0">
              <a:buNone/>
            </a:pPr>
            <a:r>
              <a:rPr lang="en-US" altLang="ko-KR" sz="2339" b="1">
                <a:latin typeface="Arial"/>
                <a:ea typeface="+mn-ea"/>
                <a:cs typeface="+mn-cs"/>
              </a:rPr>
              <a:t>    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chemeClr val="tx2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"text"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chemeClr val="tx2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“su"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&gt;&lt;br&gt;</a:t>
            </a:r>
          </a:p>
          <a:p>
            <a:pPr marL="0" indent="0">
              <a:buNone/>
            </a:pPr>
            <a:r>
              <a:rPr lang="en-US" altLang="ko-KR" sz="2339" b="1">
                <a:latin typeface="Arial"/>
                <a:ea typeface="+mn-ea"/>
                <a:cs typeface="+mn-cs"/>
              </a:rPr>
              <a:t>    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chemeClr val="tx2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"button"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ko-KR" altLang="en-US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계산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ko-KR" altLang="en-US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onclick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"alert('10000</a:t>
            </a:r>
            <a:r>
              <a:rPr lang="ko-KR" altLang="en-US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원입니다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.')"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&lt;/form&gt;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>
          <a:xfrm>
            <a:off x="-794" y="-1015403"/>
            <a:ext cx="240003" cy="3969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vert="horz" wrap="none" lIns="118809" tIns="59404" rIns="118809" bIns="59404" anchor="ctr" anchorCtr="0">
            <a:spAutoFit/>
          </a:bodyPr>
          <a:lstStyle/>
          <a:p>
            <a:endParaRPr lang="ko-KR" altLang="en-US">
              <a:latin typeface="Arial"/>
              <a:ea typeface="+mn-ea"/>
              <a:cs typeface="+mn-cs"/>
            </a:endParaRPr>
          </a:p>
        </p:txBody>
      </p:sp>
      <p:pic>
        <p:nvPicPr>
          <p:cNvPr id="31746" name="_x442753456" descr="EMB00001a1c1290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3041612" y="5519647"/>
            <a:ext cx="3933592" cy="1720135"/>
          </a:xfrm>
          <a:prstGeom prst="rect">
            <a:avLst/>
          </a:prstGeom>
          <a:noFill/>
        </p:spPr>
      </p:pic>
      <p:pic>
        <p:nvPicPr>
          <p:cNvPr id="31745" name="_x442754656" descr="EMB00001a1c1291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8145284" y="5447425"/>
            <a:ext cx="2031708" cy="1697416"/>
          </a:xfrm>
          <a:prstGeom prst="rect">
            <a:avLst/>
          </a:prstGeom>
          <a:noFill/>
        </p:spPr>
      </p:pic>
      <p:cxnSp>
        <p:nvCxnSpPr>
          <p:cNvPr id="7" name="직선 화살표 연결선 6"/>
          <p:cNvCxnSpPr/>
          <p:nvPr/>
        </p:nvCxnSpPr>
        <p:spPr>
          <a:xfrm flipV="1">
            <a:off x="3922362" y="6249823"/>
            <a:ext cx="4131482" cy="7301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tailEnd type="arrow"/>
          </a:ln>
          <a:effectLst/>
        </p:spPr>
      </p:cxn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28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0"/>
            <a:r>
              <a:rPr lang="ko-KR" altLang="en-US"/>
              <a:t>이미지 버튼</a:t>
            </a:r>
          </a:p>
        </p:txBody>
      </p:sp>
      <p:sp>
        <p:nvSpPr>
          <p:cNvPr id="4" name="내용 개체 틀 2"/>
          <p:cNvSpPr txBox="1"/>
          <p:nvPr/>
        </p:nvSpPr>
        <p:spPr>
          <a:xfrm>
            <a:off x="386338" y="1782129"/>
            <a:ext cx="11159569" cy="2504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&lt;form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"input"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action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"getid.jsp"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method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"get"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ko-KR" altLang="en-US" sz="2339" b="1">
                <a:latin typeface="Arial"/>
                <a:ea typeface="+mn-ea"/>
                <a:cs typeface="+mn-cs"/>
              </a:rPr>
              <a:t>     아이디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:</a:t>
            </a:r>
          </a:p>
          <a:p>
            <a:pPr marL="0" indent="0">
              <a:buNone/>
            </a:pPr>
            <a:r>
              <a:rPr lang="en-US" altLang="ko-KR" sz="2339" b="1">
                <a:latin typeface="Arial"/>
                <a:ea typeface="+mn-ea"/>
                <a:cs typeface="+mn-cs"/>
              </a:rPr>
              <a:t>    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"text"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"name“ /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&gt;&lt;br&gt;</a:t>
            </a:r>
          </a:p>
          <a:p>
            <a:pPr marL="0" indent="0">
              <a:buNone/>
            </a:pPr>
            <a:r>
              <a:rPr lang="en-US" altLang="ko-KR" sz="2339" b="1">
                <a:latin typeface="Arial"/>
                <a:ea typeface="+mn-ea"/>
                <a:cs typeface="+mn-cs"/>
              </a:rPr>
              <a:t>    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"image"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src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"submit.png"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alt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ko-KR" altLang="en-US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제출 버튼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&lt;/form&gt;</a:t>
            </a:r>
          </a:p>
        </p:txBody>
      </p:sp>
      <p:pic>
        <p:nvPicPr>
          <p:cNvPr id="1025" name="_x11931408" descr="EMB0000166caaea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4235677" y="5300727"/>
            <a:ext cx="5644587" cy="2186406"/>
          </a:xfrm>
          <a:prstGeom prst="rect">
            <a:avLst/>
          </a:prstGeom>
          <a:noFill/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29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0"/>
            <a:r>
              <a:rPr lang="en-US" altLang="ko-KR"/>
              <a:t>&lt;audio&gt;</a:t>
            </a:r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8755015" y="5055770"/>
            <a:ext cx="2813731" cy="282170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21992" y="2364874"/>
            <a:ext cx="11146752" cy="1539266"/>
          </a:xfrm>
          <a:noFill/>
          <a:ln>
            <a:solidFill>
              <a:schemeClr val="tx1"/>
            </a:solidFill>
          </a:ln>
        </p:spPr>
        <p:txBody>
          <a:bodyPr anchor="ctr"/>
          <a:lstStyle/>
          <a:p>
            <a:pPr marL="0" indent="0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&lt;audio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src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"old_pop.mp3"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autoplay controls 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>
                <a:latin typeface="Arial"/>
                <a:ea typeface="+mn-ea"/>
                <a:cs typeface="+mn-cs"/>
              </a:rPr>
              <a:t>    Your browser does not support the audio element.</a:t>
            </a:r>
          </a:p>
          <a:p>
            <a:pPr marL="0" indent="0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&lt;/audio&gt;</a:t>
            </a:r>
            <a:endParaRPr lang="ko-KR" altLang="en-US" sz="2339" b="1">
              <a:solidFill>
                <a:srgbClr val="0000FF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1993" y="1691288"/>
            <a:ext cx="2863406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b="1">
                <a:latin typeface="Arial"/>
                <a:ea typeface="+mn-ea"/>
                <a:cs typeface="+mn-cs"/>
              </a:rPr>
              <a:t>오디오 삽입 태그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9411" y="4284252"/>
            <a:ext cx="4347148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b="1">
                <a:latin typeface="Arial"/>
                <a:ea typeface="+mn-ea"/>
                <a:cs typeface="+mn-cs"/>
              </a:rPr>
              <a:t>오디오 소스 파일 경로</a:t>
            </a:r>
            <a:r>
              <a:rPr lang="en-US" altLang="ko-KR" b="1">
                <a:latin typeface="Arial"/>
                <a:ea typeface="+mn-ea"/>
                <a:cs typeface="+mn-cs"/>
              </a:rPr>
              <a:t>(URL)</a:t>
            </a:r>
            <a:endParaRPr lang="ko-KR" altLang="en-US" b="1">
              <a:latin typeface="Arial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14746" y="1682269"/>
            <a:ext cx="1976557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b="1">
                <a:latin typeface="Arial"/>
                <a:ea typeface="+mn-ea"/>
                <a:cs typeface="+mn-cs"/>
              </a:rPr>
              <a:t>자동</a:t>
            </a:r>
            <a:r>
              <a:rPr lang="en-US" altLang="ko-KR" b="1">
                <a:latin typeface="Arial"/>
                <a:ea typeface="+mn-ea"/>
                <a:cs typeface="+mn-cs"/>
              </a:rPr>
              <a:t> </a:t>
            </a:r>
            <a:r>
              <a:rPr lang="ko-KR" altLang="en-US" b="1">
                <a:latin typeface="Arial"/>
                <a:ea typeface="+mn-ea"/>
                <a:cs typeface="+mn-cs"/>
              </a:rPr>
              <a:t>재생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79414" y="4310370"/>
            <a:ext cx="3772803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b="1">
                <a:latin typeface="Arial"/>
                <a:ea typeface="+mn-ea"/>
                <a:cs typeface="+mn-cs"/>
              </a:rPr>
              <a:t>화면에 제어기를 보일 것</a:t>
            </a:r>
          </a:p>
        </p:txBody>
      </p:sp>
      <p:cxnSp>
        <p:nvCxnSpPr>
          <p:cNvPr id="4" name="직선 화살표 연결선 3"/>
          <p:cNvCxnSpPr>
            <a:stCxn id="7" idx="0"/>
          </p:cNvCxnSpPr>
          <p:nvPr/>
        </p:nvCxnSpPr>
        <p:spPr>
          <a:xfrm flipH="1" flipV="1">
            <a:off x="2779833" y="2869104"/>
            <a:ext cx="253153" cy="14151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cxnSp>
        <p:nvCxnSpPr>
          <p:cNvPr id="12" name="직선 화살표 연결선 11"/>
          <p:cNvCxnSpPr>
            <a:stCxn id="9" idx="0"/>
          </p:cNvCxnSpPr>
          <p:nvPr/>
        </p:nvCxnSpPr>
        <p:spPr>
          <a:xfrm flipH="1" flipV="1">
            <a:off x="6382005" y="2869104"/>
            <a:ext cx="1083810" cy="14412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cxnSp>
        <p:nvCxnSpPr>
          <p:cNvPr id="14" name="직선 화살표 연결선 13"/>
          <p:cNvCxnSpPr>
            <a:stCxn id="8" idx="2"/>
          </p:cNvCxnSpPr>
          <p:nvPr/>
        </p:nvCxnSpPr>
        <p:spPr>
          <a:xfrm flipH="1">
            <a:off x="4847082" y="2051601"/>
            <a:ext cx="255943" cy="6026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cxnSp>
        <p:nvCxnSpPr>
          <p:cNvPr id="16" name="직선 화살표 연결선 15"/>
          <p:cNvCxnSpPr>
            <a:stCxn id="6" idx="2"/>
          </p:cNvCxnSpPr>
          <p:nvPr/>
        </p:nvCxnSpPr>
        <p:spPr>
          <a:xfrm flipH="1">
            <a:off x="1250490" y="2060620"/>
            <a:ext cx="603206" cy="5304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sp>
        <p:nvSpPr>
          <p:cNvPr id="15" name="슬라이드 번호 개체 틀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3</a:t>
            </a:fld>
            <a:endParaRPr lang="en-US" altLang="ko-KR"/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파일 업로드 버튼</a:t>
            </a:r>
          </a:p>
        </p:txBody>
      </p:sp>
      <p:sp>
        <p:nvSpPr>
          <p:cNvPr id="4" name="내용 개체 틀 2"/>
          <p:cNvSpPr txBox="1"/>
          <p:nvPr/>
        </p:nvSpPr>
        <p:spPr>
          <a:xfrm>
            <a:off x="399687" y="1782129"/>
            <a:ext cx="11146221" cy="17450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&lt;form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enctype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"multipart/form-data"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>
                <a:latin typeface="Arial"/>
                <a:ea typeface="+mn-ea"/>
                <a:cs typeface="+mn-cs"/>
              </a:rPr>
              <a:t>    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"file"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accept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"image/jpg,image/gif"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&lt;/form&gt;</a:t>
            </a:r>
          </a:p>
        </p:txBody>
      </p:sp>
      <p:pic>
        <p:nvPicPr>
          <p:cNvPr id="6146" name="_x243964704" descr="EMB0000166cab0b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697154" y="4200933"/>
            <a:ext cx="4444237" cy="1175709"/>
          </a:xfrm>
          <a:prstGeom prst="rect">
            <a:avLst/>
          </a:prstGeom>
          <a:noFill/>
        </p:spPr>
      </p:pic>
      <p:pic>
        <p:nvPicPr>
          <p:cNvPr id="6145" name="_x437452104" descr="EMB0000166cab0c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5703118" y="4200933"/>
            <a:ext cx="5513244" cy="3440496"/>
          </a:xfrm>
          <a:prstGeom prst="rect">
            <a:avLst/>
          </a:prstGeom>
          <a:noFill/>
        </p:spPr>
      </p:pic>
      <p:sp>
        <p:nvSpPr>
          <p:cNvPr id="5" name="자유형 4"/>
          <p:cNvSpPr/>
          <p:nvPr/>
        </p:nvSpPr>
        <p:spPr>
          <a:xfrm>
            <a:off x="4225575" y="5190987"/>
            <a:ext cx="1831631" cy="1460387"/>
          </a:xfrm>
          <a:custGeom>
            <a:avLst/>
            <a:gdLst>
              <a:gd name="connsiteX0" fmla="*/ 0 w 1409700"/>
              <a:gd name="connsiteY0" fmla="*/ 0 h 1123975"/>
              <a:gd name="connsiteX1" fmla="*/ 57150 w 1409700"/>
              <a:gd name="connsiteY1" fmla="*/ 47625 h 1123975"/>
              <a:gd name="connsiteX2" fmla="*/ 95250 w 1409700"/>
              <a:gd name="connsiteY2" fmla="*/ 114300 h 1123975"/>
              <a:gd name="connsiteX3" fmla="*/ 123825 w 1409700"/>
              <a:gd name="connsiteY3" fmla="*/ 142875 h 1123975"/>
              <a:gd name="connsiteX4" fmla="*/ 161925 w 1409700"/>
              <a:gd name="connsiteY4" fmla="*/ 209550 h 1123975"/>
              <a:gd name="connsiteX5" fmla="*/ 190500 w 1409700"/>
              <a:gd name="connsiteY5" fmla="*/ 238125 h 1123975"/>
              <a:gd name="connsiteX6" fmla="*/ 247650 w 1409700"/>
              <a:gd name="connsiteY6" fmla="*/ 333375 h 1123975"/>
              <a:gd name="connsiteX7" fmla="*/ 390525 w 1409700"/>
              <a:gd name="connsiteY7" fmla="*/ 495300 h 1123975"/>
              <a:gd name="connsiteX8" fmla="*/ 419100 w 1409700"/>
              <a:gd name="connsiteY8" fmla="*/ 533400 h 1123975"/>
              <a:gd name="connsiteX9" fmla="*/ 447675 w 1409700"/>
              <a:gd name="connsiteY9" fmla="*/ 581025 h 1123975"/>
              <a:gd name="connsiteX10" fmla="*/ 495300 w 1409700"/>
              <a:gd name="connsiteY10" fmla="*/ 619125 h 1123975"/>
              <a:gd name="connsiteX11" fmla="*/ 533400 w 1409700"/>
              <a:gd name="connsiteY11" fmla="*/ 666750 h 1123975"/>
              <a:gd name="connsiteX12" fmla="*/ 609600 w 1409700"/>
              <a:gd name="connsiteY12" fmla="*/ 723900 h 1123975"/>
              <a:gd name="connsiteX13" fmla="*/ 638175 w 1409700"/>
              <a:gd name="connsiteY13" fmla="*/ 771525 h 1123975"/>
              <a:gd name="connsiteX14" fmla="*/ 723900 w 1409700"/>
              <a:gd name="connsiteY14" fmla="*/ 838200 h 1123975"/>
              <a:gd name="connsiteX15" fmla="*/ 790575 w 1409700"/>
              <a:gd name="connsiteY15" fmla="*/ 876300 h 1123975"/>
              <a:gd name="connsiteX16" fmla="*/ 819150 w 1409700"/>
              <a:gd name="connsiteY16" fmla="*/ 904875 h 1123975"/>
              <a:gd name="connsiteX17" fmla="*/ 895350 w 1409700"/>
              <a:gd name="connsiteY17" fmla="*/ 952500 h 1123975"/>
              <a:gd name="connsiteX18" fmla="*/ 923925 w 1409700"/>
              <a:gd name="connsiteY18" fmla="*/ 971550 h 1123975"/>
              <a:gd name="connsiteX19" fmla="*/ 962025 w 1409700"/>
              <a:gd name="connsiteY19" fmla="*/ 981075 h 1123975"/>
              <a:gd name="connsiteX20" fmla="*/ 1000125 w 1409700"/>
              <a:gd name="connsiteY20" fmla="*/ 1000125 h 1123975"/>
              <a:gd name="connsiteX21" fmla="*/ 1123950 w 1409700"/>
              <a:gd name="connsiteY21" fmla="*/ 1047750 h 1123975"/>
              <a:gd name="connsiteX22" fmla="*/ 1209675 w 1409700"/>
              <a:gd name="connsiteY22" fmla="*/ 1057275 h 1123975"/>
              <a:gd name="connsiteX23" fmla="*/ 1295400 w 1409700"/>
              <a:gd name="connsiteY23" fmla="*/ 1085850 h 1123975"/>
              <a:gd name="connsiteX24" fmla="*/ 1371600 w 1409700"/>
              <a:gd name="connsiteY24" fmla="*/ 1114425 h 1123975"/>
              <a:gd name="connsiteX25" fmla="*/ 1409700 w 1409700"/>
              <a:gd name="connsiteY25" fmla="*/ 1123950 h 1123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409700" h="1123975">
                <a:moveTo>
                  <a:pt x="0" y="0"/>
                </a:moveTo>
                <a:cubicBezTo>
                  <a:pt x="19050" y="15875"/>
                  <a:pt x="41275" y="28575"/>
                  <a:pt x="57150" y="47625"/>
                </a:cubicBezTo>
                <a:cubicBezTo>
                  <a:pt x="73537" y="67290"/>
                  <a:pt x="80571" y="93330"/>
                  <a:pt x="95250" y="114300"/>
                </a:cubicBezTo>
                <a:cubicBezTo>
                  <a:pt x="102975" y="125335"/>
                  <a:pt x="116100" y="131840"/>
                  <a:pt x="123825" y="142875"/>
                </a:cubicBezTo>
                <a:cubicBezTo>
                  <a:pt x="138504" y="163845"/>
                  <a:pt x="147246" y="188580"/>
                  <a:pt x="161925" y="209550"/>
                </a:cubicBezTo>
                <a:cubicBezTo>
                  <a:pt x="169650" y="220585"/>
                  <a:pt x="182833" y="227050"/>
                  <a:pt x="190500" y="238125"/>
                </a:cubicBezTo>
                <a:cubicBezTo>
                  <a:pt x="211576" y="268568"/>
                  <a:pt x="221468" y="307193"/>
                  <a:pt x="247650" y="333375"/>
                </a:cubicBezTo>
                <a:cubicBezTo>
                  <a:pt x="336902" y="422627"/>
                  <a:pt x="302677" y="383493"/>
                  <a:pt x="390525" y="495300"/>
                </a:cubicBezTo>
                <a:cubicBezTo>
                  <a:pt x="400333" y="507783"/>
                  <a:pt x="410932" y="519787"/>
                  <a:pt x="419100" y="533400"/>
                </a:cubicBezTo>
                <a:cubicBezTo>
                  <a:pt x="428625" y="549275"/>
                  <a:pt x="435375" y="567188"/>
                  <a:pt x="447675" y="581025"/>
                </a:cubicBezTo>
                <a:cubicBezTo>
                  <a:pt x="461181" y="596220"/>
                  <a:pt x="480925" y="604750"/>
                  <a:pt x="495300" y="619125"/>
                </a:cubicBezTo>
                <a:cubicBezTo>
                  <a:pt x="509675" y="633500"/>
                  <a:pt x="518414" y="653013"/>
                  <a:pt x="533400" y="666750"/>
                </a:cubicBezTo>
                <a:cubicBezTo>
                  <a:pt x="556805" y="688204"/>
                  <a:pt x="609600" y="723900"/>
                  <a:pt x="609600" y="723900"/>
                </a:cubicBezTo>
                <a:cubicBezTo>
                  <a:pt x="619125" y="739775"/>
                  <a:pt x="625084" y="758434"/>
                  <a:pt x="638175" y="771525"/>
                </a:cubicBezTo>
                <a:cubicBezTo>
                  <a:pt x="663773" y="797123"/>
                  <a:pt x="691521" y="822011"/>
                  <a:pt x="723900" y="838200"/>
                </a:cubicBezTo>
                <a:cubicBezTo>
                  <a:pt x="747191" y="849845"/>
                  <a:pt x="770380" y="859471"/>
                  <a:pt x="790575" y="876300"/>
                </a:cubicBezTo>
                <a:cubicBezTo>
                  <a:pt x="800923" y="884924"/>
                  <a:pt x="808256" y="896952"/>
                  <a:pt x="819150" y="904875"/>
                </a:cubicBezTo>
                <a:cubicBezTo>
                  <a:pt x="843374" y="922492"/>
                  <a:pt x="870428" y="935885"/>
                  <a:pt x="895350" y="952500"/>
                </a:cubicBezTo>
                <a:cubicBezTo>
                  <a:pt x="904875" y="958850"/>
                  <a:pt x="913403" y="967041"/>
                  <a:pt x="923925" y="971550"/>
                </a:cubicBezTo>
                <a:cubicBezTo>
                  <a:pt x="935957" y="976707"/>
                  <a:pt x="949768" y="976478"/>
                  <a:pt x="962025" y="981075"/>
                </a:cubicBezTo>
                <a:cubicBezTo>
                  <a:pt x="975320" y="986061"/>
                  <a:pt x="986995" y="994719"/>
                  <a:pt x="1000125" y="1000125"/>
                </a:cubicBezTo>
                <a:cubicBezTo>
                  <a:pt x="1041017" y="1016963"/>
                  <a:pt x="1079998" y="1042866"/>
                  <a:pt x="1123950" y="1047750"/>
                </a:cubicBezTo>
                <a:lnTo>
                  <a:pt x="1209675" y="1057275"/>
                </a:lnTo>
                <a:cubicBezTo>
                  <a:pt x="1238250" y="1066800"/>
                  <a:pt x="1268459" y="1072380"/>
                  <a:pt x="1295400" y="1085850"/>
                </a:cubicBezTo>
                <a:cubicBezTo>
                  <a:pt x="1354587" y="1115443"/>
                  <a:pt x="1311079" y="1097133"/>
                  <a:pt x="1371600" y="1114425"/>
                </a:cubicBezTo>
                <a:cubicBezTo>
                  <a:pt x="1408452" y="1124954"/>
                  <a:pt x="1388470" y="1123950"/>
                  <a:pt x="1409700" y="1123950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tailEnd type="arrow" w="med" len="med"/>
          </a:ln>
          <a:effectLst/>
        </p:spPr>
        <p:txBody>
          <a:bodyPr vert="horz" wrap="square" lIns="118809" tIns="59404" rIns="118809" bIns="59404" anchor="t" anchorCtr="0"/>
          <a:lstStyle/>
          <a:p>
            <a:pPr defTabSz="1350168"/>
            <a:endParaRPr lang="ko-KR" altLang="en-US" sz="2339">
              <a:latin typeface="Arial"/>
              <a:ea typeface="+mn-ea"/>
              <a:cs typeface="+mn-c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30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hidden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>
                <a:solidFill>
                  <a:srgbClr val="0000FF"/>
                </a:solidFill>
              </a:rPr>
              <a:t>&lt;input</a:t>
            </a:r>
            <a:r>
              <a:rPr lang="en-US" altLang="ko-KR"/>
              <a:t> </a:t>
            </a:r>
            <a:r>
              <a:rPr lang="en-US" altLang="ko-KR">
                <a:solidFill>
                  <a:srgbClr val="FF0000"/>
                </a:solidFill>
              </a:rPr>
              <a:t>type</a:t>
            </a:r>
            <a:r>
              <a:rPr lang="en-US" altLang="ko-KR"/>
              <a:t>=</a:t>
            </a:r>
            <a:r>
              <a:rPr lang="en-US" altLang="ko-KR">
                <a:solidFill>
                  <a:srgbClr val="6600FF"/>
                </a:solidFill>
              </a:rPr>
              <a:t>"hidden"</a:t>
            </a:r>
            <a:r>
              <a:rPr lang="en-US" altLang="ko-KR"/>
              <a:t> </a:t>
            </a:r>
            <a:r>
              <a:rPr lang="en-US" altLang="ko-KR">
                <a:solidFill>
                  <a:srgbClr val="FF0000"/>
                </a:solidFill>
              </a:rPr>
              <a:t>name</a:t>
            </a:r>
            <a:r>
              <a:rPr lang="en-US" altLang="ko-KR"/>
              <a:t>=</a:t>
            </a:r>
            <a:r>
              <a:rPr lang="en-US" altLang="ko-KR">
                <a:solidFill>
                  <a:srgbClr val="6600FF"/>
                </a:solidFill>
              </a:rPr>
              <a:t>"" </a:t>
            </a:r>
            <a:r>
              <a:rPr lang="en-US" altLang="ko-KR">
                <a:solidFill>
                  <a:srgbClr val="FF0000"/>
                </a:solidFill>
              </a:rPr>
              <a:t>value</a:t>
            </a:r>
            <a:r>
              <a:rPr lang="en-US" altLang="ko-KR"/>
              <a:t>=</a:t>
            </a:r>
            <a:r>
              <a:rPr lang="en-US" altLang="ko-KR">
                <a:solidFill>
                  <a:srgbClr val="6600FF"/>
                </a:solidFill>
              </a:rPr>
              <a:t>""</a:t>
            </a:r>
            <a:r>
              <a:rPr lang="en-US" altLang="ko-KR">
                <a:solidFill>
                  <a:srgbClr val="0000FF"/>
                </a:solidFill>
              </a:rPr>
              <a:t>&gt;</a:t>
            </a:r>
          </a:p>
          <a:p>
            <a:pPr lvl="0"/>
            <a:r>
              <a:rPr lang="ko-KR" altLang="en-US"/>
              <a:t>사용자가 직접 입력하는 데이터는 아니지만 클라이언트 컴퓨터가 서버 컴퓨터로 특정한 데이터를 전송하고 싶은 경우 많이 사용</a:t>
            </a:r>
          </a:p>
          <a:p>
            <a:pPr lvl="0"/>
            <a:r>
              <a:rPr lang="ko-KR" altLang="en-US"/>
              <a:t>화면에는 아무것도 나타나지 않고 사용자가 </a:t>
            </a:r>
            <a:r>
              <a:rPr lang="en-US" altLang="ko-KR"/>
              <a:t>"</a:t>
            </a:r>
            <a:r>
              <a:rPr lang="ko-KR" altLang="en-US"/>
              <a:t>제출</a:t>
            </a:r>
            <a:r>
              <a:rPr lang="en-US" altLang="ko-KR"/>
              <a:t>" </a:t>
            </a:r>
            <a:r>
              <a:rPr lang="ko-KR" altLang="en-US"/>
              <a:t>버튼을 누를 때 서버로 </a:t>
            </a:r>
            <a:r>
              <a:rPr lang="en-US" altLang="ko-KR"/>
              <a:t>name</a:t>
            </a:r>
            <a:r>
              <a:rPr lang="ko-KR" altLang="en-US"/>
              <a:t>과 </a:t>
            </a:r>
            <a:r>
              <a:rPr lang="en-US" altLang="ko-KR"/>
              <a:t>value</a:t>
            </a:r>
            <a:r>
              <a:rPr lang="ko-KR" altLang="en-US"/>
              <a:t>가 전송됨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31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0"/>
            <a:r>
              <a:rPr lang="en-US" altLang="ko-KR"/>
              <a:t>&lt;button&gt; </a:t>
            </a:r>
            <a:r>
              <a:rPr lang="ko-KR" altLang="en-US"/>
              <a:t>버튼</a:t>
            </a:r>
          </a:p>
        </p:txBody>
      </p:sp>
      <p:sp>
        <p:nvSpPr>
          <p:cNvPr id="4" name="내용 개체 틀 2"/>
          <p:cNvSpPr txBox="1"/>
          <p:nvPr/>
        </p:nvSpPr>
        <p:spPr>
          <a:xfrm>
            <a:off x="386338" y="1930636"/>
            <a:ext cx="11159569" cy="9394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&lt;button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 </a:t>
            </a:r>
            <a:r>
              <a:rPr lang="en-US" altLang="ko-KR" sz="2339" b="1">
                <a:solidFill>
                  <a:schemeClr val="tx2"/>
                </a:solidFill>
                <a:latin typeface="Arial"/>
                <a:ea typeface="+mn-ea"/>
                <a:cs typeface="+mn-cs"/>
              </a:rPr>
              <a:t>onclick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"alert('</a:t>
            </a:r>
            <a:r>
              <a:rPr lang="ko-KR" altLang="en-US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안녕하세요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?')"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&gt;</a:t>
            </a:r>
            <a:r>
              <a:rPr lang="ko-KR" altLang="en-US" sz="2339" b="1">
                <a:latin typeface="Arial"/>
                <a:ea typeface="+mn-ea"/>
                <a:cs typeface="+mn-cs"/>
              </a:rPr>
              <a:t>눌러보세요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!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&lt;/button&gt;</a:t>
            </a:r>
          </a:p>
          <a:p>
            <a:pPr marL="0" indent="0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 submit</a:t>
            </a:r>
            <a:r>
              <a:rPr lang="ko-KR" altLang="en-US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기능을 수행 </a:t>
            </a:r>
            <a:endParaRPr lang="en-US" altLang="ko-KR" sz="2339" b="1">
              <a:solidFill>
                <a:srgbClr val="0000FF"/>
              </a:solidFill>
              <a:latin typeface="Arial"/>
              <a:ea typeface="+mn-ea"/>
              <a:cs typeface="+mn-cs"/>
            </a:endParaRPr>
          </a:p>
        </p:txBody>
      </p:sp>
      <p:pic>
        <p:nvPicPr>
          <p:cNvPr id="32769" name="_x442756016" descr="EMB00001a1c1296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4491652" y="3378617"/>
            <a:ext cx="5012234" cy="2852998"/>
          </a:xfrm>
          <a:prstGeom prst="rect">
            <a:avLst/>
          </a:prstGeom>
          <a:noFill/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32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sz="5717">
                <a:latin typeface="Arial"/>
                <a:ea typeface="+mn-ea"/>
                <a:cs typeface="+mn-cs"/>
              </a:rPr>
              <a:t>여러줄의 문자 입력받기</a:t>
            </a:r>
          </a:p>
        </p:txBody>
      </p:sp>
      <p:sp>
        <p:nvSpPr>
          <p:cNvPr id="4" name="내용 개체 틀 2"/>
          <p:cNvSpPr txBox="1"/>
          <p:nvPr/>
        </p:nvSpPr>
        <p:spPr>
          <a:xfrm>
            <a:off x="386338" y="1782127"/>
            <a:ext cx="11159569" cy="1995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&lt;form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"input"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action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"getfeedback.jsp"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method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"get"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ko-KR" altLang="en-US" sz="2339" b="1">
                <a:latin typeface="Arial"/>
                <a:ea typeface="+mn-ea"/>
                <a:cs typeface="+mn-cs"/>
              </a:rPr>
              <a:t>고객의 의견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&lt;br&gt;</a:t>
            </a:r>
          </a:p>
          <a:p>
            <a:pPr marL="0" indent="0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&lt;textarea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"feedback"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rows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"5"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cols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"50"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&gt;&lt;/textarea&gt;</a:t>
            </a:r>
          </a:p>
          <a:p>
            <a:pPr marL="0" indent="0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&lt;/form&gt;</a:t>
            </a:r>
          </a:p>
        </p:txBody>
      </p:sp>
      <p:pic>
        <p:nvPicPr>
          <p:cNvPr id="2049" name="_x243964864" descr="EMB0000166caaf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4989457" y="4178889"/>
            <a:ext cx="6194194" cy="2087399"/>
          </a:xfrm>
          <a:prstGeom prst="rect">
            <a:avLst/>
          </a:prstGeom>
          <a:noFill/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33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2"/>
            <a:r>
              <a:rPr lang="ko-KR" altLang="en-US" sz="5717">
                <a:latin typeface="Arial"/>
                <a:ea typeface="+mn-ea"/>
                <a:cs typeface="+mn-cs"/>
              </a:rPr>
              <a:t>콤보박스</a:t>
            </a:r>
            <a:r>
              <a:rPr lang="en-US" altLang="ko-KR" sz="5717">
                <a:latin typeface="Arial"/>
                <a:ea typeface="+mn-ea"/>
                <a:cs typeface="+mn-cs"/>
              </a:rPr>
              <a:t>(</a:t>
            </a:r>
            <a:r>
              <a:rPr lang="ko-KR" altLang="en-US" sz="5717">
                <a:latin typeface="Arial"/>
                <a:ea typeface="+mn-ea"/>
                <a:cs typeface="+mn-cs"/>
              </a:rPr>
              <a:t>드롭다운리스트</a:t>
            </a:r>
            <a:r>
              <a:rPr lang="en-US" altLang="ko-KR" sz="5717">
                <a:latin typeface="Arial"/>
                <a:ea typeface="+mn-ea"/>
                <a:cs typeface="+mn-cs"/>
              </a:rPr>
              <a:t>)</a:t>
            </a:r>
            <a:endParaRPr lang="ko-KR" altLang="en-US" sz="5717">
              <a:latin typeface="Arial"/>
              <a:ea typeface="+mn-ea"/>
              <a:cs typeface="+mn-cs"/>
            </a:endParaRPr>
          </a:p>
        </p:txBody>
      </p:sp>
      <p:sp>
        <p:nvSpPr>
          <p:cNvPr id="4" name="내용 개체 틀 2"/>
          <p:cNvSpPr txBox="1"/>
          <p:nvPr/>
        </p:nvSpPr>
        <p:spPr>
          <a:xfrm>
            <a:off x="386338" y="1782126"/>
            <a:ext cx="11159569" cy="36125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&lt;form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action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""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&lt;select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"cars"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	&lt;option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"bmw"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BMW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&lt;/option&gt;</a:t>
            </a:r>
          </a:p>
          <a:p>
            <a:pPr marL="0" indent="0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	&lt;option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"benz"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Benz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&lt;/option&gt;</a:t>
            </a:r>
          </a:p>
          <a:p>
            <a:pPr marL="0" indent="0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	&lt;option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"hyundai"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selected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  <a:r>
              <a:rPr lang="ko-KR" altLang="en-US" sz="2339" b="1">
                <a:latin typeface="Arial"/>
                <a:ea typeface="+mn-ea"/>
                <a:cs typeface="+mn-cs"/>
              </a:rPr>
              <a:t>현대자동차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&lt;/option&gt;</a:t>
            </a:r>
          </a:p>
          <a:p>
            <a:pPr marL="0" indent="0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	&lt;option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"kia"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  <a:r>
              <a:rPr lang="ko-KR" altLang="en-US" sz="2339" b="1">
                <a:latin typeface="Arial"/>
                <a:ea typeface="+mn-ea"/>
                <a:cs typeface="+mn-cs"/>
              </a:rPr>
              <a:t>기아자동차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&lt;/option&gt;</a:t>
            </a:r>
          </a:p>
          <a:p>
            <a:pPr marL="0" indent="0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&lt;/select&gt;</a:t>
            </a:r>
          </a:p>
          <a:p>
            <a:pPr marL="0" indent="0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&lt;/form&gt;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>
          <a:xfrm>
            <a:off x="-794" y="-1015403"/>
            <a:ext cx="240003" cy="3969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vert="horz" wrap="none" lIns="118809" tIns="59404" rIns="118809" bIns="59404" anchor="ctr" anchorCtr="0">
            <a:spAutoFit/>
          </a:bodyPr>
          <a:lstStyle/>
          <a:p>
            <a:endParaRPr lang="ko-KR" altLang="en-US">
              <a:latin typeface="Arial"/>
              <a:ea typeface="+mn-ea"/>
              <a:cs typeface="+mn-cs"/>
            </a:endParaRPr>
          </a:p>
        </p:txBody>
      </p:sp>
      <p:pic>
        <p:nvPicPr>
          <p:cNvPr id="3073" name="_x243964224" descr="EMB0000166caaf7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2739905" y="5128381"/>
            <a:ext cx="8157290" cy="1472731"/>
          </a:xfrm>
          <a:prstGeom prst="rect">
            <a:avLst/>
          </a:prstGeom>
          <a:noFill/>
        </p:spPr>
      </p:pic>
      <p:pic>
        <p:nvPicPr>
          <p:cNvPr id="3075" name="_x243964544" descr="EMB0000166caafa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4626808" y="6385959"/>
            <a:ext cx="1741014" cy="1237588"/>
          </a:xfrm>
          <a:prstGeom prst="rect">
            <a:avLst/>
          </a:prstGeom>
          <a:noFill/>
        </p:spPr>
      </p:pic>
      <p:sp>
        <p:nvSpPr>
          <p:cNvPr id="6" name="자유형 5"/>
          <p:cNvSpPr/>
          <p:nvPr/>
        </p:nvSpPr>
        <p:spPr>
          <a:xfrm>
            <a:off x="3452078" y="7004753"/>
            <a:ext cx="948818" cy="756091"/>
          </a:xfrm>
          <a:custGeom>
            <a:avLst/>
            <a:gdLst>
              <a:gd name="connsiteX0" fmla="*/ 0 w 800100"/>
              <a:gd name="connsiteY0" fmla="*/ 0 h 581919"/>
              <a:gd name="connsiteX1" fmla="*/ 47625 w 800100"/>
              <a:gd name="connsiteY1" fmla="*/ 104775 h 581919"/>
              <a:gd name="connsiteX2" fmla="*/ 76200 w 800100"/>
              <a:gd name="connsiteY2" fmla="*/ 171450 h 581919"/>
              <a:gd name="connsiteX3" fmla="*/ 104775 w 800100"/>
              <a:gd name="connsiteY3" fmla="*/ 200025 h 581919"/>
              <a:gd name="connsiteX4" fmla="*/ 123825 w 800100"/>
              <a:gd name="connsiteY4" fmla="*/ 228600 h 581919"/>
              <a:gd name="connsiteX5" fmla="*/ 133350 w 800100"/>
              <a:gd name="connsiteY5" fmla="*/ 257175 h 581919"/>
              <a:gd name="connsiteX6" fmla="*/ 190500 w 800100"/>
              <a:gd name="connsiteY6" fmla="*/ 314325 h 581919"/>
              <a:gd name="connsiteX7" fmla="*/ 257175 w 800100"/>
              <a:gd name="connsiteY7" fmla="*/ 390525 h 581919"/>
              <a:gd name="connsiteX8" fmla="*/ 285750 w 800100"/>
              <a:gd name="connsiteY8" fmla="*/ 400050 h 581919"/>
              <a:gd name="connsiteX9" fmla="*/ 361950 w 800100"/>
              <a:gd name="connsiteY9" fmla="*/ 447675 h 581919"/>
              <a:gd name="connsiteX10" fmla="*/ 400050 w 800100"/>
              <a:gd name="connsiteY10" fmla="*/ 476250 h 581919"/>
              <a:gd name="connsiteX11" fmla="*/ 485775 w 800100"/>
              <a:gd name="connsiteY11" fmla="*/ 504825 h 581919"/>
              <a:gd name="connsiteX12" fmla="*/ 542925 w 800100"/>
              <a:gd name="connsiteY12" fmla="*/ 523875 h 581919"/>
              <a:gd name="connsiteX13" fmla="*/ 581025 w 800100"/>
              <a:gd name="connsiteY13" fmla="*/ 542925 h 581919"/>
              <a:gd name="connsiteX14" fmla="*/ 657225 w 800100"/>
              <a:gd name="connsiteY14" fmla="*/ 552450 h 581919"/>
              <a:gd name="connsiteX15" fmla="*/ 733425 w 800100"/>
              <a:gd name="connsiteY15" fmla="*/ 581025 h 581919"/>
              <a:gd name="connsiteX16" fmla="*/ 800100 w 800100"/>
              <a:gd name="connsiteY16" fmla="*/ 581025 h 581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00100" h="581919">
                <a:moveTo>
                  <a:pt x="0" y="0"/>
                </a:moveTo>
                <a:cubicBezTo>
                  <a:pt x="38971" y="116913"/>
                  <a:pt x="-4250" y="1025"/>
                  <a:pt x="47625" y="104775"/>
                </a:cubicBezTo>
                <a:cubicBezTo>
                  <a:pt x="58439" y="126402"/>
                  <a:pt x="63759" y="150716"/>
                  <a:pt x="76200" y="171450"/>
                </a:cubicBezTo>
                <a:cubicBezTo>
                  <a:pt x="83130" y="183001"/>
                  <a:pt x="96151" y="189677"/>
                  <a:pt x="104775" y="200025"/>
                </a:cubicBezTo>
                <a:cubicBezTo>
                  <a:pt x="112104" y="208819"/>
                  <a:pt x="118705" y="218361"/>
                  <a:pt x="123825" y="228600"/>
                </a:cubicBezTo>
                <a:cubicBezTo>
                  <a:pt x="128315" y="237580"/>
                  <a:pt x="127186" y="249250"/>
                  <a:pt x="133350" y="257175"/>
                </a:cubicBezTo>
                <a:cubicBezTo>
                  <a:pt x="149890" y="278441"/>
                  <a:pt x="173670" y="293288"/>
                  <a:pt x="190500" y="314325"/>
                </a:cubicBezTo>
                <a:cubicBezTo>
                  <a:pt x="199974" y="326167"/>
                  <a:pt x="238768" y="378253"/>
                  <a:pt x="257175" y="390525"/>
                </a:cubicBezTo>
                <a:cubicBezTo>
                  <a:pt x="265529" y="396094"/>
                  <a:pt x="276225" y="396875"/>
                  <a:pt x="285750" y="400050"/>
                </a:cubicBezTo>
                <a:cubicBezTo>
                  <a:pt x="342996" y="457296"/>
                  <a:pt x="280772" y="402576"/>
                  <a:pt x="361950" y="447675"/>
                </a:cubicBezTo>
                <a:cubicBezTo>
                  <a:pt x="375827" y="455385"/>
                  <a:pt x="386173" y="468540"/>
                  <a:pt x="400050" y="476250"/>
                </a:cubicBezTo>
                <a:cubicBezTo>
                  <a:pt x="437417" y="497009"/>
                  <a:pt x="448248" y="493567"/>
                  <a:pt x="485775" y="504825"/>
                </a:cubicBezTo>
                <a:cubicBezTo>
                  <a:pt x="505009" y="510595"/>
                  <a:pt x="524281" y="516417"/>
                  <a:pt x="542925" y="523875"/>
                </a:cubicBezTo>
                <a:cubicBezTo>
                  <a:pt x="556108" y="529148"/>
                  <a:pt x="567250" y="539481"/>
                  <a:pt x="581025" y="542925"/>
                </a:cubicBezTo>
                <a:cubicBezTo>
                  <a:pt x="605858" y="549133"/>
                  <a:pt x="631825" y="549275"/>
                  <a:pt x="657225" y="552450"/>
                </a:cubicBezTo>
                <a:cubicBezTo>
                  <a:pt x="685152" y="566414"/>
                  <a:pt x="701724" y="578143"/>
                  <a:pt x="733425" y="581025"/>
                </a:cubicBezTo>
                <a:cubicBezTo>
                  <a:pt x="755559" y="583037"/>
                  <a:pt x="777875" y="581025"/>
                  <a:pt x="800100" y="581025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tailEnd type="arrow" w="med" len="med"/>
          </a:ln>
          <a:effectLst/>
        </p:spPr>
        <p:txBody>
          <a:bodyPr vert="horz" wrap="square" lIns="118809" tIns="59404" rIns="118809" bIns="59404" anchor="t" anchorCtr="0"/>
          <a:lstStyle/>
          <a:p>
            <a:pPr defTabSz="1350168"/>
            <a:endParaRPr lang="ko-KR" altLang="en-US" sz="2339">
              <a:latin typeface="Arial"/>
              <a:ea typeface="+mn-ea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34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2"/>
            <a:r>
              <a:rPr lang="en-US" altLang="ko-KR" sz="5717">
                <a:latin typeface="Arial"/>
                <a:ea typeface="+mn-ea"/>
                <a:cs typeface="+mn-cs"/>
              </a:rPr>
              <a:t>&lt;fieldset&gt;</a:t>
            </a:r>
            <a:endParaRPr lang="ko-KR" altLang="en-US" sz="5717">
              <a:latin typeface="Arial"/>
              <a:ea typeface="+mn-ea"/>
              <a:cs typeface="+mn-cs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입력 요소를 그룹핑하는 데 사용되는 태그</a:t>
            </a:r>
          </a:p>
          <a:p>
            <a:pPr lvl="0"/>
            <a:r>
              <a:rPr lang="ko-KR" altLang="en-US"/>
              <a:t>그룹의 경계에 선을 그려준다</a:t>
            </a:r>
            <a:r>
              <a:rPr lang="en-US" altLang="ko-KR"/>
              <a:t>.</a:t>
            </a:r>
          </a:p>
          <a:p>
            <a:pPr lvl="0"/>
            <a:r>
              <a:rPr lang="en-US" altLang="ko-KR"/>
              <a:t>&lt;legend&gt;</a:t>
            </a:r>
            <a:r>
              <a:rPr lang="ko-KR" altLang="en-US"/>
              <a:t>를 사용하면 그룹에 제목을 붙일 수 있음</a:t>
            </a:r>
          </a:p>
        </p:txBody>
      </p:sp>
      <p:sp>
        <p:nvSpPr>
          <p:cNvPr id="4" name="내용 개체 틀 2"/>
          <p:cNvSpPr txBox="1"/>
          <p:nvPr/>
        </p:nvSpPr>
        <p:spPr>
          <a:xfrm>
            <a:off x="400778" y="3599326"/>
            <a:ext cx="11159569" cy="35709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&lt;form&gt;</a:t>
            </a:r>
          </a:p>
          <a:p>
            <a:pPr marL="0" indent="0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    &lt;fieldset&gt;</a:t>
            </a:r>
          </a:p>
          <a:p>
            <a:pPr marL="0" indent="0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        &lt;legend&gt;</a:t>
            </a:r>
            <a:r>
              <a:rPr lang="ko-KR" altLang="en-US" sz="2339" b="1">
                <a:latin typeface="Arial"/>
                <a:ea typeface="+mn-ea"/>
                <a:cs typeface="+mn-cs"/>
              </a:rPr>
              <a:t>인적사항입력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&lt;/legend&gt;</a:t>
            </a:r>
          </a:p>
          <a:p>
            <a:pPr marL="0" indent="0">
              <a:buNone/>
            </a:pPr>
            <a:r>
              <a:rPr lang="ko-KR" altLang="en-US" sz="2339" b="1">
                <a:latin typeface="Arial"/>
                <a:ea typeface="+mn-ea"/>
                <a:cs typeface="+mn-cs"/>
              </a:rPr>
              <a:t>        이름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:        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"text"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&gt;&lt;br&gt;</a:t>
            </a:r>
          </a:p>
          <a:p>
            <a:pPr marL="0" indent="0">
              <a:buNone/>
            </a:pPr>
            <a:r>
              <a:rPr lang="ko-KR" altLang="en-US" sz="2339" b="1">
                <a:latin typeface="Arial"/>
                <a:ea typeface="+mn-ea"/>
                <a:cs typeface="+mn-cs"/>
              </a:rPr>
              <a:t>        전화번호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:    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"text"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&gt;&lt;br&gt;</a:t>
            </a:r>
          </a:p>
          <a:p>
            <a:pPr marL="0" indent="0">
              <a:buNone/>
            </a:pPr>
            <a:r>
              <a:rPr lang="ko-KR" altLang="en-US" sz="2339" b="1">
                <a:latin typeface="Arial"/>
                <a:ea typeface="+mn-ea"/>
                <a:cs typeface="+mn-cs"/>
              </a:rPr>
              <a:t>        주소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:        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"text"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    &lt;/fieldset&gt;</a:t>
            </a:r>
          </a:p>
          <a:p>
            <a:pPr marL="0" indent="0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&lt;/form&gt;</a:t>
            </a:r>
          </a:p>
        </p:txBody>
      </p:sp>
      <p:pic>
        <p:nvPicPr>
          <p:cNvPr id="4097" name="_x11931488" descr="EMB0000166cab01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5291595" y="3786172"/>
            <a:ext cx="6430913" cy="2807442"/>
          </a:xfrm>
          <a:prstGeom prst="rect">
            <a:avLst/>
          </a:prstGeom>
          <a:noFill/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35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0"/>
            <a:r>
              <a:rPr lang="en-US" altLang="ko-KR"/>
              <a:t>&lt;label&gt;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&lt;input&gt;</a:t>
            </a:r>
            <a:r>
              <a:rPr lang="ko-KR" altLang="en-US"/>
              <a:t>요소를 위한 레이블</a:t>
            </a:r>
            <a:r>
              <a:rPr lang="en-US" altLang="ko-KR"/>
              <a:t>(label)</a:t>
            </a:r>
            <a:r>
              <a:rPr lang="ko-KR" altLang="en-US"/>
              <a:t>을 정의함</a:t>
            </a:r>
          </a:p>
          <a:p>
            <a:pPr lvl="0"/>
            <a:r>
              <a:rPr lang="en-US" altLang="ko-KR"/>
              <a:t>&lt;label&gt; </a:t>
            </a:r>
            <a:r>
              <a:rPr lang="ko-KR" altLang="en-US"/>
              <a:t>태그의 속성 </a:t>
            </a:r>
            <a:r>
              <a:rPr lang="en-US" altLang="ko-KR"/>
              <a:t>for</a:t>
            </a:r>
            <a:r>
              <a:rPr lang="ko-KR" altLang="en-US"/>
              <a:t>를 사용하면 레이블과 </a:t>
            </a:r>
            <a:r>
              <a:rPr lang="en-US" altLang="ko-KR"/>
              <a:t>&lt;input&gt;</a:t>
            </a:r>
            <a:r>
              <a:rPr lang="ko-KR" altLang="en-US"/>
              <a:t>의 </a:t>
            </a:r>
            <a:r>
              <a:rPr lang="en-US" altLang="ko-KR"/>
              <a:t>id </a:t>
            </a:r>
            <a:r>
              <a:rPr lang="ko-KR" altLang="en-US"/>
              <a:t>속성을 통해 서로 연결할 수 있음</a:t>
            </a:r>
          </a:p>
        </p:txBody>
      </p:sp>
      <p:sp>
        <p:nvSpPr>
          <p:cNvPr id="4" name="내용 개체 틀 2"/>
          <p:cNvSpPr txBox="1"/>
          <p:nvPr/>
        </p:nvSpPr>
        <p:spPr>
          <a:xfrm>
            <a:off x="400778" y="3478869"/>
            <a:ext cx="11159569" cy="33706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&lt;form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action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"proc_form.jsp"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    &lt;label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for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"male"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  <a:r>
              <a:rPr lang="ko-KR" altLang="en-US" sz="2339" b="1">
                <a:latin typeface="Arial"/>
                <a:ea typeface="+mn-ea"/>
                <a:cs typeface="+mn-cs"/>
              </a:rPr>
              <a:t>남성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&lt;/label&gt;</a:t>
            </a:r>
          </a:p>
          <a:p>
            <a:pPr marL="0" indent="0">
              <a:buNone/>
            </a:pPr>
            <a:r>
              <a:rPr lang="en-US" altLang="ko-KR" sz="2339" b="1">
                <a:latin typeface="Arial"/>
                <a:ea typeface="+mn-ea"/>
                <a:cs typeface="+mn-cs"/>
              </a:rPr>
              <a:t>    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"radio"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"gender"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id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"male"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"male"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&gt;&lt;br&gt;</a:t>
            </a:r>
          </a:p>
          <a:p>
            <a:pPr marL="0" indent="0">
              <a:buNone/>
            </a:pPr>
            <a:r>
              <a:rPr lang="en-US" altLang="ko-KR" sz="2339" b="1">
                <a:latin typeface="Arial"/>
                <a:ea typeface="+mn-ea"/>
                <a:cs typeface="+mn-cs"/>
              </a:rPr>
              <a:t>    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&lt;label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for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"female"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  <a:r>
              <a:rPr lang="ko-KR" altLang="en-US" sz="2339" b="1">
                <a:latin typeface="Arial"/>
                <a:ea typeface="+mn-ea"/>
                <a:cs typeface="+mn-cs"/>
              </a:rPr>
              <a:t>여성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&lt;/label&gt;</a:t>
            </a:r>
          </a:p>
          <a:p>
            <a:pPr marL="0" indent="0">
              <a:buNone/>
            </a:pPr>
            <a:r>
              <a:rPr lang="en-US" altLang="ko-KR" sz="2339" b="1">
                <a:latin typeface="Arial"/>
                <a:ea typeface="+mn-ea"/>
                <a:cs typeface="+mn-cs"/>
              </a:rPr>
              <a:t>    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"radio"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"gender"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id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"female"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"female"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&gt;&lt;br&gt;</a:t>
            </a:r>
          </a:p>
          <a:p>
            <a:pPr marL="0" indent="0">
              <a:buNone/>
            </a:pPr>
            <a:r>
              <a:rPr lang="en-US" altLang="ko-KR" sz="2339" b="1">
                <a:latin typeface="Arial"/>
                <a:ea typeface="+mn-ea"/>
                <a:cs typeface="+mn-cs"/>
              </a:rPr>
              <a:t>    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"submit"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ko-KR" altLang="en-US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제출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&lt;/form&gt;</a:t>
            </a:r>
          </a:p>
        </p:txBody>
      </p:sp>
      <p:pic>
        <p:nvPicPr>
          <p:cNvPr id="5121" name="_x11931408" descr="EMB0000166cab06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5740297" y="1297268"/>
            <a:ext cx="3791147" cy="2332724"/>
          </a:xfrm>
          <a:prstGeom prst="rect">
            <a:avLst/>
          </a:prstGeom>
          <a:noFill/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36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HTML </a:t>
            </a:r>
            <a:r>
              <a:rPr lang="ko-KR" altLang="en-US"/>
              <a:t>입력 요소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382461" y="1677341"/>
          <a:ext cx="11242096" cy="65705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6865"/>
                <a:gridCol w="8115231"/>
              </a:tblGrid>
              <a:tr h="3878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1">
                          <a:latin typeface="Arial"/>
                          <a:ea typeface="+mn-ea"/>
                          <a:cs typeface="+mn-cs"/>
                        </a:rPr>
                        <a:t>추가된 </a:t>
                      </a:r>
                      <a:r>
                        <a:rPr lang="en-US" altLang="ko-KR" sz="2300" b="1">
                          <a:latin typeface="Arial"/>
                          <a:ea typeface="+mn-ea"/>
                          <a:cs typeface="+mn-cs"/>
                        </a:rPr>
                        <a:t>&lt;input&gt; type</a:t>
                      </a:r>
                      <a:endParaRPr lang="ko-KR" altLang="en-US" sz="2300" b="1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1">
                          <a:latin typeface="Arial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118809" marR="118809" marT="59404" marB="59404"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  <a:tr h="387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>
                          <a:latin typeface="Arial"/>
                          <a:ea typeface="+mn-ea"/>
                          <a:cs typeface="+mn-cs"/>
                        </a:rPr>
                        <a:t>date</a:t>
                      </a:r>
                      <a:endParaRPr lang="ko-KR" altLang="en-US" sz="230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>
                          <a:latin typeface="Arial"/>
                          <a:ea typeface="+mn-ea"/>
                          <a:cs typeface="+mn-cs"/>
                        </a:rPr>
                        <a:t>날짜를 입력할 수 있는 컨트롤</a:t>
                      </a:r>
                    </a:p>
                  </a:txBody>
                  <a:tcPr marL="118809" marR="118809" marT="59404" marB="59404" anchor="ctr"/>
                </a:tc>
              </a:tr>
              <a:tr h="387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>
                          <a:latin typeface="Arial"/>
                          <a:ea typeface="+mn-ea"/>
                          <a:cs typeface="+mn-cs"/>
                        </a:rPr>
                        <a:t>datetime</a:t>
                      </a:r>
                      <a:endParaRPr lang="ko-KR" altLang="en-US" sz="230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>
                          <a:latin typeface="Arial"/>
                          <a:ea typeface="+mn-ea"/>
                          <a:cs typeface="+mn-cs"/>
                        </a:rPr>
                        <a:t>UTC </a:t>
                      </a:r>
                      <a:r>
                        <a:rPr lang="ko-KR" altLang="en-US" sz="2300">
                          <a:latin typeface="Arial"/>
                          <a:ea typeface="+mn-ea"/>
                          <a:cs typeface="+mn-cs"/>
                        </a:rPr>
                        <a:t>날짜</a:t>
                      </a:r>
                      <a:r>
                        <a:rPr lang="en-US" altLang="ko-KR" sz="2300">
                          <a:latin typeface="Arial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2300">
                          <a:latin typeface="Arial"/>
                          <a:ea typeface="+mn-ea"/>
                          <a:cs typeface="+mn-cs"/>
                        </a:rPr>
                        <a:t>시각 형식을 이용한 날짜와 시각 표시 컨트롤</a:t>
                      </a:r>
                    </a:p>
                  </a:txBody>
                  <a:tcPr marL="118809" marR="118809" marT="59404" marB="59404" anchor="ctr"/>
                </a:tc>
              </a:tr>
              <a:tr h="387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>
                          <a:latin typeface="Arial"/>
                          <a:ea typeface="+mn-ea"/>
                          <a:cs typeface="+mn-cs"/>
                        </a:rPr>
                        <a:t>datetime-local</a:t>
                      </a:r>
                      <a:endParaRPr lang="ko-KR" altLang="en-US" sz="230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>
                          <a:latin typeface="Arial"/>
                          <a:ea typeface="+mn-ea"/>
                          <a:cs typeface="+mn-cs"/>
                        </a:rPr>
                        <a:t>현지 날짜</a:t>
                      </a:r>
                      <a:r>
                        <a:rPr lang="en-US" altLang="ko-KR" sz="2300">
                          <a:latin typeface="Arial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2300">
                          <a:latin typeface="Arial"/>
                          <a:ea typeface="+mn-ea"/>
                          <a:cs typeface="+mn-cs"/>
                        </a:rPr>
                        <a:t>시각</a:t>
                      </a:r>
                    </a:p>
                  </a:txBody>
                  <a:tcPr marL="118809" marR="118809" marT="59404" marB="59404" anchor="ctr"/>
                </a:tc>
              </a:tr>
              <a:tr h="387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>
                          <a:latin typeface="Arial"/>
                          <a:ea typeface="+mn-ea"/>
                          <a:cs typeface="+mn-cs"/>
                        </a:rPr>
                        <a:t>month</a:t>
                      </a:r>
                      <a:endParaRPr lang="ko-KR" altLang="en-US" sz="230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>
                          <a:latin typeface="Arial"/>
                          <a:ea typeface="+mn-ea"/>
                          <a:cs typeface="+mn-cs"/>
                        </a:rPr>
                        <a:t>월</a:t>
                      </a:r>
                      <a:r>
                        <a:rPr lang="en-US" altLang="ko-KR" sz="2300">
                          <a:latin typeface="Arial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2300">
                          <a:latin typeface="Arial"/>
                          <a:ea typeface="+mn-ea"/>
                          <a:cs typeface="+mn-cs"/>
                        </a:rPr>
                        <a:t>연도</a:t>
                      </a:r>
                    </a:p>
                  </a:txBody>
                  <a:tcPr marL="118809" marR="118809" marT="59404" marB="59404" anchor="ctr"/>
                </a:tc>
              </a:tr>
              <a:tr h="387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>
                          <a:latin typeface="Arial"/>
                          <a:ea typeface="+mn-ea"/>
                          <a:cs typeface="+mn-cs"/>
                        </a:rPr>
                        <a:t>time</a:t>
                      </a:r>
                      <a:endParaRPr lang="ko-KR" altLang="en-US" sz="230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>
                          <a:latin typeface="Arial"/>
                          <a:ea typeface="+mn-ea"/>
                          <a:cs typeface="+mn-cs"/>
                        </a:rPr>
                        <a:t>시각</a:t>
                      </a:r>
                    </a:p>
                  </a:txBody>
                  <a:tcPr marL="118809" marR="118809" marT="59404" marB="59404" anchor="ctr"/>
                </a:tc>
              </a:tr>
              <a:tr h="387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>
                          <a:latin typeface="Arial"/>
                          <a:ea typeface="+mn-ea"/>
                          <a:cs typeface="+mn-cs"/>
                        </a:rPr>
                        <a:t>week</a:t>
                      </a:r>
                      <a:endParaRPr lang="ko-KR" altLang="en-US" sz="230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>
                          <a:latin typeface="Arial"/>
                          <a:ea typeface="+mn-ea"/>
                          <a:cs typeface="+mn-cs"/>
                        </a:rPr>
                        <a:t>주와 연도를 선택할 수 있는 컨트롤</a:t>
                      </a:r>
                    </a:p>
                  </a:txBody>
                  <a:tcPr marL="118809" marR="118809" marT="59404" marB="59404" anchor="ctr"/>
                </a:tc>
              </a:tr>
              <a:tr h="387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>
                          <a:latin typeface="Arial"/>
                          <a:ea typeface="+mn-ea"/>
                          <a:cs typeface="+mn-cs"/>
                        </a:rPr>
                        <a:t>color</a:t>
                      </a:r>
                      <a:endParaRPr lang="ko-KR" altLang="en-US" sz="230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>
                          <a:latin typeface="Arial"/>
                          <a:ea typeface="+mn-ea"/>
                          <a:cs typeface="+mn-cs"/>
                        </a:rPr>
                        <a:t>색상 코드를 입력할 수 있는 컨트롤</a:t>
                      </a:r>
                    </a:p>
                  </a:txBody>
                  <a:tcPr marL="118809" marR="118809" marT="59404" marB="59404" anchor="ctr"/>
                </a:tc>
              </a:tr>
              <a:tr h="387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>
                          <a:latin typeface="Arial"/>
                          <a:ea typeface="+mn-ea"/>
                          <a:cs typeface="+mn-cs"/>
                        </a:rPr>
                        <a:t>email</a:t>
                      </a:r>
                      <a:endParaRPr lang="ko-KR" altLang="en-US" sz="230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>
                          <a:latin typeface="Arial"/>
                          <a:ea typeface="+mn-ea"/>
                          <a:cs typeface="+mn-cs"/>
                        </a:rPr>
                        <a:t>표준 이메일 주소를 입력 받아서 검증하는 컨트롤</a:t>
                      </a:r>
                    </a:p>
                  </a:txBody>
                  <a:tcPr marL="118809" marR="118809" marT="59404" marB="59404" anchor="ctr"/>
                </a:tc>
              </a:tr>
              <a:tr h="387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>
                          <a:latin typeface="Arial"/>
                          <a:ea typeface="+mn-ea"/>
                          <a:cs typeface="+mn-cs"/>
                        </a:rPr>
                        <a:t>tel</a:t>
                      </a:r>
                      <a:endParaRPr lang="ko-KR" altLang="en-US" sz="230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>
                          <a:latin typeface="Arial"/>
                          <a:ea typeface="+mn-ea"/>
                          <a:cs typeface="+mn-cs"/>
                        </a:rPr>
                        <a:t>전화번호를</a:t>
                      </a:r>
                      <a:r>
                        <a:rPr lang="en-US" altLang="ko-KR" sz="2300">
                          <a:latin typeface="Arial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2300">
                          <a:latin typeface="Arial"/>
                          <a:ea typeface="+mn-ea"/>
                          <a:cs typeface="+mn-cs"/>
                        </a:rPr>
                        <a:t>입력 받아서 검증하는 컨트롤</a:t>
                      </a:r>
                    </a:p>
                  </a:txBody>
                  <a:tcPr marL="118809" marR="118809" marT="59404" marB="59404" anchor="ctr"/>
                </a:tc>
              </a:tr>
              <a:tr h="387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>
                          <a:latin typeface="Arial"/>
                          <a:ea typeface="+mn-ea"/>
                          <a:cs typeface="+mn-cs"/>
                        </a:rPr>
                        <a:t>search</a:t>
                      </a:r>
                      <a:endParaRPr lang="ko-KR" altLang="en-US" sz="230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>
                          <a:latin typeface="Arial"/>
                          <a:ea typeface="+mn-ea"/>
                          <a:cs typeface="+mn-cs"/>
                        </a:rPr>
                        <a:t>검색어 입력 양식을 생성</a:t>
                      </a:r>
                    </a:p>
                  </a:txBody>
                  <a:tcPr marL="118809" marR="118809" marT="59404" marB="59404" anchor="ctr"/>
                </a:tc>
              </a:tr>
              <a:tr h="387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>
                          <a:latin typeface="Arial"/>
                          <a:ea typeface="+mn-ea"/>
                          <a:cs typeface="+mn-cs"/>
                        </a:rPr>
                        <a:t>range</a:t>
                      </a:r>
                      <a:endParaRPr lang="ko-KR" altLang="en-US" sz="230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>
                          <a:latin typeface="Arial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2300">
                          <a:latin typeface="Arial"/>
                          <a:ea typeface="+mn-ea"/>
                          <a:cs typeface="+mn-cs"/>
                        </a:rPr>
                        <a:t>개의 숫자 사이의 숫자를 선택할 수 있는 슬라이더 컨트롤</a:t>
                      </a:r>
                    </a:p>
                  </a:txBody>
                  <a:tcPr marL="118809" marR="118809" marT="59404" marB="59404" anchor="ctr"/>
                </a:tc>
              </a:tr>
              <a:tr h="387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>
                          <a:latin typeface="Arial"/>
                          <a:ea typeface="+mn-ea"/>
                          <a:cs typeface="+mn-cs"/>
                        </a:rPr>
                        <a:t>number</a:t>
                      </a:r>
                      <a:endParaRPr lang="ko-KR" altLang="en-US" sz="230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>
                          <a:latin typeface="Arial"/>
                          <a:ea typeface="+mn-ea"/>
                          <a:cs typeface="+mn-cs"/>
                        </a:rPr>
                        <a:t>숫자만 입력 받는 컨트롤</a:t>
                      </a:r>
                    </a:p>
                  </a:txBody>
                  <a:tcPr marL="118809" marR="118809" marT="59404" marB="59404" anchor="ctr"/>
                </a:tc>
              </a:tr>
              <a:tr h="387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>
                          <a:latin typeface="Arial"/>
                          <a:ea typeface="+mn-ea"/>
                          <a:cs typeface="+mn-cs"/>
                        </a:rPr>
                        <a:t>url</a:t>
                      </a:r>
                      <a:endParaRPr lang="ko-KR" altLang="en-US" sz="230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>
                          <a:latin typeface="Arial"/>
                          <a:ea typeface="+mn-ea"/>
                          <a:cs typeface="+mn-cs"/>
                        </a:rPr>
                        <a:t>URL</a:t>
                      </a:r>
                      <a:r>
                        <a:rPr lang="ko-KR" altLang="en-US" sz="2300">
                          <a:latin typeface="Arial"/>
                          <a:ea typeface="+mn-ea"/>
                          <a:cs typeface="+mn-cs"/>
                        </a:rPr>
                        <a:t>만 입력 받는 컨트롤</a:t>
                      </a:r>
                    </a:p>
                  </a:txBody>
                  <a:tcPr marL="118809" marR="118809" marT="59404" marB="59404" anchor="ctr"/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37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추가된 </a:t>
            </a:r>
            <a:r>
              <a:rPr lang="en-US" altLang="ko-KR"/>
              <a:t>&lt;input&gt; </a:t>
            </a:r>
            <a:r>
              <a:rPr lang="ko-KR" altLang="en-US"/>
              <a:t>의</a:t>
            </a:r>
            <a:r>
              <a:rPr lang="en-US" altLang="ko-KR"/>
              <a:t> </a:t>
            </a:r>
            <a:r>
              <a:rPr lang="ko-KR" altLang="en-US"/>
              <a:t>속성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autocomplete – </a:t>
            </a:r>
            <a:r>
              <a:rPr lang="ko-KR" altLang="en-US"/>
              <a:t>자동으로 입력을 완성한다</a:t>
            </a:r>
            <a:r>
              <a:rPr lang="en-US" altLang="ko-KR"/>
              <a:t>. </a:t>
            </a:r>
          </a:p>
          <a:p>
            <a:pPr lvl="0"/>
            <a:r>
              <a:rPr lang="en-US" altLang="ko-KR"/>
              <a:t>autofocus – </a:t>
            </a:r>
            <a:r>
              <a:rPr lang="ko-KR" altLang="en-US"/>
              <a:t>페이지가 로드 되면 자동으로 입력 포커스를 갖는다</a:t>
            </a:r>
            <a:r>
              <a:rPr lang="en-US" altLang="ko-KR"/>
              <a:t>.</a:t>
            </a:r>
          </a:p>
          <a:p>
            <a:pPr lvl="0"/>
            <a:r>
              <a:rPr lang="en-US" altLang="ko-KR"/>
              <a:t>placeholder – </a:t>
            </a:r>
            <a:r>
              <a:rPr lang="ko-KR" altLang="en-US"/>
              <a:t>입력 힌트를 희미하게 보여준다</a:t>
            </a:r>
            <a:r>
              <a:rPr lang="en-US" altLang="ko-KR"/>
              <a:t>.</a:t>
            </a:r>
          </a:p>
          <a:p>
            <a:pPr lvl="0"/>
            <a:r>
              <a:rPr lang="en-US" altLang="ko-KR"/>
              <a:t>readonly – </a:t>
            </a:r>
            <a:r>
              <a:rPr lang="ko-KR" altLang="en-US"/>
              <a:t>읽기 전용 필드</a:t>
            </a:r>
          </a:p>
          <a:p>
            <a:pPr lvl="0"/>
            <a:r>
              <a:rPr lang="en-US" altLang="ko-KR"/>
              <a:t>required – </a:t>
            </a:r>
            <a:r>
              <a:rPr lang="ko-KR" altLang="en-US"/>
              <a:t>입력 양식을 제출하기 전에 반드시 채워져 있어야 함을 나타낸다</a:t>
            </a:r>
            <a:r>
              <a:rPr lang="en-US" altLang="ko-KR"/>
              <a:t>. </a:t>
            </a:r>
          </a:p>
          <a:p>
            <a:pPr lvl="0"/>
            <a:r>
              <a:rPr lang="en-US" altLang="ko-KR"/>
              <a:t>pattern – </a:t>
            </a:r>
            <a:r>
              <a:rPr lang="ko-KR" altLang="en-US"/>
              <a:t>허용하는 입력의 형태를 정규식으로 지정한다</a:t>
            </a:r>
            <a:r>
              <a:rPr lang="en-US" altLang="ko-KR"/>
              <a:t>. </a:t>
            </a:r>
          </a:p>
          <a:p>
            <a:pPr lv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38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예제</a:t>
            </a:r>
          </a:p>
        </p:txBody>
      </p:sp>
      <p:sp>
        <p:nvSpPr>
          <p:cNvPr id="4" name="내용 개체 틀 2"/>
          <p:cNvSpPr txBox="1"/>
          <p:nvPr/>
        </p:nvSpPr>
        <p:spPr>
          <a:xfrm>
            <a:off x="422617" y="1551111"/>
            <a:ext cx="10989789" cy="6765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>
            <a:normAutofit/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altLang="ko-KR" sz="2378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&lt;body&gt;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378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   &lt;form&gt;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378" b="1">
                <a:latin typeface="Arial"/>
                <a:ea typeface="+mn-ea"/>
                <a:cs typeface="+mn-cs"/>
              </a:rPr>
              <a:t>        date: </a:t>
            </a:r>
            <a:r>
              <a:rPr lang="en-US" altLang="ko-KR" sz="2378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78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78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78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78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"date"</a:t>
            </a:r>
            <a:r>
              <a:rPr lang="en-US" altLang="ko-KR" sz="2378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&gt;&lt;br&gt;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378" b="1">
                <a:latin typeface="Arial"/>
                <a:ea typeface="+mn-ea"/>
                <a:cs typeface="+mn-cs"/>
              </a:rPr>
              <a:t>        datetime: </a:t>
            </a:r>
            <a:r>
              <a:rPr lang="en-US" altLang="ko-KR" sz="2378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78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78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78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78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"datetime"</a:t>
            </a:r>
            <a:r>
              <a:rPr lang="en-US" altLang="ko-KR" sz="2378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&gt;&lt;br&gt;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378" b="1">
                <a:latin typeface="Arial"/>
                <a:ea typeface="+mn-ea"/>
                <a:cs typeface="+mn-cs"/>
              </a:rPr>
              <a:t>        datetime-local: </a:t>
            </a:r>
            <a:r>
              <a:rPr lang="en-US" altLang="ko-KR" sz="2378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78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78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78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78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"datetime-local"</a:t>
            </a:r>
            <a:r>
              <a:rPr lang="en-US" altLang="ko-KR" sz="2378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&gt;&lt;br&gt;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378" b="1">
                <a:latin typeface="Arial"/>
                <a:ea typeface="+mn-ea"/>
                <a:cs typeface="+mn-cs"/>
              </a:rPr>
              <a:t>        month: </a:t>
            </a:r>
            <a:r>
              <a:rPr lang="en-US" altLang="ko-KR" sz="2378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78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78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78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78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"month"</a:t>
            </a:r>
            <a:r>
              <a:rPr lang="en-US" altLang="ko-KR" sz="2378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&gt;&lt;br&gt;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378" b="1">
                <a:latin typeface="Arial"/>
                <a:ea typeface="+mn-ea"/>
                <a:cs typeface="+mn-cs"/>
              </a:rPr>
              <a:t>        time: </a:t>
            </a:r>
            <a:r>
              <a:rPr lang="en-US" altLang="ko-KR" sz="2378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78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78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78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78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"time"</a:t>
            </a:r>
            <a:r>
              <a:rPr lang="en-US" altLang="ko-KR" sz="2378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&gt;&lt;br&gt;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378" b="1">
                <a:latin typeface="Arial"/>
                <a:ea typeface="+mn-ea"/>
                <a:cs typeface="+mn-cs"/>
              </a:rPr>
              <a:t>        week: </a:t>
            </a:r>
            <a:r>
              <a:rPr lang="en-US" altLang="ko-KR" sz="2378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78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78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78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78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"week"</a:t>
            </a:r>
            <a:r>
              <a:rPr lang="en-US" altLang="ko-KR" sz="2378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&gt;&lt;br&gt;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378" b="1">
                <a:latin typeface="Arial"/>
                <a:ea typeface="+mn-ea"/>
                <a:cs typeface="+mn-cs"/>
              </a:rPr>
              <a:t>        color: </a:t>
            </a:r>
            <a:r>
              <a:rPr lang="en-US" altLang="ko-KR" sz="2378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78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78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78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78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"color"</a:t>
            </a:r>
            <a:r>
              <a:rPr lang="en-US" altLang="ko-KR" sz="2378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&gt;&lt;br&gt;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378" b="1">
                <a:latin typeface="Arial"/>
                <a:ea typeface="+mn-ea"/>
                <a:cs typeface="+mn-cs"/>
              </a:rPr>
              <a:t>        email: </a:t>
            </a:r>
            <a:r>
              <a:rPr lang="en-US" altLang="ko-KR" sz="2378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78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78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78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78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"email"</a:t>
            </a:r>
            <a:r>
              <a:rPr lang="en-US" altLang="ko-KR" sz="2378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&gt;&lt;br&gt;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nb-NO" altLang="ko-KR" sz="2378" b="1">
                <a:latin typeface="Arial"/>
                <a:ea typeface="+mn-ea"/>
                <a:cs typeface="+mn-cs"/>
              </a:rPr>
              <a:t>        tel: </a:t>
            </a:r>
            <a:r>
              <a:rPr lang="nb-NO" altLang="ko-KR" sz="2378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nb-NO" altLang="ko-KR" sz="2378" b="1">
                <a:latin typeface="Arial"/>
                <a:ea typeface="+mn-ea"/>
                <a:cs typeface="+mn-cs"/>
              </a:rPr>
              <a:t> </a:t>
            </a:r>
            <a:r>
              <a:rPr lang="nb-NO" altLang="ko-KR" sz="2378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nb-NO" altLang="ko-KR" sz="2378" b="1">
                <a:latin typeface="Arial"/>
                <a:ea typeface="+mn-ea"/>
                <a:cs typeface="+mn-cs"/>
              </a:rPr>
              <a:t>=</a:t>
            </a:r>
            <a:r>
              <a:rPr lang="nb-NO" altLang="ko-KR" sz="2378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"tel"</a:t>
            </a:r>
            <a:r>
              <a:rPr lang="en-US" altLang="ko-KR" sz="2378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&gt;&lt;br&gt;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378" b="1">
                <a:latin typeface="Arial"/>
                <a:ea typeface="+mn-ea"/>
                <a:cs typeface="+mn-cs"/>
              </a:rPr>
              <a:t>        search: </a:t>
            </a:r>
            <a:r>
              <a:rPr lang="en-US" altLang="ko-KR" sz="2378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78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78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78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78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"search"</a:t>
            </a:r>
            <a:r>
              <a:rPr lang="en-US" altLang="ko-KR" sz="2378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&gt;&lt;br&gt;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378" b="1">
                <a:latin typeface="Arial"/>
                <a:ea typeface="+mn-ea"/>
                <a:cs typeface="+mn-cs"/>
              </a:rPr>
              <a:t>        range: </a:t>
            </a:r>
            <a:r>
              <a:rPr lang="en-US" altLang="ko-KR" sz="2378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78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78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78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78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"range"</a:t>
            </a:r>
            <a:r>
              <a:rPr lang="en-US" altLang="ko-KR" sz="2378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&gt;&lt;br&gt;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378" b="1">
                <a:latin typeface="Arial"/>
                <a:ea typeface="+mn-ea"/>
                <a:cs typeface="+mn-cs"/>
              </a:rPr>
              <a:t>        number: </a:t>
            </a:r>
            <a:r>
              <a:rPr lang="en-US" altLang="ko-KR" sz="2378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78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78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78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78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"number"</a:t>
            </a:r>
            <a:r>
              <a:rPr lang="en-US" altLang="ko-KR" sz="2378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&gt;&lt;br&gt;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378" b="1">
                <a:latin typeface="Arial"/>
                <a:ea typeface="+mn-ea"/>
                <a:cs typeface="+mn-cs"/>
              </a:rPr>
              <a:t>        url: </a:t>
            </a:r>
            <a:r>
              <a:rPr lang="en-US" altLang="ko-KR" sz="2378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78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78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78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78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"url"</a:t>
            </a:r>
            <a:r>
              <a:rPr lang="en-US" altLang="ko-KR" sz="2378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&gt;&lt;br&gt;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378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        &lt;input</a:t>
            </a:r>
            <a:r>
              <a:rPr lang="en-US" altLang="ko-KR" sz="2378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78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78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78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"submit"</a:t>
            </a:r>
            <a:r>
              <a:rPr lang="en-US" altLang="ko-KR" sz="2378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 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378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    &lt;/form&gt;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378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&lt;/body&gt;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39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0"/>
            <a:r>
              <a:rPr lang="en-US" altLang="ko-KR"/>
              <a:t>&lt;audio&gt; </a:t>
            </a:r>
            <a:r>
              <a:rPr lang="ko-KR" altLang="en-US"/>
              <a:t>요소의</a:t>
            </a:r>
            <a:r>
              <a:rPr lang="en-US" altLang="ko-KR"/>
              <a:t> </a:t>
            </a:r>
            <a:r>
              <a:rPr lang="ko-KR" altLang="en-US"/>
              <a:t>속성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441579" y="2028019"/>
          <a:ext cx="11059301" cy="5224196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528522"/>
                <a:gridCol w="9530779"/>
              </a:tblGrid>
              <a:tr h="7340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속성</a:t>
                      </a: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118809" marR="118809" marT="59404" marB="59404" anchor="ctr"/>
                </a:tc>
              </a:tr>
              <a:tr h="734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autoplay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이 속성이 존재하면 음악을 자동적으로 재생한다</a:t>
                      </a: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.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</a:tr>
              <a:tr h="734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controls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이 속성이 존재하면 브라우저가 오디오 재생을 제어하는 제어기를 표시한다</a:t>
                      </a: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.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</a:tr>
              <a:tr h="734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loop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이 속성이 존재하면 브라우저가 오디오를 반복하여 재생한다</a:t>
                      </a: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.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</a:tr>
              <a:tr h="734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preload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사용자가 사용할 생각이 없더라도 오디오를 미리 다운로드 한다</a:t>
                      </a: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.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</a:tr>
              <a:tr h="734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src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재생할 오디오가 존재하는 </a:t>
                      </a: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URL</a:t>
                      </a: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을 지정한다</a:t>
                      </a: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.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</a:tr>
              <a:tr h="734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volume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오디오의 재생 볼륨을 설정한다</a:t>
                      </a: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.(0.0</a:t>
                      </a: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부터 </a:t>
                      </a: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1.0</a:t>
                      </a: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까지</a:t>
                      </a: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)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4</a:t>
            </a:fld>
            <a:endParaRPr lang="en-US" altLang="ko-KR"/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_x243964224" descr="EMB0000166cab13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2191908" y="921953"/>
            <a:ext cx="7205471" cy="6932442"/>
          </a:xfrm>
          <a:prstGeom prst="rect">
            <a:avLst/>
          </a:prstGeom>
          <a:noFill/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1E074-CA2B-4440-94E7-E49724C4F161}" type="slidenum">
              <a:rPr lang="en-US" altLang="en-US"/>
              <a:pPr/>
              <a:t>40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이메일 입력</a:t>
            </a:r>
          </a:p>
        </p:txBody>
      </p:sp>
      <p:sp>
        <p:nvSpPr>
          <p:cNvPr id="4" name="내용 개체 틀 2"/>
          <p:cNvSpPr txBox="1"/>
          <p:nvPr/>
        </p:nvSpPr>
        <p:spPr>
          <a:xfrm>
            <a:off x="699100" y="1784097"/>
            <a:ext cx="10581382" cy="15017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>
                <a:latin typeface="Arial"/>
                <a:ea typeface="+mn-ea"/>
                <a:cs typeface="+mn-cs"/>
              </a:rPr>
              <a:t>...</a:t>
            </a:r>
          </a:p>
          <a:p>
            <a:pPr marL="0" indent="0">
              <a:buNone/>
            </a:pPr>
            <a:r>
              <a:rPr lang="ko-KR" altLang="en-US" sz="2339" b="1">
                <a:latin typeface="Arial"/>
                <a:ea typeface="+mn-ea"/>
                <a:cs typeface="+mn-cs"/>
              </a:rPr>
              <a:t>  이메일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: 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"email"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"email"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required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&gt;&lt;br&gt;</a:t>
            </a:r>
          </a:p>
          <a:p>
            <a:pPr marL="0" indent="0">
              <a:buNone/>
            </a:pPr>
            <a:r>
              <a:rPr lang="en-US" altLang="ko-KR" sz="2339" b="1">
                <a:latin typeface="Arial"/>
                <a:ea typeface="+mn-ea"/>
                <a:cs typeface="+mn-cs"/>
              </a:rPr>
              <a:t>...</a:t>
            </a:r>
          </a:p>
        </p:txBody>
      </p:sp>
      <p:pic>
        <p:nvPicPr>
          <p:cNvPr id="12289" name="_x243964704" descr="EMB0000166cab1a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5786997" y="4447069"/>
            <a:ext cx="5746219" cy="2075023"/>
          </a:xfrm>
          <a:prstGeom prst="rect">
            <a:avLst/>
          </a:prstGeom>
          <a:noFill/>
        </p:spPr>
      </p:pic>
      <p:sp>
        <p:nvSpPr>
          <p:cNvPr id="6" name="자유형 5"/>
          <p:cNvSpPr/>
          <p:nvPr/>
        </p:nvSpPr>
        <p:spPr>
          <a:xfrm>
            <a:off x="6332582" y="2475179"/>
            <a:ext cx="597513" cy="2079149"/>
          </a:xfrm>
          <a:custGeom>
            <a:avLst/>
            <a:gdLst>
              <a:gd name="connsiteX0" fmla="*/ 202395 w 459871"/>
              <a:gd name="connsiteY0" fmla="*/ 0 h 1600200"/>
              <a:gd name="connsiteX1" fmla="*/ 145245 w 459871"/>
              <a:gd name="connsiteY1" fmla="*/ 114300 h 1600200"/>
              <a:gd name="connsiteX2" fmla="*/ 126195 w 459871"/>
              <a:gd name="connsiteY2" fmla="*/ 161925 h 1600200"/>
              <a:gd name="connsiteX3" fmla="*/ 88095 w 459871"/>
              <a:gd name="connsiteY3" fmla="*/ 238125 h 1600200"/>
              <a:gd name="connsiteX4" fmla="*/ 30945 w 459871"/>
              <a:gd name="connsiteY4" fmla="*/ 419100 h 1600200"/>
              <a:gd name="connsiteX5" fmla="*/ 11895 w 459871"/>
              <a:gd name="connsiteY5" fmla="*/ 657225 h 1600200"/>
              <a:gd name="connsiteX6" fmla="*/ 21420 w 459871"/>
              <a:gd name="connsiteY6" fmla="*/ 685800 h 1600200"/>
              <a:gd name="connsiteX7" fmla="*/ 78570 w 459871"/>
              <a:gd name="connsiteY7" fmla="*/ 742950 h 1600200"/>
              <a:gd name="connsiteX8" fmla="*/ 116670 w 459871"/>
              <a:gd name="connsiteY8" fmla="*/ 790575 h 1600200"/>
              <a:gd name="connsiteX9" fmla="*/ 145245 w 459871"/>
              <a:gd name="connsiteY9" fmla="*/ 809625 h 1600200"/>
              <a:gd name="connsiteX10" fmla="*/ 183345 w 459871"/>
              <a:gd name="connsiteY10" fmla="*/ 838200 h 1600200"/>
              <a:gd name="connsiteX11" fmla="*/ 211920 w 459871"/>
              <a:gd name="connsiteY11" fmla="*/ 847725 h 1600200"/>
              <a:gd name="connsiteX12" fmla="*/ 269070 w 459871"/>
              <a:gd name="connsiteY12" fmla="*/ 876300 h 1600200"/>
              <a:gd name="connsiteX13" fmla="*/ 335745 w 459871"/>
              <a:gd name="connsiteY13" fmla="*/ 942975 h 1600200"/>
              <a:gd name="connsiteX14" fmla="*/ 354795 w 459871"/>
              <a:gd name="connsiteY14" fmla="*/ 990600 h 1600200"/>
              <a:gd name="connsiteX15" fmla="*/ 392895 w 459871"/>
              <a:gd name="connsiteY15" fmla="*/ 1047750 h 1600200"/>
              <a:gd name="connsiteX16" fmla="*/ 411945 w 459871"/>
              <a:gd name="connsiteY16" fmla="*/ 1085850 h 1600200"/>
              <a:gd name="connsiteX17" fmla="*/ 430995 w 459871"/>
              <a:gd name="connsiteY17" fmla="*/ 1314450 h 1600200"/>
              <a:gd name="connsiteX18" fmla="*/ 459570 w 459871"/>
              <a:gd name="connsiteY18" fmla="*/ 1571625 h 1600200"/>
              <a:gd name="connsiteX19" fmla="*/ 459570 w 459871"/>
              <a:gd name="connsiteY19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9871" h="1600200">
                <a:moveTo>
                  <a:pt x="202395" y="0"/>
                </a:moveTo>
                <a:cubicBezTo>
                  <a:pt x="183345" y="38100"/>
                  <a:pt x="161065" y="74750"/>
                  <a:pt x="145245" y="114300"/>
                </a:cubicBezTo>
                <a:cubicBezTo>
                  <a:pt x="138895" y="130175"/>
                  <a:pt x="133841" y="146632"/>
                  <a:pt x="126195" y="161925"/>
                </a:cubicBezTo>
                <a:cubicBezTo>
                  <a:pt x="102228" y="209859"/>
                  <a:pt x="104575" y="172205"/>
                  <a:pt x="88095" y="238125"/>
                </a:cubicBezTo>
                <a:cubicBezTo>
                  <a:pt x="44524" y="412411"/>
                  <a:pt x="92545" y="336967"/>
                  <a:pt x="30945" y="419100"/>
                </a:cubicBezTo>
                <a:cubicBezTo>
                  <a:pt x="-7382" y="546858"/>
                  <a:pt x="-5541" y="500297"/>
                  <a:pt x="11895" y="657225"/>
                </a:cubicBezTo>
                <a:cubicBezTo>
                  <a:pt x="13004" y="667204"/>
                  <a:pt x="15256" y="677875"/>
                  <a:pt x="21420" y="685800"/>
                </a:cubicBezTo>
                <a:cubicBezTo>
                  <a:pt x="37960" y="707066"/>
                  <a:pt x="61740" y="721913"/>
                  <a:pt x="78570" y="742950"/>
                </a:cubicBezTo>
                <a:cubicBezTo>
                  <a:pt x="91270" y="758825"/>
                  <a:pt x="102295" y="776200"/>
                  <a:pt x="116670" y="790575"/>
                </a:cubicBezTo>
                <a:cubicBezTo>
                  <a:pt x="124765" y="798670"/>
                  <a:pt x="135930" y="802971"/>
                  <a:pt x="145245" y="809625"/>
                </a:cubicBezTo>
                <a:cubicBezTo>
                  <a:pt x="158163" y="818852"/>
                  <a:pt x="169562" y="830324"/>
                  <a:pt x="183345" y="838200"/>
                </a:cubicBezTo>
                <a:cubicBezTo>
                  <a:pt x="192062" y="843181"/>
                  <a:pt x="202940" y="843235"/>
                  <a:pt x="211920" y="847725"/>
                </a:cubicBezTo>
                <a:cubicBezTo>
                  <a:pt x="285778" y="884654"/>
                  <a:pt x="197246" y="852359"/>
                  <a:pt x="269070" y="876300"/>
                </a:cubicBezTo>
                <a:cubicBezTo>
                  <a:pt x="291295" y="898525"/>
                  <a:pt x="324072" y="913792"/>
                  <a:pt x="335745" y="942975"/>
                </a:cubicBezTo>
                <a:cubicBezTo>
                  <a:pt x="342095" y="958850"/>
                  <a:pt x="346608" y="975590"/>
                  <a:pt x="354795" y="990600"/>
                </a:cubicBezTo>
                <a:cubicBezTo>
                  <a:pt x="365758" y="1010700"/>
                  <a:pt x="382656" y="1027272"/>
                  <a:pt x="392895" y="1047750"/>
                </a:cubicBezTo>
                <a:lnTo>
                  <a:pt x="411945" y="1085850"/>
                </a:lnTo>
                <a:cubicBezTo>
                  <a:pt x="435349" y="1226274"/>
                  <a:pt x="407153" y="1044245"/>
                  <a:pt x="430995" y="1314450"/>
                </a:cubicBezTo>
                <a:cubicBezTo>
                  <a:pt x="460389" y="1647584"/>
                  <a:pt x="441304" y="1315898"/>
                  <a:pt x="459570" y="1571625"/>
                </a:cubicBezTo>
                <a:cubicBezTo>
                  <a:pt x="460249" y="1581126"/>
                  <a:pt x="459570" y="1590675"/>
                  <a:pt x="459570" y="1600200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tailEnd type="arrow" w="med" len="med"/>
          </a:ln>
          <a:effectLst/>
        </p:spPr>
        <p:txBody>
          <a:bodyPr vert="horz" wrap="square" lIns="118809" tIns="59404" rIns="118809" bIns="59404" anchor="t" anchorCtr="0"/>
          <a:lstStyle/>
          <a:p>
            <a:pPr defTabSz="1350168"/>
            <a:endParaRPr lang="ko-KR" altLang="en-US" sz="2339">
              <a:latin typeface="Arial"/>
              <a:ea typeface="+mn-ea"/>
              <a:cs typeface="+mn-c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41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전화번호 입력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4" name="내용 개체 틀 2"/>
          <p:cNvSpPr txBox="1"/>
          <p:nvPr/>
        </p:nvSpPr>
        <p:spPr>
          <a:xfrm>
            <a:off x="327827" y="1756849"/>
            <a:ext cx="10085576" cy="29828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>
            <a:noAutofit/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&lt;form&gt;</a:t>
            </a:r>
          </a:p>
          <a:p>
            <a:pPr marL="0" indent="0">
              <a:buNone/>
            </a:pPr>
            <a:r>
              <a:rPr lang="ko-KR" altLang="en-US" sz="2339" b="1">
                <a:latin typeface="Arial"/>
                <a:ea typeface="+mn-ea"/>
                <a:cs typeface="+mn-cs"/>
              </a:rPr>
              <a:t>    전화번호 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: 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chemeClr val="tx2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"tel"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chemeClr val="tx2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"tel"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required</a:t>
            </a:r>
          </a:p>
          <a:p>
            <a:pPr marL="0" indent="0">
              <a:buNone/>
            </a:pPr>
            <a:r>
              <a:rPr lang="en-US" altLang="ko-KR" sz="2339" b="1">
                <a:solidFill>
                  <a:schemeClr val="tx2"/>
                </a:solidFill>
                <a:latin typeface="Arial"/>
                <a:ea typeface="+mn-ea"/>
                <a:cs typeface="+mn-cs"/>
              </a:rPr>
              <a:t>        pattern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"[0-9]{3}-[0-9]{3,4}-[0-9]{4}"</a:t>
            </a:r>
          </a:p>
          <a:p>
            <a:pPr marL="0" indent="0">
              <a:buNone/>
            </a:pP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           title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"010-1234-1234"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&gt;&lt;br&gt;</a:t>
            </a:r>
          </a:p>
          <a:p>
            <a:pPr marL="0" indent="0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    &lt;input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chemeClr val="tx2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"submit"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chemeClr val="tx2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"Send"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&lt;/form&gt;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42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숫자 입력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4" name="내용 개체 틀 2"/>
          <p:cNvSpPr txBox="1"/>
          <p:nvPr/>
        </p:nvSpPr>
        <p:spPr>
          <a:xfrm>
            <a:off x="327826" y="1756850"/>
            <a:ext cx="11375281" cy="1942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>
            <a:normAutofit/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>
                <a:latin typeface="Arial"/>
                <a:ea typeface="+mn-ea"/>
                <a:cs typeface="+mn-cs"/>
              </a:rPr>
              <a:t>...</a:t>
            </a:r>
          </a:p>
          <a:p>
            <a:pPr marL="0" indent="0">
              <a:buNone/>
            </a:pPr>
            <a:r>
              <a:rPr lang="ko-KR" altLang="en-US" sz="2339" b="1">
                <a:latin typeface="Arial"/>
                <a:ea typeface="+mn-ea"/>
                <a:cs typeface="+mn-cs"/>
              </a:rPr>
              <a:t>신발사이즈</a:t>
            </a:r>
          </a:p>
          <a:p>
            <a:pPr marL="0" indent="0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"number"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min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"230"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max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"290"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step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"10"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"260"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"sho"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>
                <a:latin typeface="Arial"/>
                <a:ea typeface="+mn-ea"/>
                <a:cs typeface="+mn-cs"/>
              </a:rPr>
              <a:t>...</a:t>
            </a:r>
          </a:p>
        </p:txBody>
      </p:sp>
      <p:pic>
        <p:nvPicPr>
          <p:cNvPr id="13318" name="_x437452184" descr="EMB0000166cab23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732061" y="4529575"/>
            <a:ext cx="4663033" cy="752726"/>
          </a:xfrm>
          <a:prstGeom prst="rect">
            <a:avLst/>
          </a:prstGeom>
          <a:noFill/>
        </p:spPr>
      </p:pic>
      <p:pic>
        <p:nvPicPr>
          <p:cNvPr id="13317" name="_x437452664" descr="EMB0000166cab24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6255212" y="4529576"/>
            <a:ext cx="5575844" cy="713676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1929847" y="5952801"/>
            <a:ext cx="64633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ko-KR" altLang="en-US">
                <a:solidFill>
                  <a:srgbClr val="FF0000"/>
                </a:solidFill>
                <a:latin typeface="Arial"/>
                <a:ea typeface="+mn-ea"/>
                <a:cs typeface="+mn-cs"/>
              </a:rPr>
              <a:t>구글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623242" y="5833838"/>
            <a:ext cx="8598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ko-KR" altLang="en-US">
                <a:solidFill>
                  <a:srgbClr val="FF0000"/>
                </a:solidFill>
                <a:latin typeface="Arial"/>
                <a:ea typeface="+mn-ea"/>
                <a:cs typeface="+mn-cs"/>
              </a:rPr>
              <a:t>오페라</a:t>
            </a:r>
          </a:p>
        </p:txBody>
      </p:sp>
      <p:sp>
        <p:nvSpPr>
          <p:cNvPr id="11" name="자유형 10"/>
          <p:cNvSpPr/>
          <p:nvPr/>
        </p:nvSpPr>
        <p:spPr>
          <a:xfrm>
            <a:off x="2250913" y="5160302"/>
            <a:ext cx="260601" cy="916259"/>
          </a:xfrm>
          <a:custGeom>
            <a:avLst/>
            <a:gdLst>
              <a:gd name="connsiteX0" fmla="*/ 38644 w 200569"/>
              <a:gd name="connsiteY0" fmla="*/ 705192 h 705192"/>
              <a:gd name="connsiteX1" fmla="*/ 10069 w 200569"/>
              <a:gd name="connsiteY1" fmla="*/ 600417 h 705192"/>
              <a:gd name="connsiteX2" fmla="*/ 544 w 200569"/>
              <a:gd name="connsiteY2" fmla="*/ 533742 h 705192"/>
              <a:gd name="connsiteX3" fmla="*/ 29119 w 200569"/>
              <a:gd name="connsiteY3" fmla="*/ 209892 h 705192"/>
              <a:gd name="connsiteX4" fmla="*/ 57694 w 200569"/>
              <a:gd name="connsiteY4" fmla="*/ 143217 h 705192"/>
              <a:gd name="connsiteX5" fmla="*/ 95794 w 200569"/>
              <a:gd name="connsiteY5" fmla="*/ 86067 h 705192"/>
              <a:gd name="connsiteX6" fmla="*/ 105319 w 200569"/>
              <a:gd name="connsiteY6" fmla="*/ 57492 h 705192"/>
              <a:gd name="connsiteX7" fmla="*/ 133894 w 200569"/>
              <a:gd name="connsiteY7" fmla="*/ 38442 h 705192"/>
              <a:gd name="connsiteX8" fmla="*/ 191044 w 200569"/>
              <a:gd name="connsiteY8" fmla="*/ 342 h 705192"/>
              <a:gd name="connsiteX9" fmla="*/ 200569 w 200569"/>
              <a:gd name="connsiteY9" fmla="*/ 342 h 705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0569" h="705192">
                <a:moveTo>
                  <a:pt x="38644" y="705192"/>
                </a:moveTo>
                <a:cubicBezTo>
                  <a:pt x="36035" y="696061"/>
                  <a:pt x="13852" y="621222"/>
                  <a:pt x="10069" y="600417"/>
                </a:cubicBezTo>
                <a:cubicBezTo>
                  <a:pt x="6053" y="578328"/>
                  <a:pt x="3719" y="555967"/>
                  <a:pt x="544" y="533742"/>
                </a:cubicBezTo>
                <a:cubicBezTo>
                  <a:pt x="16178" y="80362"/>
                  <a:pt x="-25171" y="372763"/>
                  <a:pt x="29119" y="209892"/>
                </a:cubicBezTo>
                <a:cubicBezTo>
                  <a:pt x="49621" y="148385"/>
                  <a:pt x="24211" y="193442"/>
                  <a:pt x="57694" y="143217"/>
                </a:cubicBezTo>
                <a:cubicBezTo>
                  <a:pt x="79569" y="55717"/>
                  <a:pt x="47955" y="145866"/>
                  <a:pt x="95794" y="86067"/>
                </a:cubicBezTo>
                <a:cubicBezTo>
                  <a:pt x="102066" y="78227"/>
                  <a:pt x="99047" y="65332"/>
                  <a:pt x="105319" y="57492"/>
                </a:cubicBezTo>
                <a:cubicBezTo>
                  <a:pt x="112470" y="48553"/>
                  <a:pt x="125100" y="45771"/>
                  <a:pt x="133894" y="38442"/>
                </a:cubicBezTo>
                <a:cubicBezTo>
                  <a:pt x="171835" y="6824"/>
                  <a:pt x="148000" y="11103"/>
                  <a:pt x="191044" y="342"/>
                </a:cubicBezTo>
                <a:cubicBezTo>
                  <a:pt x="194124" y="-428"/>
                  <a:pt x="197394" y="342"/>
                  <a:pt x="200569" y="342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tailEnd type="arrow" w="med" len="med"/>
          </a:ln>
          <a:effectLst/>
        </p:spPr>
        <p:txBody>
          <a:bodyPr vert="horz" wrap="square" lIns="118809" tIns="59404" rIns="118809" bIns="59404" anchor="t" anchorCtr="0"/>
          <a:lstStyle/>
          <a:p>
            <a:pPr defTabSz="1350168"/>
            <a:endParaRPr lang="ko-KR" altLang="en-US" sz="2339">
              <a:latin typeface="Arial"/>
              <a:ea typeface="+mn-ea"/>
              <a:cs typeface="+mn-cs"/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8451590" y="5098865"/>
            <a:ext cx="569638" cy="841560"/>
          </a:xfrm>
          <a:custGeom>
            <a:avLst/>
            <a:gdLst>
              <a:gd name="connsiteX0" fmla="*/ 438417 w 438417"/>
              <a:gd name="connsiteY0" fmla="*/ 647700 h 647700"/>
              <a:gd name="connsiteX1" fmla="*/ 381267 w 438417"/>
              <a:gd name="connsiteY1" fmla="*/ 552450 h 647700"/>
              <a:gd name="connsiteX2" fmla="*/ 324117 w 438417"/>
              <a:gd name="connsiteY2" fmla="*/ 523875 h 647700"/>
              <a:gd name="connsiteX3" fmla="*/ 209817 w 438417"/>
              <a:gd name="connsiteY3" fmla="*/ 447675 h 647700"/>
              <a:gd name="connsiteX4" fmla="*/ 181242 w 438417"/>
              <a:gd name="connsiteY4" fmla="*/ 428625 h 647700"/>
              <a:gd name="connsiteX5" fmla="*/ 152667 w 438417"/>
              <a:gd name="connsiteY5" fmla="*/ 400050 h 647700"/>
              <a:gd name="connsiteX6" fmla="*/ 114567 w 438417"/>
              <a:gd name="connsiteY6" fmla="*/ 371475 h 647700"/>
              <a:gd name="connsiteX7" fmla="*/ 95517 w 438417"/>
              <a:gd name="connsiteY7" fmla="*/ 342900 h 647700"/>
              <a:gd name="connsiteX8" fmla="*/ 66942 w 438417"/>
              <a:gd name="connsiteY8" fmla="*/ 304800 h 647700"/>
              <a:gd name="connsiteX9" fmla="*/ 47892 w 438417"/>
              <a:gd name="connsiteY9" fmla="*/ 247650 h 647700"/>
              <a:gd name="connsiteX10" fmla="*/ 38367 w 438417"/>
              <a:gd name="connsiteY10" fmla="*/ 180975 h 647700"/>
              <a:gd name="connsiteX11" fmla="*/ 28842 w 438417"/>
              <a:gd name="connsiteY11" fmla="*/ 152400 h 647700"/>
              <a:gd name="connsiteX12" fmla="*/ 19317 w 438417"/>
              <a:gd name="connsiteY12" fmla="*/ 95250 h 647700"/>
              <a:gd name="connsiteX13" fmla="*/ 267 w 438417"/>
              <a:gd name="connsiteY13" fmla="*/ 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38417" h="647700">
                <a:moveTo>
                  <a:pt x="438417" y="647700"/>
                </a:moveTo>
                <a:cubicBezTo>
                  <a:pt x="427962" y="626790"/>
                  <a:pt x="403824" y="569994"/>
                  <a:pt x="381267" y="552450"/>
                </a:cubicBezTo>
                <a:cubicBezTo>
                  <a:pt x="364455" y="539374"/>
                  <a:pt x="342380" y="534833"/>
                  <a:pt x="324117" y="523875"/>
                </a:cubicBezTo>
                <a:lnTo>
                  <a:pt x="209817" y="447675"/>
                </a:lnTo>
                <a:cubicBezTo>
                  <a:pt x="200292" y="441325"/>
                  <a:pt x="189337" y="436720"/>
                  <a:pt x="181242" y="428625"/>
                </a:cubicBezTo>
                <a:cubicBezTo>
                  <a:pt x="171717" y="419100"/>
                  <a:pt x="162894" y="408816"/>
                  <a:pt x="152667" y="400050"/>
                </a:cubicBezTo>
                <a:cubicBezTo>
                  <a:pt x="140614" y="389719"/>
                  <a:pt x="125792" y="382700"/>
                  <a:pt x="114567" y="371475"/>
                </a:cubicBezTo>
                <a:cubicBezTo>
                  <a:pt x="106472" y="363380"/>
                  <a:pt x="102171" y="352215"/>
                  <a:pt x="95517" y="342900"/>
                </a:cubicBezTo>
                <a:cubicBezTo>
                  <a:pt x="86290" y="329982"/>
                  <a:pt x="76467" y="317500"/>
                  <a:pt x="66942" y="304800"/>
                </a:cubicBezTo>
                <a:cubicBezTo>
                  <a:pt x="60592" y="285750"/>
                  <a:pt x="50732" y="267529"/>
                  <a:pt x="47892" y="247650"/>
                </a:cubicBezTo>
                <a:cubicBezTo>
                  <a:pt x="44717" y="225425"/>
                  <a:pt x="42770" y="202990"/>
                  <a:pt x="38367" y="180975"/>
                </a:cubicBezTo>
                <a:cubicBezTo>
                  <a:pt x="36398" y="171130"/>
                  <a:pt x="31020" y="162201"/>
                  <a:pt x="28842" y="152400"/>
                </a:cubicBezTo>
                <a:cubicBezTo>
                  <a:pt x="24652" y="133547"/>
                  <a:pt x="24001" y="113986"/>
                  <a:pt x="19317" y="95250"/>
                </a:cubicBezTo>
                <a:cubicBezTo>
                  <a:pt x="-3749" y="2986"/>
                  <a:pt x="267" y="72769"/>
                  <a:pt x="267" y="0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tailEnd type="arrow" w="med" len="med"/>
          </a:ln>
          <a:effectLst/>
        </p:spPr>
        <p:txBody>
          <a:bodyPr vert="horz" wrap="square" lIns="118809" tIns="59404" rIns="118809" bIns="59404" anchor="t" anchorCtr="0"/>
          <a:lstStyle/>
          <a:p>
            <a:pPr defTabSz="1350168"/>
            <a:endParaRPr lang="ko-KR" altLang="en-US" sz="2339">
              <a:latin typeface="Arial"/>
              <a:ea typeface="+mn-ea"/>
              <a:cs typeface="+mn-c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43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range</a:t>
            </a:r>
            <a:r>
              <a:rPr lang="ko-KR" altLang="en-US"/>
              <a:t> 입력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4" name="내용 개체 틀 2"/>
          <p:cNvSpPr txBox="1"/>
          <p:nvPr/>
        </p:nvSpPr>
        <p:spPr>
          <a:xfrm>
            <a:off x="466433" y="1782128"/>
            <a:ext cx="11079474" cy="15818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buNone/>
            </a:pPr>
            <a:r>
              <a:rPr lang="en-US" altLang="ko-KR" sz="2339" b="1">
                <a:latin typeface="Arial"/>
                <a:ea typeface="+mn-ea"/>
                <a:cs typeface="+mn-cs"/>
              </a:rPr>
              <a:t>...</a:t>
            </a:r>
          </a:p>
          <a:p>
            <a:pPr marL="0" indent="0" algn="just">
              <a:buNone/>
            </a:pPr>
            <a:r>
              <a:rPr lang="ko-KR" altLang="en-US" sz="2339" b="1">
                <a:latin typeface="Arial"/>
                <a:ea typeface="+mn-ea"/>
                <a:cs typeface="+mn-cs"/>
              </a:rPr>
              <a:t>    테니스 스킬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"range"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min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"1"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max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"10"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"1"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 algn="just">
              <a:buNone/>
            </a:pPr>
            <a:r>
              <a:rPr lang="en-US" altLang="ko-KR" sz="2339" b="1">
                <a:latin typeface="Arial"/>
                <a:ea typeface="+mn-ea"/>
                <a:cs typeface="+mn-cs"/>
              </a:rPr>
              <a:t>...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964524" y="4279799"/>
            <a:ext cx="10073971" cy="179676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44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날짜</a:t>
            </a:r>
            <a:r>
              <a:rPr lang="en-US" altLang="ko-KR"/>
              <a:t> </a:t>
            </a:r>
            <a:r>
              <a:rPr lang="ko-KR" altLang="en-US"/>
              <a:t>입력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date – </a:t>
            </a:r>
            <a:r>
              <a:rPr lang="ko-KR" altLang="en-US"/>
              <a:t>날짜 입력</a:t>
            </a:r>
          </a:p>
          <a:p>
            <a:pPr lvl="0"/>
            <a:r>
              <a:rPr lang="en-US" altLang="ko-KR"/>
              <a:t>month – </a:t>
            </a:r>
            <a:r>
              <a:rPr lang="ko-KR" altLang="en-US"/>
              <a:t>월 입력</a:t>
            </a:r>
          </a:p>
          <a:p>
            <a:pPr lvl="0"/>
            <a:r>
              <a:rPr lang="en-US" altLang="ko-KR"/>
              <a:t>week – </a:t>
            </a:r>
            <a:r>
              <a:rPr lang="ko-KR" altLang="en-US"/>
              <a:t>주 입력</a:t>
            </a:r>
          </a:p>
          <a:p>
            <a:pPr lvl="0"/>
            <a:r>
              <a:rPr lang="en-US" altLang="ko-KR"/>
              <a:t>time – </a:t>
            </a:r>
            <a:r>
              <a:rPr lang="ko-KR" altLang="en-US"/>
              <a:t>시간 입력</a:t>
            </a:r>
          </a:p>
          <a:p>
            <a:pPr lvl="0"/>
            <a:r>
              <a:rPr lang="en-US" altLang="ko-KR"/>
              <a:t>datetime – </a:t>
            </a:r>
            <a:r>
              <a:rPr lang="ko-KR" altLang="en-US"/>
              <a:t>날짜와 시간을 입력할 수 있는 양식 제공</a:t>
            </a:r>
            <a:r>
              <a:rPr lang="en-US" altLang="ko-KR"/>
              <a:t>, </a:t>
            </a:r>
            <a:r>
              <a:rPr lang="ko-KR" altLang="en-US"/>
              <a:t>국제 표준 시간대</a:t>
            </a:r>
          </a:p>
          <a:p>
            <a:pPr lvl="0"/>
            <a:r>
              <a:rPr lang="en-US" altLang="ko-KR"/>
              <a:t>datetime-local - </a:t>
            </a:r>
            <a:r>
              <a:rPr lang="ko-KR" altLang="en-US"/>
              <a:t>날짜와 시간을 입력할 수 있는 양식 제공</a:t>
            </a:r>
            <a:r>
              <a:rPr lang="en-US" altLang="ko-KR"/>
              <a:t>, </a:t>
            </a:r>
            <a:r>
              <a:rPr lang="ko-KR" altLang="en-US"/>
              <a:t>지역 표준 시간대</a:t>
            </a:r>
          </a:p>
          <a:p>
            <a:pPr lvl="0"/>
            <a:endParaRPr lang="ko-KR" altLang="en-US"/>
          </a:p>
        </p:txBody>
      </p:sp>
      <p:sp>
        <p:nvSpPr>
          <p:cNvPr id="4" name="내용 개체 틀 2"/>
          <p:cNvSpPr txBox="1"/>
          <p:nvPr/>
        </p:nvSpPr>
        <p:spPr>
          <a:xfrm>
            <a:off x="599924" y="6314093"/>
            <a:ext cx="10619054" cy="12994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t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buNone/>
            </a:pPr>
            <a:r>
              <a:rPr lang="en-US" altLang="ko-KR" sz="2339" b="1">
                <a:latin typeface="Arial"/>
                <a:ea typeface="+mn-ea"/>
                <a:cs typeface="+mn-cs"/>
              </a:rPr>
              <a:t>...  </a:t>
            </a:r>
          </a:p>
          <a:p>
            <a:pPr marL="0" indent="0" algn="just">
              <a:buNone/>
            </a:pPr>
            <a:r>
              <a:rPr lang="ko-KR" altLang="en-US" sz="2339" b="1">
                <a:latin typeface="Arial"/>
                <a:ea typeface="+mn-ea"/>
                <a:cs typeface="+mn-cs"/>
              </a:rPr>
              <a:t>  생일 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"date"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"dob"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 algn="just">
              <a:buNone/>
            </a:pPr>
            <a:r>
              <a:rPr lang="en-US" altLang="ko-KR" sz="2339" b="1">
                <a:latin typeface="Arial"/>
                <a:ea typeface="+mn-ea"/>
                <a:cs typeface="+mn-cs"/>
              </a:rPr>
              <a:t>...</a:t>
            </a:r>
          </a:p>
        </p:txBody>
      </p:sp>
      <p:pic>
        <p:nvPicPr>
          <p:cNvPr id="15361" name="_x243964624" descr="EMB0000166cab59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7671202" y="5642001"/>
            <a:ext cx="3243268" cy="2881180"/>
          </a:xfrm>
          <a:prstGeom prst="rect">
            <a:avLst/>
          </a:prstGeom>
          <a:noFill/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45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색상</a:t>
            </a:r>
            <a:r>
              <a:rPr lang="en-US" altLang="ko-KR"/>
              <a:t> </a:t>
            </a:r>
            <a:r>
              <a:rPr lang="ko-KR" altLang="en-US"/>
              <a:t>입력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4" name="내용 개체 틀 2"/>
          <p:cNvSpPr txBox="1"/>
          <p:nvPr/>
        </p:nvSpPr>
        <p:spPr>
          <a:xfrm>
            <a:off x="506482" y="1794503"/>
            <a:ext cx="11014673" cy="12994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buNone/>
            </a:pPr>
            <a:r>
              <a:rPr lang="en-US" altLang="ko-KR" sz="2339" b="1">
                <a:latin typeface="Arial"/>
                <a:ea typeface="+mn-ea"/>
                <a:cs typeface="+mn-cs"/>
              </a:rPr>
              <a:t>...  </a:t>
            </a:r>
          </a:p>
          <a:p>
            <a:pPr marL="0" indent="0" algn="just">
              <a:buNone/>
            </a:pPr>
            <a:r>
              <a:rPr lang="ko-KR" altLang="en-US" sz="2339" b="1">
                <a:latin typeface="Arial"/>
                <a:ea typeface="+mn-ea"/>
                <a:cs typeface="+mn-cs"/>
              </a:rPr>
              <a:t>   색상선택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: 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chemeClr val="tx2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"color"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chemeClr val="tx2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"color"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 algn="just">
              <a:buNone/>
            </a:pPr>
            <a:r>
              <a:rPr lang="en-US" altLang="ko-KR" sz="2339" b="1">
                <a:latin typeface="Arial"/>
                <a:ea typeface="+mn-ea"/>
                <a:cs typeface="+mn-cs"/>
              </a:rPr>
              <a:t>...</a:t>
            </a:r>
          </a:p>
        </p:txBody>
      </p:sp>
      <p:pic>
        <p:nvPicPr>
          <p:cNvPr id="16385" name="_x11931488" descr="EMB0000166cab61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610425" y="3714334"/>
            <a:ext cx="2809327" cy="1197332"/>
          </a:xfrm>
          <a:prstGeom prst="rect">
            <a:avLst/>
          </a:prstGeom>
          <a:noFill/>
        </p:spPr>
      </p:pic>
      <p:pic>
        <p:nvPicPr>
          <p:cNvPr id="16387" name="_x126639264" descr="EMB0000166cab64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4330766" y="5123618"/>
            <a:ext cx="6552878" cy="2928960"/>
          </a:xfrm>
          <a:prstGeom prst="rect">
            <a:avLst/>
          </a:prstGeom>
          <a:noFill/>
        </p:spPr>
      </p:pic>
      <p:sp>
        <p:nvSpPr>
          <p:cNvPr id="8" name="자유형 7"/>
          <p:cNvSpPr/>
          <p:nvPr/>
        </p:nvSpPr>
        <p:spPr>
          <a:xfrm>
            <a:off x="4219384" y="4715214"/>
            <a:ext cx="4282819" cy="1188085"/>
          </a:xfrm>
          <a:custGeom>
            <a:avLst/>
            <a:gdLst>
              <a:gd name="connsiteX0" fmla="*/ 0 w 3296237"/>
              <a:gd name="connsiteY0" fmla="*/ 57150 h 914400"/>
              <a:gd name="connsiteX1" fmla="*/ 161925 w 3296237"/>
              <a:gd name="connsiteY1" fmla="*/ 38100 h 914400"/>
              <a:gd name="connsiteX2" fmla="*/ 657225 w 3296237"/>
              <a:gd name="connsiteY2" fmla="*/ 28575 h 914400"/>
              <a:gd name="connsiteX3" fmla="*/ 781050 w 3296237"/>
              <a:gd name="connsiteY3" fmla="*/ 19050 h 914400"/>
              <a:gd name="connsiteX4" fmla="*/ 914400 w 3296237"/>
              <a:gd name="connsiteY4" fmla="*/ 0 h 914400"/>
              <a:gd name="connsiteX5" fmla="*/ 2200275 w 3296237"/>
              <a:gd name="connsiteY5" fmla="*/ 19050 h 914400"/>
              <a:gd name="connsiteX6" fmla="*/ 2381250 w 3296237"/>
              <a:gd name="connsiteY6" fmla="*/ 38100 h 914400"/>
              <a:gd name="connsiteX7" fmla="*/ 2476500 w 3296237"/>
              <a:gd name="connsiteY7" fmla="*/ 57150 h 914400"/>
              <a:gd name="connsiteX8" fmla="*/ 2562225 w 3296237"/>
              <a:gd name="connsiteY8" fmla="*/ 66675 h 914400"/>
              <a:gd name="connsiteX9" fmla="*/ 2638425 w 3296237"/>
              <a:gd name="connsiteY9" fmla="*/ 76200 h 914400"/>
              <a:gd name="connsiteX10" fmla="*/ 2705100 w 3296237"/>
              <a:gd name="connsiteY10" fmla="*/ 85725 h 914400"/>
              <a:gd name="connsiteX11" fmla="*/ 2771775 w 3296237"/>
              <a:gd name="connsiteY11" fmla="*/ 104775 h 914400"/>
              <a:gd name="connsiteX12" fmla="*/ 2886075 w 3296237"/>
              <a:gd name="connsiteY12" fmla="*/ 123825 h 914400"/>
              <a:gd name="connsiteX13" fmla="*/ 2924175 w 3296237"/>
              <a:gd name="connsiteY13" fmla="*/ 142875 h 914400"/>
              <a:gd name="connsiteX14" fmla="*/ 2962275 w 3296237"/>
              <a:gd name="connsiteY14" fmla="*/ 152400 h 914400"/>
              <a:gd name="connsiteX15" fmla="*/ 3028950 w 3296237"/>
              <a:gd name="connsiteY15" fmla="*/ 190500 h 914400"/>
              <a:gd name="connsiteX16" fmla="*/ 3086100 w 3296237"/>
              <a:gd name="connsiteY16" fmla="*/ 257175 h 914400"/>
              <a:gd name="connsiteX17" fmla="*/ 3114675 w 3296237"/>
              <a:gd name="connsiteY17" fmla="*/ 304800 h 914400"/>
              <a:gd name="connsiteX18" fmla="*/ 3152775 w 3296237"/>
              <a:gd name="connsiteY18" fmla="*/ 361950 h 914400"/>
              <a:gd name="connsiteX19" fmla="*/ 3171825 w 3296237"/>
              <a:gd name="connsiteY19" fmla="*/ 390525 h 914400"/>
              <a:gd name="connsiteX20" fmla="*/ 3219450 w 3296237"/>
              <a:gd name="connsiteY20" fmla="*/ 476250 h 914400"/>
              <a:gd name="connsiteX21" fmla="*/ 3228975 w 3296237"/>
              <a:gd name="connsiteY21" fmla="*/ 504825 h 914400"/>
              <a:gd name="connsiteX22" fmla="*/ 3248025 w 3296237"/>
              <a:gd name="connsiteY22" fmla="*/ 542925 h 914400"/>
              <a:gd name="connsiteX23" fmla="*/ 3276600 w 3296237"/>
              <a:gd name="connsiteY23" fmla="*/ 609600 h 914400"/>
              <a:gd name="connsiteX24" fmla="*/ 3295650 w 3296237"/>
              <a:gd name="connsiteY24" fmla="*/ 819150 h 914400"/>
              <a:gd name="connsiteX25" fmla="*/ 3295650 w 3296237"/>
              <a:gd name="connsiteY25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296237" h="914400">
                <a:moveTo>
                  <a:pt x="0" y="57150"/>
                </a:moveTo>
                <a:cubicBezTo>
                  <a:pt x="68068" y="43536"/>
                  <a:pt x="71749" y="40918"/>
                  <a:pt x="161925" y="38100"/>
                </a:cubicBezTo>
                <a:cubicBezTo>
                  <a:pt x="326975" y="32942"/>
                  <a:pt x="492125" y="31750"/>
                  <a:pt x="657225" y="28575"/>
                </a:cubicBezTo>
                <a:cubicBezTo>
                  <a:pt x="698500" y="25400"/>
                  <a:pt x="739906" y="23622"/>
                  <a:pt x="781050" y="19050"/>
                </a:cubicBezTo>
                <a:cubicBezTo>
                  <a:pt x="825677" y="14091"/>
                  <a:pt x="869499" y="0"/>
                  <a:pt x="914400" y="0"/>
                </a:cubicBezTo>
                <a:cubicBezTo>
                  <a:pt x="1343072" y="0"/>
                  <a:pt x="1771650" y="12700"/>
                  <a:pt x="2200275" y="19050"/>
                </a:cubicBezTo>
                <a:lnTo>
                  <a:pt x="2381250" y="38100"/>
                </a:lnTo>
                <a:cubicBezTo>
                  <a:pt x="2413233" y="43150"/>
                  <a:pt x="2444517" y="52100"/>
                  <a:pt x="2476500" y="57150"/>
                </a:cubicBezTo>
                <a:cubicBezTo>
                  <a:pt x="2504899" y="61634"/>
                  <a:pt x="2533671" y="63316"/>
                  <a:pt x="2562225" y="66675"/>
                </a:cubicBezTo>
                <a:lnTo>
                  <a:pt x="2638425" y="76200"/>
                </a:lnTo>
                <a:cubicBezTo>
                  <a:pt x="2660679" y="79167"/>
                  <a:pt x="2683148" y="81021"/>
                  <a:pt x="2705100" y="85725"/>
                </a:cubicBezTo>
                <a:cubicBezTo>
                  <a:pt x="2727701" y="90568"/>
                  <a:pt x="2749156" y="100013"/>
                  <a:pt x="2771775" y="104775"/>
                </a:cubicBezTo>
                <a:cubicBezTo>
                  <a:pt x="2809572" y="112732"/>
                  <a:pt x="2847975" y="117475"/>
                  <a:pt x="2886075" y="123825"/>
                </a:cubicBezTo>
                <a:cubicBezTo>
                  <a:pt x="2898775" y="130175"/>
                  <a:pt x="2910880" y="137889"/>
                  <a:pt x="2924175" y="142875"/>
                </a:cubicBezTo>
                <a:cubicBezTo>
                  <a:pt x="2936432" y="147472"/>
                  <a:pt x="2950018" y="147803"/>
                  <a:pt x="2962275" y="152400"/>
                </a:cubicBezTo>
                <a:cubicBezTo>
                  <a:pt x="2979214" y="158752"/>
                  <a:pt x="3013876" y="177939"/>
                  <a:pt x="3028950" y="190500"/>
                </a:cubicBezTo>
                <a:cubicBezTo>
                  <a:pt x="3051024" y="208895"/>
                  <a:pt x="3070333" y="233525"/>
                  <a:pt x="3086100" y="257175"/>
                </a:cubicBezTo>
                <a:cubicBezTo>
                  <a:pt x="3096369" y="272579"/>
                  <a:pt x="3104736" y="289181"/>
                  <a:pt x="3114675" y="304800"/>
                </a:cubicBezTo>
                <a:cubicBezTo>
                  <a:pt x="3126967" y="324116"/>
                  <a:pt x="3140075" y="342900"/>
                  <a:pt x="3152775" y="361950"/>
                </a:cubicBezTo>
                <a:cubicBezTo>
                  <a:pt x="3159125" y="371475"/>
                  <a:pt x="3167573" y="379896"/>
                  <a:pt x="3171825" y="390525"/>
                </a:cubicBezTo>
                <a:cubicBezTo>
                  <a:pt x="3196771" y="452890"/>
                  <a:pt x="3180616" y="424472"/>
                  <a:pt x="3219450" y="476250"/>
                </a:cubicBezTo>
                <a:cubicBezTo>
                  <a:pt x="3222625" y="485775"/>
                  <a:pt x="3225020" y="495597"/>
                  <a:pt x="3228975" y="504825"/>
                </a:cubicBezTo>
                <a:cubicBezTo>
                  <a:pt x="3234568" y="517876"/>
                  <a:pt x="3243039" y="529630"/>
                  <a:pt x="3248025" y="542925"/>
                </a:cubicBezTo>
                <a:cubicBezTo>
                  <a:pt x="3274385" y="613219"/>
                  <a:pt x="3237994" y="551692"/>
                  <a:pt x="3276600" y="609600"/>
                </a:cubicBezTo>
                <a:cubicBezTo>
                  <a:pt x="3287578" y="697425"/>
                  <a:pt x="3291394" y="717011"/>
                  <a:pt x="3295650" y="819150"/>
                </a:cubicBezTo>
                <a:cubicBezTo>
                  <a:pt x="3296972" y="850872"/>
                  <a:pt x="3295650" y="882650"/>
                  <a:pt x="3295650" y="914400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tailEnd type="arrow" w="med" len="med"/>
          </a:ln>
          <a:effectLst/>
        </p:spPr>
        <p:txBody>
          <a:bodyPr vert="horz" wrap="square" lIns="118809" tIns="59404" rIns="118809" bIns="59404" anchor="t" anchorCtr="0"/>
          <a:lstStyle/>
          <a:p>
            <a:pPr defTabSz="1350168"/>
            <a:endParaRPr lang="ko-KR" altLang="en-US" sz="2339">
              <a:latin typeface="Arial"/>
              <a:ea typeface="+mn-ea"/>
              <a:cs typeface="+mn-cs"/>
            </a:endParaRPr>
          </a:p>
        </p:txBody>
      </p:sp>
      <p:sp>
        <p:nvSpPr>
          <p:cNvPr id="9" name="자유형 8"/>
          <p:cNvSpPr/>
          <p:nvPr/>
        </p:nvSpPr>
        <p:spPr>
          <a:xfrm>
            <a:off x="5778746" y="6051809"/>
            <a:ext cx="618795" cy="917252"/>
          </a:xfrm>
          <a:custGeom>
            <a:avLst/>
            <a:gdLst>
              <a:gd name="connsiteX0" fmla="*/ 142875 w 476250"/>
              <a:gd name="connsiteY0" fmla="*/ 0 h 705955"/>
              <a:gd name="connsiteX1" fmla="*/ 104775 w 476250"/>
              <a:gd name="connsiteY1" fmla="*/ 95250 h 705955"/>
              <a:gd name="connsiteX2" fmla="*/ 76200 w 476250"/>
              <a:gd name="connsiteY2" fmla="*/ 142875 h 705955"/>
              <a:gd name="connsiteX3" fmla="*/ 57150 w 476250"/>
              <a:gd name="connsiteY3" fmla="*/ 190500 h 705955"/>
              <a:gd name="connsiteX4" fmla="*/ 38100 w 476250"/>
              <a:gd name="connsiteY4" fmla="*/ 228600 h 705955"/>
              <a:gd name="connsiteX5" fmla="*/ 28575 w 476250"/>
              <a:gd name="connsiteY5" fmla="*/ 257175 h 705955"/>
              <a:gd name="connsiteX6" fmla="*/ 9525 w 476250"/>
              <a:gd name="connsiteY6" fmla="*/ 285750 h 705955"/>
              <a:gd name="connsiteX7" fmla="*/ 0 w 476250"/>
              <a:gd name="connsiteY7" fmla="*/ 323850 h 705955"/>
              <a:gd name="connsiteX8" fmla="*/ 28575 w 476250"/>
              <a:gd name="connsiteY8" fmla="*/ 504825 h 705955"/>
              <a:gd name="connsiteX9" fmla="*/ 38100 w 476250"/>
              <a:gd name="connsiteY9" fmla="*/ 533400 h 705955"/>
              <a:gd name="connsiteX10" fmla="*/ 95250 w 476250"/>
              <a:gd name="connsiteY10" fmla="*/ 581025 h 705955"/>
              <a:gd name="connsiteX11" fmla="*/ 123825 w 476250"/>
              <a:gd name="connsiteY11" fmla="*/ 600075 h 705955"/>
              <a:gd name="connsiteX12" fmla="*/ 161925 w 476250"/>
              <a:gd name="connsiteY12" fmla="*/ 628650 h 705955"/>
              <a:gd name="connsiteX13" fmla="*/ 228600 w 476250"/>
              <a:gd name="connsiteY13" fmla="*/ 657225 h 705955"/>
              <a:gd name="connsiteX14" fmla="*/ 266700 w 476250"/>
              <a:gd name="connsiteY14" fmla="*/ 676275 h 705955"/>
              <a:gd name="connsiteX15" fmla="*/ 342900 w 476250"/>
              <a:gd name="connsiteY15" fmla="*/ 695325 h 705955"/>
              <a:gd name="connsiteX16" fmla="*/ 371475 w 476250"/>
              <a:gd name="connsiteY16" fmla="*/ 704850 h 705955"/>
              <a:gd name="connsiteX17" fmla="*/ 476250 w 476250"/>
              <a:gd name="connsiteY17" fmla="*/ 704850 h 70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76250" h="705955">
                <a:moveTo>
                  <a:pt x="142875" y="0"/>
                </a:moveTo>
                <a:cubicBezTo>
                  <a:pt x="130175" y="31750"/>
                  <a:pt x="122369" y="65927"/>
                  <a:pt x="104775" y="95250"/>
                </a:cubicBezTo>
                <a:cubicBezTo>
                  <a:pt x="95250" y="111125"/>
                  <a:pt x="84479" y="126316"/>
                  <a:pt x="76200" y="142875"/>
                </a:cubicBezTo>
                <a:cubicBezTo>
                  <a:pt x="68554" y="158168"/>
                  <a:pt x="64094" y="174876"/>
                  <a:pt x="57150" y="190500"/>
                </a:cubicBezTo>
                <a:cubicBezTo>
                  <a:pt x="51383" y="203475"/>
                  <a:pt x="43693" y="215549"/>
                  <a:pt x="38100" y="228600"/>
                </a:cubicBezTo>
                <a:cubicBezTo>
                  <a:pt x="34145" y="237828"/>
                  <a:pt x="33065" y="248195"/>
                  <a:pt x="28575" y="257175"/>
                </a:cubicBezTo>
                <a:cubicBezTo>
                  <a:pt x="23455" y="267414"/>
                  <a:pt x="15875" y="276225"/>
                  <a:pt x="9525" y="285750"/>
                </a:cubicBezTo>
                <a:cubicBezTo>
                  <a:pt x="6350" y="298450"/>
                  <a:pt x="0" y="310759"/>
                  <a:pt x="0" y="323850"/>
                </a:cubicBezTo>
                <a:cubicBezTo>
                  <a:pt x="0" y="434501"/>
                  <a:pt x="1802" y="424505"/>
                  <a:pt x="28575" y="504825"/>
                </a:cubicBezTo>
                <a:cubicBezTo>
                  <a:pt x="31750" y="514350"/>
                  <a:pt x="29746" y="527831"/>
                  <a:pt x="38100" y="533400"/>
                </a:cubicBezTo>
                <a:cubicBezTo>
                  <a:pt x="109046" y="580698"/>
                  <a:pt x="21911" y="519909"/>
                  <a:pt x="95250" y="581025"/>
                </a:cubicBezTo>
                <a:cubicBezTo>
                  <a:pt x="104044" y="588354"/>
                  <a:pt x="114510" y="593421"/>
                  <a:pt x="123825" y="600075"/>
                </a:cubicBezTo>
                <a:cubicBezTo>
                  <a:pt x="136743" y="609302"/>
                  <a:pt x="148463" y="620236"/>
                  <a:pt x="161925" y="628650"/>
                </a:cubicBezTo>
                <a:cubicBezTo>
                  <a:pt x="207875" y="657369"/>
                  <a:pt x="187354" y="639548"/>
                  <a:pt x="228600" y="657225"/>
                </a:cubicBezTo>
                <a:cubicBezTo>
                  <a:pt x="241651" y="662818"/>
                  <a:pt x="253230" y="671785"/>
                  <a:pt x="266700" y="676275"/>
                </a:cubicBezTo>
                <a:cubicBezTo>
                  <a:pt x="291538" y="684554"/>
                  <a:pt x="318062" y="687046"/>
                  <a:pt x="342900" y="695325"/>
                </a:cubicBezTo>
                <a:cubicBezTo>
                  <a:pt x="352425" y="698500"/>
                  <a:pt x="361460" y="704135"/>
                  <a:pt x="371475" y="704850"/>
                </a:cubicBezTo>
                <a:cubicBezTo>
                  <a:pt x="406311" y="707338"/>
                  <a:pt x="441325" y="704850"/>
                  <a:pt x="476250" y="704850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tailEnd type="arrow" w="med" len="med"/>
          </a:ln>
          <a:effectLst/>
        </p:spPr>
        <p:txBody>
          <a:bodyPr vert="horz" wrap="square" lIns="118809" tIns="59404" rIns="118809" bIns="59404" anchor="t" anchorCtr="0"/>
          <a:lstStyle/>
          <a:p>
            <a:pPr defTabSz="1350168"/>
            <a:endParaRPr lang="ko-KR" altLang="en-US" sz="2339">
              <a:latin typeface="Arial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0491" y="4643745"/>
            <a:ext cx="971699" cy="402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ko-KR" altLang="en-US" sz="2080">
                <a:solidFill>
                  <a:srgbClr val="FF0000"/>
                </a:solidFill>
                <a:latin typeface="Arial"/>
                <a:ea typeface="+mn-ea"/>
                <a:cs typeface="+mn-cs"/>
              </a:rPr>
              <a:t>오페라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33186" y="7572705"/>
            <a:ext cx="706454" cy="3978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ko-KR" altLang="en-US" sz="2080">
                <a:solidFill>
                  <a:srgbClr val="FF0000"/>
                </a:solidFill>
                <a:latin typeface="Arial"/>
                <a:ea typeface="+mn-ea"/>
                <a:cs typeface="+mn-cs"/>
              </a:rPr>
              <a:t>구글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46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0"/>
            <a:r>
              <a:rPr lang="ko-KR" altLang="en-US"/>
              <a:t>연습 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47</a:t>
            </a:fld>
            <a:endParaRPr lang="en-US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2116183" y="1711234"/>
            <a:ext cx="7563394" cy="5590903"/>
          </a:xfrm>
          <a:prstGeom prst="rect">
            <a:avLst/>
          </a:prstGeom>
          <a:noFill/>
          <a:ln w="3175">
            <a:noFill/>
            <a:miter/>
          </a:ln>
        </p:spPr>
      </p:pic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연습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48</a:t>
            </a:fld>
            <a:endParaRPr lang="en-US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162594" y="2024743"/>
            <a:ext cx="8934995" cy="5708469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0"/>
            <a:r>
              <a:rPr lang="ko-KR" altLang="en-US"/>
              <a:t>오디오 파일 형식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z="2800"/>
              <a:t>MP3 – 'MPEG-1 Audio Layer-3'</a:t>
            </a:r>
            <a:r>
              <a:rPr lang="ko-KR" altLang="en-US" sz="2800"/>
              <a:t>의 약자로 </a:t>
            </a:r>
            <a:r>
              <a:rPr lang="en-US" altLang="ko-KR" sz="2800"/>
              <a:t>MPEG</a:t>
            </a:r>
            <a:r>
              <a:rPr lang="ko-KR" altLang="en-US" sz="2800"/>
              <a:t>기술의 음성 압축 기술</a:t>
            </a:r>
          </a:p>
          <a:p>
            <a:pPr lvl="0"/>
            <a:r>
              <a:rPr lang="en-US" altLang="ko-KR" sz="2800"/>
              <a:t>Wav - </a:t>
            </a:r>
            <a:r>
              <a:rPr lang="ko-KR" altLang="en-US" sz="2800"/>
              <a:t>윈도우에서 사용되는 표준 사운드 포맷</a:t>
            </a:r>
          </a:p>
          <a:p>
            <a:pPr marL="0" lvl="0" indent="0">
              <a:buNone/>
            </a:pPr>
            <a:r>
              <a:rPr lang="en-US" altLang="ko-KR" sz="2800"/>
              <a:t>   </a:t>
            </a:r>
            <a:r>
              <a:rPr lang="ko-KR" altLang="en-US" sz="2800"/>
              <a:t>마이크로소프트사와 </a:t>
            </a:r>
            <a:r>
              <a:rPr lang="en-US" altLang="ko-KR" sz="2800"/>
              <a:t>IBM</a:t>
            </a:r>
            <a:r>
              <a:rPr lang="ko-KR" altLang="en-US" sz="2800"/>
              <a:t>사가 만듬 </a:t>
            </a:r>
            <a:r>
              <a:rPr lang="en-US" altLang="ko-KR" sz="2800"/>
              <a:t>. </a:t>
            </a:r>
            <a:r>
              <a:rPr lang="ko-KR" altLang="en-US" sz="2800"/>
              <a:t>파일으ㅢ 크기가 크다</a:t>
            </a:r>
          </a:p>
          <a:p>
            <a:pPr lvl="0"/>
            <a:r>
              <a:rPr lang="en-US" altLang="ko-KR" sz="2800"/>
              <a:t>Ogg – MP3</a:t>
            </a:r>
            <a:r>
              <a:rPr lang="ko-KR" altLang="en-US" sz="2800"/>
              <a:t>의</a:t>
            </a:r>
            <a:r>
              <a:rPr lang="en-US" altLang="ko-KR" sz="2800"/>
              <a:t> </a:t>
            </a:r>
            <a:r>
              <a:rPr lang="ko-KR" altLang="en-US" sz="2800"/>
              <a:t>대한으로</a:t>
            </a:r>
            <a:r>
              <a:rPr lang="en-US" altLang="ko-KR" sz="2800"/>
              <a:t> </a:t>
            </a:r>
            <a:r>
              <a:rPr lang="ko-KR" altLang="en-US" sz="2800"/>
              <a:t>특허권을 반대하고 보다 좋은 음질을 위하여 오픈소스로 개발되었음</a:t>
            </a:r>
            <a:r>
              <a:rPr lang="en-US" altLang="ko-KR" sz="2800"/>
              <a:t>.</a:t>
            </a:r>
          </a:p>
          <a:p>
            <a:pPr lv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5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237600" y="4784594"/>
          <a:ext cx="7919508" cy="2687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4245"/>
                <a:gridCol w="1775011"/>
                <a:gridCol w="1861073"/>
                <a:gridCol w="151917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브라우저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MP3</a:t>
                      </a:r>
                      <a:endParaRPr lang="ko-KR" altLang="en-US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Wav</a:t>
                      </a:r>
                      <a:endParaRPr lang="ko-KR" altLang="en-US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Ogg</a:t>
                      </a:r>
                      <a:endParaRPr lang="ko-KR" altLang="en-US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IE 9 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이상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Yes</a:t>
                      </a:r>
                      <a:endParaRPr lang="ko-KR" altLang="en-US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No</a:t>
                      </a:r>
                      <a:endParaRPr lang="ko-KR" altLang="en-US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No</a:t>
                      </a:r>
                      <a:endParaRPr lang="ko-KR" altLang="en-US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Chrom 6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이상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 </a:t>
                      </a:r>
                      <a:endParaRPr lang="ko-KR" altLang="en-US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1350168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Yes</a:t>
                      </a:r>
                      <a:endParaRPr lang="ko-KR" altLang="en-US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Yes</a:t>
                      </a:r>
                      <a:endParaRPr lang="ko-KR" altLang="en-US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Yes</a:t>
                      </a:r>
                      <a:endParaRPr lang="ko-KR" altLang="en-US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Firefox 3.6 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이상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No</a:t>
                      </a:r>
                      <a:endParaRPr lang="ko-KR" altLang="en-US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Yes</a:t>
                      </a:r>
                      <a:endParaRPr lang="ko-KR" altLang="en-US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Yes</a:t>
                      </a:r>
                      <a:endParaRPr lang="ko-KR" altLang="en-US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Safari 5 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이상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Yes</a:t>
                      </a:r>
                      <a:endParaRPr lang="ko-KR" altLang="en-US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Yes</a:t>
                      </a:r>
                      <a:endParaRPr lang="ko-KR" altLang="en-US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No</a:t>
                      </a:r>
                      <a:endParaRPr lang="ko-KR" altLang="en-US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Opera 10 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이상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No</a:t>
                      </a:r>
                      <a:endParaRPr lang="ko-KR" altLang="en-US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Yes</a:t>
                      </a:r>
                      <a:endParaRPr lang="ko-KR" altLang="en-US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Yes</a:t>
                      </a:r>
                      <a:endParaRPr lang="ko-KR" altLang="en-US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0"/>
            <a:r>
              <a:rPr lang="ko-KR" altLang="en-US"/>
              <a:t>오디오 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8960" y="1461171"/>
            <a:ext cx="11141340" cy="3539503"/>
          </a:xfrm>
          <a:noFill/>
          <a:ln>
            <a:solidFill>
              <a:schemeClr val="tx1"/>
            </a:solidFill>
          </a:ln>
        </p:spPr>
        <p:txBody>
          <a:bodyPr anchor="ctr"/>
          <a:lstStyle/>
          <a:p>
            <a:pPr marL="0" indent="0">
              <a:buNone/>
            </a:pPr>
            <a:r>
              <a:rPr lang="en-US" altLang="ko-KR" sz="2339" b="1">
                <a:latin typeface="Arial"/>
                <a:ea typeface="+mn-ea"/>
                <a:cs typeface="+mn-cs"/>
              </a:rPr>
              <a:t>&lt;!DOCTYPE html&gt;</a:t>
            </a:r>
          </a:p>
          <a:p>
            <a:pPr marL="0" indent="0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&lt;body&gt;</a:t>
            </a:r>
          </a:p>
          <a:p>
            <a:pPr marL="0" indent="0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    &lt;audio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src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"old_pop.mp3"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autoplay controls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>
                <a:latin typeface="Arial"/>
                <a:ea typeface="+mn-ea"/>
                <a:cs typeface="+mn-cs"/>
              </a:rPr>
              <a:t>     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&lt;/audio&gt;</a:t>
            </a:r>
          </a:p>
          <a:p>
            <a:pPr marL="0" indent="0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&lt;/html&gt;</a:t>
            </a:r>
            <a:endParaRPr lang="ko-KR" altLang="en-US" sz="2339" b="1">
              <a:solidFill>
                <a:srgbClr val="0000FF"/>
              </a:solidFill>
              <a:latin typeface="Arial"/>
              <a:ea typeface="+mn-ea"/>
              <a:cs typeface="+mn-cs"/>
            </a:endParaRPr>
          </a:p>
        </p:txBody>
      </p:sp>
      <p:pic>
        <p:nvPicPr>
          <p:cNvPr id="4098" name="_x447324000" descr="EMB00001a1c11bf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2798851" y="3896678"/>
            <a:ext cx="8534515" cy="1890826"/>
          </a:xfrm>
          <a:prstGeom prst="rect">
            <a:avLst/>
          </a:prstGeom>
          <a:noFill/>
        </p:spPr>
      </p:pic>
      <p:pic>
        <p:nvPicPr>
          <p:cNvPr id="4097" name="_x447324320" descr="EMB00001a1c11c0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2798850" y="6078497"/>
            <a:ext cx="8534515" cy="2139493"/>
          </a:xfrm>
          <a:prstGeom prst="rect">
            <a:avLst/>
          </a:prstGeom>
          <a:noFill/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6</a:t>
            </a:fld>
            <a:endParaRPr lang="en-US" altLang="ko-KR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2"/>
            <a:r>
              <a:rPr lang="en-US" altLang="ko-KR" sz="5717">
                <a:latin typeface="Arial"/>
                <a:ea typeface="+mn-ea"/>
                <a:cs typeface="+mn-cs"/>
              </a:rPr>
              <a:t>&lt;source&gt;</a:t>
            </a:r>
            <a:r>
              <a:rPr lang="ko-KR" altLang="en-US" sz="5717">
                <a:latin typeface="Arial"/>
                <a:ea typeface="+mn-ea"/>
                <a:cs typeface="+mn-cs"/>
              </a:rPr>
              <a:t>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모든 브라우저가 지원하는 오디오 형식은 아직까지 없다</a:t>
            </a:r>
            <a:r>
              <a:rPr lang="en-US" altLang="ko-KR"/>
              <a:t>! </a:t>
            </a:r>
          </a:p>
          <a:p>
            <a:pPr lvl="0"/>
            <a:r>
              <a:rPr lang="ko-KR" altLang="en-US"/>
              <a:t>호환성을 높이기 위하여 다음과 같이 한다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4" name="내용 개체 틀 2"/>
          <p:cNvSpPr txBox="1"/>
          <p:nvPr/>
        </p:nvSpPr>
        <p:spPr>
          <a:xfrm>
            <a:off x="434446" y="2964333"/>
            <a:ext cx="11051646" cy="44859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>
                <a:latin typeface="Arial"/>
                <a:ea typeface="+mn-ea"/>
                <a:cs typeface="+mn-cs"/>
              </a:rPr>
              <a:t>&lt;!DOCTYPE html&gt;</a:t>
            </a:r>
          </a:p>
          <a:p>
            <a:pPr marL="0" indent="0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&lt;body&gt;</a:t>
            </a:r>
          </a:p>
          <a:p>
            <a:pPr marL="0" indent="0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    &lt;audio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controls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autoplay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        &lt;source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src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"old_pop.ogg"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"audio/ogg"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        &lt;source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src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"old_pop.mp3"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"audio/mp3"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 	  &lt;source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src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"old_pop.wav"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"audio/wav"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>
                <a:latin typeface="Arial"/>
                <a:ea typeface="+mn-ea"/>
                <a:cs typeface="+mn-cs"/>
              </a:rPr>
              <a:t>    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&lt;/audio&gt;</a:t>
            </a:r>
          </a:p>
          <a:p>
            <a:pPr marL="0" indent="0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&lt;/html&gt;</a:t>
            </a:r>
            <a:endParaRPr lang="ko-KR" altLang="en-US" sz="2339" b="1">
              <a:solidFill>
                <a:srgbClr val="0000FF"/>
              </a:solidFill>
              <a:latin typeface="Arial"/>
              <a:ea typeface="+mn-ea"/>
              <a:cs typeface="+mn-cs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8998318" y="4790261"/>
            <a:ext cx="0" cy="97321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9225824" y="4689145"/>
            <a:ext cx="2098108" cy="1043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2080">
                <a:solidFill>
                  <a:schemeClr val="tx2"/>
                </a:solidFill>
                <a:latin typeface="Arial"/>
                <a:ea typeface="+mn-ea"/>
                <a:cs typeface="+mn-cs"/>
              </a:rPr>
              <a:t>위에서부터 파일 형식을 차례대로 검사한다</a:t>
            </a:r>
            <a:r>
              <a:rPr lang="en-US" altLang="ko-KR" sz="2080">
                <a:solidFill>
                  <a:schemeClr val="tx2"/>
                </a:solidFill>
                <a:latin typeface="Arial"/>
                <a:ea typeface="+mn-ea"/>
                <a:cs typeface="+mn-cs"/>
              </a:rPr>
              <a:t>.</a:t>
            </a:r>
            <a:endParaRPr lang="ko-KR" altLang="en-US" sz="2080">
              <a:solidFill>
                <a:schemeClr val="tx2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7</a:t>
            </a:fld>
            <a:endParaRPr lang="en-US" altLang="ko-KR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0"/>
            <a:r>
              <a:rPr lang="en-US" altLang="ko-KR"/>
              <a:t>&lt;video&gt; </a:t>
            </a:r>
            <a:endParaRPr lang="ko-KR" altLang="en-US"/>
          </a:p>
        </p:txBody>
      </p:sp>
      <p:pic>
        <p:nvPicPr>
          <p:cNvPr id="5123" name="_x447398208" descr="EMB00001a1c11df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6318927" y="4922338"/>
            <a:ext cx="5249819" cy="3513852"/>
          </a:xfrm>
          <a:prstGeom prst="rect">
            <a:avLst/>
          </a:prstGeom>
          <a:noFill/>
        </p:spPr>
      </p:pic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21992" y="2364874"/>
            <a:ext cx="11146752" cy="1539266"/>
          </a:xfrm>
          <a:noFill/>
          <a:ln>
            <a:solidFill>
              <a:schemeClr val="tx1"/>
            </a:solidFill>
          </a:ln>
        </p:spPr>
        <p:txBody>
          <a:bodyPr anchor="ctr"/>
          <a:lstStyle/>
          <a:p>
            <a:pPr marL="0" indent="0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&lt;video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src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"movie.mp4"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autoplay controls 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&lt;/video&gt;</a:t>
            </a:r>
            <a:endParaRPr lang="ko-KR" altLang="en-US" sz="2339" b="1">
              <a:solidFill>
                <a:srgbClr val="0000FF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1994" y="1691288"/>
            <a:ext cx="3141469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b="1">
                <a:latin typeface="Arial"/>
                <a:ea typeface="+mn-ea"/>
                <a:cs typeface="+mn-cs"/>
              </a:rPr>
              <a:t>비디오 삽입 태그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9412" y="4284252"/>
            <a:ext cx="4321869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b="1">
                <a:latin typeface="Arial"/>
                <a:ea typeface="+mn-ea"/>
                <a:cs typeface="+mn-cs"/>
              </a:rPr>
              <a:t>비디오 소스 파일 경로</a:t>
            </a:r>
            <a:r>
              <a:rPr lang="en-US" altLang="ko-KR" b="1">
                <a:latin typeface="Arial"/>
                <a:ea typeface="+mn-ea"/>
                <a:cs typeface="+mn-cs"/>
              </a:rPr>
              <a:t>(URL)</a:t>
            </a:r>
            <a:endParaRPr lang="ko-KR" altLang="en-US" b="1">
              <a:latin typeface="Arial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14746" y="1682269"/>
            <a:ext cx="2204181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b="1">
                <a:latin typeface="Arial"/>
                <a:ea typeface="+mn-ea"/>
                <a:cs typeface="+mn-cs"/>
              </a:rPr>
              <a:t>자동</a:t>
            </a:r>
            <a:r>
              <a:rPr lang="en-US" altLang="ko-KR" b="1">
                <a:latin typeface="Arial"/>
                <a:ea typeface="+mn-ea"/>
                <a:cs typeface="+mn-cs"/>
              </a:rPr>
              <a:t> </a:t>
            </a:r>
            <a:r>
              <a:rPr lang="ko-KR" altLang="en-US" b="1">
                <a:latin typeface="Arial"/>
                <a:ea typeface="+mn-ea"/>
                <a:cs typeface="+mn-cs"/>
              </a:rPr>
              <a:t>재생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55249" y="4284252"/>
            <a:ext cx="3975030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b="1">
                <a:latin typeface="Arial"/>
                <a:ea typeface="+mn-ea"/>
                <a:cs typeface="+mn-cs"/>
              </a:rPr>
              <a:t>화면에 제어기를 보일 것</a:t>
            </a:r>
          </a:p>
        </p:txBody>
      </p:sp>
      <p:cxnSp>
        <p:nvCxnSpPr>
          <p:cNvPr id="10" name="직선 화살표 연결선 9"/>
          <p:cNvCxnSpPr>
            <a:stCxn id="7" idx="0"/>
          </p:cNvCxnSpPr>
          <p:nvPr/>
        </p:nvCxnSpPr>
        <p:spPr>
          <a:xfrm flipH="1" flipV="1">
            <a:off x="2779832" y="2869104"/>
            <a:ext cx="240514" cy="14151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cxnSp>
        <p:nvCxnSpPr>
          <p:cNvPr id="11" name="직선 화살표 연결선 10"/>
          <p:cNvCxnSpPr>
            <a:stCxn id="9" idx="0"/>
          </p:cNvCxnSpPr>
          <p:nvPr/>
        </p:nvCxnSpPr>
        <p:spPr>
          <a:xfrm flipH="1" flipV="1">
            <a:off x="6457840" y="2842982"/>
            <a:ext cx="1184924" cy="14412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cxnSp>
        <p:nvCxnSpPr>
          <p:cNvPr id="12" name="직선 화살표 연결선 11"/>
          <p:cNvCxnSpPr>
            <a:stCxn id="8" idx="2"/>
          </p:cNvCxnSpPr>
          <p:nvPr/>
        </p:nvCxnSpPr>
        <p:spPr>
          <a:xfrm flipH="1">
            <a:off x="4847082" y="2051601"/>
            <a:ext cx="369754" cy="6026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cxnSp>
        <p:nvCxnSpPr>
          <p:cNvPr id="13" name="직선 화살표 연결선 12"/>
          <p:cNvCxnSpPr>
            <a:stCxn id="6" idx="2"/>
          </p:cNvCxnSpPr>
          <p:nvPr/>
        </p:nvCxnSpPr>
        <p:spPr>
          <a:xfrm flipH="1">
            <a:off x="1250490" y="2060620"/>
            <a:ext cx="742238" cy="5304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sp>
        <p:nvSpPr>
          <p:cNvPr id="16" name="슬라이드 번호 개체 틀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8</a:t>
            </a:fld>
            <a:endParaRPr lang="en-US" altLang="ko-KR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0"/>
            <a:r>
              <a:rPr lang="en-US" altLang="ko-KR"/>
              <a:t>&lt;video&gt; </a:t>
            </a:r>
            <a:r>
              <a:rPr lang="ko-KR" altLang="en-US"/>
              <a:t>요소의 속성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542693" y="1785152"/>
          <a:ext cx="10761746" cy="56467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3943"/>
                <a:gridCol w="8587803"/>
              </a:tblGrid>
              <a:tr h="5791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1">
                          <a:latin typeface="Arial"/>
                          <a:ea typeface="+mn-ea"/>
                          <a:cs typeface="+mn-cs"/>
                        </a:rPr>
                        <a:t>속성</a:t>
                      </a:r>
                    </a:p>
                  </a:txBody>
                  <a:tcPr marL="118809" marR="118809" marT="59404" marB="59404"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1">
                          <a:latin typeface="Arial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118809" marR="118809" marT="59404" marB="59404"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  <a:tr h="5791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>
                          <a:latin typeface="Arial"/>
                          <a:ea typeface="+mn-ea"/>
                          <a:cs typeface="+mn-cs"/>
                        </a:rPr>
                        <a:t>autoplay</a:t>
                      </a:r>
                      <a:endParaRPr lang="ko-KR" altLang="en-US" sz="230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>
                          <a:latin typeface="Arial"/>
                          <a:ea typeface="+mn-ea"/>
                          <a:cs typeface="+mn-cs"/>
                        </a:rPr>
                        <a:t>이 속성이 존재하면 비디오를 자동으로 재생한다</a:t>
                      </a:r>
                      <a:r>
                        <a:rPr lang="en-US" altLang="ko-KR" sz="2300">
                          <a:latin typeface="Arial"/>
                          <a:ea typeface="+mn-ea"/>
                          <a:cs typeface="+mn-cs"/>
                        </a:rPr>
                        <a:t>.</a:t>
                      </a:r>
                      <a:endParaRPr lang="ko-KR" altLang="en-US" sz="230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</a:tr>
              <a:tr h="10135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>
                          <a:latin typeface="Arial"/>
                          <a:ea typeface="+mn-ea"/>
                          <a:cs typeface="+mn-cs"/>
                        </a:rPr>
                        <a:t>controls</a:t>
                      </a:r>
                      <a:endParaRPr lang="ko-KR" altLang="en-US" sz="230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>
                          <a:latin typeface="Arial"/>
                          <a:ea typeface="+mn-ea"/>
                          <a:cs typeface="+mn-cs"/>
                        </a:rPr>
                        <a:t>이 속성이 존재하면 브라우저가 비디오 재생을 제어하는 컨트롤을 표시한다</a:t>
                      </a:r>
                      <a:r>
                        <a:rPr lang="en-US" altLang="ko-KR" sz="2300">
                          <a:latin typeface="Arial"/>
                          <a:ea typeface="+mn-ea"/>
                          <a:cs typeface="+mn-cs"/>
                        </a:rPr>
                        <a:t>.</a:t>
                      </a:r>
                      <a:endParaRPr lang="ko-KR" altLang="en-US" sz="230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</a:tr>
              <a:tr h="5791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>
                          <a:latin typeface="Arial"/>
                          <a:ea typeface="+mn-ea"/>
                          <a:cs typeface="+mn-cs"/>
                        </a:rPr>
                        <a:t>loop</a:t>
                      </a:r>
                      <a:endParaRPr lang="ko-KR" altLang="en-US" sz="230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>
                          <a:latin typeface="Arial"/>
                          <a:ea typeface="+mn-ea"/>
                          <a:cs typeface="+mn-cs"/>
                        </a:rPr>
                        <a:t>이 속성이 존재하면 브라우저가 비디오를 반복하여 재생한다</a:t>
                      </a:r>
                      <a:r>
                        <a:rPr lang="en-US" altLang="ko-KR" sz="2300">
                          <a:latin typeface="Arial"/>
                          <a:ea typeface="+mn-ea"/>
                          <a:cs typeface="+mn-cs"/>
                        </a:rPr>
                        <a:t>.</a:t>
                      </a:r>
                      <a:endParaRPr lang="ko-KR" altLang="en-US" sz="230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</a:tr>
              <a:tr h="5791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>
                          <a:latin typeface="Arial"/>
                          <a:ea typeface="+mn-ea"/>
                          <a:cs typeface="+mn-cs"/>
                        </a:rPr>
                        <a:t>poster</a:t>
                      </a:r>
                      <a:endParaRPr lang="ko-KR" altLang="en-US" sz="230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>
                          <a:latin typeface="Arial"/>
                          <a:ea typeface="+mn-ea"/>
                          <a:cs typeface="+mn-cs"/>
                        </a:rPr>
                        <a:t>비디오를 다운로드 하는 중일 때 표시하는 이미지이다</a:t>
                      </a:r>
                      <a:r>
                        <a:rPr lang="en-US" altLang="ko-KR" sz="2300">
                          <a:latin typeface="Arial"/>
                          <a:ea typeface="+mn-ea"/>
                          <a:cs typeface="+mn-cs"/>
                        </a:rPr>
                        <a:t>.</a:t>
                      </a:r>
                      <a:endParaRPr lang="ko-KR" altLang="en-US" sz="230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</a:tr>
              <a:tr h="5791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>
                          <a:latin typeface="Arial"/>
                          <a:ea typeface="+mn-ea"/>
                          <a:cs typeface="+mn-cs"/>
                        </a:rPr>
                        <a:t>preload</a:t>
                      </a:r>
                      <a:endParaRPr lang="ko-KR" altLang="en-US" sz="230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>
                          <a:latin typeface="Arial"/>
                          <a:ea typeface="+mn-ea"/>
                          <a:cs typeface="+mn-cs"/>
                        </a:rPr>
                        <a:t>사용자가 사용할 생각이 없더라도 전체 오디오를 다운로드 한다</a:t>
                      </a:r>
                      <a:r>
                        <a:rPr lang="en-US" altLang="ko-KR" sz="2300">
                          <a:latin typeface="Arial"/>
                          <a:ea typeface="+mn-ea"/>
                          <a:cs typeface="+mn-cs"/>
                        </a:rPr>
                        <a:t>.</a:t>
                      </a:r>
                      <a:endParaRPr lang="ko-KR" altLang="en-US" sz="230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</a:tr>
              <a:tr h="5791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>
                          <a:latin typeface="Arial"/>
                          <a:ea typeface="+mn-ea"/>
                          <a:cs typeface="+mn-cs"/>
                        </a:rPr>
                        <a:t>muted</a:t>
                      </a:r>
                      <a:endParaRPr lang="ko-KR" altLang="en-US" sz="230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>
                          <a:latin typeface="Arial"/>
                          <a:ea typeface="+mn-ea"/>
                          <a:cs typeface="+mn-cs"/>
                        </a:rPr>
                        <a:t>비디오의 오디오 출력을 중지한다</a:t>
                      </a:r>
                      <a:r>
                        <a:rPr lang="en-US" altLang="ko-KR" sz="2300">
                          <a:latin typeface="Arial"/>
                          <a:ea typeface="+mn-ea"/>
                          <a:cs typeface="+mn-cs"/>
                        </a:rPr>
                        <a:t>.</a:t>
                      </a:r>
                      <a:endParaRPr lang="ko-KR" altLang="en-US" sz="230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</a:tr>
              <a:tr h="5791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>
                          <a:latin typeface="Arial"/>
                          <a:ea typeface="+mn-ea"/>
                          <a:cs typeface="+mn-cs"/>
                        </a:rPr>
                        <a:t>src</a:t>
                      </a:r>
                      <a:endParaRPr lang="ko-KR" altLang="en-US" sz="230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>
                          <a:latin typeface="Arial"/>
                          <a:ea typeface="+mn-ea"/>
                          <a:cs typeface="+mn-cs"/>
                        </a:rPr>
                        <a:t>재생할 오디오가 존재하는 </a:t>
                      </a:r>
                      <a:r>
                        <a:rPr lang="en-US" altLang="ko-KR" sz="2300">
                          <a:latin typeface="Arial"/>
                          <a:ea typeface="+mn-ea"/>
                          <a:cs typeface="+mn-cs"/>
                        </a:rPr>
                        <a:t>URL</a:t>
                      </a:r>
                      <a:r>
                        <a:rPr lang="ko-KR" altLang="en-US" sz="2300">
                          <a:latin typeface="Arial"/>
                          <a:ea typeface="+mn-ea"/>
                          <a:cs typeface="+mn-cs"/>
                        </a:rPr>
                        <a:t>을 지정한다</a:t>
                      </a:r>
                      <a:r>
                        <a:rPr lang="en-US" altLang="ko-KR" sz="2300">
                          <a:latin typeface="Arial"/>
                          <a:ea typeface="+mn-ea"/>
                          <a:cs typeface="+mn-cs"/>
                        </a:rPr>
                        <a:t>.</a:t>
                      </a:r>
                      <a:endParaRPr lang="ko-KR" altLang="en-US" sz="230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</a:tr>
              <a:tr h="5791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>
                          <a:latin typeface="Arial"/>
                          <a:ea typeface="+mn-ea"/>
                          <a:cs typeface="+mn-cs"/>
                        </a:rPr>
                        <a:t>width, height</a:t>
                      </a:r>
                      <a:endParaRPr lang="ko-KR" altLang="en-US" sz="230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>
                          <a:latin typeface="Arial"/>
                          <a:ea typeface="+mn-ea"/>
                          <a:cs typeface="+mn-cs"/>
                        </a:rPr>
                        <a:t>비디오 재생기의 너비와 높이를 나타낸다</a:t>
                      </a:r>
                      <a:r>
                        <a:rPr lang="en-US" altLang="ko-KR" sz="2300">
                          <a:latin typeface="Arial"/>
                          <a:ea typeface="+mn-ea"/>
                          <a:cs typeface="+mn-cs"/>
                        </a:rPr>
                        <a:t>.</a:t>
                      </a:r>
                      <a:endParaRPr lang="ko-KR" altLang="en-US" sz="230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9</a:t>
            </a:fld>
            <a:endParaRPr lang="en-US" altLang="ko-KR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Arial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2269</Words>
  <Application>Hancom Office Hanshow 2010</Application>
  <PresentationFormat>사용자 지정</PresentationFormat>
  <Paragraphs>453</Paragraphs>
  <Slides>48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49" baseType="lpstr">
      <vt:lpstr>1_Crayons</vt:lpstr>
      <vt:lpstr>03 HTML멀티미디어와 입력요소 </vt:lpstr>
      <vt:lpstr>웹브라우저와 멀티미디어</vt:lpstr>
      <vt:lpstr>&lt;audio&gt;</vt:lpstr>
      <vt:lpstr>&lt;audio&gt; 요소의 속성</vt:lpstr>
      <vt:lpstr>오디오 파일 형식</vt:lpstr>
      <vt:lpstr>오디오 예제</vt:lpstr>
      <vt:lpstr>&lt;source&gt; 사용</vt:lpstr>
      <vt:lpstr>&lt;video&gt; </vt:lpstr>
      <vt:lpstr>&lt;video&gt; 요소의 속성</vt:lpstr>
      <vt:lpstr>비디오 파일 형식</vt:lpstr>
      <vt:lpstr>비디오 예제</vt:lpstr>
      <vt:lpstr>비디오 예제</vt:lpstr>
      <vt:lpstr>HTML 입력양식</vt:lpstr>
      <vt:lpstr>입력 양식의 작동 방식</vt:lpstr>
      <vt:lpstr>&lt;form&gt;</vt:lpstr>
      <vt:lpstr>GET 방식과 POST 방식 </vt:lpstr>
      <vt:lpstr>GET 방식과 POST 방식 </vt:lpstr>
      <vt:lpstr>GET 방식과 POST 방식 </vt:lpstr>
      <vt:lpstr>GET 방식과 POST 방식 </vt:lpstr>
      <vt:lpstr>GET 방식과 POST 방식 </vt:lpstr>
      <vt:lpstr>&lt;input&gt; 형식</vt:lpstr>
      <vt:lpstr>type 속성값 </vt:lpstr>
      <vt:lpstr>텍스트 필드</vt:lpstr>
      <vt:lpstr>패스워드</vt:lpstr>
      <vt:lpstr>라디오 버튼</vt:lpstr>
      <vt:lpstr>체크박스</vt:lpstr>
      <vt:lpstr>제출 버튼과 초기화 버튼</vt:lpstr>
      <vt:lpstr>&lt;input&gt; 버튼</vt:lpstr>
      <vt:lpstr>이미지 버튼</vt:lpstr>
      <vt:lpstr>파일 업로드 버튼</vt:lpstr>
      <vt:lpstr>hidden</vt:lpstr>
      <vt:lpstr>&lt;button&gt; 버튼</vt:lpstr>
      <vt:lpstr>여러줄의 문자 입력받기</vt:lpstr>
      <vt:lpstr>콤보박스(드롭다운리스트)</vt:lpstr>
      <vt:lpstr>&lt;fieldset&gt;</vt:lpstr>
      <vt:lpstr>&lt;label&gt; </vt:lpstr>
      <vt:lpstr>HTML 입력 요소</vt:lpstr>
      <vt:lpstr>추가된 &lt;input&gt; 의 속성</vt:lpstr>
      <vt:lpstr>예제</vt:lpstr>
      <vt:lpstr>슬라이드 40</vt:lpstr>
      <vt:lpstr>이메일 입력</vt:lpstr>
      <vt:lpstr>전화번호 입력 </vt:lpstr>
      <vt:lpstr>숫자 입력 </vt:lpstr>
      <vt:lpstr>range 입력 </vt:lpstr>
      <vt:lpstr>날짜 입력 </vt:lpstr>
      <vt:lpstr>색상 입력 </vt:lpstr>
      <vt:lpstr>연습 1</vt:lpstr>
      <vt:lpstr>연습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subject/>
  <dc:creator>chocojhkim@live.com</dc:creator>
  <cp:keywords/>
  <dc:description/>
  <cp:lastModifiedBy>bms</cp:lastModifiedBy>
  <cp:revision>1091</cp:revision>
  <dcterms:created xsi:type="dcterms:W3CDTF">2007-06-29T06:43:39Z</dcterms:created>
  <dcterms:modified xsi:type="dcterms:W3CDTF">2020-09-14T23:58:43Z</dcterms:modified>
  <cp:category/>
  <cp:contentStatus/>
</cp:coreProperties>
</file>