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6"/>
  </p:notesMasterIdLst>
  <p:handoutMasterIdLst>
    <p:handoutMasterId r:id="rId57"/>
  </p:handoutMasterIdLst>
  <p:sldIdLst>
    <p:sldId id="498" r:id="rId2"/>
    <p:sldId id="499" r:id="rId3"/>
    <p:sldId id="500" r:id="rId4"/>
    <p:sldId id="501" r:id="rId5"/>
    <p:sldId id="502" r:id="rId6"/>
    <p:sldId id="504" r:id="rId7"/>
    <p:sldId id="505" r:id="rId8"/>
    <p:sldId id="503" r:id="rId9"/>
    <p:sldId id="506" r:id="rId10"/>
    <p:sldId id="524" r:id="rId11"/>
    <p:sldId id="525" r:id="rId12"/>
    <p:sldId id="526" r:id="rId13"/>
    <p:sldId id="527" r:id="rId14"/>
    <p:sldId id="507" r:id="rId15"/>
    <p:sldId id="528" r:id="rId16"/>
    <p:sldId id="530" r:id="rId17"/>
    <p:sldId id="531" r:id="rId18"/>
    <p:sldId id="532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33" r:id="rId36"/>
    <p:sldId id="534" r:id="rId37"/>
    <p:sldId id="535" r:id="rId38"/>
    <p:sldId id="536" r:id="rId39"/>
    <p:sldId id="537" r:id="rId40"/>
    <p:sldId id="538" r:id="rId41"/>
    <p:sldId id="539" r:id="rId42"/>
    <p:sldId id="541" r:id="rId43"/>
    <p:sldId id="540" r:id="rId44"/>
    <p:sldId id="543" r:id="rId45"/>
    <p:sldId id="545" r:id="rId46"/>
    <p:sldId id="544" r:id="rId47"/>
    <p:sldId id="546" r:id="rId48"/>
    <p:sldId id="547" r:id="rId49"/>
    <p:sldId id="548" r:id="rId50"/>
    <p:sldId id="549" r:id="rId51"/>
    <p:sldId id="550" r:id="rId52"/>
    <p:sldId id="551" r:id="rId53"/>
    <p:sldId id="552" r:id="rId54"/>
    <p:sldId id="553" r:id="rId5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5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33"/>
            <p14:sldId id="534"/>
            <p14:sldId id="535"/>
            <p14:sldId id="536"/>
            <p14:sldId id="537"/>
            <p14:sldId id="538"/>
            <p14:sldId id="539"/>
            <p14:sldId id="541"/>
            <p14:sldId id="540"/>
            <p14:sldId id="543"/>
            <p14:sldId id="545"/>
            <p14:sldId id="544"/>
            <p14:sldId id="546"/>
            <p14:sldId id="542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642" y="216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0205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04 CSS </a:t>
            </a:r>
            <a:r>
              <a:rPr lang="ko-KR" altLang="en-US" b="1" dirty="0"/>
              <a:t>스타일시트 기초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361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sheet)</a:t>
            </a:r>
            <a:endParaRPr lang="ko-KR" altLang="en-US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스타일 시트</a:t>
            </a:r>
            <a:r>
              <a:rPr lang="en-US" altLang="ko-KR" dirty="0"/>
              <a:t>(inline)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5770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외부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스타일 시트는 </a:t>
            </a:r>
            <a:r>
              <a:rPr lang="ko-KR" altLang="en-US" dirty="0" smtClean="0"/>
              <a:t>스타일 </a:t>
            </a:r>
            <a:r>
              <a:rPr lang="ko-KR" altLang="en-US" dirty="0"/>
              <a:t>시트를 외부에 파일로 저장하는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페이지에 동일한 스타일을 적용하려고 할 때 좋은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53" y="4462070"/>
            <a:ext cx="5171669" cy="324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44920" y="3462172"/>
            <a:ext cx="10187197" cy="49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&lt;link type="text/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rel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stylesheet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href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lang="en-US" altLang="ko-KR" sz="259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mystyle.css</a:t>
            </a:r>
            <a:r>
              <a:rPr lang="en-US" altLang="ko-KR" sz="259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7436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621244"/>
            <a:ext cx="10670077" cy="90343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/>
              <a:t>h1 { color: red; }</a:t>
            </a:r>
          </a:p>
          <a:p>
            <a:r>
              <a:rPr lang="es-ES" altLang="ko-KR" sz="2339" dirty="0"/>
              <a:t>p { color:#0026ff; }</a:t>
            </a:r>
            <a:endParaRPr lang="en-US" altLang="ko-KR" sz="2339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0629" y="2744331"/>
            <a:ext cx="10670077" cy="451930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&lt;link type="text/</a:t>
            </a:r>
            <a:r>
              <a:rPr lang="en-US" altLang="ko-KR" sz="2339" dirty="0" err="1"/>
              <a:t>css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rel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stylesheet</a:t>
            </a:r>
            <a:r>
              <a:rPr lang="en-US" altLang="ko-KR" sz="2339" dirty="0"/>
              <a:t>" </a:t>
            </a:r>
            <a:r>
              <a:rPr lang="en-US" altLang="ko-KR" sz="2339" dirty="0" err="1"/>
              <a:t>href</a:t>
            </a:r>
            <a:r>
              <a:rPr lang="en-US" altLang="ko-KR" sz="2339" dirty="0"/>
              <a:t>="</a:t>
            </a:r>
            <a:r>
              <a:rPr lang="en-US" altLang="ko-KR" sz="2339" dirty="0" err="1"/>
              <a:t>mystyle.css</a:t>
            </a:r>
            <a:r>
              <a:rPr lang="en-US" altLang="ko-KR" sz="2339" dirty="0"/>
              <a:t>"&gt;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&gt;This is a headline.&lt;/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&lt;p&gt;This is a 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390" y="118809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</a:t>
            </a:r>
            <a:r>
              <a:rPr lang="en-US" altLang="ko-KR" i="1" dirty="0" err="1" smtClean="0">
                <a:solidFill>
                  <a:srgbClr val="FF0000"/>
                </a:solidFill>
              </a:rPr>
              <a:t>ystyle.css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6145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75" y="5876439"/>
            <a:ext cx="4673059" cy="2141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58289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내부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 </a:t>
            </a:r>
            <a:r>
              <a:rPr lang="ko-KR" altLang="en-US" dirty="0"/>
              <a:t>스타일 시트는 </a:t>
            </a:r>
            <a:r>
              <a:rPr lang="en-US" altLang="ko-KR" dirty="0"/>
              <a:t>HTML </a:t>
            </a:r>
            <a:r>
              <a:rPr lang="ko-KR" altLang="en-US" dirty="0"/>
              <a:t>안에 </a:t>
            </a:r>
            <a:r>
              <a:rPr lang="en-US" altLang="ko-KR" dirty="0" err="1"/>
              <a:t>CSS</a:t>
            </a:r>
            <a:r>
              <a:rPr lang="ko-KR" altLang="en-US" dirty="0"/>
              <a:t>를 정의하는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93248" y="2509670"/>
            <a:ext cx="10728820" cy="58098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h1 { color: red; }</a:t>
            </a:r>
          </a:p>
          <a:p>
            <a:r>
              <a:rPr lang="en-US" altLang="ko-KR" sz="2339" dirty="0"/>
              <a:t>        p { color: #0026ff;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&gt;This is a headline.&lt;/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&lt;p&gt;This is a 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074592" y="3922106"/>
            <a:ext cx="7026344" cy="167706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8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67" y="5994662"/>
            <a:ext cx="4673059" cy="21410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092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8284" y="677922"/>
            <a:ext cx="9702694" cy="990071"/>
          </a:xfrm>
        </p:spPr>
        <p:txBody>
          <a:bodyPr/>
          <a:lstStyle/>
          <a:p>
            <a:r>
              <a:rPr lang="ko-KR" altLang="en-US" smtClean="0"/>
              <a:t>내부 </a:t>
            </a:r>
            <a:r>
              <a:rPr lang="en-US" altLang="ko-KR" smtClean="0"/>
              <a:t>CSS</a:t>
            </a:r>
            <a:r>
              <a:rPr lang="ko-KR" altLang="en-US" dirty="0" smtClean="0"/>
              <a:t>의 위치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7414" y="1856385"/>
            <a:ext cx="10755960" cy="53121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kern="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p {   background-color: yellow;     }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&lt;p&gt;This is a paragraph.&lt;/p&gt;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339" b="1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145" name="_x253412848" descr="EMB0000112c35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135" y="4975843"/>
            <a:ext cx="5473128" cy="16707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1182391" y="3652352"/>
            <a:ext cx="6427618" cy="132349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14672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인라인</a:t>
            </a:r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요소마다 </a:t>
            </a:r>
            <a:r>
              <a:rPr lang="ko-KR" altLang="en-US" dirty="0"/>
              <a:t>스타일을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선언이 있다면 반드시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적어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2948099"/>
            <a:ext cx="10670077" cy="39655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style="color: red"&gt;This is a headline.&lt;/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 style="color: #</a:t>
            </a:r>
            <a:r>
              <a:rPr lang="en-US" altLang="ko-KR" sz="2339" dirty="0" err="1"/>
              <a:t>0026ff</a:t>
            </a:r>
            <a:r>
              <a:rPr lang="en-US" altLang="ko-KR" sz="2339" dirty="0"/>
              <a:t>"&gt;This is a 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pic>
        <p:nvPicPr>
          <p:cNvPr id="7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62" y="3022218"/>
            <a:ext cx="4226409" cy="1936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1226263" y="5127741"/>
            <a:ext cx="7620387" cy="93907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13420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다중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 err="1"/>
              <a:t>인라인</a:t>
            </a:r>
            <a:r>
              <a:rPr lang="ko-KR" altLang="en-US" dirty="0"/>
              <a:t> 스타일이 서로 다르게 지정하고 있다면 어떤 스타일이 사용될까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공통적으로 사용되는 스타일은 </a:t>
            </a:r>
            <a:r>
              <a:rPr lang="en-US" altLang="ko-KR" dirty="0" smtClean="0"/>
              <a:t>&lt;body&gt;</a:t>
            </a:r>
            <a:r>
              <a:rPr lang="ko-KR" altLang="en-US" dirty="0" smtClean="0"/>
              <a:t>요소의 스타일에 정의하는 것이 편리하다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608" y="3264075"/>
            <a:ext cx="7273654" cy="244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23935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667965"/>
            <a:ext cx="10670077" cy="61098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/>
              <a:t>h1, p {    </a:t>
            </a:r>
          </a:p>
          <a:p>
            <a:r>
              <a:rPr lang="es-ES" altLang="ko-KR" sz="2339" dirty="0"/>
              <a:t>     font-family: serif;</a:t>
            </a:r>
          </a:p>
          <a:p>
            <a:r>
              <a:rPr lang="es-ES" altLang="ko-KR" sz="2339" dirty="0"/>
              <a:t>     color:       black;</a:t>
            </a:r>
          </a:p>
          <a:p>
            <a:r>
              <a:rPr lang="es-ES" altLang="ko-KR" sz="2339" smtClean="0"/>
              <a:t>}</a:t>
            </a:r>
          </a:p>
          <a:p>
            <a:r>
              <a:rPr lang="es-ES" altLang="ko-KR" sz="2339" smtClean="0"/>
              <a:t>span </a:t>
            </a:r>
            <a:r>
              <a:rPr lang="es-ES" altLang="ko-KR" sz="2339"/>
              <a:t>{ font-size :2.0em; </a:t>
            </a:r>
            <a:r>
              <a:rPr lang="es-ES" altLang="ko-KR" sz="2339" smtClean="0"/>
              <a:t>    color </a:t>
            </a:r>
            <a:r>
              <a:rPr lang="es-ES" altLang="ko-KR" sz="2339"/>
              <a:t>: red</a:t>
            </a:r>
            <a:r>
              <a:rPr lang="es-ES" altLang="ko-KR" sz="2339" smtClean="0"/>
              <a:t>; }</a:t>
            </a:r>
            <a:endParaRPr lang="es-ES" altLang="ko-KR" sz="2339"/>
          </a:p>
          <a:p>
            <a:r>
              <a:rPr lang="es-ES" altLang="ko-KR" sz="2339" smtClean="0"/>
              <a:t>} </a:t>
            </a:r>
          </a:p>
          <a:p>
            <a:r>
              <a:rPr lang="es-ES" altLang="ko-KR" sz="2339" smtClean="0"/>
              <a:t>em { font-size :1.5em</a:t>
            </a:r>
            <a:r>
              <a:rPr lang="es-ES" altLang="ko-KR" sz="2339"/>
              <a:t>;     color : </a:t>
            </a:r>
            <a:r>
              <a:rPr lang="es-ES" altLang="ko-KR" sz="2339" smtClean="0"/>
              <a:t>blue; </a:t>
            </a:r>
            <a:r>
              <a:rPr lang="es-ES" altLang="ko-KR" sz="2339"/>
              <a:t>}</a:t>
            </a:r>
            <a:endParaRPr lang="es-ES" altLang="ko-KR" sz="2339" dirty="0"/>
          </a:p>
          <a:p>
            <a:r>
              <a:rPr lang="es-ES" altLang="ko-KR" sz="2339" dirty="0"/>
              <a:t>h1 {    </a:t>
            </a:r>
          </a:p>
          <a:p>
            <a:r>
              <a:rPr lang="es-ES" altLang="ko-KR" sz="2339" dirty="0"/>
              <a:t>     border-bottom: 1px solid gray;</a:t>
            </a:r>
          </a:p>
          <a:p>
            <a:r>
              <a:rPr lang="es-ES" altLang="ko-KR" sz="2339" dirty="0"/>
              <a:t>     color:       red;</a:t>
            </a:r>
          </a:p>
          <a:p>
            <a:r>
              <a:rPr lang="es-ES" altLang="ko-KR" sz="2339" dirty="0"/>
              <a:t>}</a:t>
            </a:r>
          </a:p>
          <a:p>
            <a:r>
              <a:rPr lang="es-ES" altLang="ko-KR" sz="2339"/>
              <a:t>body </a:t>
            </a:r>
            <a:r>
              <a:rPr lang="es-ES" altLang="ko-KR" sz="2339" smtClean="0"/>
              <a:t>{</a:t>
            </a:r>
          </a:p>
          <a:p>
            <a:r>
              <a:rPr lang="es-ES" altLang="ko-KR" sz="2339"/>
              <a:t> </a:t>
            </a:r>
            <a:r>
              <a:rPr lang="es-ES" altLang="ko-KR" sz="2339" smtClean="0"/>
              <a:t>    font-size : large;</a:t>
            </a:r>
            <a:endParaRPr lang="es-ES" altLang="ko-KR" sz="2339" dirty="0"/>
          </a:p>
          <a:p>
            <a:r>
              <a:rPr lang="es-ES" altLang="ko-KR" sz="2339" dirty="0"/>
              <a:t>     background-color: yellow;</a:t>
            </a:r>
          </a:p>
          <a:p>
            <a:r>
              <a:rPr lang="es-ES" altLang="ko-KR" sz="2339" smtClean="0"/>
              <a:t>} </a:t>
            </a:r>
            <a:endParaRPr lang="en-US" altLang="ko-KR" sz="2339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391" y="118809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coffee.css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395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7990" y="694106"/>
            <a:ext cx="10670077" cy="756166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/>
              <a:t>&lt;!DOCTYPE html&gt;</a:t>
            </a:r>
          </a:p>
          <a:p>
            <a:r>
              <a:rPr lang="es-ES" altLang="ko-KR" sz="2339" dirty="0"/>
              <a:t>&lt;html&gt;</a:t>
            </a:r>
          </a:p>
          <a:p>
            <a:r>
              <a:rPr lang="es-ES" altLang="ko-KR" sz="2339" dirty="0"/>
              <a:t>&lt;head&gt;</a:t>
            </a:r>
          </a:p>
          <a:p>
            <a:r>
              <a:rPr lang="es-ES" altLang="ko-KR" sz="2339" dirty="0"/>
              <a:t>    &lt;title&gt;Web Programming&lt;/title&gt;</a:t>
            </a:r>
          </a:p>
          <a:p>
            <a:r>
              <a:rPr lang="es-ES" altLang="ko-KR" sz="2339" dirty="0"/>
              <a:t>    &lt;link type="text/css" rel="stylesheet" href="coffee.css"&gt;</a:t>
            </a:r>
          </a:p>
          <a:p>
            <a:r>
              <a:rPr lang="es-ES" altLang="ko-KR" sz="2339" dirty="0"/>
              <a:t>&lt;/head&gt;</a:t>
            </a:r>
          </a:p>
          <a:p>
            <a:r>
              <a:rPr lang="es-ES" altLang="ko-KR" sz="2339" dirty="0"/>
              <a:t>&lt;body&gt;</a:t>
            </a:r>
          </a:p>
          <a:p>
            <a:r>
              <a:rPr lang="es-ES" altLang="ko-KR" sz="2339" dirty="0"/>
              <a:t>    &lt;h1&gt;Welcome to Web Coffee!&lt;/h1&gt;</a:t>
            </a:r>
          </a:p>
          <a:p>
            <a:r>
              <a:rPr lang="es-ES" altLang="ko-KR" sz="2339" dirty="0"/>
              <a:t>    &lt;img src="coffee.gif" width="100" height="100"&gt;</a:t>
            </a:r>
          </a:p>
          <a:p>
            <a:r>
              <a:rPr lang="es-ES" altLang="ko-KR" sz="2339" dirty="0"/>
              <a:t>    &lt;p&gt;</a:t>
            </a:r>
          </a:p>
          <a:p>
            <a:r>
              <a:rPr lang="es-ES" altLang="ko-KR" sz="2339" dirty="0"/>
              <a:t>        </a:t>
            </a:r>
            <a:r>
              <a:rPr lang="ko-KR" altLang="en-US" sz="2339" dirty="0"/>
              <a:t>하우스 </a:t>
            </a:r>
            <a:r>
              <a:rPr lang="ko-KR" altLang="en-US" sz="2339" dirty="0" err="1"/>
              <a:t>로스팅</a:t>
            </a:r>
            <a:r>
              <a:rPr lang="ko-KR" altLang="en-US" sz="2339" dirty="0"/>
              <a:t> 원두의 </a:t>
            </a:r>
            <a:r>
              <a:rPr lang="en-US" altLang="ko-KR" sz="2339" dirty="0" smtClean="0"/>
              <a:t>&lt;span&gt;</a:t>
            </a:r>
            <a:r>
              <a:rPr lang="ko-KR" altLang="en-US" sz="2339" dirty="0" smtClean="0"/>
              <a:t>신선한 커피</a:t>
            </a:r>
            <a:r>
              <a:rPr lang="en-US" altLang="ko-KR" sz="2339" dirty="0" smtClean="0"/>
              <a:t>&lt;span&gt;</a:t>
            </a:r>
            <a:r>
              <a:rPr lang="ko-KR" altLang="en-US" sz="2339" dirty="0" smtClean="0"/>
              <a:t>를 </a:t>
            </a:r>
            <a:r>
              <a:rPr lang="ko-KR" altLang="en-US" sz="2339" dirty="0"/>
              <a:t>맛보세요</a:t>
            </a:r>
            <a:r>
              <a:rPr lang="en-US" altLang="ko-KR" sz="2339" dirty="0"/>
              <a:t>! </a:t>
            </a:r>
          </a:p>
          <a:p>
            <a:r>
              <a:rPr lang="en-US" altLang="ko-KR" sz="2339" dirty="0"/>
              <a:t>        &lt;</a:t>
            </a:r>
            <a:r>
              <a:rPr lang="es-ES" altLang="ko-KR" sz="2339" dirty="0"/>
              <a:t>em&gt;</a:t>
            </a:r>
            <a:r>
              <a:rPr lang="ko-KR" altLang="en-US" sz="2339" dirty="0"/>
              <a:t>공인 </a:t>
            </a:r>
            <a:r>
              <a:rPr lang="en-US" altLang="ko-KR" sz="2339" dirty="0"/>
              <a:t>1</a:t>
            </a:r>
            <a:r>
              <a:rPr lang="ko-KR" altLang="en-US" sz="2339" dirty="0"/>
              <a:t>급 </a:t>
            </a:r>
            <a:r>
              <a:rPr lang="es-ES" altLang="ko-KR" sz="2339" dirty="0"/>
              <a:t>Barista&lt;/em&gt;</a:t>
            </a:r>
            <a:r>
              <a:rPr lang="ko-KR" altLang="en-US" sz="2339" dirty="0"/>
              <a:t>가 </a:t>
            </a:r>
          </a:p>
          <a:p>
            <a:r>
              <a:rPr lang="ko-KR" altLang="en-US" sz="2339" dirty="0"/>
              <a:t>        최고급 원두만을 직접 엄선하여 사용합니다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    &lt;/</a:t>
            </a:r>
            <a:r>
              <a:rPr lang="es-ES" altLang="ko-KR" sz="2339" dirty="0"/>
              <a:t>p&gt;</a:t>
            </a:r>
          </a:p>
          <a:p>
            <a:r>
              <a:rPr lang="es-ES" altLang="ko-KR" sz="2339" dirty="0"/>
              <a:t>    &lt;h2&gt;</a:t>
            </a:r>
            <a:r>
              <a:rPr lang="ko-KR" altLang="en-US" sz="2339" dirty="0"/>
              <a:t>메뉴</a:t>
            </a:r>
            <a:r>
              <a:rPr lang="en-US" altLang="ko-KR" sz="2339" dirty="0"/>
              <a:t>&lt;/</a:t>
            </a:r>
            <a:r>
              <a:rPr lang="es-ES" altLang="ko-KR" sz="2339" dirty="0"/>
              <a:t>h2&gt;</a:t>
            </a:r>
          </a:p>
          <a:p>
            <a:r>
              <a:rPr lang="es-ES" altLang="ko-KR" sz="2339" dirty="0"/>
              <a:t>    &lt;p&gt;</a:t>
            </a:r>
          </a:p>
          <a:p>
            <a:r>
              <a:rPr lang="es-ES" altLang="ko-KR" sz="2339" dirty="0"/>
              <a:t>        </a:t>
            </a:r>
            <a:r>
              <a:rPr lang="ko-KR" altLang="en-US" sz="2339" dirty="0" err="1"/>
              <a:t>아메리카노</a:t>
            </a:r>
            <a:r>
              <a:rPr lang="en-US" altLang="ko-KR" sz="2339" dirty="0"/>
              <a:t>,</a:t>
            </a:r>
            <a:r>
              <a:rPr lang="ko-KR" altLang="en-US" sz="2339" dirty="0" err="1"/>
              <a:t>카페라떼</a:t>
            </a:r>
            <a:r>
              <a:rPr lang="en-US" altLang="ko-KR" sz="2339" dirty="0"/>
              <a:t>,</a:t>
            </a:r>
            <a:r>
              <a:rPr lang="ko-KR" altLang="en-US" sz="2339" dirty="0" err="1"/>
              <a:t>카푸치노</a:t>
            </a:r>
            <a:r>
              <a:rPr lang="en-US" altLang="ko-KR" sz="2339" dirty="0"/>
              <a:t>,</a:t>
            </a:r>
            <a:r>
              <a:rPr lang="ko-KR" altLang="en-US" sz="2339" dirty="0" err="1"/>
              <a:t>카페모카</a:t>
            </a:r>
            <a:r>
              <a:rPr lang="en-US" altLang="ko-KR" sz="2339" dirty="0"/>
              <a:t>, ...</a:t>
            </a:r>
          </a:p>
          <a:p>
            <a:r>
              <a:rPr lang="en-US" altLang="ko-KR" sz="2339" dirty="0"/>
              <a:t>    &lt;/</a:t>
            </a:r>
            <a:r>
              <a:rPr lang="es-ES" altLang="ko-KR" sz="2339" dirty="0"/>
              <a:t>p&gt;</a:t>
            </a:r>
          </a:p>
          <a:p>
            <a:r>
              <a:rPr lang="es-ES" altLang="ko-KR" sz="2339" dirty="0"/>
              <a:t>&lt;/body&gt;</a:t>
            </a:r>
          </a:p>
          <a:p>
            <a:r>
              <a:rPr lang="es-ES" altLang="ko-KR" sz="2339" dirty="0"/>
              <a:t>&lt;/html&gt;</a:t>
            </a:r>
            <a:endParaRPr lang="en-US" altLang="ko-KR" sz="2339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84597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572" y="1671801"/>
            <a:ext cx="11167745" cy="66050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background-color: yellow;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border: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2px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solid red;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&gt;This is a heading.&lt;/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  <a:endParaRPr lang="ko-KR" altLang="en-US" sz="2339" b="1" kern="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169" name="_x253412048" descr="EMB0000112c35f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65" y="6369457"/>
            <a:ext cx="5259752" cy="19074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833396" y="3458403"/>
            <a:ext cx="5270547" cy="263369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9375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r>
              <a:rPr lang="ko-KR" altLang="en-US" dirty="0"/>
              <a:t>의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-&gt; HTML</a:t>
            </a:r>
          </a:p>
          <a:p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</a:t>
            </a:r>
            <a:r>
              <a:rPr lang="en-US" altLang="ko-KR" dirty="0" smtClean="0"/>
              <a:t>-&gt; 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58" y="3490001"/>
            <a:ext cx="7253094" cy="36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705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(selector): HTML </a:t>
            </a:r>
            <a:r>
              <a:rPr lang="ko-KR" altLang="en-US" dirty="0"/>
              <a:t>요소를 선택하는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선택자는</a:t>
            </a:r>
            <a:r>
              <a:rPr lang="ko-KR" altLang="en-US" dirty="0" smtClean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에서도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많이 사용되는 것은 </a:t>
            </a:r>
            <a:r>
              <a:rPr lang="en-US" altLang="ko-KR" dirty="0"/>
              <a:t>6</a:t>
            </a:r>
            <a:r>
              <a:rPr lang="ko-KR" altLang="en-US" dirty="0"/>
              <a:t>가지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r>
              <a:rPr lang="ko-KR" altLang="en-US" dirty="0" err="1" smtClean="0"/>
              <a:t>선택자에</a:t>
            </a:r>
            <a:r>
              <a:rPr lang="ko-KR" altLang="en-US" dirty="0" smtClean="0"/>
              <a:t> </a:t>
            </a:r>
            <a:r>
              <a:rPr lang="ko-KR" altLang="en-US" dirty="0"/>
              <a:t>대한 </a:t>
            </a:r>
            <a:r>
              <a:rPr lang="en-US" altLang="ko-KR" dirty="0" err="1"/>
              <a:t>W3C</a:t>
            </a:r>
            <a:r>
              <a:rPr lang="ko-KR" altLang="en-US" dirty="0"/>
              <a:t>의 문서는 </a:t>
            </a:r>
            <a:r>
              <a:rPr lang="en-US" altLang="ko-KR" dirty="0"/>
              <a:t>http://</a:t>
            </a:r>
            <a:r>
              <a:rPr lang="en-US" altLang="ko-KR" dirty="0" err="1"/>
              <a:t>www.w3.org</a:t>
            </a:r>
            <a:r>
              <a:rPr lang="en-US" altLang="ko-KR" dirty="0"/>
              <a:t>/</a:t>
            </a:r>
            <a:r>
              <a:rPr lang="en-US" altLang="ko-KR" dirty="0" err="1"/>
              <a:t>TR</a:t>
            </a:r>
            <a:r>
              <a:rPr lang="en-US" altLang="ko-KR" dirty="0"/>
              <a:t>/</a:t>
            </a:r>
            <a:r>
              <a:rPr lang="en-US" altLang="ko-KR" dirty="0" err="1"/>
              <a:t>css3</a:t>
            </a:r>
            <a:r>
              <a:rPr lang="en-US" altLang="ko-KR" dirty="0"/>
              <a:t>-selectors</a:t>
            </a:r>
            <a:r>
              <a:rPr lang="en-US" altLang="ko-KR" dirty="0" smtClean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91164" y="2644812"/>
            <a:ext cx="4815655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3542" y="3790910"/>
            <a:ext cx="29165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1815" y="3790008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5221" y="3790008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 bwMode="auto">
          <a:xfrm flipV="1">
            <a:off x="2531797" y="3147164"/>
            <a:ext cx="1458253" cy="643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>
            <a:stCxn id="8" idx="0"/>
          </p:cNvCxnSpPr>
          <p:nvPr/>
        </p:nvCxnSpPr>
        <p:spPr bwMode="auto">
          <a:xfrm flipH="1" flipV="1">
            <a:off x="5132967" y="3147162"/>
            <a:ext cx="541242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9" idx="0"/>
          </p:cNvCxnSpPr>
          <p:nvPr/>
        </p:nvCxnSpPr>
        <p:spPr bwMode="auto">
          <a:xfrm flipH="1" flipV="1">
            <a:off x="6169233" y="3147162"/>
            <a:ext cx="2171846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8839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타입 </a:t>
            </a:r>
            <a:r>
              <a:rPr lang="ko-KR" altLang="en-US" dirty="0" err="1"/>
              <a:t>선택자</a:t>
            </a:r>
            <a:r>
              <a:rPr lang="en-US" altLang="ko-KR" dirty="0"/>
              <a:t>(type selector)</a:t>
            </a:r>
          </a:p>
          <a:p>
            <a:pPr lvl="0"/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r>
              <a:rPr lang="en-US" altLang="ko-KR" dirty="0"/>
              <a:t>(universal selector)</a:t>
            </a:r>
          </a:p>
          <a:p>
            <a:pPr lvl="0"/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r>
              <a:rPr lang="en-US" altLang="ko-KR" dirty="0"/>
              <a:t>(class selector)</a:t>
            </a:r>
          </a:p>
          <a:p>
            <a:pPr lvl="0"/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r>
              <a:rPr lang="en-US" altLang="ko-KR" dirty="0"/>
              <a:t>(ID selector)</a:t>
            </a:r>
          </a:p>
          <a:p>
            <a:pPr lvl="0"/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selector)</a:t>
            </a:r>
          </a:p>
          <a:p>
            <a:pPr lvl="0"/>
            <a:r>
              <a:rPr lang="ko-KR" altLang="en-US" dirty="0"/>
              <a:t>의사 </a:t>
            </a:r>
            <a:r>
              <a:rPr lang="ko-KR" altLang="en-US" dirty="0" err="1"/>
              <a:t>선택자</a:t>
            </a:r>
            <a:r>
              <a:rPr lang="en-US" altLang="ko-KR" dirty="0"/>
              <a:t>(pseudo-class)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9954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타입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(type selector)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HTML </a:t>
            </a:r>
            <a:r>
              <a:rPr lang="ko-KR" altLang="en-US" dirty="0"/>
              <a:t>요소 이름을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4" y="3039674"/>
            <a:ext cx="5099473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59032" y="2908336"/>
            <a:ext cx="930825" cy="9592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74735" y="5143573"/>
            <a:ext cx="29033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모든  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224443" y="3867599"/>
            <a:ext cx="363772" cy="1275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9547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전체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(universal selector</a:t>
            </a:r>
            <a:r>
              <a:rPr lang="en-US" altLang="ko-KR" b="1" dirty="0" smtClean="0"/>
              <a:t>): </a:t>
            </a:r>
            <a:r>
              <a:rPr lang="ko-KR" altLang="en-US" dirty="0"/>
              <a:t>페이지 안의 모든 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3" y="3039674"/>
            <a:ext cx="4865434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21113" y="2908333"/>
            <a:ext cx="753876" cy="90870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74733" y="5143573"/>
            <a:ext cx="25186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전체 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098052" y="3817040"/>
            <a:ext cx="452249" cy="1326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01189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아이디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(id selector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특정한 </a:t>
            </a:r>
            <a:r>
              <a:rPr lang="ko-KR" altLang="en-US" dirty="0"/>
              <a:t>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59030" y="2908337"/>
            <a:ext cx="640122" cy="9719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3914307" y="4299228"/>
            <a:ext cx="328808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079091" y="3880237"/>
            <a:ext cx="1066038" cy="377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직사각형 8"/>
          <p:cNvSpPr/>
          <p:nvPr/>
        </p:nvSpPr>
        <p:spPr>
          <a:xfrm>
            <a:off x="1113038" y="5767165"/>
            <a:ext cx="7439857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 id="target"&gt;Hello</a:t>
            </a:r>
            <a:r>
              <a:rPr lang="ko-KR" altLang="en-US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World!&lt;/p&gt;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91128" y="7059050"/>
            <a:ext cx="385073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를 </a:t>
            </a:r>
            <a:r>
              <a:rPr lang="ko-KR" altLang="en-US" i="1" dirty="0" smtClean="0">
                <a:solidFill>
                  <a:schemeClr val="tx2"/>
                </a:solidFill>
              </a:rPr>
              <a:t>“</a:t>
            </a:r>
            <a:r>
              <a:rPr lang="en-US" altLang="ko-KR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3550821" y="6446987"/>
            <a:ext cx="1471128" cy="57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3162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610" y="1551111"/>
            <a:ext cx="10813847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id Example&lt;/title&gt;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#special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background-color: yellow;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color: red;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 id="special"&gt;id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special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.&lt;/p&gt;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정상적인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.&lt;/p&gt;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8278" y="3256175"/>
            <a:ext cx="5354283" cy="2684253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9217" name="_x253411488" descr="EMB0000112c36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138" y="4833639"/>
            <a:ext cx="5808321" cy="16893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54090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(class selector)</a:t>
            </a:r>
            <a:r>
              <a:rPr lang="ko-KR" altLang="en-US" dirty="0"/>
              <a:t>는 </a:t>
            </a:r>
            <a:r>
              <a:rPr lang="ko-KR" altLang="en-US" dirty="0" smtClean="0"/>
              <a:t>클래스가 부여된 요소를 선택한다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2" y="3039674"/>
            <a:ext cx="5801588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14028" y="3130715"/>
            <a:ext cx="685125" cy="7394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3914309" y="4299228"/>
            <a:ext cx="38010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 smtClean="0">
                <a:solidFill>
                  <a:schemeClr val="tx2"/>
                </a:solidFill>
              </a:rPr>
              <a:t>클래스가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3056588" y="3870162"/>
            <a:ext cx="1043538" cy="609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1113036" y="5767165"/>
            <a:ext cx="8141972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 class="target"&gt;Hello</a:t>
            </a:r>
            <a:r>
              <a:rPr lang="ko-KR" altLang="en-US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World!&lt;/p&gt;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47843" y="7036235"/>
            <a:ext cx="436369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ko-KR" altLang="en-US" i="1" dirty="0" smtClean="0">
                <a:solidFill>
                  <a:schemeClr val="tx2"/>
                </a:solidFill>
              </a:rPr>
              <a:t>클래스를 “</a:t>
            </a:r>
            <a:r>
              <a:rPr lang="en-US" altLang="ko-KR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 bwMode="auto">
          <a:xfrm flipH="1" flipV="1">
            <a:off x="3147844" y="6286101"/>
            <a:ext cx="2181847" cy="750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55323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5801" y="1443534"/>
            <a:ext cx="11041353" cy="703349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 Example&lt;/title&gt;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text-align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center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border : 1px solid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blue;</a:t>
            </a:r>
            <a:endParaRPr lang="en-US" altLang="ko-KR" sz="2339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p.type1{  border : 1px solid red;  }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class="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"&gt;class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헤딩입니다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 class="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"&gt;class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type1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단락입니다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04693" y="3125610"/>
            <a:ext cx="4490427" cy="241457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10241" name="_x253413248" descr="EMB0000112c362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361" y="5540188"/>
            <a:ext cx="5952034" cy="16913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2355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선택자를</a:t>
            </a:r>
            <a:r>
              <a:rPr lang="ko-KR" altLang="en-US" dirty="0" smtClean="0"/>
              <a:t> </a:t>
            </a:r>
            <a:r>
              <a:rPr lang="ko-KR" altLang="en-US" dirty="0"/>
              <a:t>콤마</a:t>
            </a:r>
            <a:r>
              <a:rPr lang="en-US" altLang="ko-KR" dirty="0"/>
              <a:t>(,)</a:t>
            </a:r>
            <a:r>
              <a:rPr lang="ko-KR" altLang="en-US" dirty="0"/>
              <a:t>로 분리하여 </a:t>
            </a:r>
            <a:r>
              <a:rPr lang="ko-KR" altLang="en-US" dirty="0" smtClean="0"/>
              <a:t>나열할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2607" y="3039672"/>
            <a:ext cx="9566363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3638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h1, h2, h3 { font-family: sans-serif;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989279" y="2852257"/>
            <a:ext cx="2763772" cy="10532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90533" y="4626647"/>
            <a:ext cx="489442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i="1" dirty="0" smtClean="0">
                <a:solidFill>
                  <a:schemeClr val="tx2"/>
                </a:solidFill>
              </a:rPr>
              <a:t>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h1</a:t>
            </a:r>
            <a:r>
              <a:rPr lang="en-US" altLang="ko-KR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h2</a:t>
            </a:r>
            <a:r>
              <a:rPr lang="en-US" altLang="ko-KR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h3</a:t>
            </a:r>
            <a:r>
              <a:rPr lang="en-US" altLang="ko-KR" i="1" dirty="0" smtClean="0">
                <a:solidFill>
                  <a:schemeClr val="tx2"/>
                </a:solidFill>
              </a:rPr>
              <a:t>&gt;</a:t>
            </a:r>
            <a:r>
              <a:rPr lang="ko-KR" altLang="en-US" i="1" dirty="0" smtClean="0">
                <a:solidFill>
                  <a:schemeClr val="tx2"/>
                </a:solidFill>
              </a:rPr>
              <a:t>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6" idx="0"/>
            <a:endCxn id="5" idx="4"/>
          </p:cNvCxnSpPr>
          <p:nvPr/>
        </p:nvCxnSpPr>
        <p:spPr bwMode="auto">
          <a:xfrm flipH="1" flipV="1">
            <a:off x="2371166" y="3905515"/>
            <a:ext cx="2966579" cy="721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2334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0054" y="1551114"/>
            <a:ext cx="10927601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&lt;!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&lt;title&gt;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selector Example&lt;/title&gt;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p {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font-family:  sans-serif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color: red;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&gt;This is a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heading1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.&lt;/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025" name="_x253699984" descr="EMB00001f04bd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165" y="4823834"/>
            <a:ext cx="5988329" cy="17016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12547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가 없다면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" y="3217732"/>
            <a:ext cx="10890779" cy="366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8394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자손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자식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선택</a:t>
            </a:r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215553802"/>
              </p:ext>
            </p:extLst>
          </p:nvPr>
        </p:nvGraphicFramePr>
        <p:xfrm>
          <a:off x="890270" y="2178156"/>
          <a:ext cx="10669247" cy="18504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3885"/>
                <a:gridCol w="8285362"/>
              </a:tblGrid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선택자</a:t>
                      </a:r>
                      <a:r>
                        <a:rPr lang="ko-KR" altLang="en-US" sz="23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3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3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</a:tr>
              <a:tr h="6168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s2</a:t>
                      </a:r>
                      <a:endParaRPr 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포함된 </a:t>
                      </a: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선택한다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후손 관계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</a:tr>
              <a:tr h="6168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</a:t>
                      </a:r>
                      <a:r>
                        <a:rPr 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s2</a:t>
                      </a:r>
                      <a:endParaRPr 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직계 자식 요소인 </a:t>
                      </a:r>
                      <a:r>
                        <a:rPr lang="en-US" altLang="ko-KR" sz="23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선택한다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.(</a:t>
                      </a:r>
                      <a:r>
                        <a:rPr lang="ko-KR" altLang="en-US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관계</a:t>
                      </a:r>
                      <a:r>
                        <a:rPr lang="en-US" altLang="ko-KR" sz="23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90271" y="4275482"/>
            <a:ext cx="10670077" cy="20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2599" kern="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ody </a:t>
            </a:r>
            <a:r>
              <a:rPr lang="en-US" altLang="ko-KR" sz="2599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 </a:t>
            </a:r>
            <a:r>
              <a:rPr lang="en-US" altLang="ko-KR" sz="2599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599" dirty="0">
                <a:solidFill>
                  <a:srgbClr val="3333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red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}</a:t>
            </a:r>
            <a:r>
              <a:rPr lang="ko-KR" altLang="en-US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body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안의 </a:t>
            </a:r>
            <a:r>
              <a:rPr lang="en-US" altLang="ko-KR" sz="2599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*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</a:p>
          <a:p>
            <a:pPr marL="0" indent="0" eaLnBrk="1" hangingPunct="1">
              <a:buNone/>
            </a:pP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 &gt; h1 { </a:t>
            </a:r>
            <a:r>
              <a:rPr lang="en-US" altLang="ko-KR" sz="2599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599" dirty="0">
                <a:solidFill>
                  <a:srgbClr val="3333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blue</a:t>
            </a:r>
            <a:r>
              <a:rPr lang="en-US" altLang="ko-KR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}</a:t>
            </a:r>
            <a:r>
              <a:rPr lang="ko-KR" altLang="en-US" sz="2599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/* body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안의 </a:t>
            </a:r>
            <a:r>
              <a:rPr lang="en-US" altLang="ko-KR" sz="2599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</a:t>
            </a:r>
            <a:r>
              <a:rPr lang="en-US" altLang="ko-KR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599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요소 *</a:t>
            </a:r>
            <a:r>
              <a:rPr lang="en-US" altLang="ko-KR" sz="2599" dirty="0" smtClean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</a:p>
          <a:p>
            <a:pPr marL="0" indent="0" eaLnBrk="1" hangingPunct="1">
              <a:buNone/>
            </a:pPr>
            <a:r>
              <a:rPr lang="en-US" altLang="ko-KR" sz="2599" dirty="0" smtClean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H1,h2,h3</a:t>
            </a:r>
          </a:p>
          <a:p>
            <a:pPr marL="0" indent="0" eaLnBrk="1" hangingPunct="1">
              <a:buNone/>
            </a:pPr>
            <a:r>
              <a:rPr lang="en-US" altLang="ko-KR" sz="2599" dirty="0" smtClean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&gt; span </a:t>
            </a:r>
            <a:endParaRPr lang="ko-KR" altLang="en-US" sz="2599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7202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84440"/>
            <a:ext cx="10670077" cy="533031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{ color: red; }   /* body </a:t>
            </a:r>
            <a:r>
              <a:rPr lang="ko-KR" altLang="en-US" sz="2339" dirty="0"/>
              <a:t>안의 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 </a:t>
            </a:r>
            <a:r>
              <a:rPr lang="ko-KR" altLang="en-US" sz="2339" dirty="0"/>
              <a:t>요소 *</a:t>
            </a:r>
            <a:r>
              <a:rPr lang="en-US" altLang="ko-KR" sz="2339" dirty="0"/>
              <a:t>/</a:t>
            </a:r>
          </a:p>
          <a:p>
            <a:r>
              <a:rPr lang="en-US" altLang="ko-KR" sz="2339" dirty="0"/>
              <a:t>        body &gt; 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{ color: blue; }   /* body </a:t>
            </a:r>
            <a:r>
              <a:rPr lang="ko-KR" altLang="en-US" sz="2339" dirty="0"/>
              <a:t>안의 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</a:t>
            </a:r>
            <a:r>
              <a:rPr lang="ko-KR" altLang="en-US" sz="2339" dirty="0"/>
              <a:t>요소 *</a:t>
            </a:r>
            <a:r>
              <a:rPr lang="en-US" altLang="ko-KR" sz="2339" dirty="0"/>
              <a:t>/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&gt;This headline is 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&gt;very&lt;/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 important&lt;/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3" name="_x252801768" descr="EMB00001f04bd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77" y="6356993"/>
            <a:ext cx="7646449" cy="17078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05722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의사 클래스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(pseudo-class)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4"/>
            <a:ext cx="10670077" cy="6013649"/>
          </a:xfrm>
        </p:spPr>
        <p:txBody>
          <a:bodyPr/>
          <a:lstStyle/>
          <a:p>
            <a:r>
              <a:rPr lang="ko-KR" altLang="en-US" b="1" dirty="0"/>
              <a:t>의사 클래스</a:t>
            </a:r>
            <a:r>
              <a:rPr lang="en-US" altLang="ko-KR" b="1" dirty="0"/>
              <a:t>(</a:t>
            </a:r>
            <a:r>
              <a:rPr lang="en-US" altLang="ko-KR" b="1" dirty="0" smtClean="0"/>
              <a:t>pseudo-class, </a:t>
            </a:r>
            <a:r>
              <a:rPr lang="ko-KR" altLang="en-US" b="1" dirty="0" smtClean="0"/>
              <a:t>가상클래스</a:t>
            </a:r>
            <a:r>
              <a:rPr lang="en-US" altLang="ko-KR" b="1" dirty="0" smtClean="0"/>
              <a:t>):  </a:t>
            </a:r>
          </a:p>
          <a:p>
            <a:r>
              <a:rPr lang="ko-KR" altLang="en-US" sz="2800" dirty="0" smtClean="0"/>
              <a:t>클래스가 </a:t>
            </a:r>
            <a:r>
              <a:rPr lang="ko-KR" altLang="en-US" sz="2800" dirty="0"/>
              <a:t>정의된 것처럼 </a:t>
            </a:r>
            <a:r>
              <a:rPr lang="ko-KR" altLang="en-US" sz="2800" dirty="0" smtClean="0"/>
              <a:t>간주</a:t>
            </a:r>
            <a:r>
              <a:rPr lang="en-US" altLang="ko-KR" sz="2800" dirty="0" smtClean="0"/>
              <a:t>. </a:t>
            </a:r>
          </a:p>
          <a:p>
            <a:r>
              <a:rPr lang="ko-KR" altLang="en-US" sz="2800" dirty="0" smtClean="0"/>
              <a:t>상태나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구조에 의해서 선택이 이루어진다 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lvl="1" latinLnBrk="0"/>
            <a:r>
              <a:rPr lang="en-US" altLang="ko-KR" b="1" dirty="0" smtClean="0"/>
              <a:t>a:link </a:t>
            </a:r>
            <a:r>
              <a:rPr lang="en-US" altLang="ko-KR" b="1" dirty="0"/>
              <a:t>{ color:</a:t>
            </a:r>
            <a:r>
              <a:rPr lang="ko-KR" altLang="en-US" b="1" dirty="0"/>
              <a:t> </a:t>
            </a:r>
            <a:r>
              <a:rPr lang="en-US" altLang="ko-KR" b="1" dirty="0"/>
              <a:t>blue;</a:t>
            </a:r>
            <a:r>
              <a:rPr lang="ko-KR" altLang="en-US" b="1" dirty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lvl="1" latinLnBrk="0"/>
            <a:r>
              <a:rPr lang="en-US" altLang="ko-KR" dirty="0" err="1" smtClean="0"/>
              <a:t>a:visited</a:t>
            </a:r>
            <a:r>
              <a:rPr lang="en-US" altLang="ko-KR" dirty="0" smtClean="0"/>
              <a:t> </a:t>
            </a:r>
            <a:r>
              <a:rPr lang="en-US" altLang="ko-KR" dirty="0"/>
              <a:t>{ color:</a:t>
            </a:r>
            <a:r>
              <a:rPr lang="ko-KR" altLang="en-US" dirty="0"/>
              <a:t> </a:t>
            </a:r>
            <a:r>
              <a:rPr lang="en-US" altLang="ko-KR" dirty="0"/>
              <a:t>green;</a:t>
            </a:r>
            <a:r>
              <a:rPr lang="ko-KR" altLang="en-US" dirty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lvl="1" latinLnBrk="0"/>
            <a:r>
              <a:rPr lang="en-US" altLang="ko-KR" dirty="0" err="1"/>
              <a:t>a:hover</a:t>
            </a:r>
            <a:r>
              <a:rPr lang="en-US" altLang="ko-KR" dirty="0"/>
              <a:t> { color:</a:t>
            </a:r>
            <a:r>
              <a:rPr lang="ko-KR" altLang="en-US" dirty="0"/>
              <a:t> </a:t>
            </a:r>
            <a:r>
              <a:rPr lang="en-US" altLang="ko-KR" dirty="0" smtClean="0"/>
              <a:t>red; </a:t>
            </a:r>
            <a:r>
              <a:rPr lang="en-US" altLang="ko-KR" dirty="0" smtClean="0"/>
              <a:t>}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a:active {color : pink; </a:t>
            </a:r>
            <a:r>
              <a:rPr lang="en-US" altLang="ko-KR" dirty="0" smtClean="0"/>
              <a:t>}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en-US" altLang="ko-KR" dirty="0" err="1" smtClean="0"/>
              <a:t>td:nth-child</a:t>
            </a:r>
            <a:r>
              <a:rPr lang="en-US" altLang="ko-KR" dirty="0" smtClean="0"/>
              <a:t>(2n) -&gt; 0 2 4 6 8 </a:t>
            </a:r>
          </a:p>
          <a:p>
            <a:pPr lvl="1" latinLnBrk="0"/>
            <a:r>
              <a:rPr lang="en-US" altLang="ko-KR" dirty="0" err="1" smtClean="0"/>
              <a:t>td:nth-child</a:t>
            </a:r>
            <a:r>
              <a:rPr lang="en-US" altLang="ko-KR" dirty="0" smtClean="0"/>
              <a:t>(2n+1) </a:t>
            </a:r>
            <a:r>
              <a:rPr lang="ko-KR" altLang="en-US" dirty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1 3 5 7 9</a:t>
            </a:r>
          </a:p>
          <a:p>
            <a:pPr lvl="1" latinLnBrk="0"/>
            <a:r>
              <a:rPr lang="en-US" altLang="ko-KR" dirty="0" err="1" smtClean="0"/>
              <a:t>td:nth-child</a:t>
            </a:r>
            <a:r>
              <a:rPr lang="en-US" altLang="ko-KR" dirty="0" smtClean="0"/>
              <a:t>(2n +2) -&gt; 2 4 6 8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76863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1189" y="1520125"/>
            <a:ext cx="10670077" cy="67964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err="1"/>
              <a:t>a:link</a:t>
            </a:r>
            <a:r>
              <a:rPr lang="en-US" altLang="ko-KR" sz="2339" dirty="0"/>
              <a:t> { </a:t>
            </a:r>
          </a:p>
          <a:p>
            <a:r>
              <a:rPr lang="en-US" altLang="ko-KR" sz="2339" dirty="0"/>
              <a:t>    text-decoration: none; </a:t>
            </a:r>
          </a:p>
          <a:p>
            <a:r>
              <a:rPr lang="en-US" altLang="ko-KR" sz="2339" dirty="0"/>
              <a:t>    color: blue;</a:t>
            </a:r>
          </a:p>
          <a:p>
            <a:r>
              <a:rPr lang="en-US" altLang="ko-KR" sz="2339" dirty="0"/>
              <a:t>    background-color: white;</a:t>
            </a:r>
          </a:p>
          <a:p>
            <a:r>
              <a:rPr lang="en-US" altLang="ko-KR" sz="2339" dirty="0"/>
              <a:t>    }</a:t>
            </a:r>
          </a:p>
          <a:p>
            <a:r>
              <a:rPr lang="en-US" altLang="ko-KR" sz="2339" dirty="0" err="1"/>
              <a:t>a:visited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text-decoration: none;</a:t>
            </a:r>
          </a:p>
          <a:p>
            <a:r>
              <a:rPr lang="en-US" altLang="ko-KR" sz="2339" dirty="0"/>
              <a:t>    color: green;</a:t>
            </a:r>
          </a:p>
          <a:p>
            <a:r>
              <a:rPr lang="en-US" altLang="ko-KR" sz="2339" dirty="0"/>
              <a:t>    background-color: silver;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 err="1"/>
              <a:t>a:hover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text-decoration: none;</a:t>
            </a:r>
          </a:p>
          <a:p>
            <a:r>
              <a:rPr lang="en-US" altLang="ko-KR" sz="2339" dirty="0"/>
              <a:t>    color: white;</a:t>
            </a:r>
          </a:p>
          <a:p>
            <a:r>
              <a:rPr lang="en-US" altLang="ko-KR" sz="2339" dirty="0"/>
              <a:t>    background-color: blue;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72" t="22592" r="59476" b="14445"/>
          <a:stretch/>
        </p:blipFill>
        <p:spPr>
          <a:xfrm>
            <a:off x="6106578" y="3512643"/>
            <a:ext cx="3477625" cy="2103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661189" y="1520126"/>
            <a:ext cx="4595929" cy="20932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1" name="직사각형 10"/>
          <p:cNvSpPr/>
          <p:nvPr/>
        </p:nvSpPr>
        <p:spPr bwMode="auto">
          <a:xfrm>
            <a:off x="719646" y="3711715"/>
            <a:ext cx="4537472" cy="20391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2" name="직사각형 11"/>
          <p:cNvSpPr/>
          <p:nvPr/>
        </p:nvSpPr>
        <p:spPr bwMode="auto">
          <a:xfrm>
            <a:off x="703058" y="5849192"/>
            <a:ext cx="4111690" cy="21135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 bwMode="auto">
          <a:xfrm>
            <a:off x="5257119" y="2566744"/>
            <a:ext cx="985859" cy="1144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11" idx="3"/>
          </p:cNvCxnSpPr>
          <p:nvPr/>
        </p:nvCxnSpPr>
        <p:spPr bwMode="auto">
          <a:xfrm flipV="1">
            <a:off x="5257119" y="4259410"/>
            <a:ext cx="947941" cy="471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12" idx="3"/>
          </p:cNvCxnSpPr>
          <p:nvPr/>
        </p:nvCxnSpPr>
        <p:spPr bwMode="auto">
          <a:xfrm flipV="1">
            <a:off x="4814746" y="5308462"/>
            <a:ext cx="1291832" cy="1597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45344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 </a:t>
            </a:r>
            <a:r>
              <a:rPr lang="en-US" altLang="ko-KR" dirty="0"/>
              <a:t>attribute</a:t>
            </a:r>
            <a:r>
              <a:rPr lang="ko-KR" altLang="en-US" dirty="0" smtClean="0"/>
              <a:t> </a:t>
            </a:r>
            <a:r>
              <a:rPr lang="en-US" altLang="ko-KR" dirty="0"/>
              <a:t>)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특정한 </a:t>
            </a:r>
            <a:r>
              <a:rPr lang="ko-KR" altLang="en-US" dirty="0"/>
              <a:t>속성을 가지는 요소를 선택한다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smtClean="0"/>
              <a:t>h1[title</a:t>
            </a:r>
            <a:r>
              <a:rPr lang="en-US" altLang="ko-KR" dirty="0"/>
              <a:t>] { color: blue; }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p[class</a:t>
            </a:r>
            <a:r>
              <a:rPr lang="en-US" altLang="ko-KR" dirty="0"/>
              <a:t>=“example”] { color: blue; </a:t>
            </a:r>
            <a:r>
              <a:rPr lang="en-US" altLang="ko-KR" dirty="0" smtClean="0"/>
              <a:t>}</a:t>
            </a:r>
          </a:p>
          <a:p>
            <a:pPr lvl="1" latinLnBrk="0"/>
            <a:r>
              <a:rPr lang="en-US" altLang="ko-KR" dirty="0" err="1"/>
              <a:t>p</a:t>
            </a:r>
            <a:r>
              <a:rPr lang="en-US" altLang="ko-KR" dirty="0" err="1" smtClean="0"/>
              <a:t>.example</a:t>
            </a:r>
            <a:r>
              <a:rPr lang="en-US" altLang="ko-KR" dirty="0"/>
              <a:t> {color: blue; 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5310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속성들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08118" y="1643100"/>
          <a:ext cx="10106622" cy="6177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62697"/>
                <a:gridCol w="7643925"/>
              </a:tblGrid>
              <a:tr h="5615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</a:t>
                      </a:r>
                      <a:r>
                        <a:rPr lang="ko-KR" altLang="en-US" sz="2100" b="1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 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색상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가장자리와 내용간의 간격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크기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backgroud-color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감싸는 경계선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이탤릭체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backgroud-image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정렬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스타일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51814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509065" y="1831634"/>
          <a:ext cx="8177697" cy="3507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2998"/>
                <a:gridCol w="6074699"/>
              </a:tblGrid>
              <a:tr h="7014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표현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"red</a:t>
                      </a: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#FF0000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(255, 0, 0)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7014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퍼센트로 표현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(100%, 0%, 0%)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5732099"/>
            <a:ext cx="2722695" cy="2323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11753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진수로 색상 나타내기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 코드는 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청색 값을 각각 </a:t>
            </a:r>
            <a:r>
              <a:rPr lang="en-US" altLang="ko-KR" dirty="0"/>
              <a:t>2</a:t>
            </a:r>
            <a:r>
              <a:rPr lang="ko-KR" altLang="en-US" dirty="0"/>
              <a:t>자리의 </a:t>
            </a:r>
            <a:r>
              <a:rPr lang="en-US" altLang="ko-KR" dirty="0"/>
              <a:t>16</a:t>
            </a:r>
            <a:r>
              <a:rPr lang="ko-KR" altLang="en-US" dirty="0"/>
              <a:t>진수로 표시한 것</a:t>
            </a:r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68" y="2803141"/>
            <a:ext cx="8452729" cy="17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4594" y="5134940"/>
            <a:ext cx="10670077" cy="180398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</a:t>
            </a:r>
          </a:p>
          <a:p>
            <a:r>
              <a:rPr lang="en-US" altLang="ko-KR" sz="2339" dirty="0"/>
              <a:t>{</a:t>
            </a:r>
          </a:p>
          <a:p>
            <a:r>
              <a:rPr lang="en-US" altLang="ko-KR" sz="2339" dirty="0"/>
              <a:t>	background-color: #</a:t>
            </a:r>
            <a:r>
              <a:rPr lang="en-US" altLang="ko-KR" sz="2339" dirty="0" err="1"/>
              <a:t>ffd800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1650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색상의 이름으로 나타내기</a:t>
            </a:r>
            <a:endParaRPr lang="ko-KR" altLang="en-US" dirty="0"/>
          </a:p>
        </p:txBody>
      </p:sp>
      <p:pic>
        <p:nvPicPr>
          <p:cNvPr id="16385" name="_x252800968" descr="EMB00001f04bd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92" y="1551112"/>
            <a:ext cx="4690461" cy="416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51441" y="6225071"/>
            <a:ext cx="10670077" cy="179744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</a:t>
            </a:r>
          </a:p>
          <a:p>
            <a:r>
              <a:rPr lang="en-US" altLang="ko-KR" sz="2339" dirty="0"/>
              <a:t>{</a:t>
            </a:r>
          </a:p>
          <a:p>
            <a:r>
              <a:rPr lang="en-US" altLang="ko-KR" sz="2339" dirty="0"/>
              <a:t>	background-color: aqua;</a:t>
            </a:r>
          </a:p>
          <a:p>
            <a:r>
              <a:rPr lang="en-US" altLang="ko-KR" sz="2339" dirty="0"/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81010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8391" y="1806880"/>
            <a:ext cx="10670077" cy="3147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body {</a:t>
            </a:r>
            <a:endParaRPr lang="ko-KR" altLang="en-US" sz="2339" dirty="0"/>
          </a:p>
          <a:p>
            <a:r>
              <a:rPr lang="en-US" altLang="ko-KR" sz="2339" dirty="0"/>
              <a:t>	background-color:</a:t>
            </a:r>
            <a:r>
              <a:rPr lang="ko-KR" altLang="en-US" sz="2339" dirty="0"/>
              <a:t>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(60%, 40%, 10%);</a:t>
            </a:r>
            <a:endParaRPr lang="ko-KR" altLang="en-US" sz="2339" dirty="0"/>
          </a:p>
          <a:p>
            <a:r>
              <a:rPr lang="en-US" altLang="ko-KR" sz="2339" dirty="0"/>
              <a:t> }</a:t>
            </a:r>
            <a:endParaRPr lang="ko-KR" altLang="en-US" sz="2339" dirty="0"/>
          </a:p>
          <a:p>
            <a:endParaRPr lang="en-US" altLang="ko-KR" sz="2339" dirty="0"/>
          </a:p>
          <a:p>
            <a:r>
              <a:rPr lang="en-US" altLang="ko-KR" sz="2339" dirty="0"/>
              <a:t>body {</a:t>
            </a:r>
            <a:endParaRPr lang="ko-KR" altLang="en-US" sz="2339" dirty="0"/>
          </a:p>
          <a:p>
            <a:r>
              <a:rPr lang="en-US" altLang="ko-KR" sz="2339" dirty="0"/>
              <a:t>	background-color:</a:t>
            </a:r>
            <a:r>
              <a:rPr lang="ko-KR" altLang="en-US" sz="2339" dirty="0"/>
              <a:t> </a:t>
            </a:r>
            <a:r>
              <a:rPr lang="en-US" altLang="ko-KR" sz="2339" dirty="0" err="1"/>
              <a:t>rgb</a:t>
            </a:r>
            <a:r>
              <a:rPr lang="en-US" altLang="ko-KR" sz="2339" dirty="0"/>
              <a:t>(153, 102, 25);</a:t>
            </a:r>
            <a:endParaRPr lang="ko-KR" altLang="en-US" sz="2339" dirty="0"/>
          </a:p>
          <a:p>
            <a:r>
              <a:rPr lang="en-US" altLang="ko-KR" sz="2339" dirty="0"/>
              <a:t>}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799158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(Cascading Style Sheets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지정한다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62" y="2487556"/>
            <a:ext cx="9686180" cy="49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66264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49777" y="1551113"/>
            <a:ext cx="10670077" cy="670325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h1  {background-color: #6495ed;}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p.a</a:t>
            </a:r>
            <a:r>
              <a:rPr lang="en-US" altLang="ko-KR" sz="2339" dirty="0"/>
              <a:t> {background-color: #ff0000;}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p.b</a:t>
            </a:r>
            <a:r>
              <a:rPr lang="en-US" altLang="ko-KR" sz="2339" dirty="0"/>
              <a:t> {background-color: #00ff00;}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p.c</a:t>
            </a:r>
            <a:r>
              <a:rPr lang="en-US" altLang="ko-KR" sz="2339" dirty="0"/>
              <a:t> {background-color: #0000ff;}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p.d</a:t>
            </a:r>
            <a:r>
              <a:rPr lang="en-US" altLang="ko-KR" sz="2339" dirty="0"/>
              <a:t> {background-color: #888888;}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en-US" altLang="ko-KR" sz="2339" dirty="0" err="1"/>
              <a:t>CSS</a:t>
            </a:r>
            <a:r>
              <a:rPr lang="en-US" altLang="ko-KR" sz="2339" dirty="0"/>
              <a:t> Color Chart&lt;/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 class="a"&gt;Color #1&lt;/p&gt;</a:t>
            </a:r>
          </a:p>
          <a:p>
            <a:r>
              <a:rPr lang="en-US" altLang="ko-KR" sz="2339" dirty="0"/>
              <a:t>    &lt;p class="b"&gt;Color #2&lt;/p&gt;</a:t>
            </a:r>
          </a:p>
          <a:p>
            <a:r>
              <a:rPr lang="en-US" altLang="ko-KR" sz="2339" dirty="0"/>
              <a:t>    &lt;p class="c"&gt;Color #3&lt;/p&gt;</a:t>
            </a:r>
          </a:p>
          <a:p>
            <a:r>
              <a:rPr lang="en-US" altLang="ko-KR" sz="2339" dirty="0"/>
              <a:t>    &lt;p class="d"&gt;Color #4&lt;/p&gt;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19457" name="_x252802568" descr="EMB00001f04be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57" y="2832638"/>
            <a:ext cx="5347438" cy="32672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15746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33618729"/>
              </p:ext>
            </p:extLst>
          </p:nvPr>
        </p:nvGraphicFramePr>
        <p:xfrm>
          <a:off x="1057390" y="2019640"/>
          <a:ext cx="9999714" cy="33771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30"/>
                <a:gridCol w="7974684"/>
              </a:tblGrid>
              <a:tr h="56285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한줄에서 모든 폰트 속성을 설정할 때 사용</a:t>
                      </a:r>
                      <a:endParaRPr lang="ko-KR" altLang="en-US" sz="21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font-family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패밀리 설정</a:t>
                      </a:r>
                      <a:endParaRPr lang="ko-KR" altLang="en-US" sz="21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크기 설정</a:t>
                      </a:r>
                      <a:endParaRPr lang="ko-KR" altLang="en-US" sz="2100" kern="0" spc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스타일 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1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기울임꼴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1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1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</a:t>
                      </a: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여부 설정</a:t>
                      </a:r>
                      <a:endParaRPr lang="ko-KR" altLang="en-US" sz="21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93203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패밀리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serif </a:t>
            </a:r>
            <a:r>
              <a:rPr lang="ko-KR" altLang="en-US" dirty="0"/>
              <a:t>폰트는 우아하고 전통적인 </a:t>
            </a:r>
            <a:r>
              <a:rPr lang="ko-KR" altLang="en-US" dirty="0" smtClean="0"/>
              <a:t>느낌</a:t>
            </a:r>
            <a:endParaRPr lang="en-US" altLang="ko-KR" dirty="0" smtClean="0"/>
          </a:p>
          <a:p>
            <a:r>
              <a:rPr lang="en-US" altLang="ko-KR" dirty="0" smtClean="0"/>
              <a:t>sans-serif</a:t>
            </a:r>
            <a:r>
              <a:rPr lang="ko-KR" altLang="en-US" dirty="0"/>
              <a:t>은 깔끔하고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</a:t>
            </a:r>
            <a:r>
              <a:rPr lang="ko-KR" altLang="en-US" dirty="0"/>
              <a:t>좋다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monospace</a:t>
            </a:r>
            <a:r>
              <a:rPr lang="ko-KR" altLang="en-US" dirty="0"/>
              <a:t>는 타자기 </a:t>
            </a:r>
            <a:r>
              <a:rPr lang="ko-KR" altLang="en-US" dirty="0" smtClean="0"/>
              <a:t>서체</a:t>
            </a:r>
            <a:endParaRPr lang="en-US" altLang="ko-KR" dirty="0" smtClean="0"/>
          </a:p>
          <a:p>
            <a:r>
              <a:rPr lang="en-US" altLang="ko-KR" dirty="0" smtClean="0"/>
              <a:t>cursive</a:t>
            </a:r>
            <a:r>
              <a:rPr lang="ko-KR" altLang="en-US" dirty="0"/>
              <a:t>와 </a:t>
            </a:r>
            <a:r>
              <a:rPr lang="en-US" altLang="ko-KR" dirty="0"/>
              <a:t>fantasy </a:t>
            </a:r>
            <a:r>
              <a:rPr lang="ko-KR" altLang="en-US" dirty="0"/>
              <a:t>폰트는 장난스러우며 </a:t>
            </a:r>
            <a:r>
              <a:rPr lang="ko-KR" altLang="en-US" dirty="0" err="1"/>
              <a:t>스타일리쉬한</a:t>
            </a:r>
            <a:r>
              <a:rPr lang="ko-KR" altLang="en-US" dirty="0"/>
              <a:t> </a:t>
            </a:r>
            <a:r>
              <a:rPr lang="ko-KR" altLang="en-US" dirty="0" smtClean="0"/>
              <a:t>느낌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92" y="4380802"/>
            <a:ext cx="9207658" cy="278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94761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지정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7" y="1565962"/>
            <a:ext cx="9550582" cy="273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_x247679376" descr="EMB00001f04be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059"/>
          <a:stretch>
            <a:fillRect/>
          </a:stretch>
        </p:blipFill>
        <p:spPr bwMode="auto">
          <a:xfrm>
            <a:off x="4436489" y="3828845"/>
            <a:ext cx="3545691" cy="42827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0130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폰트의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픽셀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- </a:t>
            </a:r>
            <a:r>
              <a:rPr lang="ko-KR" altLang="en-US" dirty="0" smtClean="0"/>
              <a:t>퍼센트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em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</a:t>
            </a:r>
            <a:r>
              <a:rPr lang="ko-KR" altLang="en-US" dirty="0"/>
              <a:t>수</a:t>
            </a:r>
            <a:r>
              <a:rPr lang="en-US" altLang="ko-KR" dirty="0" smtClean="0"/>
              <a:t>(scale</a:t>
            </a:r>
            <a:r>
              <a:rPr lang="ko-KR" altLang="en-US" dirty="0" smtClean="0"/>
              <a:t> </a:t>
            </a:r>
            <a:r>
              <a:rPr lang="en-US" altLang="ko-KR" dirty="0" smtClean="0"/>
              <a:t>factor)</a:t>
            </a:r>
          </a:p>
          <a:p>
            <a:pPr lvl="1"/>
            <a:r>
              <a:rPr lang="ko-KR" altLang="en-US" dirty="0" smtClean="0"/>
              <a:t>키워드</a:t>
            </a:r>
            <a:r>
              <a:rPr lang="en-US" altLang="ko-KR" dirty="0" smtClean="0"/>
              <a:t> – </a:t>
            </a:r>
            <a:r>
              <a:rPr lang="en-US" altLang="ko-KR" dirty="0"/>
              <a:t>xx-small, x-small, small, medium, large, x-large, xx-large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17" y="5130863"/>
            <a:ext cx="5643404" cy="17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28925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</a:t>
            </a:r>
            <a:r>
              <a:rPr lang="ko-KR" altLang="en-US" dirty="0"/>
              <a:t>트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font-weight – </a:t>
            </a:r>
            <a:r>
              <a:rPr lang="ko-KR" altLang="en-US" dirty="0" err="1" smtClean="0"/>
              <a:t>볼드체</a:t>
            </a:r>
            <a:r>
              <a:rPr lang="ko-KR" altLang="en-US" dirty="0" smtClean="0"/>
              <a:t> 여부</a:t>
            </a:r>
            <a:r>
              <a:rPr lang="en-US" altLang="ko-KR" dirty="0" smtClean="0"/>
              <a:t>(normal, bold)</a:t>
            </a:r>
          </a:p>
          <a:p>
            <a:r>
              <a:rPr lang="en-US" altLang="ko-KR" dirty="0" smtClean="0"/>
              <a:t>font-style – </a:t>
            </a:r>
            <a:r>
              <a:rPr lang="ko-KR" altLang="en-US" dirty="0" err="1" smtClean="0"/>
              <a:t>이탤릭체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(normal, italic,  oblique)</a:t>
            </a:r>
            <a:endParaRPr lang="ko-KR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58" y="3118725"/>
            <a:ext cx="8242339" cy="153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58" y="4925603"/>
            <a:ext cx="8242339" cy="151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0500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3661" y="1551111"/>
            <a:ext cx="11056099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body {font-size: medium;}</a:t>
            </a:r>
          </a:p>
          <a:p>
            <a:r>
              <a:rPr lang="en-US" altLang="ko-KR" sz="2339" dirty="0"/>
              <a:t>        p#t1 {font-size: 1.0em;}</a:t>
            </a:r>
          </a:p>
          <a:p>
            <a:r>
              <a:rPr lang="en-US" altLang="ko-KR" sz="2339" dirty="0"/>
              <a:t>        p#t2 {font-size: 1.5em;}</a:t>
            </a:r>
          </a:p>
          <a:p>
            <a:r>
              <a:rPr lang="en-US" altLang="ko-KR" sz="2339" dirty="0"/>
              <a:t>        p#t3 {font-size: 2.0em;}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t1</a:t>
            </a:r>
            <a:r>
              <a:rPr lang="en-US" altLang="ko-KR" sz="2339" dirty="0"/>
              <a:t>"&gt;paragraph.&lt;/p&gt;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t2</a:t>
            </a:r>
            <a:r>
              <a:rPr lang="en-US" altLang="ko-KR" sz="2339" dirty="0"/>
              <a:t>"&gt;paragraph.&lt;/p&gt;</a:t>
            </a:r>
          </a:p>
          <a:p>
            <a:r>
              <a:rPr lang="en-US" altLang="ko-KR" sz="2339" dirty="0"/>
              <a:t>    &lt;p id="</a:t>
            </a:r>
            <a:r>
              <a:rPr lang="en-US" altLang="ko-KR" sz="2339" dirty="0" err="1"/>
              <a:t>t3</a:t>
            </a:r>
            <a:r>
              <a:rPr lang="en-US" altLang="ko-KR" sz="2339" dirty="0"/>
              <a:t>"&gt;paragraph.&lt;/p&gt;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5601" name="_x252803128" descr="EMB00001f04be7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883" y="4258607"/>
            <a:ext cx="3483811" cy="36039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93305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축약 기법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1169" y="1980847"/>
            <a:ext cx="10670077" cy="577962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p.style1 {font: italic 30px </a:t>
            </a:r>
            <a:r>
              <a:rPr lang="en-US" altLang="ko-KR" sz="2339" dirty="0" err="1"/>
              <a:t>arial,sans</a:t>
            </a:r>
            <a:r>
              <a:rPr lang="en-US" altLang="ko-KR" sz="2339" dirty="0"/>
              <a:t>-serif;}</a:t>
            </a:r>
          </a:p>
          <a:p>
            <a:r>
              <a:rPr lang="en-US" altLang="ko-KR" sz="2339" dirty="0"/>
              <a:t>    p.style2 {font: bold 40px </a:t>
            </a:r>
            <a:r>
              <a:rPr lang="en-US" altLang="ko-KR" sz="2339" dirty="0" err="1"/>
              <a:t>Georgia,serif</a:t>
            </a:r>
            <a:r>
              <a:rPr lang="en-US" altLang="ko-KR" sz="2339" dirty="0"/>
              <a:t>;}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class="style1"&gt;</a:t>
            </a:r>
            <a:r>
              <a:rPr lang="en-US" altLang="ko-KR" sz="2339" dirty="0" smtClean="0"/>
              <a:t>font</a:t>
            </a:r>
            <a:r>
              <a:rPr lang="ko-KR" altLang="en-US" sz="2339" dirty="0" smtClean="0"/>
              <a:t>설정 </a:t>
            </a:r>
            <a:r>
              <a:rPr lang="en-US" altLang="ko-KR" sz="2339" dirty="0" smtClean="0"/>
              <a:t>: </a:t>
            </a:r>
            <a:r>
              <a:rPr lang="en-US" altLang="ko-KR" sz="2339" dirty="0"/>
              <a:t>italic 30px </a:t>
            </a:r>
            <a:r>
              <a:rPr lang="en-US" altLang="ko-KR" sz="2339" dirty="0" err="1" smtClean="0"/>
              <a:t>arial,sans</a:t>
            </a:r>
            <a:r>
              <a:rPr lang="en-US" altLang="ko-KR" sz="2339" dirty="0" smtClean="0"/>
              <a:t>-serif &lt;/</a:t>
            </a:r>
            <a:r>
              <a:rPr lang="en-US" altLang="ko-KR" sz="2339" dirty="0"/>
              <a:t>p&gt;</a:t>
            </a:r>
          </a:p>
          <a:p>
            <a:r>
              <a:rPr lang="en-US" altLang="ko-KR" sz="2339" dirty="0"/>
              <a:t>    &lt;p class="style2"&gt;</a:t>
            </a:r>
            <a:r>
              <a:rPr lang="en-US" altLang="ko-KR" sz="2339" dirty="0" smtClean="0"/>
              <a:t>font</a:t>
            </a:r>
            <a:r>
              <a:rPr lang="ko-KR" altLang="en-US" sz="2339" dirty="0" smtClean="0"/>
              <a:t>설정 </a:t>
            </a:r>
            <a:r>
              <a:rPr lang="en-US" altLang="ko-KR" sz="2339" dirty="0"/>
              <a:t>:</a:t>
            </a:r>
            <a:r>
              <a:rPr lang="en-US" altLang="ko-KR" sz="2339" dirty="0" smtClean="0"/>
              <a:t> </a:t>
            </a:r>
            <a:r>
              <a:rPr lang="en-US" altLang="ko-KR" sz="2339" dirty="0"/>
              <a:t>bold 40px </a:t>
            </a:r>
            <a:r>
              <a:rPr lang="en-US" altLang="ko-KR" sz="2339" dirty="0" err="1"/>
              <a:t>Georgia,serif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27649" name="_x253107504" descr="EMB00001f04be7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10" y="1778617"/>
            <a:ext cx="5783107" cy="17945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46662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76430141"/>
              </p:ext>
            </p:extLst>
          </p:nvPr>
        </p:nvGraphicFramePr>
        <p:xfrm>
          <a:off x="788104" y="1743410"/>
          <a:ext cx="10396797" cy="54308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635"/>
                <a:gridCol w="8155162"/>
              </a:tblGrid>
              <a:tr h="5271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1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색상을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direction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작성 방향을 지정한다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입력태그에서</a:t>
                      </a:r>
                      <a:endParaRPr lang="en-US" altLang="ko-KR" sz="21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21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rtl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오른쪽에서 왼쪽 </a:t>
                      </a:r>
                      <a:r>
                        <a:rPr lang="en-US" altLang="ko-KR" sz="21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100" kern="0" spc="0" baseline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ltr</a:t>
                      </a:r>
                      <a:r>
                        <a:rPr lang="en-US" altLang="ko-KR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왼쪽에서 오른쪽으로 작성</a:t>
                      </a:r>
                      <a:r>
                        <a:rPr lang="en-US" altLang="ko-KR" sz="21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글자간 간격을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줄의 높이를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정렬을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장식을 지정한다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들여쓰기를 지정하낟</a:t>
                      </a:r>
                      <a:r>
                        <a:rPr lang="en-US" altLang="ko-KR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text-shadow</a:t>
                      </a:r>
                      <a:endParaRPr lang="en-US" sz="21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그림자 효과를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대소문자</a:t>
                      </a:r>
                      <a:r>
                        <a:rPr lang="ko-KR" altLang="en-US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변환을 지정한다</a:t>
                      </a:r>
                      <a:r>
                        <a:rPr lang="en-US" altLang="ko-KR" sz="21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8298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정렬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7972" y="1551111"/>
            <a:ext cx="10815955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    h1 {text-align: center; color: red;}  // </a:t>
            </a:r>
            <a:r>
              <a:rPr lang="ko-KR" altLang="en-US" sz="2339" dirty="0" err="1"/>
              <a:t>중앙정렬</a:t>
            </a:r>
            <a:endParaRPr lang="ko-KR" altLang="en-US" sz="2339" dirty="0"/>
          </a:p>
          <a:p>
            <a:r>
              <a:rPr lang="ko-KR" altLang="en-US" sz="2339" dirty="0"/>
              <a:t>    </a:t>
            </a:r>
            <a:r>
              <a:rPr lang="en-US" altLang="ko-KR" sz="2339" dirty="0" err="1"/>
              <a:t>p.date</a:t>
            </a:r>
            <a:r>
              <a:rPr lang="en-US" altLang="ko-KR" sz="2339" dirty="0"/>
              <a:t> {text-align: right; color: indigo;}  // </a:t>
            </a:r>
            <a:r>
              <a:rPr lang="ko-KR" altLang="en-US" sz="2339" dirty="0" err="1"/>
              <a:t>오른쪽정렬</a:t>
            </a:r>
            <a:endParaRPr lang="ko-KR" altLang="en-US" sz="2339" dirty="0"/>
          </a:p>
          <a:p>
            <a:r>
              <a:rPr lang="ko-KR" altLang="en-US" sz="2339" dirty="0"/>
              <a:t>    </a:t>
            </a:r>
            <a:r>
              <a:rPr lang="en-US" altLang="ko-KR" sz="2339" dirty="0" err="1"/>
              <a:t>p.poet</a:t>
            </a:r>
            <a:r>
              <a:rPr lang="en-US" altLang="ko-KR" sz="2339" dirty="0"/>
              <a:t> {text-align: justify; color: blue;}  // </a:t>
            </a:r>
            <a:r>
              <a:rPr lang="ko-KR" altLang="en-US" sz="2339" dirty="0" err="1"/>
              <a:t>양쪽정렬</a:t>
            </a:r>
            <a:endParaRPr lang="ko-KR" altLang="en-US" sz="2339" dirty="0"/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en-US" altLang="ko-KR" sz="2339" dirty="0" err="1"/>
              <a:t>CSS</a:t>
            </a:r>
            <a:r>
              <a:rPr lang="en-US" altLang="ko-KR" sz="2339" dirty="0"/>
              <a:t> </a:t>
            </a:r>
            <a:r>
              <a:rPr lang="ko-KR" altLang="en-US" sz="2339" dirty="0"/>
              <a:t>텍스트 정렬 예제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    &lt;p class="date"&gt;2013</a:t>
            </a:r>
            <a:r>
              <a:rPr lang="ko-KR" altLang="en-US" sz="2339" dirty="0"/>
              <a:t>년 </a:t>
            </a:r>
            <a:r>
              <a:rPr lang="en-US" altLang="ko-KR" sz="2339" dirty="0"/>
              <a:t>9</a:t>
            </a:r>
            <a:r>
              <a:rPr lang="ko-KR" altLang="en-US" sz="2339" dirty="0"/>
              <a:t>월 </a:t>
            </a:r>
            <a:r>
              <a:rPr lang="en-US" altLang="ko-KR" sz="2339" dirty="0"/>
              <a:t>1</a:t>
            </a:r>
            <a:r>
              <a:rPr lang="ko-KR" altLang="en-US" sz="2339" dirty="0"/>
              <a:t>일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 class="poet"&gt;</a:t>
            </a:r>
            <a:r>
              <a:rPr lang="ko-KR" altLang="en-US" sz="2339" dirty="0"/>
              <a:t>삶이 그대를 속일지라도 슬퍼하거나 노여워하지 말라</a:t>
            </a:r>
          </a:p>
          <a:p>
            <a:r>
              <a:rPr lang="en-US" altLang="ko-KR" sz="2339" dirty="0"/>
              <a:t>...</a:t>
            </a:r>
            <a:endParaRPr lang="ko-KR" altLang="en-US" sz="2339" dirty="0"/>
          </a:p>
          <a:p>
            <a:r>
              <a:rPr lang="ko-KR" altLang="en-US" sz="2339" dirty="0"/>
              <a:t>    </a:t>
            </a:r>
            <a:r>
              <a:rPr lang="en-US" altLang="ko-KR" sz="2339" dirty="0"/>
              <a:t>&lt;/p&gt;</a:t>
            </a:r>
          </a:p>
          <a:p>
            <a:r>
              <a:rPr lang="en-US" altLang="ko-KR" sz="2339" dirty="0"/>
              <a:t>    &lt;p&gt;&lt;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</a:t>
            </a:r>
            <a:r>
              <a:rPr lang="ko-KR" altLang="en-US" sz="2339" dirty="0"/>
              <a:t>참고 </a:t>
            </a:r>
            <a:r>
              <a:rPr lang="ko-KR" altLang="en-US" sz="2339" dirty="0" err="1"/>
              <a:t>푸시킨의</a:t>
            </a:r>
            <a:r>
              <a:rPr lang="ko-KR" altLang="en-US" sz="2339" dirty="0"/>
              <a:t> 시</a:t>
            </a:r>
            <a:r>
              <a:rPr lang="en-US" altLang="ko-KR" sz="2339" dirty="0"/>
              <a:t>&lt;/</a:t>
            </a:r>
            <a:r>
              <a:rPr lang="en-US" altLang="ko-KR" sz="2339" dirty="0" err="1"/>
              <a:t>em</a:t>
            </a:r>
            <a:r>
              <a:rPr lang="en-US" altLang="ko-KR" sz="2339" dirty="0"/>
              <a:t>&gt;&lt;/p&gt;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14742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/>
              <a:t>페이지들이 동일한 </a:t>
            </a:r>
            <a:r>
              <a:rPr lang="en-US" altLang="ko-KR" dirty="0" err="1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r>
              <a:rPr lang="en-US" altLang="ko-KR" dirty="0" err="1" smtClean="0"/>
              <a:t>CSS</a:t>
            </a:r>
            <a:r>
              <a:rPr lang="ko-KR" altLang="en-US" dirty="0"/>
              <a:t>에서 어떤 요소의 스타일을 변경하면 관련되는 전체 페이지의 내용이 한꺼번에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8" y="4348063"/>
            <a:ext cx="9796839" cy="38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83182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장식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1508719"/>
            <a:ext cx="10863988" cy="65550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text-decoration:overline</a:t>
            </a:r>
            <a:r>
              <a:rPr lang="en-US" altLang="ko-KR" sz="2339" dirty="0"/>
              <a:t>; }			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h2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text-decoration:line-through</a:t>
            </a:r>
            <a:r>
              <a:rPr lang="en-US" altLang="ko-KR" sz="2339" dirty="0"/>
              <a:t>; }		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text-decoration:underline</a:t>
            </a:r>
            <a:r>
              <a:rPr lang="en-US" altLang="ko-KR" sz="2339" dirty="0"/>
              <a:t>; }			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	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  <a:r>
              <a:rPr lang="ko-KR" altLang="en-US" sz="2339" dirty="0"/>
              <a:t>텍스트 장식의 예입니다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	&lt;</a:t>
            </a:r>
            <a:r>
              <a:rPr lang="en-US" altLang="ko-KR" sz="2339" dirty="0" err="1"/>
              <a:t>h2</a:t>
            </a:r>
            <a:r>
              <a:rPr lang="en-US" altLang="ko-KR" sz="2339" dirty="0"/>
              <a:t>&gt;</a:t>
            </a:r>
            <a:r>
              <a:rPr lang="ko-KR" altLang="en-US" sz="2339" dirty="0"/>
              <a:t>텍스트 장식의 예입니다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h2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	&lt;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  <a:r>
              <a:rPr lang="ko-KR" altLang="en-US" sz="2339" dirty="0"/>
              <a:t>텍스트 장식의 예입니다</a:t>
            </a:r>
            <a:r>
              <a:rPr lang="en-US" altLang="ko-KR" sz="2339" dirty="0"/>
              <a:t>.&lt;/</a:t>
            </a:r>
            <a:r>
              <a:rPr lang="en-US" altLang="ko-KR" sz="2339" dirty="0" err="1"/>
              <a:t>h3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8980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변환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612" y="1601670"/>
            <a:ext cx="10778037" cy="642422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p.upper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text-transform:uppercase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p.lower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text-transform:lowercase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p.capit</a:t>
            </a:r>
            <a:r>
              <a:rPr lang="en-US" altLang="ko-KR" sz="2339" dirty="0"/>
              <a:t> { </a:t>
            </a:r>
            <a:r>
              <a:rPr lang="en-US" altLang="ko-KR" sz="2339" dirty="0" err="1"/>
              <a:t>text-transform:capitalize</a:t>
            </a:r>
            <a:r>
              <a:rPr lang="en-US" altLang="ko-KR" sz="2339" dirty="0"/>
              <a:t>; }</a:t>
            </a:r>
          </a:p>
          <a:p>
            <a:r>
              <a:rPr lang="en-US" altLang="ko-KR" sz="2339" dirty="0"/>
              <a:t>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	&lt;p class="upper"&gt;</a:t>
            </a:r>
            <a:r>
              <a:rPr lang="en-US" altLang="ko-KR" sz="2339" dirty="0" err="1"/>
              <a:t>text_transform</a:t>
            </a:r>
            <a:r>
              <a:rPr lang="en-US" altLang="ko-KR" sz="2339" dirty="0"/>
              <a:t> is uppercase.&lt;/p&gt;</a:t>
            </a:r>
          </a:p>
          <a:p>
            <a:r>
              <a:rPr lang="en-US" altLang="ko-KR" sz="2339" dirty="0"/>
              <a:t>	&lt;p class="lower"&gt;</a:t>
            </a:r>
            <a:r>
              <a:rPr lang="en-US" altLang="ko-KR" sz="2339" dirty="0" err="1"/>
              <a:t>text_transform</a:t>
            </a:r>
            <a:r>
              <a:rPr lang="en-US" altLang="ko-KR" sz="2339" dirty="0"/>
              <a:t> is lowercase.&lt;/p&gt;</a:t>
            </a:r>
          </a:p>
          <a:p>
            <a:r>
              <a:rPr lang="en-US" altLang="ko-KR" sz="2339" dirty="0"/>
              <a:t>	&lt;p class="</a:t>
            </a:r>
            <a:r>
              <a:rPr lang="en-US" altLang="ko-KR" sz="2339" dirty="0" err="1"/>
              <a:t>capit</a:t>
            </a:r>
            <a:r>
              <a:rPr lang="en-US" altLang="ko-KR" sz="2339" dirty="0"/>
              <a:t>"&gt;</a:t>
            </a:r>
            <a:r>
              <a:rPr lang="en-US" altLang="ko-KR" sz="2339" dirty="0" err="1"/>
              <a:t>text_transform</a:t>
            </a:r>
            <a:r>
              <a:rPr lang="en-US" altLang="ko-KR" sz="2339" dirty="0"/>
              <a:t> is capitalize.&lt;/p&gt;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31650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그림자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1586492"/>
            <a:ext cx="10670077" cy="506173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h1 {text-shadow: 5px </a:t>
            </a:r>
            <a:r>
              <a:rPr lang="en-US" altLang="ko-KR" sz="2339" dirty="0" err="1"/>
              <a:t>5px</a:t>
            </a:r>
            <a:r>
              <a:rPr lang="en-US" altLang="ko-KR" sz="2339" dirty="0"/>
              <a:t> </a:t>
            </a:r>
            <a:r>
              <a:rPr lang="en-US" altLang="ko-KR" sz="2339" dirty="0" err="1"/>
              <a:t>5px</a:t>
            </a:r>
            <a:r>
              <a:rPr lang="en-US" altLang="ko-KR" sz="2339" dirty="0"/>
              <a:t> #FF0000</a:t>
            </a:r>
            <a:r>
              <a:rPr lang="en-US" altLang="ko-KR" sz="2339" dirty="0" smtClean="0"/>
              <a:t>;}  //</a:t>
            </a:r>
            <a:r>
              <a:rPr lang="ko-KR" altLang="en-US" sz="2339" dirty="0" err="1" smtClean="0"/>
              <a:t>번짐정도</a:t>
            </a:r>
            <a:r>
              <a:rPr lang="ko-KR" altLang="en-US" sz="2339" dirty="0" smtClean="0"/>
              <a:t> </a:t>
            </a:r>
            <a:r>
              <a:rPr lang="en-US" altLang="ko-KR" sz="2339" dirty="0" smtClean="0"/>
              <a:t>,</a:t>
            </a:r>
            <a:r>
              <a:rPr lang="ko-KR" altLang="en-US" sz="2339" dirty="0" smtClean="0"/>
              <a:t>생략가능</a:t>
            </a:r>
            <a:endParaRPr lang="en-US" altLang="ko-KR" sz="2339" dirty="0"/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&gt;Text-shadow </a:t>
            </a:r>
            <a:r>
              <a:rPr lang="ko-KR" altLang="en-US" sz="2339" dirty="0"/>
              <a:t>처리</a:t>
            </a:r>
            <a:r>
              <a:rPr lang="en-US" altLang="ko-KR" sz="2339" dirty="0"/>
              <a:t>!&lt;/</a:t>
            </a:r>
            <a:r>
              <a:rPr lang="en-US" altLang="ko-KR" sz="2339" dirty="0" err="1"/>
              <a:t>h1</a:t>
            </a:r>
            <a:r>
              <a:rPr lang="en-US" altLang="ko-KR" sz="2339" dirty="0"/>
              <a:t>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</a:t>
            </a:r>
            <a:endParaRPr lang="ko-KR" altLang="en-US" sz="2339" dirty="0"/>
          </a:p>
        </p:txBody>
      </p:sp>
      <p:pic>
        <p:nvPicPr>
          <p:cNvPr id="32769" name="_x252801688" descr="EMB00001f04be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275" y="1586492"/>
            <a:ext cx="8384147" cy="1757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68096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Word Wrapping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6304" y="1676537"/>
            <a:ext cx="11106656" cy="64725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    &lt;style&gt;</a:t>
            </a:r>
          </a:p>
          <a:p>
            <a:r>
              <a:rPr lang="en-US" altLang="ko-KR" sz="2339" dirty="0"/>
              <a:t>        </a:t>
            </a:r>
            <a:r>
              <a:rPr lang="en-US" altLang="ko-KR" sz="2339" dirty="0" err="1"/>
              <a:t>p.test</a:t>
            </a:r>
            <a:r>
              <a:rPr lang="en-US" altLang="ko-KR" sz="2339" dirty="0"/>
              <a:t> {</a:t>
            </a:r>
          </a:p>
          <a:p>
            <a:r>
              <a:rPr lang="en-US" altLang="ko-KR" sz="2339" dirty="0"/>
              <a:t>            width: </a:t>
            </a:r>
            <a:r>
              <a:rPr lang="en-US" altLang="ko-KR" sz="2339" dirty="0" err="1"/>
              <a:t>11em</a:t>
            </a:r>
            <a:r>
              <a:rPr lang="en-US" altLang="ko-KR" sz="2339" dirty="0"/>
              <a:t>;</a:t>
            </a:r>
          </a:p>
          <a:p>
            <a:r>
              <a:rPr lang="en-US" altLang="ko-KR" sz="2339" dirty="0"/>
              <a:t>            border: </a:t>
            </a:r>
            <a:r>
              <a:rPr lang="en-US" altLang="ko-KR" sz="2339" dirty="0" err="1"/>
              <a:t>1px</a:t>
            </a:r>
            <a:r>
              <a:rPr lang="en-US" altLang="ko-KR" sz="2339" dirty="0"/>
              <a:t> solid #000000;</a:t>
            </a:r>
          </a:p>
          <a:p>
            <a:r>
              <a:rPr lang="en-US" altLang="ko-KR" sz="2339" dirty="0"/>
              <a:t>            word-wrap: break-word;</a:t>
            </a:r>
          </a:p>
          <a:p>
            <a:r>
              <a:rPr lang="en-US" altLang="ko-KR" sz="2339" dirty="0"/>
              <a:t>        }</a:t>
            </a:r>
          </a:p>
          <a:p>
            <a:r>
              <a:rPr lang="en-US" altLang="ko-KR" sz="2339" dirty="0"/>
              <a:t>    &lt;/style&gt;</a:t>
            </a:r>
          </a:p>
          <a:p>
            <a:r>
              <a:rPr lang="en-US" altLang="ko-KR" sz="2339" dirty="0"/>
              <a:t>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&lt;p class="test"&gt;</a:t>
            </a:r>
          </a:p>
          <a:p>
            <a:r>
              <a:rPr lang="en-US" altLang="ko-KR" sz="2339" dirty="0"/>
              <a:t>        </a:t>
            </a:r>
            <a:r>
              <a:rPr lang="ko-KR" altLang="en-US" sz="2339" dirty="0"/>
              <a:t>매우 긴 단어가 있는 경우에 자동으로 </a:t>
            </a:r>
            <a:r>
              <a:rPr lang="ko-KR" altLang="en-US" sz="2339" dirty="0" err="1"/>
              <a:t>잘라준다</a:t>
            </a:r>
            <a:r>
              <a:rPr lang="en-US" altLang="ko-KR" sz="2339" dirty="0"/>
              <a:t>.</a:t>
            </a:r>
          </a:p>
          <a:p>
            <a:r>
              <a:rPr lang="en-US" altLang="ko-KR" sz="2339" dirty="0"/>
              <a:t>	</a:t>
            </a:r>
            <a:r>
              <a:rPr lang="en-US" altLang="ko-KR" sz="2339" dirty="0" err="1"/>
              <a:t>aaaaaaaaaaaaaaaaaaaaaaaaaaaaaaaaaaaaaaaaaa</a:t>
            </a:r>
            <a:endParaRPr lang="en-US" altLang="ko-KR" sz="2339" dirty="0"/>
          </a:p>
          <a:p>
            <a:r>
              <a:rPr lang="en-US" altLang="ko-KR" sz="2339" dirty="0"/>
              <a:t>    &lt;/p&gt;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&lt;/html&gt;</a:t>
            </a:r>
            <a:endParaRPr lang="ko-KR" altLang="en-US" sz="2339" dirty="0"/>
          </a:p>
        </p:txBody>
      </p:sp>
      <p:pic>
        <p:nvPicPr>
          <p:cNvPr id="33793" name="_x252802568" descr="EMB00001f04be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81" y="2785761"/>
            <a:ext cx="4368688" cy="22793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2100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컬럼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487915"/>
            <a:ext cx="11131934" cy="706441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/>
              <a:t>&lt;!</a:t>
            </a:r>
            <a:r>
              <a:rPr lang="en-US" altLang="ko-KR" sz="2339" dirty="0" err="1"/>
              <a:t>DOCTYPE</a:t>
            </a:r>
            <a:r>
              <a:rPr lang="en-US" altLang="ko-KR" sz="2339" dirty="0"/>
              <a:t> html&gt;</a:t>
            </a:r>
          </a:p>
          <a:p>
            <a:r>
              <a:rPr lang="en-US" altLang="ko-KR" sz="2339" dirty="0"/>
              <a:t>&lt;html&gt;</a:t>
            </a:r>
          </a:p>
          <a:p>
            <a:r>
              <a:rPr lang="en-US" altLang="ko-KR" sz="2339" dirty="0"/>
              <a:t>&lt;head&gt;</a:t>
            </a:r>
          </a:p>
          <a:p>
            <a:r>
              <a:rPr lang="en-US" altLang="ko-KR" sz="2339" dirty="0"/>
              <a:t>&lt;style&gt; </a:t>
            </a:r>
          </a:p>
          <a:p>
            <a:r>
              <a:rPr lang="en-US" altLang="ko-KR" sz="2339" dirty="0"/>
              <a:t>.newspaper {</a:t>
            </a:r>
          </a:p>
          <a:p>
            <a:r>
              <a:rPr lang="en-US" altLang="ko-KR" sz="2339" dirty="0"/>
              <a:t>    -</a:t>
            </a:r>
            <a:r>
              <a:rPr lang="en-US" altLang="ko-KR" sz="2339" dirty="0" err="1"/>
              <a:t>webkit</a:t>
            </a:r>
            <a:r>
              <a:rPr lang="en-US" altLang="ko-KR" sz="2339" dirty="0"/>
              <a:t>-column-count: 2;        &lt;!-- /* Chrome, Safari, Opera */ --&gt;</a:t>
            </a:r>
          </a:p>
          <a:p>
            <a:r>
              <a:rPr lang="en-US" altLang="ko-KR" sz="2339" dirty="0"/>
              <a:t>    -</a:t>
            </a:r>
            <a:r>
              <a:rPr lang="en-US" altLang="ko-KR" sz="2339" dirty="0" err="1"/>
              <a:t>moz</a:t>
            </a:r>
            <a:r>
              <a:rPr lang="en-US" altLang="ko-KR" sz="2339" dirty="0"/>
              <a:t>-column-count: 2;            &lt;!-- /* Firefox */ --&gt;</a:t>
            </a:r>
          </a:p>
          <a:p>
            <a:r>
              <a:rPr lang="en-US" altLang="ko-KR" sz="2339" dirty="0"/>
              <a:t>    column-count: 2; </a:t>
            </a:r>
          </a:p>
          <a:p>
            <a:r>
              <a:rPr lang="en-US" altLang="ko-KR" sz="2339" dirty="0"/>
              <a:t>}</a:t>
            </a:r>
          </a:p>
          <a:p>
            <a:r>
              <a:rPr lang="en-US" altLang="ko-KR" sz="2339" dirty="0"/>
              <a:t>&lt;/style&gt;&lt;/head&gt;</a:t>
            </a:r>
          </a:p>
          <a:p>
            <a:r>
              <a:rPr lang="en-US" altLang="ko-KR" sz="2339" dirty="0"/>
              <a:t>&lt;body&gt;</a:t>
            </a:r>
          </a:p>
          <a:p>
            <a:r>
              <a:rPr lang="en-US" altLang="ko-KR" sz="2339" dirty="0"/>
              <a:t>    &lt;div </a:t>
            </a:r>
            <a:r>
              <a:rPr lang="en-US" altLang="ko-KR" sz="2339" dirty="0" smtClean="0"/>
              <a:t> class</a:t>
            </a:r>
            <a:r>
              <a:rPr lang="en-US" altLang="ko-KR" sz="2339" dirty="0"/>
              <a:t>="</a:t>
            </a:r>
            <a:r>
              <a:rPr lang="en-US" altLang="ko-KR" sz="2339" dirty="0" smtClean="0"/>
              <a:t>newspaper“&gt;</a:t>
            </a:r>
            <a:endParaRPr lang="en-US" altLang="ko-KR" sz="2339" dirty="0"/>
          </a:p>
          <a:p>
            <a:r>
              <a:rPr lang="en-US" altLang="ko-KR" sz="2339" dirty="0"/>
              <a:t>        </a:t>
            </a:r>
            <a:r>
              <a:rPr lang="ko-KR" altLang="en-US" sz="2339" dirty="0"/>
              <a:t>한 잔의 술을 마시고</a:t>
            </a:r>
          </a:p>
          <a:p>
            <a:r>
              <a:rPr lang="ko-KR" altLang="en-US" sz="2339" dirty="0"/>
              <a:t>	우리는 버지니아 </a:t>
            </a:r>
            <a:r>
              <a:rPr lang="ko-KR" altLang="en-US" sz="2339" dirty="0" err="1"/>
              <a:t>울프의</a:t>
            </a:r>
            <a:r>
              <a:rPr lang="ko-KR" altLang="en-US" sz="2339" dirty="0"/>
              <a:t> 생애와</a:t>
            </a:r>
          </a:p>
          <a:p>
            <a:r>
              <a:rPr lang="ko-KR" altLang="en-US" sz="2339" dirty="0"/>
              <a:t>	목마를 타고 떠난 숙녀의 옷자락을 이야기한다</a:t>
            </a:r>
          </a:p>
          <a:p>
            <a:r>
              <a:rPr lang="ko-KR" altLang="en-US" sz="2339" dirty="0"/>
              <a:t>	</a:t>
            </a:r>
            <a:r>
              <a:rPr lang="en-US" altLang="ko-KR" sz="2339" dirty="0"/>
              <a:t>...</a:t>
            </a:r>
          </a:p>
          <a:p>
            <a:r>
              <a:rPr lang="en-US" altLang="ko-KR" sz="2339" dirty="0"/>
              <a:t>	</a:t>
            </a:r>
            <a:r>
              <a:rPr lang="ko-KR" altLang="en-US" sz="2339" dirty="0" err="1"/>
              <a:t>가을바람</a:t>
            </a:r>
            <a:r>
              <a:rPr lang="ko-KR" altLang="en-US" sz="2339" dirty="0"/>
              <a:t> 소리는</a:t>
            </a:r>
          </a:p>
          <a:p>
            <a:r>
              <a:rPr lang="ko-KR" altLang="en-US" sz="2339" dirty="0"/>
              <a:t>	내 쓰러진 술병 속에서 목메어 우는데</a:t>
            </a:r>
          </a:p>
          <a:p>
            <a:r>
              <a:rPr lang="ko-KR" altLang="en-US" sz="2339" dirty="0"/>
              <a:t>       </a:t>
            </a:r>
            <a:r>
              <a:rPr lang="en-US" altLang="ko-KR" sz="2339" dirty="0"/>
              <a:t>&lt;/div&gt;</a:t>
            </a:r>
          </a:p>
          <a:p>
            <a:r>
              <a:rPr lang="en-US" altLang="ko-KR" sz="2339" dirty="0"/>
              <a:t>&lt;/body&gt;</a:t>
            </a:r>
          </a:p>
          <a:p>
            <a:r>
              <a:rPr lang="en-US" altLang="ko-KR" sz="2339" dirty="0"/>
              <a:t>&lt;/html</a:t>
            </a:r>
            <a:r>
              <a:rPr lang="en-US" altLang="ko-KR" sz="2339" dirty="0" smtClean="0"/>
              <a:t>&gt;           </a:t>
            </a:r>
            <a:r>
              <a:rPr lang="en-US" altLang="ko-KR" sz="2339" dirty="0" err="1" smtClean="0"/>
              <a:t>test_column_count,html</a:t>
            </a:r>
            <a:endParaRPr lang="ko-KR" altLang="en-US" sz="2339" dirty="0"/>
          </a:p>
        </p:txBody>
      </p:sp>
      <p:pic>
        <p:nvPicPr>
          <p:cNvPr id="34817" name="_x252801528" descr="EMB00001f04be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58" y="642176"/>
            <a:ext cx="6721705" cy="2015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116720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cascading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82" y="1845324"/>
            <a:ext cx="6937611" cy="659757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2899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위로 굽은 화살표 9"/>
          <p:cNvSpPr/>
          <p:nvPr/>
        </p:nvSpPr>
        <p:spPr bwMode="auto">
          <a:xfrm flipV="1">
            <a:off x="650987" y="3951394"/>
            <a:ext cx="4060514" cy="1455063"/>
          </a:xfrm>
          <a:prstGeom prst="bentUp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err="1" smtClean="0"/>
              <a:t>cascadin</a:t>
            </a:r>
            <a:r>
              <a:rPr lang="ko-KR" altLang="en-US" dirty="0" smtClean="0"/>
              <a:t>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캐</a:t>
            </a:r>
            <a:r>
              <a:rPr lang="ko-KR" altLang="en-US" dirty="0" err="1" smtClean="0"/>
              <a:t>스케이딩은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폭포같은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연속적인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계속되는 이라는 뜻</a:t>
            </a:r>
            <a:endParaRPr lang="en-US" altLang="ko-KR" dirty="0" smtClean="0"/>
          </a:p>
          <a:p>
            <a:r>
              <a:rPr lang="ko-KR" altLang="en-US" dirty="0" smtClean="0"/>
              <a:t>연속되는 작은 폭포들처럼 위에서 아래로 순차적으로 적용됨</a:t>
            </a:r>
            <a:endParaRPr lang="en-US" altLang="ko-KR" dirty="0" smtClean="0"/>
          </a:p>
          <a:p>
            <a:r>
              <a:rPr lang="ko-KR" altLang="en-US" dirty="0" smtClean="0"/>
              <a:t>하나의 요소에 여러 개의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가 충돌할 경우 우선 순위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가중치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계산되고 계산 결과에 따라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충돌이 처리된다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650988" y="4407625"/>
            <a:ext cx="3286254" cy="9988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r>
              <a:rPr lang="ko-KR" altLang="en-US" dirty="0" smtClean="0"/>
              <a:t>외부 </a:t>
            </a:r>
            <a:r>
              <a:rPr lang="en-US" altLang="ko-KR" dirty="0" smtClean="0"/>
              <a:t>CSS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defTabSz="1188134"/>
            <a:r>
              <a:rPr lang="ko-KR" altLang="en-US" dirty="0" smtClean="0"/>
              <a:t>가중치 가장 낮음</a:t>
            </a:r>
            <a:endParaRPr lang="ko-KR" altLang="en-US" sz="2339" dirty="0"/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3937241" y="5862688"/>
            <a:ext cx="3286254" cy="9988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r>
              <a:rPr lang="en-US" altLang="ko-KR" dirty="0" smtClean="0"/>
              <a:t>&lt;style&gt;</a:t>
            </a:r>
            <a:r>
              <a:rPr lang="ko-KR" altLang="en-US" dirty="0" smtClean="0"/>
              <a:t>에 정의된 </a:t>
            </a:r>
            <a:r>
              <a:rPr lang="en-US" altLang="ko-KR" dirty="0" smtClean="0"/>
              <a:t>CSS</a:t>
            </a:r>
          </a:p>
          <a:p>
            <a:pPr defTabSz="1188134"/>
            <a:r>
              <a:rPr lang="ko-KR" altLang="en-US" sz="2339" dirty="0"/>
              <a:t>가중치 중간</a:t>
            </a:r>
          </a:p>
        </p:txBody>
      </p:sp>
      <p:sp>
        <p:nvSpPr>
          <p:cNvPr id="23" name="위로 굽은 화살표 22"/>
          <p:cNvSpPr/>
          <p:nvPr/>
        </p:nvSpPr>
        <p:spPr bwMode="auto">
          <a:xfrm flipV="1">
            <a:off x="3937241" y="5406457"/>
            <a:ext cx="4060514" cy="1455063"/>
          </a:xfrm>
          <a:prstGeom prst="bentUp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 dirty="0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7271235" y="7317752"/>
            <a:ext cx="3286254" cy="9988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</a:t>
            </a:r>
          </a:p>
          <a:p>
            <a:pPr defTabSz="1188134"/>
            <a:r>
              <a:rPr lang="ko-KR" altLang="en-US" sz="2339" dirty="0"/>
              <a:t>가중치 가장 높음</a:t>
            </a:r>
          </a:p>
        </p:txBody>
      </p:sp>
      <p:sp>
        <p:nvSpPr>
          <p:cNvPr id="25" name="위로 굽은 화살표 24"/>
          <p:cNvSpPr/>
          <p:nvPr/>
        </p:nvSpPr>
        <p:spPr bwMode="auto">
          <a:xfrm flipV="1">
            <a:off x="7271235" y="6861521"/>
            <a:ext cx="4060514" cy="1455063"/>
          </a:xfrm>
          <a:prstGeom prst="bentUpArrow">
            <a:avLst/>
          </a:prstGeom>
          <a:solidFill>
            <a:srgbClr val="00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47287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선택자</a:t>
            </a:r>
            <a:r>
              <a:rPr lang="en-US" altLang="ko-KR" dirty="0"/>
              <a:t>(selectors</a:t>
            </a:r>
            <a:r>
              <a:rPr lang="en-US" altLang="ko-KR" dirty="0" smtClean="0"/>
              <a:t>)- </a:t>
            </a:r>
          </a:p>
          <a:p>
            <a:pPr lvl="0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(*), id(#), Class(.) </a:t>
            </a:r>
            <a:r>
              <a:rPr lang="en-US" altLang="ko-KR" dirty="0"/>
              <a:t>	</a:t>
            </a:r>
          </a:p>
          <a:p>
            <a:pPr lvl="0"/>
            <a:r>
              <a:rPr lang="ko-KR" altLang="en-US" dirty="0"/>
              <a:t>박스 모델</a:t>
            </a:r>
            <a:r>
              <a:rPr lang="en-US" altLang="ko-KR" dirty="0"/>
              <a:t>(Box Model)</a:t>
            </a:r>
          </a:p>
          <a:p>
            <a:pPr lvl="0"/>
            <a:r>
              <a:rPr lang="ko-KR" altLang="en-US" dirty="0"/>
              <a:t>배경 및 경계선</a:t>
            </a:r>
            <a:r>
              <a:rPr lang="en-US" altLang="ko-KR" dirty="0"/>
              <a:t>(Backgrounds and Borders)</a:t>
            </a:r>
          </a:p>
          <a:p>
            <a:pPr lvl="0"/>
            <a:r>
              <a:rPr lang="ko-KR" altLang="en-US" dirty="0"/>
              <a:t>텍스트 효과</a:t>
            </a:r>
            <a:r>
              <a:rPr lang="en-US" altLang="ko-KR" dirty="0"/>
              <a:t>(Text Effects)</a:t>
            </a:r>
          </a:p>
          <a:p>
            <a:pPr lvl="0"/>
            <a:r>
              <a:rPr lang="en-US" altLang="ko-KR" dirty="0"/>
              <a:t>2</a:t>
            </a:r>
            <a:r>
              <a:rPr lang="ko-KR" altLang="en-US" dirty="0"/>
              <a:t>차원 및 </a:t>
            </a:r>
            <a:r>
              <a:rPr lang="en-US" altLang="ko-KR" dirty="0"/>
              <a:t>3</a:t>
            </a:r>
            <a:r>
              <a:rPr lang="ko-KR" altLang="en-US" dirty="0"/>
              <a:t>차원 변환</a:t>
            </a:r>
            <a:r>
              <a:rPr lang="en-US" altLang="ko-KR" dirty="0"/>
              <a:t>(</a:t>
            </a:r>
            <a:r>
              <a:rPr lang="en-US" altLang="ko-KR" dirty="0" err="1"/>
              <a:t>2D</a:t>
            </a:r>
            <a:r>
              <a:rPr lang="en-US" altLang="ko-KR" dirty="0"/>
              <a:t>/3D Transformations)</a:t>
            </a:r>
          </a:p>
          <a:p>
            <a:pPr lvl="0"/>
            <a:r>
              <a:rPr lang="ko-KR" altLang="en-US" dirty="0"/>
              <a:t>애니메이션</a:t>
            </a:r>
            <a:r>
              <a:rPr lang="en-US" altLang="ko-KR" dirty="0"/>
              <a:t>(Animations)</a:t>
            </a:r>
          </a:p>
          <a:p>
            <a:pPr lvl="0"/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r>
              <a:rPr lang="ko-KR" altLang="en-US" dirty="0"/>
              <a:t> 레이아웃</a:t>
            </a:r>
            <a:r>
              <a:rPr lang="en-US" altLang="ko-KR" dirty="0"/>
              <a:t>(Multiple Column Layout)</a:t>
            </a:r>
          </a:p>
          <a:p>
            <a:pPr lvl="0"/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47417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r>
              <a:rPr lang="ko-KR" altLang="en-US" dirty="0" smtClean="0"/>
              <a:t>끝에 반드시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적어 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 ,  //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1309" y="3668587"/>
            <a:ext cx="4815655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3686" y="4814685"/>
            <a:ext cx="29165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959" y="4813783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365" y="4813783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 bwMode="auto">
          <a:xfrm flipV="1">
            <a:off x="2771941" y="4170939"/>
            <a:ext cx="1458253" cy="643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H="1" flipV="1">
            <a:off x="5373111" y="4170937"/>
            <a:ext cx="541242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0"/>
          </p:cNvCxnSpPr>
          <p:nvPr/>
        </p:nvCxnSpPr>
        <p:spPr bwMode="auto">
          <a:xfrm flipH="1" flipV="1">
            <a:off x="6409377" y="4170937"/>
            <a:ext cx="2171846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48099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13341</TotalTime>
  <Words>2538</Words>
  <Application>Microsoft Office PowerPoint</Application>
  <PresentationFormat>사용자 지정</PresentationFormat>
  <Paragraphs>641</Paragraphs>
  <Slides>54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1_Crayons</vt:lpstr>
      <vt:lpstr>04 CSS 스타일시트 기초 </vt:lpstr>
      <vt:lpstr>CSS의 개념</vt:lpstr>
      <vt:lpstr>CSS의 역할</vt:lpstr>
      <vt:lpstr>CSS</vt:lpstr>
      <vt:lpstr>CSS의 장점</vt:lpstr>
      <vt:lpstr>cascading</vt:lpstr>
      <vt:lpstr>왜 cascadin인가요?</vt:lpstr>
      <vt:lpstr>CSS3의 기능</vt:lpstr>
      <vt:lpstr>CSS3의 문법 </vt:lpstr>
      <vt:lpstr>CSS 삽입 위치</vt:lpstr>
      <vt:lpstr>외부 스타일 시트</vt:lpstr>
      <vt:lpstr>예제</vt:lpstr>
      <vt:lpstr>내부 스타일 시트</vt:lpstr>
      <vt:lpstr>내부 CSS의 위치</vt:lpstr>
      <vt:lpstr>인라인 스타일 시트</vt:lpstr>
      <vt:lpstr>다중 스타일 시트</vt:lpstr>
      <vt:lpstr>예제</vt:lpstr>
      <vt:lpstr>슬라이드 18</vt:lpstr>
      <vt:lpstr>예제</vt:lpstr>
      <vt:lpstr>선택자</vt:lpstr>
      <vt:lpstr>선택자의 종류</vt:lpstr>
      <vt:lpstr>타입 선택자</vt:lpstr>
      <vt:lpstr>전체 선택자</vt:lpstr>
      <vt:lpstr>아이디 선택자</vt:lpstr>
      <vt:lpstr>예제</vt:lpstr>
      <vt:lpstr>클래스 선택자</vt:lpstr>
      <vt:lpstr>예제</vt:lpstr>
      <vt:lpstr>선택자 그룹</vt:lpstr>
      <vt:lpstr>예제</vt:lpstr>
      <vt:lpstr>자손, 자식 선택자</vt:lpstr>
      <vt:lpstr>예제</vt:lpstr>
      <vt:lpstr>의사 클래스(pseudo-class)</vt:lpstr>
      <vt:lpstr>예제</vt:lpstr>
      <vt:lpstr>속성 선택자</vt:lpstr>
      <vt:lpstr>CSS의 속성들</vt:lpstr>
      <vt:lpstr>색상</vt:lpstr>
      <vt:lpstr>16진수로 색상 나타내기</vt:lpstr>
      <vt:lpstr>색상의 이름으로 나타내기</vt:lpstr>
      <vt:lpstr>RGB 값으로 표시하기</vt:lpstr>
      <vt:lpstr>예제</vt:lpstr>
      <vt:lpstr>폰트</vt:lpstr>
      <vt:lpstr>폰트 패밀리</vt:lpstr>
      <vt:lpstr>폰트 지정</vt:lpstr>
      <vt:lpstr>폰트 크기 설정</vt:lpstr>
      <vt:lpstr>폰트 속성</vt:lpstr>
      <vt:lpstr>폰트 크기 예제</vt:lpstr>
      <vt:lpstr>폰트 축약 기법</vt:lpstr>
      <vt:lpstr>텍스트 스타일</vt:lpstr>
      <vt:lpstr>텍스트 정렬</vt:lpstr>
      <vt:lpstr>텍스트 장식</vt:lpstr>
      <vt:lpstr>텍스트 변환</vt:lpstr>
      <vt:lpstr>텍스트 그림자</vt:lpstr>
      <vt:lpstr>Word Wrapping</vt:lpstr>
      <vt:lpstr>다중 컬럼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bms</cp:lastModifiedBy>
  <cp:revision>1080</cp:revision>
  <cp:lastPrinted>2015-02-24T08:02:21Z</cp:lastPrinted>
  <dcterms:created xsi:type="dcterms:W3CDTF">2007-06-29T06:43:39Z</dcterms:created>
  <dcterms:modified xsi:type="dcterms:W3CDTF">2020-06-12T11:18:47Z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