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tags/tag13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328" r:id="rId2"/>
    <p:sldId id="327" r:id="rId3"/>
    <p:sldId id="312" r:id="rId4"/>
    <p:sldId id="313" r:id="rId5"/>
    <p:sldId id="314" r:id="rId6"/>
    <p:sldId id="329" r:id="rId7"/>
    <p:sldId id="330" r:id="rId8"/>
    <p:sldId id="315" r:id="rId9"/>
    <p:sldId id="317" r:id="rId10"/>
    <p:sldId id="331" r:id="rId11"/>
    <p:sldId id="318" r:id="rId12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580"/>
  </p:normalViewPr>
  <p:slideViewPr>
    <p:cSldViewPr>
      <p:cViewPr varScale="1">
        <p:scale>
          <a:sx n="88" d="100"/>
          <a:sy n="88" d="100"/>
        </p:scale>
        <p:origin x="1032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22631D-F384-4E7B-BBFA-B8CF8D3600E1}" type="datetimeFigureOut">
              <a:rPr lang="zh-CN" altLang="en-US" smtClean="0"/>
              <a:t>2017/12/19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E0426-59F8-4CEF-B2E2-1A8D692FDE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10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958644C-9CD9-48E6-ADE3-E83D0C5B0989}" type="slidenum">
              <a:rPr lang="zh-CN" altLang="en-US" smtClean="0"/>
              <a:t>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506442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D8A2FA-A521-4048-A184-060F0CF084E8}" type="slidenum">
              <a:rPr lang="zh-CN" altLang="en-US" smtClean="0"/>
              <a:t>11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766863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D17C8A2-FA06-4DD5-BE22-70774BE9057D}" type="slidenum">
              <a:rPr lang="zh-CN" altLang="en-US" smtClean="0"/>
              <a:t>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8145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3417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5616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0474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3684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6507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4741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958644C-9CD9-48E6-ADE3-E83D0C5B0989}" type="slidenum">
              <a:rPr lang="zh-CN" altLang="en-US" smtClean="0"/>
              <a:t>9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91006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837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3301604" y="2778916"/>
            <a:ext cx="2540794" cy="11068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di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dirty="0" smtClean="0">
                <a:solidFill>
                  <a:srgbClr val="206FB7"/>
                </a:solidFill>
                <a:latin typeface="Impact" panose="020B0806030902050204" pitchFamily="34" charset="0"/>
              </a:rPr>
              <a:t>2018</a:t>
            </a:r>
            <a:endParaRPr lang="zh-CN" altLang="en-US" sz="6600" dirty="0"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3444479" y="4422832"/>
            <a:ext cx="2397919" cy="316706"/>
          </a:xfrm>
          <a:prstGeom prst="round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/>
          </a:p>
        </p:txBody>
      </p:sp>
      <p:sp>
        <p:nvSpPr>
          <p:cNvPr id="14" name="椭圆 13"/>
          <p:cNvSpPr/>
          <p:nvPr/>
        </p:nvSpPr>
        <p:spPr bwMode="auto">
          <a:xfrm>
            <a:off x="3332561" y="4421641"/>
            <a:ext cx="319088" cy="317897"/>
          </a:xfrm>
          <a:prstGeom prst="ellipse">
            <a:avLst/>
          </a:prstGeom>
          <a:solidFill>
            <a:srgbClr val="1E6CB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795">
              <a:solidFill>
                <a:prstClr val="white"/>
              </a:solidFill>
            </a:endParaRPr>
          </a:p>
        </p:txBody>
      </p:sp>
      <p:sp>
        <p:nvSpPr>
          <p:cNvPr id="15" name="文本框 2"/>
          <p:cNvSpPr txBox="1">
            <a:spLocks noChangeArrowheads="1"/>
          </p:cNvSpPr>
          <p:nvPr/>
        </p:nvSpPr>
        <p:spPr bwMode="auto">
          <a:xfrm>
            <a:off x="3301604" y="4490515"/>
            <a:ext cx="459740" cy="195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675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BEGIN</a:t>
            </a:r>
            <a:endParaRPr lang="zh-CN" altLang="en-US" sz="675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33575" y="3676650"/>
            <a:ext cx="5276850" cy="679476"/>
          </a:xfrm>
        </p:spPr>
        <p:txBody>
          <a:bodyPr anchor="ctr">
            <a:normAutofit/>
          </a:bodyPr>
          <a:lstStyle>
            <a:lvl1pPr algn="ctr">
              <a:defRPr sz="4050" b="1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1648" y="4421641"/>
            <a:ext cx="2190750" cy="317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编辑文本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BC70AC-2CB4-4CB9-8A9C-8D83AE65953D}" type="datetimeFigureOut">
              <a:rPr lang="zh-CN" altLang="en-US" smtClean="0"/>
              <a:t>2017/12/19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1E1FD7-D967-4D16-8458-C5068C6FEB5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8087238">
            <a:off x="-1706674" y="341564"/>
            <a:ext cx="3976376" cy="1770035"/>
          </a:xfrm>
          <a:custGeom>
            <a:avLst/>
            <a:gdLst>
              <a:gd name="connsiteX0" fmla="*/ 2566185 w 2566185"/>
              <a:gd name="connsiteY0" fmla="*/ 1142306 h 1142306"/>
              <a:gd name="connsiteX1" fmla="*/ 0 w 2566185"/>
              <a:gd name="connsiteY1" fmla="*/ 1142306 h 1142306"/>
              <a:gd name="connsiteX2" fmla="*/ 1867440 w 2566185"/>
              <a:gd name="connsiteY2" fmla="*/ 0 h 1142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66185" h="1142306">
                <a:moveTo>
                  <a:pt x="2566185" y="1142306"/>
                </a:moveTo>
                <a:lnTo>
                  <a:pt x="0" y="1142306"/>
                </a:lnTo>
                <a:lnTo>
                  <a:pt x="1867440" y="0"/>
                </a:lnTo>
                <a:close/>
              </a:path>
            </a:pathLst>
          </a:cu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2017/12/19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396800"/>
            <a:ext cx="7886700" cy="4181321"/>
          </a:xfrm>
        </p:spPr>
        <p:txBody>
          <a:bodyPr anchor="t">
            <a:normAutofit/>
          </a:bodyPr>
          <a:lstStyle>
            <a:lvl1pPr marL="257175" indent="-257175">
              <a:lnSpc>
                <a:spcPct val="120000"/>
              </a:lnSpc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8087238">
            <a:off x="-1706674" y="341564"/>
            <a:ext cx="3976376" cy="1770035"/>
          </a:xfrm>
          <a:custGeom>
            <a:avLst/>
            <a:gdLst>
              <a:gd name="connsiteX0" fmla="*/ 2566185 w 2566185"/>
              <a:gd name="connsiteY0" fmla="*/ 1142306 h 1142306"/>
              <a:gd name="connsiteX1" fmla="*/ 0 w 2566185"/>
              <a:gd name="connsiteY1" fmla="*/ 1142306 h 1142306"/>
              <a:gd name="connsiteX2" fmla="*/ 1867440 w 2566185"/>
              <a:gd name="connsiteY2" fmla="*/ 0 h 1142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66185" h="1142306">
                <a:moveTo>
                  <a:pt x="2566185" y="1142306"/>
                </a:moveTo>
                <a:lnTo>
                  <a:pt x="0" y="1142306"/>
                </a:lnTo>
                <a:lnTo>
                  <a:pt x="1867440" y="0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130" y="561617"/>
            <a:ext cx="7475220" cy="994172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0130" y="1623059"/>
            <a:ext cx="7475220" cy="3009662"/>
          </a:xfrm>
        </p:spPr>
        <p:txBody>
          <a:bodyPr anchor="t">
            <a:normAutofit/>
          </a:bodyPr>
          <a:lstStyle>
            <a:lvl1pPr marL="257175" indent="-257175">
              <a:lnSpc>
                <a:spcPct val="120000"/>
              </a:lnSpc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586706-24EC-4FB1-855D-A44CC1D400EF}" type="datetimeFigureOut">
              <a:rPr lang="zh-CN" altLang="en-US" smtClean="0"/>
              <a:t>2017/12/19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23AA74-E5C6-45B9-91F1-ADA5169573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5112" b="-59663"/>
          <a:stretch>
            <a:fillRect/>
          </a:stretch>
        </p:blipFill>
        <p:spPr bwMode="auto">
          <a:xfrm>
            <a:off x="816428" y="1"/>
            <a:ext cx="8327572" cy="2587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50771"/>
            <a:ext cx="5892091" cy="1692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1725" y="1692517"/>
            <a:ext cx="4400550" cy="726281"/>
          </a:xfrm>
        </p:spPr>
        <p:txBody>
          <a:bodyPr anchor="b">
            <a:normAutofit/>
          </a:bodyPr>
          <a:lstStyle>
            <a:lvl1pPr algn="ctr">
              <a:defRPr sz="225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66963" y="2468200"/>
            <a:ext cx="4400550" cy="704127"/>
          </a:xfr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B09FA9-E8CB-44C3-8AF5-3F6B80223750}" type="datetimeFigureOut">
              <a:rPr lang="zh-CN" altLang="en-US" smtClean="0"/>
              <a:t>2017/12/19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C82A9D-D8B1-4B2F-AACE-EF64D9E1FA9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8087238">
            <a:off x="-1706674" y="341564"/>
            <a:ext cx="3976376" cy="1770035"/>
          </a:xfrm>
          <a:custGeom>
            <a:avLst/>
            <a:gdLst>
              <a:gd name="connsiteX0" fmla="*/ 2566185 w 2566185"/>
              <a:gd name="connsiteY0" fmla="*/ 1142306 h 1142306"/>
              <a:gd name="connsiteX1" fmla="*/ 0 w 2566185"/>
              <a:gd name="connsiteY1" fmla="*/ 1142306 h 1142306"/>
              <a:gd name="connsiteX2" fmla="*/ 1867440 w 2566185"/>
              <a:gd name="connsiteY2" fmla="*/ 0 h 1142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66185" h="1142306">
                <a:moveTo>
                  <a:pt x="2566185" y="1142306"/>
                </a:moveTo>
                <a:lnTo>
                  <a:pt x="0" y="1142306"/>
                </a:lnTo>
                <a:lnTo>
                  <a:pt x="1867440" y="0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130" y="561617"/>
            <a:ext cx="7520940" cy="994172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40130" y="1737360"/>
            <a:ext cx="3703320" cy="2895362"/>
          </a:xfrm>
        </p:spPr>
        <p:txBody>
          <a:bodyPr anchor="t">
            <a:normAutofit/>
          </a:bodyPr>
          <a:lstStyle>
            <a:lvl1pPr marL="257175" indent="-257175">
              <a:lnSpc>
                <a:spcPct val="120000"/>
              </a:lnSpc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7750" y="1737360"/>
            <a:ext cx="3703320" cy="2895362"/>
          </a:xfrm>
        </p:spPr>
        <p:txBody>
          <a:bodyPr anchor="t">
            <a:normAutofit/>
          </a:bodyPr>
          <a:lstStyle>
            <a:lvl1pPr marL="257175" indent="-257175">
              <a:lnSpc>
                <a:spcPct val="120000"/>
              </a:lnSpc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734F3A-AAB9-4425-84F2-3C12B30AAF94}" type="datetimeFigureOut">
              <a:rPr lang="zh-CN" altLang="en-US" smtClean="0"/>
              <a:t>2017/12/19 Tuesday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13A875-D5D7-4DC9-96F9-1CB04A8323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347958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068285"/>
            <a:ext cx="3868340" cy="2573962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347958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68285"/>
            <a:ext cx="3887391" cy="2573962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5E1E10-310C-46CB-9350-6211E3E0034C}" type="datetimeFigureOut">
              <a:rPr lang="zh-CN" altLang="en-US" smtClean="0"/>
              <a:t>2017/12/19 Tuesday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92995D-A983-4B2C-9D50-20F8E97FF0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837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3301604" y="2778916"/>
            <a:ext cx="2540794" cy="11068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di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dirty="0" smtClean="0">
                <a:solidFill>
                  <a:srgbClr val="206FB7"/>
                </a:solidFill>
                <a:latin typeface="Impact" panose="020B0806030902050204" pitchFamily="34" charset="0"/>
              </a:rPr>
              <a:t>2018</a:t>
            </a:r>
            <a:endParaRPr lang="zh-CN" altLang="en-US" sz="6600" dirty="0"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3444479" y="4422832"/>
            <a:ext cx="2397919" cy="316706"/>
          </a:xfrm>
          <a:prstGeom prst="round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/>
          </a:p>
        </p:txBody>
      </p:sp>
      <p:sp>
        <p:nvSpPr>
          <p:cNvPr id="13" name="椭圆 12"/>
          <p:cNvSpPr/>
          <p:nvPr/>
        </p:nvSpPr>
        <p:spPr bwMode="auto">
          <a:xfrm>
            <a:off x="3332561" y="4421641"/>
            <a:ext cx="319088" cy="317897"/>
          </a:xfrm>
          <a:prstGeom prst="ellipse">
            <a:avLst/>
          </a:prstGeom>
          <a:solidFill>
            <a:srgbClr val="1E6CB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795">
              <a:solidFill>
                <a:prstClr val="white"/>
              </a:solidFill>
            </a:endParaRPr>
          </a:p>
        </p:txBody>
      </p:sp>
      <p:sp>
        <p:nvSpPr>
          <p:cNvPr id="14" name="文本框 2"/>
          <p:cNvSpPr txBox="1">
            <a:spLocks noChangeArrowheads="1"/>
          </p:cNvSpPr>
          <p:nvPr/>
        </p:nvSpPr>
        <p:spPr bwMode="auto">
          <a:xfrm>
            <a:off x="3301604" y="4490515"/>
            <a:ext cx="459740" cy="195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675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BEGIN</a:t>
            </a:r>
            <a:endParaRPr lang="zh-CN" altLang="en-US" sz="675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19400" y="3732948"/>
            <a:ext cx="3505200" cy="569636"/>
          </a:xfrm>
        </p:spPr>
        <p:txBody>
          <a:bodyPr>
            <a:normAutofit/>
          </a:bodyPr>
          <a:lstStyle>
            <a:lvl1pPr algn="ctr">
              <a:defRPr sz="4050" b="1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07B775-5BD6-4546-856D-889DE7BC2827}" type="datetimeFigureOut">
              <a:rPr lang="zh-CN" altLang="en-US" smtClean="0"/>
              <a:t>2017/12/19 Tuesday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3C0E0-7D59-4BCA-970B-99BEF9CA91B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内容占位符 15"/>
          <p:cNvSpPr>
            <a:spLocks noGrp="1"/>
          </p:cNvSpPr>
          <p:nvPr>
            <p:ph sz="quarter" idx="13" hasCustomPrompt="1"/>
          </p:nvPr>
        </p:nvSpPr>
        <p:spPr>
          <a:xfrm>
            <a:off x="3651648" y="4421641"/>
            <a:ext cx="2190750" cy="317897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350"/>
            </a:lvl1pPr>
          </a:lstStyle>
          <a:p>
            <a:pPr lvl="0"/>
            <a:r>
              <a:rPr lang="zh-CN" altLang="en-US" dirty="0" smtClean="0"/>
              <a:t>编辑文本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9EA93D5-DD06-4987-9CE6-D7A591FCF43F}" type="datetimeFigureOut">
              <a:rPr lang="zh-CN" altLang="en-US" smtClean="0"/>
              <a:t>2017/12/19 Tuesday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DBFC57-10DC-476A-B42E-061A3F2AD3B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8087238">
            <a:off x="-1706674" y="341564"/>
            <a:ext cx="3976376" cy="1770035"/>
          </a:xfrm>
          <a:custGeom>
            <a:avLst/>
            <a:gdLst>
              <a:gd name="connsiteX0" fmla="*/ 2566185 w 2566185"/>
              <a:gd name="connsiteY0" fmla="*/ 1142306 h 1142306"/>
              <a:gd name="connsiteX1" fmla="*/ 0 w 2566185"/>
              <a:gd name="connsiteY1" fmla="*/ 1142306 h 1142306"/>
              <a:gd name="connsiteX2" fmla="*/ 1867440 w 2566185"/>
              <a:gd name="connsiteY2" fmla="*/ 0 h 1142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66185" h="1142306">
                <a:moveTo>
                  <a:pt x="2566185" y="1142306"/>
                </a:moveTo>
                <a:lnTo>
                  <a:pt x="0" y="1142306"/>
                </a:lnTo>
                <a:lnTo>
                  <a:pt x="1867440" y="0"/>
                </a:lnTo>
                <a:close/>
              </a:path>
            </a:pathLst>
          </a:cu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8087238">
            <a:off x="-1706674" y="341564"/>
            <a:ext cx="3976376" cy="1770035"/>
          </a:xfrm>
          <a:custGeom>
            <a:avLst/>
            <a:gdLst>
              <a:gd name="connsiteX0" fmla="*/ 2566185 w 2566185"/>
              <a:gd name="connsiteY0" fmla="*/ 1142306 h 1142306"/>
              <a:gd name="connsiteX1" fmla="*/ 0 w 2566185"/>
              <a:gd name="connsiteY1" fmla="*/ 1142306 h 1142306"/>
              <a:gd name="connsiteX2" fmla="*/ 1867440 w 2566185"/>
              <a:gd name="connsiteY2" fmla="*/ 0 h 1142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66185" h="1142306">
                <a:moveTo>
                  <a:pt x="2566185" y="1142306"/>
                </a:moveTo>
                <a:lnTo>
                  <a:pt x="0" y="1142306"/>
                </a:lnTo>
                <a:lnTo>
                  <a:pt x="1867440" y="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9860" y="834390"/>
            <a:ext cx="3123900" cy="971550"/>
          </a:xfrm>
        </p:spPr>
        <p:txBody>
          <a:bodyPr anchor="t" anchorCtr="0">
            <a:normAutofit/>
          </a:bodyPr>
          <a:lstStyle>
            <a:lvl1pPr>
              <a:defRPr sz="3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048020" y="834390"/>
            <a:ext cx="4627800" cy="3824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89860" y="1805940"/>
            <a:ext cx="3123900" cy="2858691"/>
          </a:xfrm>
        </p:spPr>
        <p:txBody>
          <a:bodyPr anchor="t">
            <a:normAutofit/>
          </a:bodyPr>
          <a:lstStyle>
            <a:lvl1pPr marL="0" indent="0">
              <a:lnSpc>
                <a:spcPct val="120000"/>
              </a:lnSpc>
              <a:buNone/>
              <a:defRPr sz="15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2017/12/19 Tuesday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522028" y="273844"/>
            <a:ext cx="993322" cy="4358879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49" y="273844"/>
            <a:ext cx="6740978" cy="4358879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2017/12/19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2D29AC8-2688-4162-A0C5-173E54065930}" type="datetimeFigureOut">
              <a:rPr lang="zh-CN" altLang="en-US" smtClean="0"/>
              <a:t>2017/12/19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3CC21A1-7B72-4BC3-A8EB-1004AC10923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120000"/>
        </a:lnSpc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zhihu.com/?target=http://www.gnu.org/software/ncurses/" TargetMode="External"/><Relationship Id="rId2" Type="http://schemas.openxmlformats.org/officeDocument/2006/relationships/hyperlink" Target="https://link.zhihu.com/?target=https://docs.python.org/2/library/curses.html#module-curses" TargetMode="Externa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www.cnblogs.com/starof/p/4703820.html" TargetMode="External"/><Relationship Id="rId4" Type="http://schemas.openxmlformats.org/officeDocument/2006/relationships/hyperlink" Target="http://blog.csdn.net/u014015972/article/details/51737196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8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0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23705" y="699621"/>
            <a:ext cx="6448570" cy="1719178"/>
          </a:xfrm>
        </p:spPr>
        <p:txBody>
          <a:bodyPr>
            <a:noAutofit/>
          </a:bodyPr>
          <a:lstStyle/>
          <a:p>
            <a:r>
              <a:rPr lang="en-US" altLang="zh-CN" sz="4800" dirty="0" smtClean="0">
                <a:solidFill>
                  <a:schemeClr val="tx2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  <a:sym typeface="Verdana" panose="020B0604030504040204" pitchFamily="34" charset="0"/>
              </a:rPr>
              <a:t>2017</a:t>
            </a:r>
            <a:r>
              <a:rPr lang="zh-CN" altLang="en-US" sz="4800" dirty="0" smtClean="0">
                <a:solidFill>
                  <a:schemeClr val="tx2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  <a:sym typeface="Verdana" panose="020B0604030504040204" pitchFamily="34" charset="0"/>
              </a:rPr>
              <a:t>年秋季零基础学</a:t>
            </a:r>
            <a:r>
              <a:rPr lang="en-US" altLang="zh-CN" sz="4800" dirty="0" smtClean="0">
                <a:solidFill>
                  <a:schemeClr val="tx2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  <a:sym typeface="Verdana" panose="020B0604030504040204" pitchFamily="34" charset="0"/>
              </a:rPr>
              <a:t>python</a:t>
            </a:r>
            <a:endParaRPr lang="zh-CN" altLang="en-US" sz="4800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1179195" y="2468245"/>
            <a:ext cx="6727190" cy="1178560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第五</a:t>
            </a:r>
            <a:r>
              <a:rPr lang="zh-CN" altLang="en-US" sz="3200" b="1" dirty="0" smtClean="0">
                <a:latin typeface="楷体" panose="02010609060101010101" charset="-122"/>
                <a:ea typeface="楷体" panose="02010609060101010101" charset="-122"/>
                <a:sym typeface="+mn-ea"/>
              </a:rPr>
              <a:t>组项目汇报</a:t>
            </a:r>
            <a:r>
              <a:rPr lang="en-US" altLang="zh-CN" sz="3200" b="1" dirty="0" smtClean="0">
                <a:latin typeface="楷体" panose="02010609060101010101" charset="-122"/>
                <a:ea typeface="楷体" panose="02010609060101010101" charset="-122"/>
                <a:sym typeface="+mn-ea"/>
              </a:rPr>
              <a:t>——</a:t>
            </a: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简单</a:t>
            </a:r>
            <a:r>
              <a:rPr lang="en-US" altLang="zh-CN" sz="3200" b="1" dirty="0" smtClean="0">
                <a:latin typeface="楷体" panose="02010609060101010101" charset="-122"/>
                <a:ea typeface="楷体" panose="02010609060101010101" charset="-122"/>
                <a:sym typeface="+mn-ea"/>
              </a:rPr>
              <a:t>2048</a:t>
            </a:r>
            <a:r>
              <a:rPr lang="zh-CN" altLang="en-US" sz="3200" b="1" dirty="0" smtClean="0">
                <a:latin typeface="楷体" panose="02010609060101010101" charset="-122"/>
                <a:ea typeface="楷体" panose="02010609060101010101" charset="-122"/>
                <a:sym typeface="+mn-ea"/>
              </a:rPr>
              <a:t>小游戏</a:t>
            </a:r>
            <a:endParaRPr lang="zh-CN" altLang="en-US" sz="3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ransition spd="slow" advTm="3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760" y="627615"/>
            <a:ext cx="3123900" cy="97155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代码讲解前：</a:t>
            </a:r>
            <a:r>
              <a:rPr lang="en-US" altLang="zh-CN" dirty="0" smtClean="0"/>
              <a:t>curses</a:t>
            </a:r>
            <a:r>
              <a:rPr lang="zh-CN" altLang="en-US" dirty="0" smtClean="0"/>
              <a:t>库的简介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27740" y="1851700"/>
            <a:ext cx="3014015" cy="3128549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hlinkClick r:id="rId2"/>
              </a:rPr>
              <a:t>curses</a:t>
            </a:r>
            <a:r>
              <a:rPr lang="en-US" altLang="zh-CN" dirty="0"/>
              <a:t> – </a:t>
            </a:r>
            <a:r>
              <a:rPr lang="zh-CN" altLang="en-US" dirty="0"/>
              <a:t>内建的 </a:t>
            </a:r>
            <a:r>
              <a:rPr lang="en-US" altLang="zh-CN" dirty="0" err="1">
                <a:hlinkClick r:id="rId3"/>
              </a:rPr>
              <a:t>ncurses</a:t>
            </a:r>
            <a:r>
              <a:rPr lang="en-US" altLang="zh-CN" dirty="0"/>
              <a:t> </a:t>
            </a:r>
            <a:r>
              <a:rPr lang="zh-CN" altLang="en-US" dirty="0"/>
              <a:t>封装，用来创建终端图形用户界面。</a:t>
            </a:r>
          </a:p>
          <a:p>
            <a:r>
              <a:rPr lang="en-US" altLang="zh-CN" dirty="0"/>
              <a:t>curses </a:t>
            </a:r>
            <a:r>
              <a:rPr lang="zh-CN" altLang="en-US" dirty="0"/>
              <a:t>库 </a:t>
            </a:r>
            <a:r>
              <a:rPr lang="en-US" altLang="zh-CN" dirty="0"/>
              <a:t>( </a:t>
            </a:r>
            <a:r>
              <a:rPr lang="en-US" altLang="zh-CN" dirty="0" err="1"/>
              <a:t>ncurses</a:t>
            </a:r>
            <a:r>
              <a:rPr lang="en-US" altLang="zh-CN" dirty="0"/>
              <a:t> ) </a:t>
            </a:r>
            <a:r>
              <a:rPr lang="zh-CN" altLang="en-US" dirty="0"/>
              <a:t>提供了控制字符屏幕的独立于终端的方法。</a:t>
            </a:r>
            <a:r>
              <a:rPr lang="en-US" altLang="zh-CN" dirty="0"/>
              <a:t>curses </a:t>
            </a:r>
            <a:r>
              <a:rPr lang="zh-CN" altLang="en-US" dirty="0"/>
              <a:t>是大多数类似于 </a:t>
            </a:r>
            <a:r>
              <a:rPr lang="en-US" altLang="zh-CN" dirty="0"/>
              <a:t>UNIX </a:t>
            </a:r>
            <a:r>
              <a:rPr lang="zh-CN" altLang="en-US" dirty="0"/>
              <a:t>的系统（包括 </a:t>
            </a:r>
            <a:r>
              <a:rPr lang="en-US" altLang="zh-CN" dirty="0"/>
              <a:t>Linux</a:t>
            </a:r>
            <a:r>
              <a:rPr lang="zh-CN" altLang="en-US" dirty="0"/>
              <a:t>）的标准部分，而且它已经移植到 </a:t>
            </a:r>
            <a:r>
              <a:rPr lang="en-US" altLang="zh-CN" dirty="0"/>
              <a:t>Windows </a:t>
            </a:r>
            <a:r>
              <a:rPr lang="zh-CN" altLang="en-US" dirty="0"/>
              <a:t>和其它系统。</a:t>
            </a:r>
            <a:r>
              <a:rPr lang="en-US" altLang="zh-CN" dirty="0"/>
              <a:t>curses </a:t>
            </a:r>
            <a:r>
              <a:rPr lang="zh-CN" altLang="en-US" dirty="0"/>
              <a:t>程序将在纯文本系统上、</a:t>
            </a:r>
            <a:r>
              <a:rPr lang="en-US" altLang="zh-CN" dirty="0" err="1"/>
              <a:t>xterm</a:t>
            </a:r>
            <a:r>
              <a:rPr lang="en-US" altLang="zh-CN" dirty="0"/>
              <a:t> </a:t>
            </a:r>
            <a:r>
              <a:rPr lang="zh-CN" altLang="en-US" dirty="0"/>
              <a:t>和其它窗口化控制台会话中运行，这使这些应用程序具有良好的可移植性。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580070" y="2936565"/>
            <a:ext cx="2880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更多资料：</a:t>
            </a:r>
            <a:endParaRPr lang="en-US" altLang="zh-CN" dirty="0" smtClean="0"/>
          </a:p>
          <a:p>
            <a:r>
              <a:rPr lang="en-US" altLang="zh-CN" dirty="0" smtClean="0">
                <a:hlinkClick r:id="rId4"/>
              </a:rPr>
              <a:t>http</a:t>
            </a:r>
            <a:r>
              <a:rPr lang="en-US" altLang="zh-CN" dirty="0">
                <a:hlinkClick r:id="rId4"/>
              </a:rPr>
              <a:t>://</a:t>
            </a:r>
            <a:r>
              <a:rPr lang="en-US" altLang="zh-CN" dirty="0" smtClean="0">
                <a:hlinkClick r:id="rId4"/>
              </a:rPr>
              <a:t>blog.csdn.net/u014015972/article/details/51737196</a:t>
            </a:r>
            <a:endParaRPr lang="en-US" altLang="zh-CN" dirty="0" smtClean="0"/>
          </a:p>
          <a:p>
            <a:r>
              <a:rPr lang="en-US" altLang="zh-CN" dirty="0">
                <a:hlinkClick r:id="rId5"/>
              </a:rPr>
              <a:t>https://</a:t>
            </a:r>
            <a:r>
              <a:rPr lang="en-US" altLang="zh-CN" dirty="0" smtClean="0">
                <a:hlinkClick r:id="rId5"/>
              </a:rPr>
              <a:t>www.cnblogs.com/starof/p/4703820.html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4604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 bwMode="auto">
          <a:xfrm>
            <a:off x="6231732" y="2796779"/>
            <a:ext cx="8335" cy="8334"/>
          </a:xfrm>
          <a:custGeom>
            <a:avLst/>
            <a:gdLst>
              <a:gd name="T0" fmla="*/ 24 w 44"/>
              <a:gd name="T1" fmla="*/ 37 h 45"/>
              <a:gd name="T2" fmla="*/ 44 w 44"/>
              <a:gd name="T3" fmla="*/ 0 h 45"/>
              <a:gd name="T4" fmla="*/ 0 w 44"/>
              <a:gd name="T5" fmla="*/ 45 h 45"/>
              <a:gd name="T6" fmla="*/ 24 w 44"/>
              <a:gd name="T7" fmla="*/ 37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" h="45">
                <a:moveTo>
                  <a:pt x="24" y="37"/>
                </a:moveTo>
                <a:cubicBezTo>
                  <a:pt x="30" y="27"/>
                  <a:pt x="37" y="15"/>
                  <a:pt x="44" y="0"/>
                </a:cubicBezTo>
                <a:cubicBezTo>
                  <a:pt x="30" y="15"/>
                  <a:pt x="15" y="30"/>
                  <a:pt x="0" y="45"/>
                </a:cubicBezTo>
                <a:lnTo>
                  <a:pt x="24" y="37"/>
                </a:lnTo>
                <a:close/>
              </a:path>
            </a:pathLst>
          </a:custGeom>
          <a:solidFill>
            <a:srgbClr val="04040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51435" tIns="25717" rIns="51435" bIns="25717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15">
              <a:latin typeface="+mn-lt"/>
            </a:endParaRPr>
          </a:p>
        </p:txBody>
      </p:sp>
      <p:sp>
        <p:nvSpPr>
          <p:cNvPr id="6" name="Freeform 6"/>
          <p:cNvSpPr/>
          <p:nvPr/>
        </p:nvSpPr>
        <p:spPr bwMode="auto">
          <a:xfrm>
            <a:off x="3845641" y="2609613"/>
            <a:ext cx="2945606" cy="2530078"/>
          </a:xfrm>
          <a:custGeom>
            <a:avLst/>
            <a:gdLst>
              <a:gd name="T0" fmla="*/ 4706 w 14515"/>
              <a:gd name="T1" fmla="*/ 2719 h 12465"/>
              <a:gd name="T2" fmla="*/ 5603 w 14515"/>
              <a:gd name="T3" fmla="*/ 4655 h 12465"/>
              <a:gd name="T4" fmla="*/ 5833 w 14515"/>
              <a:gd name="T5" fmla="*/ 6392 h 12465"/>
              <a:gd name="T6" fmla="*/ 4385 w 14515"/>
              <a:gd name="T7" fmla="*/ 5263 h 12465"/>
              <a:gd name="T8" fmla="*/ 5046 w 14515"/>
              <a:gd name="T9" fmla="*/ 6142 h 12465"/>
              <a:gd name="T10" fmla="*/ 4740 w 14515"/>
              <a:gd name="T11" fmla="*/ 6400 h 12465"/>
              <a:gd name="T12" fmla="*/ 3663 w 14515"/>
              <a:gd name="T13" fmla="*/ 6229 h 12465"/>
              <a:gd name="T14" fmla="*/ 2954 w 14515"/>
              <a:gd name="T15" fmla="*/ 6016 h 12465"/>
              <a:gd name="T16" fmla="*/ 2722 w 14515"/>
              <a:gd name="T17" fmla="*/ 2970 h 12465"/>
              <a:gd name="T18" fmla="*/ 2309 w 14515"/>
              <a:gd name="T19" fmla="*/ 4381 h 12465"/>
              <a:gd name="T20" fmla="*/ 2101 w 14515"/>
              <a:gd name="T21" fmla="*/ 4481 h 12465"/>
              <a:gd name="T22" fmla="*/ 2230 w 14515"/>
              <a:gd name="T23" fmla="*/ 4538 h 12465"/>
              <a:gd name="T24" fmla="*/ 847 w 14515"/>
              <a:gd name="T25" fmla="*/ 4719 h 12465"/>
              <a:gd name="T26" fmla="*/ 492 w 14515"/>
              <a:gd name="T27" fmla="*/ 4180 h 12465"/>
              <a:gd name="T28" fmla="*/ 0 w 14515"/>
              <a:gd name="T29" fmla="*/ 3525 h 12465"/>
              <a:gd name="T30" fmla="*/ 2422 w 14515"/>
              <a:gd name="T31" fmla="*/ 6284 h 12465"/>
              <a:gd name="T32" fmla="*/ 3599 w 14515"/>
              <a:gd name="T33" fmla="*/ 6841 h 12465"/>
              <a:gd name="T34" fmla="*/ 3934 w 14515"/>
              <a:gd name="T35" fmla="*/ 7002 h 12465"/>
              <a:gd name="T36" fmla="*/ 5555 w 14515"/>
              <a:gd name="T37" fmla="*/ 8392 h 12465"/>
              <a:gd name="T38" fmla="*/ 5071 w 14515"/>
              <a:gd name="T39" fmla="*/ 12465 h 12465"/>
              <a:gd name="T40" fmla="*/ 6487 w 14515"/>
              <a:gd name="T41" fmla="*/ 9780 h 12465"/>
              <a:gd name="T42" fmla="*/ 7349 w 14515"/>
              <a:gd name="T43" fmla="*/ 7628 h 12465"/>
              <a:gd name="T44" fmla="*/ 9723 w 14515"/>
              <a:gd name="T45" fmla="*/ 7132 h 12465"/>
              <a:gd name="T46" fmla="*/ 9397 w 14515"/>
              <a:gd name="T47" fmla="*/ 6927 h 12465"/>
              <a:gd name="T48" fmla="*/ 10423 w 14515"/>
              <a:gd name="T49" fmla="*/ 5287 h 12465"/>
              <a:gd name="T50" fmla="*/ 14515 w 14515"/>
              <a:gd name="T51" fmla="*/ 5044 h 12465"/>
              <a:gd name="T52" fmla="*/ 10814 w 14515"/>
              <a:gd name="T53" fmla="*/ 4851 h 12465"/>
              <a:gd name="T54" fmla="*/ 10322 w 14515"/>
              <a:gd name="T55" fmla="*/ 5179 h 12465"/>
              <a:gd name="T56" fmla="*/ 11163 w 14515"/>
              <a:gd name="T57" fmla="*/ 4003 h 12465"/>
              <a:gd name="T58" fmla="*/ 11275 w 14515"/>
              <a:gd name="T59" fmla="*/ 3897 h 12465"/>
              <a:gd name="T60" fmla="*/ 10259 w 14515"/>
              <a:gd name="T61" fmla="*/ 3673 h 12465"/>
              <a:gd name="T62" fmla="*/ 10240 w 14515"/>
              <a:gd name="T63" fmla="*/ 3633 h 12465"/>
              <a:gd name="T64" fmla="*/ 10506 w 14515"/>
              <a:gd name="T65" fmla="*/ 4431 h 12465"/>
              <a:gd name="T66" fmla="*/ 9261 w 14515"/>
              <a:gd name="T67" fmla="*/ 6663 h 12465"/>
              <a:gd name="T68" fmla="*/ 8105 w 14515"/>
              <a:gd name="T69" fmla="*/ 5372 h 12465"/>
              <a:gd name="T70" fmla="*/ 8198 w 14515"/>
              <a:gd name="T71" fmla="*/ 4980 h 12465"/>
              <a:gd name="T72" fmla="*/ 8198 w 14515"/>
              <a:gd name="T73" fmla="*/ 7022 h 12465"/>
              <a:gd name="T74" fmla="*/ 6223 w 14515"/>
              <a:gd name="T75" fmla="*/ 7221 h 12465"/>
              <a:gd name="T76" fmla="*/ 6222 w 14515"/>
              <a:gd name="T77" fmla="*/ 5247 h 12465"/>
              <a:gd name="T78" fmla="*/ 6794 w 14515"/>
              <a:gd name="T79" fmla="*/ 3323 h 12465"/>
              <a:gd name="T80" fmla="*/ 5997 w 14515"/>
              <a:gd name="T81" fmla="*/ 2360 h 12465"/>
              <a:gd name="T82" fmla="*/ 5501 w 14515"/>
              <a:gd name="T83" fmla="*/ 3820 h 12465"/>
              <a:gd name="T84" fmla="*/ 4920 w 14515"/>
              <a:gd name="T85" fmla="*/ 1311 h 12465"/>
              <a:gd name="T86" fmla="*/ 5083 w 14515"/>
              <a:gd name="T87" fmla="*/ 521 h 12465"/>
              <a:gd name="T88" fmla="*/ 4776 w 14515"/>
              <a:gd name="T89" fmla="*/ 1425 h 12465"/>
              <a:gd name="T90" fmla="*/ 4039 w 14515"/>
              <a:gd name="T91" fmla="*/ 2366 h 12465"/>
              <a:gd name="T92" fmla="*/ 4073 w 14515"/>
              <a:gd name="T93" fmla="*/ 2502 h 12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4515" h="12465">
                <a:moveTo>
                  <a:pt x="4073" y="2502"/>
                </a:moveTo>
                <a:cubicBezTo>
                  <a:pt x="4303" y="2569"/>
                  <a:pt x="4426" y="2682"/>
                  <a:pt x="4706" y="2719"/>
                </a:cubicBezTo>
                <a:cubicBezTo>
                  <a:pt x="4770" y="3315"/>
                  <a:pt x="4976" y="3757"/>
                  <a:pt x="5307" y="4021"/>
                </a:cubicBezTo>
                <a:cubicBezTo>
                  <a:pt x="5619" y="4269"/>
                  <a:pt x="5480" y="4259"/>
                  <a:pt x="5603" y="4655"/>
                </a:cubicBezTo>
                <a:cubicBezTo>
                  <a:pt x="5679" y="4899"/>
                  <a:pt x="5815" y="5132"/>
                  <a:pt x="5869" y="5368"/>
                </a:cubicBezTo>
                <a:cubicBezTo>
                  <a:pt x="5997" y="5848"/>
                  <a:pt x="5869" y="5929"/>
                  <a:pt x="5833" y="6392"/>
                </a:cubicBezTo>
                <a:cubicBezTo>
                  <a:pt x="5539" y="6319"/>
                  <a:pt x="4632" y="5780"/>
                  <a:pt x="4441" y="5328"/>
                </a:cubicBezTo>
                <a:cubicBezTo>
                  <a:pt x="4414" y="5316"/>
                  <a:pt x="4393" y="5292"/>
                  <a:pt x="4385" y="5263"/>
                </a:cubicBezTo>
                <a:cubicBezTo>
                  <a:pt x="4227" y="5039"/>
                  <a:pt x="4089" y="3981"/>
                  <a:pt x="4007" y="3666"/>
                </a:cubicBezTo>
                <a:cubicBezTo>
                  <a:pt x="4121" y="5362"/>
                  <a:pt x="4236" y="5468"/>
                  <a:pt x="5046" y="6142"/>
                </a:cubicBezTo>
                <a:cubicBezTo>
                  <a:pt x="5448" y="6477"/>
                  <a:pt x="5673" y="6501"/>
                  <a:pt x="5703" y="6647"/>
                </a:cubicBezTo>
                <a:cubicBezTo>
                  <a:pt x="5400" y="6577"/>
                  <a:pt x="5518" y="6500"/>
                  <a:pt x="4740" y="6400"/>
                </a:cubicBezTo>
                <a:cubicBezTo>
                  <a:pt x="4364" y="6352"/>
                  <a:pt x="4026" y="6284"/>
                  <a:pt x="3662" y="6231"/>
                </a:cubicBezTo>
                <a:lnTo>
                  <a:pt x="3663" y="6229"/>
                </a:lnTo>
                <a:cubicBezTo>
                  <a:pt x="3652" y="6227"/>
                  <a:pt x="3641" y="6222"/>
                  <a:pt x="3632" y="6216"/>
                </a:cubicBezTo>
                <a:cubicBezTo>
                  <a:pt x="3414" y="6173"/>
                  <a:pt x="3146" y="6079"/>
                  <a:pt x="2954" y="6016"/>
                </a:cubicBezTo>
                <a:cubicBezTo>
                  <a:pt x="2651" y="5915"/>
                  <a:pt x="2571" y="5964"/>
                  <a:pt x="2495" y="5591"/>
                </a:cubicBezTo>
                <a:cubicBezTo>
                  <a:pt x="2290" y="4585"/>
                  <a:pt x="2723" y="3947"/>
                  <a:pt x="2722" y="2970"/>
                </a:cubicBezTo>
                <a:lnTo>
                  <a:pt x="2647" y="3164"/>
                </a:lnTo>
                <a:cubicBezTo>
                  <a:pt x="2454" y="4182"/>
                  <a:pt x="2489" y="3709"/>
                  <a:pt x="2309" y="4381"/>
                </a:cubicBezTo>
                <a:cubicBezTo>
                  <a:pt x="1484" y="4236"/>
                  <a:pt x="1297" y="3919"/>
                  <a:pt x="1035" y="3220"/>
                </a:cubicBezTo>
                <a:cubicBezTo>
                  <a:pt x="1030" y="3874"/>
                  <a:pt x="1570" y="4285"/>
                  <a:pt x="2101" y="4481"/>
                </a:cubicBezTo>
                <a:cubicBezTo>
                  <a:pt x="2253" y="4537"/>
                  <a:pt x="1994" y="4434"/>
                  <a:pt x="2167" y="4508"/>
                </a:cubicBezTo>
                <a:lnTo>
                  <a:pt x="2230" y="4538"/>
                </a:lnTo>
                <a:cubicBezTo>
                  <a:pt x="2111" y="4997"/>
                  <a:pt x="2146" y="5278"/>
                  <a:pt x="2175" y="5756"/>
                </a:cubicBezTo>
                <a:cubicBezTo>
                  <a:pt x="1457" y="5550"/>
                  <a:pt x="1179" y="5272"/>
                  <a:pt x="847" y="4719"/>
                </a:cubicBezTo>
                <a:cubicBezTo>
                  <a:pt x="750" y="4558"/>
                  <a:pt x="629" y="4420"/>
                  <a:pt x="544" y="4250"/>
                </a:cubicBezTo>
                <a:cubicBezTo>
                  <a:pt x="517" y="4236"/>
                  <a:pt x="498" y="4210"/>
                  <a:pt x="492" y="4180"/>
                </a:cubicBezTo>
                <a:lnTo>
                  <a:pt x="479" y="4183"/>
                </a:lnTo>
                <a:cubicBezTo>
                  <a:pt x="353" y="3980"/>
                  <a:pt x="181" y="3698"/>
                  <a:pt x="0" y="3525"/>
                </a:cubicBezTo>
                <a:cubicBezTo>
                  <a:pt x="102" y="3796"/>
                  <a:pt x="476" y="4308"/>
                  <a:pt x="652" y="4601"/>
                </a:cubicBezTo>
                <a:cubicBezTo>
                  <a:pt x="1199" y="5507"/>
                  <a:pt x="1060" y="5664"/>
                  <a:pt x="2422" y="6284"/>
                </a:cubicBezTo>
                <a:cubicBezTo>
                  <a:pt x="2625" y="6377"/>
                  <a:pt x="2773" y="6458"/>
                  <a:pt x="2985" y="6562"/>
                </a:cubicBezTo>
                <a:cubicBezTo>
                  <a:pt x="3181" y="6657"/>
                  <a:pt x="3443" y="6734"/>
                  <a:pt x="3599" y="6841"/>
                </a:cubicBezTo>
                <a:cubicBezTo>
                  <a:pt x="2864" y="7321"/>
                  <a:pt x="1428" y="7363"/>
                  <a:pt x="1532" y="7397"/>
                </a:cubicBezTo>
                <a:cubicBezTo>
                  <a:pt x="2606" y="7756"/>
                  <a:pt x="3297" y="7136"/>
                  <a:pt x="3934" y="7002"/>
                </a:cubicBezTo>
                <a:cubicBezTo>
                  <a:pt x="4117" y="6963"/>
                  <a:pt x="4947" y="7216"/>
                  <a:pt x="5117" y="7312"/>
                </a:cubicBezTo>
                <a:cubicBezTo>
                  <a:pt x="5348" y="7441"/>
                  <a:pt x="5582" y="7961"/>
                  <a:pt x="5555" y="8392"/>
                </a:cubicBezTo>
                <a:cubicBezTo>
                  <a:pt x="5530" y="8783"/>
                  <a:pt x="5326" y="9254"/>
                  <a:pt x="5221" y="9620"/>
                </a:cubicBezTo>
                <a:cubicBezTo>
                  <a:pt x="4959" y="10527"/>
                  <a:pt x="5150" y="11481"/>
                  <a:pt x="5071" y="12465"/>
                </a:cubicBezTo>
                <a:lnTo>
                  <a:pt x="6732" y="12462"/>
                </a:lnTo>
                <a:cubicBezTo>
                  <a:pt x="6743" y="11530"/>
                  <a:pt x="6342" y="10695"/>
                  <a:pt x="6487" y="9780"/>
                </a:cubicBezTo>
                <a:cubicBezTo>
                  <a:pt x="6621" y="8930"/>
                  <a:pt x="6570" y="9189"/>
                  <a:pt x="6643" y="8434"/>
                </a:cubicBezTo>
                <a:cubicBezTo>
                  <a:pt x="6673" y="8127"/>
                  <a:pt x="7105" y="7754"/>
                  <a:pt x="7349" y="7628"/>
                </a:cubicBezTo>
                <a:cubicBezTo>
                  <a:pt x="7704" y="7445"/>
                  <a:pt x="8116" y="7398"/>
                  <a:pt x="8528" y="7302"/>
                </a:cubicBezTo>
                <a:cubicBezTo>
                  <a:pt x="9030" y="7184"/>
                  <a:pt x="9145" y="6941"/>
                  <a:pt x="9723" y="7132"/>
                </a:cubicBezTo>
                <a:cubicBezTo>
                  <a:pt x="10491" y="7384"/>
                  <a:pt x="11256" y="7749"/>
                  <a:pt x="12166" y="7519"/>
                </a:cubicBezTo>
                <a:cubicBezTo>
                  <a:pt x="10714" y="7658"/>
                  <a:pt x="10146" y="7076"/>
                  <a:pt x="9397" y="6927"/>
                </a:cubicBezTo>
                <a:cubicBezTo>
                  <a:pt x="9593" y="6720"/>
                  <a:pt x="9774" y="6514"/>
                  <a:pt x="9944" y="6190"/>
                </a:cubicBezTo>
                <a:cubicBezTo>
                  <a:pt x="10178" y="5741"/>
                  <a:pt x="10031" y="5745"/>
                  <a:pt x="10423" y="5287"/>
                </a:cubicBezTo>
                <a:cubicBezTo>
                  <a:pt x="10831" y="4704"/>
                  <a:pt x="11484" y="4956"/>
                  <a:pt x="12201" y="5045"/>
                </a:cubicBezTo>
                <a:cubicBezTo>
                  <a:pt x="12834" y="5124"/>
                  <a:pt x="13858" y="5075"/>
                  <a:pt x="14515" y="5044"/>
                </a:cubicBezTo>
                <a:cubicBezTo>
                  <a:pt x="13975" y="5068"/>
                  <a:pt x="13132" y="5047"/>
                  <a:pt x="12583" y="5013"/>
                </a:cubicBezTo>
                <a:cubicBezTo>
                  <a:pt x="11934" y="4973"/>
                  <a:pt x="11431" y="4707"/>
                  <a:pt x="10814" y="4851"/>
                </a:cubicBezTo>
                <a:lnTo>
                  <a:pt x="10411" y="5118"/>
                </a:lnTo>
                <a:cubicBezTo>
                  <a:pt x="10345" y="5166"/>
                  <a:pt x="10413" y="5127"/>
                  <a:pt x="10322" y="5179"/>
                </a:cubicBezTo>
                <a:cubicBezTo>
                  <a:pt x="10395" y="4893"/>
                  <a:pt x="10513" y="4671"/>
                  <a:pt x="10674" y="4445"/>
                </a:cubicBezTo>
                <a:cubicBezTo>
                  <a:pt x="10911" y="4112"/>
                  <a:pt x="10936" y="4182"/>
                  <a:pt x="11163" y="4003"/>
                </a:cubicBezTo>
                <a:lnTo>
                  <a:pt x="11247" y="3926"/>
                </a:lnTo>
                <a:cubicBezTo>
                  <a:pt x="11255" y="3920"/>
                  <a:pt x="11266" y="3907"/>
                  <a:pt x="11275" y="3897"/>
                </a:cubicBezTo>
                <a:cubicBezTo>
                  <a:pt x="10908" y="4012"/>
                  <a:pt x="10754" y="4205"/>
                  <a:pt x="10558" y="4395"/>
                </a:cubicBezTo>
                <a:cubicBezTo>
                  <a:pt x="10427" y="4187"/>
                  <a:pt x="10311" y="3981"/>
                  <a:pt x="10259" y="3673"/>
                </a:cubicBezTo>
                <a:cubicBezTo>
                  <a:pt x="10250" y="3661"/>
                  <a:pt x="10244" y="3646"/>
                  <a:pt x="10242" y="3631"/>
                </a:cubicBezTo>
                <a:lnTo>
                  <a:pt x="10240" y="3633"/>
                </a:lnTo>
                <a:cubicBezTo>
                  <a:pt x="10230" y="3234"/>
                  <a:pt x="10266" y="3219"/>
                  <a:pt x="10322" y="2908"/>
                </a:cubicBezTo>
                <a:cubicBezTo>
                  <a:pt x="10087" y="3311"/>
                  <a:pt x="10163" y="4130"/>
                  <a:pt x="10506" y="4431"/>
                </a:cubicBezTo>
                <a:cubicBezTo>
                  <a:pt x="10422" y="4668"/>
                  <a:pt x="10239" y="4937"/>
                  <a:pt x="10119" y="5218"/>
                </a:cubicBezTo>
                <a:cubicBezTo>
                  <a:pt x="9880" y="5780"/>
                  <a:pt x="9731" y="6280"/>
                  <a:pt x="9261" y="6663"/>
                </a:cubicBezTo>
                <a:cubicBezTo>
                  <a:pt x="9066" y="6822"/>
                  <a:pt x="8744" y="6960"/>
                  <a:pt x="8421" y="6967"/>
                </a:cubicBezTo>
                <a:cubicBezTo>
                  <a:pt x="8235" y="6602"/>
                  <a:pt x="8017" y="5788"/>
                  <a:pt x="8105" y="5372"/>
                </a:cubicBezTo>
                <a:cubicBezTo>
                  <a:pt x="8159" y="5115"/>
                  <a:pt x="8228" y="5096"/>
                  <a:pt x="8303" y="4873"/>
                </a:cubicBezTo>
                <a:cubicBezTo>
                  <a:pt x="8267" y="4908"/>
                  <a:pt x="8229" y="4941"/>
                  <a:pt x="8198" y="4980"/>
                </a:cubicBezTo>
                <a:lnTo>
                  <a:pt x="8005" y="5291"/>
                </a:lnTo>
                <a:cubicBezTo>
                  <a:pt x="7857" y="6054"/>
                  <a:pt x="8114" y="6356"/>
                  <a:pt x="8198" y="7022"/>
                </a:cubicBezTo>
                <a:cubicBezTo>
                  <a:pt x="7262" y="7171"/>
                  <a:pt x="7056" y="7246"/>
                  <a:pt x="6517" y="7725"/>
                </a:cubicBezTo>
                <a:cubicBezTo>
                  <a:pt x="6417" y="7600"/>
                  <a:pt x="6315" y="7349"/>
                  <a:pt x="6223" y="7221"/>
                </a:cubicBezTo>
                <a:cubicBezTo>
                  <a:pt x="6019" y="6937"/>
                  <a:pt x="6126" y="6982"/>
                  <a:pt x="6216" y="6632"/>
                </a:cubicBezTo>
                <a:cubicBezTo>
                  <a:pt x="6343" y="6135"/>
                  <a:pt x="6354" y="5714"/>
                  <a:pt x="6222" y="5247"/>
                </a:cubicBezTo>
                <a:cubicBezTo>
                  <a:pt x="6032" y="5069"/>
                  <a:pt x="6110" y="4917"/>
                  <a:pt x="6216" y="4725"/>
                </a:cubicBezTo>
                <a:cubicBezTo>
                  <a:pt x="6492" y="4220"/>
                  <a:pt x="6592" y="3697"/>
                  <a:pt x="6794" y="3323"/>
                </a:cubicBezTo>
                <a:cubicBezTo>
                  <a:pt x="8577" y="0"/>
                  <a:pt x="7658" y="1663"/>
                  <a:pt x="5890" y="4572"/>
                </a:cubicBezTo>
                <a:cubicBezTo>
                  <a:pt x="5442" y="3988"/>
                  <a:pt x="5888" y="2934"/>
                  <a:pt x="5997" y="2360"/>
                </a:cubicBezTo>
                <a:cubicBezTo>
                  <a:pt x="5905" y="2450"/>
                  <a:pt x="5869" y="2565"/>
                  <a:pt x="5817" y="2689"/>
                </a:cubicBezTo>
                <a:cubicBezTo>
                  <a:pt x="5621" y="3151"/>
                  <a:pt x="5590" y="3309"/>
                  <a:pt x="5501" y="3820"/>
                </a:cubicBezTo>
                <a:cubicBezTo>
                  <a:pt x="5196" y="3660"/>
                  <a:pt x="4985" y="3286"/>
                  <a:pt x="4896" y="2794"/>
                </a:cubicBezTo>
                <a:cubicBezTo>
                  <a:pt x="4818" y="2362"/>
                  <a:pt x="4737" y="1690"/>
                  <a:pt x="4920" y="1311"/>
                </a:cubicBezTo>
                <a:lnTo>
                  <a:pt x="5118" y="491"/>
                </a:lnTo>
                <a:cubicBezTo>
                  <a:pt x="5092" y="497"/>
                  <a:pt x="5085" y="502"/>
                  <a:pt x="5083" y="521"/>
                </a:cubicBezTo>
                <a:lnTo>
                  <a:pt x="4933" y="962"/>
                </a:lnTo>
                <a:cubicBezTo>
                  <a:pt x="4878" y="1115"/>
                  <a:pt x="4821" y="1260"/>
                  <a:pt x="4776" y="1425"/>
                </a:cubicBezTo>
                <a:cubicBezTo>
                  <a:pt x="4658" y="1863"/>
                  <a:pt x="4734" y="2191"/>
                  <a:pt x="4681" y="2615"/>
                </a:cubicBezTo>
                <a:cubicBezTo>
                  <a:pt x="4429" y="2530"/>
                  <a:pt x="4275" y="2487"/>
                  <a:pt x="4039" y="2366"/>
                </a:cubicBezTo>
                <a:cubicBezTo>
                  <a:pt x="3712" y="2199"/>
                  <a:pt x="3817" y="2048"/>
                  <a:pt x="3815" y="1655"/>
                </a:cubicBezTo>
                <a:cubicBezTo>
                  <a:pt x="3536" y="2228"/>
                  <a:pt x="4042" y="2471"/>
                  <a:pt x="4073" y="250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lIns="51435" tIns="25717" rIns="51435" bIns="25717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15">
              <a:latin typeface="+mn-lt"/>
            </a:endParaRPr>
          </a:p>
        </p:txBody>
      </p:sp>
      <p:sp>
        <p:nvSpPr>
          <p:cNvPr id="10251" name="Oval 12"/>
          <p:cNvSpPr>
            <a:spLocks noChangeArrowheads="1"/>
          </p:cNvSpPr>
          <p:nvPr/>
        </p:nvSpPr>
        <p:spPr bwMode="auto">
          <a:xfrm>
            <a:off x="5915025" y="2844404"/>
            <a:ext cx="301229" cy="300038"/>
          </a:xfrm>
          <a:prstGeom prst="ellipse">
            <a:avLst/>
          </a:prstGeom>
          <a:solidFill>
            <a:srgbClr val="3D434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51435" tIns="25717" rIns="51435" bIns="25717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975">
              <a:ea typeface="宋体" panose="02010600030101010101" pitchFamily="2" charset="-122"/>
            </a:endParaRPr>
          </a:p>
        </p:txBody>
      </p:sp>
      <p:sp>
        <p:nvSpPr>
          <p:cNvPr id="10252" name="Oval 24"/>
          <p:cNvSpPr>
            <a:spLocks noChangeArrowheads="1"/>
          </p:cNvSpPr>
          <p:nvPr/>
        </p:nvSpPr>
        <p:spPr bwMode="auto">
          <a:xfrm>
            <a:off x="4841081" y="3890963"/>
            <a:ext cx="363141" cy="365522"/>
          </a:xfrm>
          <a:prstGeom prst="ellipse">
            <a:avLst/>
          </a:prstGeom>
          <a:solidFill>
            <a:srgbClr val="3D434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51435" tIns="25717" rIns="51435" bIns="25717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975">
              <a:ea typeface="宋体" panose="02010600030101010101" pitchFamily="2" charset="-122"/>
            </a:endParaRPr>
          </a:p>
        </p:txBody>
      </p:sp>
      <p:sp>
        <p:nvSpPr>
          <p:cNvPr id="10253" name="Oval 13"/>
          <p:cNvSpPr>
            <a:spLocks noChangeArrowheads="1"/>
          </p:cNvSpPr>
          <p:nvPr/>
        </p:nvSpPr>
        <p:spPr bwMode="auto">
          <a:xfrm>
            <a:off x="5491561" y="2558496"/>
            <a:ext cx="472678" cy="472678"/>
          </a:xfrm>
          <a:prstGeom prst="ellipse">
            <a:avLst/>
          </a:prstGeom>
          <a:solidFill>
            <a:srgbClr val="3D434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51435" tIns="25717" rIns="51435" bIns="25717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975">
              <a:ea typeface="宋体" panose="02010600030101010101" pitchFamily="2" charset="-122"/>
            </a:endParaRPr>
          </a:p>
        </p:txBody>
      </p:sp>
      <p:sp>
        <p:nvSpPr>
          <p:cNvPr id="10254" name="Oval 15"/>
          <p:cNvSpPr>
            <a:spLocks noChangeArrowheads="1"/>
          </p:cNvSpPr>
          <p:nvPr/>
        </p:nvSpPr>
        <p:spPr bwMode="auto">
          <a:xfrm>
            <a:off x="6601936" y="3242231"/>
            <a:ext cx="472679" cy="471488"/>
          </a:xfrm>
          <a:prstGeom prst="ellipse">
            <a:avLst/>
          </a:prstGeom>
          <a:solidFill>
            <a:srgbClr val="1D64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51435" tIns="25717" rIns="51435" bIns="25717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975">
              <a:ea typeface="宋体" panose="02010600030101010101" pitchFamily="2" charset="-122"/>
            </a:endParaRPr>
          </a:p>
        </p:txBody>
      </p:sp>
      <p:sp>
        <p:nvSpPr>
          <p:cNvPr id="10256" name="Oval 17"/>
          <p:cNvSpPr>
            <a:spLocks noChangeArrowheads="1"/>
          </p:cNvSpPr>
          <p:nvPr/>
        </p:nvSpPr>
        <p:spPr bwMode="auto">
          <a:xfrm>
            <a:off x="3300413" y="2886235"/>
            <a:ext cx="1193006" cy="1193006"/>
          </a:xfrm>
          <a:prstGeom prst="ellipse">
            <a:avLst/>
          </a:prstGeom>
          <a:solidFill>
            <a:srgbClr val="3D434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51435" tIns="25717" rIns="51435" bIns="25717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975">
              <a:ea typeface="宋体" panose="02010600030101010101" pitchFamily="2" charset="-122"/>
            </a:endParaRPr>
          </a:p>
        </p:txBody>
      </p:sp>
      <p:sp>
        <p:nvSpPr>
          <p:cNvPr id="10257" name="Oval 17"/>
          <p:cNvSpPr>
            <a:spLocks noChangeArrowheads="1"/>
          </p:cNvSpPr>
          <p:nvPr/>
        </p:nvSpPr>
        <p:spPr bwMode="auto">
          <a:xfrm>
            <a:off x="4281330" y="1939291"/>
            <a:ext cx="1193006" cy="1193006"/>
          </a:xfrm>
          <a:prstGeom prst="ellipse">
            <a:avLst/>
          </a:prstGeom>
          <a:solidFill>
            <a:srgbClr val="1D64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51435" tIns="25717" rIns="51435" bIns="25717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975">
              <a:ea typeface="宋体" panose="02010600030101010101" pitchFamily="2" charset="-122"/>
            </a:endParaRPr>
          </a:p>
        </p:txBody>
      </p:sp>
      <p:sp>
        <p:nvSpPr>
          <p:cNvPr id="10258" name="Oval 16"/>
          <p:cNvSpPr>
            <a:spLocks noChangeArrowheads="1"/>
          </p:cNvSpPr>
          <p:nvPr/>
        </p:nvSpPr>
        <p:spPr bwMode="auto">
          <a:xfrm>
            <a:off x="6240384" y="3614977"/>
            <a:ext cx="1038225" cy="1039415"/>
          </a:xfrm>
          <a:prstGeom prst="ellipse">
            <a:avLst/>
          </a:prstGeom>
          <a:solidFill>
            <a:srgbClr val="1D64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51435" tIns="25717" rIns="51435" bIns="25717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975">
              <a:ea typeface="宋体" panose="02010600030101010101" pitchFamily="2" charset="-122"/>
            </a:endParaRPr>
          </a:p>
        </p:txBody>
      </p:sp>
      <p:sp>
        <p:nvSpPr>
          <p:cNvPr id="10259" name="Oval 14"/>
          <p:cNvSpPr>
            <a:spLocks noChangeArrowheads="1"/>
          </p:cNvSpPr>
          <p:nvPr/>
        </p:nvSpPr>
        <p:spPr bwMode="auto">
          <a:xfrm>
            <a:off x="5915025" y="2558415"/>
            <a:ext cx="872729" cy="871538"/>
          </a:xfrm>
          <a:prstGeom prst="ellipse">
            <a:avLst/>
          </a:prstGeom>
          <a:solidFill>
            <a:srgbClr val="3D434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51435" tIns="25717" rIns="51435" bIns="25717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975">
              <a:ea typeface="宋体" panose="02010600030101010101" pitchFamily="2" charset="-122"/>
            </a:endParaRPr>
          </a:p>
        </p:txBody>
      </p:sp>
      <p:grpSp>
        <p:nvGrpSpPr>
          <p:cNvPr id="10268" name="组合 63"/>
          <p:cNvGrpSpPr/>
          <p:nvPr/>
        </p:nvGrpSpPr>
        <p:grpSpPr bwMode="auto">
          <a:xfrm>
            <a:off x="4912519" y="3956447"/>
            <a:ext cx="233363" cy="233363"/>
            <a:chOff x="749300" y="1427163"/>
            <a:chExt cx="414338" cy="414337"/>
          </a:xfrm>
        </p:grpSpPr>
        <p:sp>
          <p:nvSpPr>
            <p:cNvPr id="65" name="Freeform 48"/>
            <p:cNvSpPr/>
            <p:nvPr/>
          </p:nvSpPr>
          <p:spPr bwMode="auto">
            <a:xfrm>
              <a:off x="749300" y="1427163"/>
              <a:ext cx="270588" cy="270587"/>
            </a:xfrm>
            <a:custGeom>
              <a:avLst/>
              <a:gdLst>
                <a:gd name="T0" fmla="*/ 104 w 120"/>
                <a:gd name="T1" fmla="*/ 67 h 120"/>
                <a:gd name="T2" fmla="*/ 120 w 120"/>
                <a:gd name="T3" fmla="*/ 76 h 120"/>
                <a:gd name="T4" fmla="*/ 114 w 120"/>
                <a:gd name="T5" fmla="*/ 91 h 120"/>
                <a:gd name="T6" fmla="*/ 96 w 120"/>
                <a:gd name="T7" fmla="*/ 86 h 120"/>
                <a:gd name="T8" fmla="*/ 86 w 120"/>
                <a:gd name="T9" fmla="*/ 96 h 120"/>
                <a:gd name="T10" fmla="*/ 91 w 120"/>
                <a:gd name="T11" fmla="*/ 114 h 120"/>
                <a:gd name="T12" fmla="*/ 76 w 120"/>
                <a:gd name="T13" fmla="*/ 120 h 120"/>
                <a:gd name="T14" fmla="*/ 66 w 120"/>
                <a:gd name="T15" fmla="*/ 104 h 120"/>
                <a:gd name="T16" fmla="*/ 60 w 120"/>
                <a:gd name="T17" fmla="*/ 104 h 120"/>
                <a:gd name="T18" fmla="*/ 53 w 120"/>
                <a:gd name="T19" fmla="*/ 104 h 120"/>
                <a:gd name="T20" fmla="*/ 53 w 120"/>
                <a:gd name="T21" fmla="*/ 104 h 120"/>
                <a:gd name="T22" fmla="*/ 44 w 120"/>
                <a:gd name="T23" fmla="*/ 120 h 120"/>
                <a:gd name="T24" fmla="*/ 29 w 120"/>
                <a:gd name="T25" fmla="*/ 114 h 120"/>
                <a:gd name="T26" fmla="*/ 34 w 120"/>
                <a:gd name="T27" fmla="*/ 95 h 120"/>
                <a:gd name="T28" fmla="*/ 24 w 120"/>
                <a:gd name="T29" fmla="*/ 86 h 120"/>
                <a:gd name="T30" fmla="*/ 6 w 120"/>
                <a:gd name="T31" fmla="*/ 91 h 120"/>
                <a:gd name="T32" fmla="*/ 0 w 120"/>
                <a:gd name="T33" fmla="*/ 76 h 120"/>
                <a:gd name="T34" fmla="*/ 16 w 120"/>
                <a:gd name="T35" fmla="*/ 66 h 120"/>
                <a:gd name="T36" fmla="*/ 16 w 120"/>
                <a:gd name="T37" fmla="*/ 60 h 120"/>
                <a:gd name="T38" fmla="*/ 16 w 120"/>
                <a:gd name="T39" fmla="*/ 53 h 120"/>
                <a:gd name="T40" fmla="*/ 16 w 120"/>
                <a:gd name="T41" fmla="*/ 53 h 120"/>
                <a:gd name="T42" fmla="*/ 0 w 120"/>
                <a:gd name="T43" fmla="*/ 43 h 120"/>
                <a:gd name="T44" fmla="*/ 6 w 120"/>
                <a:gd name="T45" fmla="*/ 29 h 120"/>
                <a:gd name="T46" fmla="*/ 24 w 120"/>
                <a:gd name="T47" fmla="*/ 34 h 120"/>
                <a:gd name="T48" fmla="*/ 34 w 120"/>
                <a:gd name="T49" fmla="*/ 24 h 120"/>
                <a:gd name="T50" fmla="*/ 29 w 120"/>
                <a:gd name="T51" fmla="*/ 6 h 120"/>
                <a:gd name="T52" fmla="*/ 44 w 120"/>
                <a:gd name="T53" fmla="*/ 0 h 120"/>
                <a:gd name="T54" fmla="*/ 54 w 120"/>
                <a:gd name="T55" fmla="*/ 16 h 120"/>
                <a:gd name="T56" fmla="*/ 60 w 120"/>
                <a:gd name="T57" fmla="*/ 16 h 120"/>
                <a:gd name="T58" fmla="*/ 67 w 120"/>
                <a:gd name="T59" fmla="*/ 16 h 120"/>
                <a:gd name="T60" fmla="*/ 77 w 120"/>
                <a:gd name="T61" fmla="*/ 0 h 120"/>
                <a:gd name="T62" fmla="*/ 91 w 120"/>
                <a:gd name="T63" fmla="*/ 6 h 120"/>
                <a:gd name="T64" fmla="*/ 87 w 120"/>
                <a:gd name="T65" fmla="*/ 24 h 120"/>
                <a:gd name="T66" fmla="*/ 96 w 120"/>
                <a:gd name="T67" fmla="*/ 34 h 120"/>
                <a:gd name="T68" fmla="*/ 114 w 120"/>
                <a:gd name="T69" fmla="*/ 29 h 120"/>
                <a:gd name="T70" fmla="*/ 120 w 120"/>
                <a:gd name="T71" fmla="*/ 44 h 120"/>
                <a:gd name="T72" fmla="*/ 104 w 120"/>
                <a:gd name="T73" fmla="*/ 54 h 120"/>
                <a:gd name="T74" fmla="*/ 104 w 120"/>
                <a:gd name="T75" fmla="*/ 60 h 120"/>
                <a:gd name="T76" fmla="*/ 104 w 120"/>
                <a:gd name="T77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0" h="120">
                  <a:moveTo>
                    <a:pt x="104" y="67"/>
                  </a:moveTo>
                  <a:cubicBezTo>
                    <a:pt x="120" y="76"/>
                    <a:pt x="120" y="76"/>
                    <a:pt x="120" y="76"/>
                  </a:cubicBezTo>
                  <a:cubicBezTo>
                    <a:pt x="114" y="91"/>
                    <a:pt x="114" y="91"/>
                    <a:pt x="114" y="91"/>
                  </a:cubicBezTo>
                  <a:cubicBezTo>
                    <a:pt x="96" y="86"/>
                    <a:pt x="96" y="86"/>
                    <a:pt x="96" y="86"/>
                  </a:cubicBezTo>
                  <a:cubicBezTo>
                    <a:pt x="93" y="90"/>
                    <a:pt x="90" y="93"/>
                    <a:pt x="86" y="96"/>
                  </a:cubicBezTo>
                  <a:cubicBezTo>
                    <a:pt x="91" y="114"/>
                    <a:pt x="91" y="114"/>
                    <a:pt x="91" y="114"/>
                  </a:cubicBezTo>
                  <a:cubicBezTo>
                    <a:pt x="76" y="120"/>
                    <a:pt x="76" y="120"/>
                    <a:pt x="76" y="120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4" y="104"/>
                    <a:pt x="62" y="104"/>
                    <a:pt x="60" y="104"/>
                  </a:cubicBezTo>
                  <a:cubicBezTo>
                    <a:pt x="58" y="104"/>
                    <a:pt x="56" y="104"/>
                    <a:pt x="53" y="104"/>
                  </a:cubicBezTo>
                  <a:cubicBezTo>
                    <a:pt x="53" y="104"/>
                    <a:pt x="53" y="104"/>
                    <a:pt x="53" y="104"/>
                  </a:cubicBezTo>
                  <a:cubicBezTo>
                    <a:pt x="44" y="120"/>
                    <a:pt x="44" y="120"/>
                    <a:pt x="44" y="120"/>
                  </a:cubicBezTo>
                  <a:cubicBezTo>
                    <a:pt x="29" y="114"/>
                    <a:pt x="29" y="114"/>
                    <a:pt x="29" y="114"/>
                  </a:cubicBezTo>
                  <a:cubicBezTo>
                    <a:pt x="34" y="95"/>
                    <a:pt x="34" y="95"/>
                    <a:pt x="34" y="95"/>
                  </a:cubicBezTo>
                  <a:cubicBezTo>
                    <a:pt x="30" y="93"/>
                    <a:pt x="27" y="89"/>
                    <a:pt x="24" y="86"/>
                  </a:cubicBezTo>
                  <a:cubicBezTo>
                    <a:pt x="6" y="91"/>
                    <a:pt x="6" y="91"/>
                    <a:pt x="6" y="91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6" y="64"/>
                    <a:pt x="16" y="62"/>
                    <a:pt x="16" y="60"/>
                  </a:cubicBezTo>
                  <a:cubicBezTo>
                    <a:pt x="16" y="57"/>
                    <a:pt x="16" y="55"/>
                    <a:pt x="16" y="53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7" y="30"/>
                    <a:pt x="30" y="27"/>
                    <a:pt x="34" y="24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56" y="16"/>
                    <a:pt x="58" y="16"/>
                    <a:pt x="60" y="16"/>
                  </a:cubicBezTo>
                  <a:cubicBezTo>
                    <a:pt x="62" y="16"/>
                    <a:pt x="65" y="16"/>
                    <a:pt x="67" y="16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87" y="24"/>
                    <a:pt x="87" y="24"/>
                    <a:pt x="87" y="24"/>
                  </a:cubicBezTo>
                  <a:cubicBezTo>
                    <a:pt x="90" y="27"/>
                    <a:pt x="93" y="30"/>
                    <a:pt x="96" y="34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20" y="44"/>
                    <a:pt x="120" y="44"/>
                    <a:pt x="120" y="44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104" y="56"/>
                    <a:pt x="104" y="58"/>
                    <a:pt x="104" y="60"/>
                  </a:cubicBezTo>
                  <a:cubicBezTo>
                    <a:pt x="104" y="62"/>
                    <a:pt x="104" y="64"/>
                    <a:pt x="104" y="67"/>
                  </a:cubicBez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166" tIns="22583" rIns="45166" bIns="22583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9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6" name="Freeform 49"/>
            <p:cNvSpPr/>
            <p:nvPr/>
          </p:nvSpPr>
          <p:spPr bwMode="auto">
            <a:xfrm>
              <a:off x="835973" y="1513835"/>
              <a:ext cx="97243" cy="99357"/>
            </a:xfrm>
            <a:custGeom>
              <a:avLst/>
              <a:gdLst>
                <a:gd name="T0" fmla="*/ 8 w 44"/>
                <a:gd name="T1" fmla="*/ 36 h 44"/>
                <a:gd name="T2" fmla="*/ 36 w 44"/>
                <a:gd name="T3" fmla="*/ 36 h 44"/>
                <a:gd name="T4" fmla="*/ 36 w 44"/>
                <a:gd name="T5" fmla="*/ 8 h 44"/>
                <a:gd name="T6" fmla="*/ 8 w 44"/>
                <a:gd name="T7" fmla="*/ 8 h 44"/>
                <a:gd name="T8" fmla="*/ 8 w 44"/>
                <a:gd name="T9" fmla="*/ 3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4">
                  <a:moveTo>
                    <a:pt x="8" y="36"/>
                  </a:moveTo>
                  <a:cubicBezTo>
                    <a:pt x="16" y="44"/>
                    <a:pt x="28" y="44"/>
                    <a:pt x="36" y="36"/>
                  </a:cubicBezTo>
                  <a:cubicBezTo>
                    <a:pt x="44" y="28"/>
                    <a:pt x="44" y="16"/>
                    <a:pt x="36" y="8"/>
                  </a:cubicBezTo>
                  <a:cubicBezTo>
                    <a:pt x="28" y="0"/>
                    <a:pt x="16" y="0"/>
                    <a:pt x="8" y="8"/>
                  </a:cubicBezTo>
                  <a:cubicBezTo>
                    <a:pt x="0" y="16"/>
                    <a:pt x="0" y="28"/>
                    <a:pt x="8" y="36"/>
                  </a:cubicBez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166" tIns="22583" rIns="45166" bIns="22583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9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7" name="Freeform 50"/>
            <p:cNvSpPr/>
            <p:nvPr/>
          </p:nvSpPr>
          <p:spPr bwMode="auto">
            <a:xfrm>
              <a:off x="964925" y="1644901"/>
              <a:ext cx="198713" cy="196599"/>
            </a:xfrm>
            <a:custGeom>
              <a:avLst/>
              <a:gdLst>
                <a:gd name="T0" fmla="*/ 75 w 88"/>
                <a:gd name="T1" fmla="*/ 36 h 88"/>
                <a:gd name="T2" fmla="*/ 88 w 88"/>
                <a:gd name="T3" fmla="*/ 38 h 88"/>
                <a:gd name="T4" fmla="*/ 88 w 88"/>
                <a:gd name="T5" fmla="*/ 49 h 88"/>
                <a:gd name="T6" fmla="*/ 75 w 88"/>
                <a:gd name="T7" fmla="*/ 51 h 88"/>
                <a:gd name="T8" fmla="*/ 71 w 88"/>
                <a:gd name="T9" fmla="*/ 60 h 88"/>
                <a:gd name="T10" fmla="*/ 79 w 88"/>
                <a:gd name="T11" fmla="*/ 71 h 88"/>
                <a:gd name="T12" fmla="*/ 71 w 88"/>
                <a:gd name="T13" fmla="*/ 79 h 88"/>
                <a:gd name="T14" fmla="*/ 61 w 88"/>
                <a:gd name="T15" fmla="*/ 71 h 88"/>
                <a:gd name="T16" fmla="*/ 57 w 88"/>
                <a:gd name="T17" fmla="*/ 73 h 88"/>
                <a:gd name="T18" fmla="*/ 52 w 88"/>
                <a:gd name="T19" fmla="*/ 75 h 88"/>
                <a:gd name="T20" fmla="*/ 52 w 88"/>
                <a:gd name="T21" fmla="*/ 75 h 88"/>
                <a:gd name="T22" fmla="*/ 50 w 88"/>
                <a:gd name="T23" fmla="*/ 88 h 88"/>
                <a:gd name="T24" fmla="*/ 39 w 88"/>
                <a:gd name="T25" fmla="*/ 88 h 88"/>
                <a:gd name="T26" fmla="*/ 37 w 88"/>
                <a:gd name="T27" fmla="*/ 75 h 88"/>
                <a:gd name="T28" fmla="*/ 28 w 88"/>
                <a:gd name="T29" fmla="*/ 71 h 88"/>
                <a:gd name="T30" fmla="*/ 17 w 88"/>
                <a:gd name="T31" fmla="*/ 79 h 88"/>
                <a:gd name="T32" fmla="*/ 9 w 88"/>
                <a:gd name="T33" fmla="*/ 71 h 88"/>
                <a:gd name="T34" fmla="*/ 17 w 88"/>
                <a:gd name="T35" fmla="*/ 60 h 88"/>
                <a:gd name="T36" fmla="*/ 15 w 88"/>
                <a:gd name="T37" fmla="*/ 56 h 88"/>
                <a:gd name="T38" fmla="*/ 13 w 88"/>
                <a:gd name="T39" fmla="*/ 51 h 88"/>
                <a:gd name="T40" fmla="*/ 13 w 88"/>
                <a:gd name="T41" fmla="*/ 51 h 88"/>
                <a:gd name="T42" fmla="*/ 0 w 88"/>
                <a:gd name="T43" fmla="*/ 50 h 88"/>
                <a:gd name="T44" fmla="*/ 0 w 88"/>
                <a:gd name="T45" fmla="*/ 38 h 88"/>
                <a:gd name="T46" fmla="*/ 13 w 88"/>
                <a:gd name="T47" fmla="*/ 37 h 88"/>
                <a:gd name="T48" fmla="*/ 17 w 88"/>
                <a:gd name="T49" fmla="*/ 28 h 88"/>
                <a:gd name="T50" fmla="*/ 9 w 88"/>
                <a:gd name="T51" fmla="*/ 17 h 88"/>
                <a:gd name="T52" fmla="*/ 17 w 88"/>
                <a:gd name="T53" fmla="*/ 9 h 88"/>
                <a:gd name="T54" fmla="*/ 28 w 88"/>
                <a:gd name="T55" fmla="*/ 17 h 88"/>
                <a:gd name="T56" fmla="*/ 32 w 88"/>
                <a:gd name="T57" fmla="*/ 15 h 88"/>
                <a:gd name="T58" fmla="*/ 36 w 88"/>
                <a:gd name="T59" fmla="*/ 13 h 88"/>
                <a:gd name="T60" fmla="*/ 38 w 88"/>
                <a:gd name="T61" fmla="*/ 0 h 88"/>
                <a:gd name="T62" fmla="*/ 50 w 88"/>
                <a:gd name="T63" fmla="*/ 0 h 88"/>
                <a:gd name="T64" fmla="*/ 51 w 88"/>
                <a:gd name="T65" fmla="*/ 13 h 88"/>
                <a:gd name="T66" fmla="*/ 60 w 88"/>
                <a:gd name="T67" fmla="*/ 17 h 88"/>
                <a:gd name="T68" fmla="*/ 71 w 88"/>
                <a:gd name="T69" fmla="*/ 9 h 88"/>
                <a:gd name="T70" fmla="*/ 79 w 88"/>
                <a:gd name="T71" fmla="*/ 17 h 88"/>
                <a:gd name="T72" fmla="*/ 71 w 88"/>
                <a:gd name="T73" fmla="*/ 27 h 88"/>
                <a:gd name="T74" fmla="*/ 73 w 88"/>
                <a:gd name="T75" fmla="*/ 31 h 88"/>
                <a:gd name="T76" fmla="*/ 75 w 88"/>
                <a:gd name="T77" fmla="*/ 3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8" h="88">
                  <a:moveTo>
                    <a:pt x="75" y="36"/>
                  </a:moveTo>
                  <a:cubicBezTo>
                    <a:pt x="88" y="38"/>
                    <a:pt x="88" y="38"/>
                    <a:pt x="88" y="38"/>
                  </a:cubicBezTo>
                  <a:cubicBezTo>
                    <a:pt x="88" y="49"/>
                    <a:pt x="88" y="49"/>
                    <a:pt x="88" y="49"/>
                  </a:cubicBezTo>
                  <a:cubicBezTo>
                    <a:pt x="75" y="51"/>
                    <a:pt x="75" y="51"/>
                    <a:pt x="75" y="51"/>
                  </a:cubicBezTo>
                  <a:cubicBezTo>
                    <a:pt x="74" y="54"/>
                    <a:pt x="73" y="57"/>
                    <a:pt x="71" y="60"/>
                  </a:cubicBezTo>
                  <a:cubicBezTo>
                    <a:pt x="79" y="71"/>
                    <a:pt x="79" y="71"/>
                    <a:pt x="79" y="71"/>
                  </a:cubicBezTo>
                  <a:cubicBezTo>
                    <a:pt x="71" y="79"/>
                    <a:pt x="71" y="79"/>
                    <a:pt x="71" y="79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59" y="72"/>
                    <a:pt x="58" y="72"/>
                    <a:pt x="57" y="73"/>
                  </a:cubicBezTo>
                  <a:cubicBezTo>
                    <a:pt x="55" y="74"/>
                    <a:pt x="54" y="74"/>
                    <a:pt x="52" y="75"/>
                  </a:cubicBezTo>
                  <a:cubicBezTo>
                    <a:pt x="52" y="75"/>
                    <a:pt x="52" y="75"/>
                    <a:pt x="52" y="75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39" y="88"/>
                    <a:pt x="39" y="88"/>
                    <a:pt x="39" y="88"/>
                  </a:cubicBezTo>
                  <a:cubicBezTo>
                    <a:pt x="37" y="75"/>
                    <a:pt x="37" y="75"/>
                    <a:pt x="37" y="75"/>
                  </a:cubicBezTo>
                  <a:cubicBezTo>
                    <a:pt x="34" y="74"/>
                    <a:pt x="31" y="73"/>
                    <a:pt x="28" y="71"/>
                  </a:cubicBezTo>
                  <a:cubicBezTo>
                    <a:pt x="17" y="79"/>
                    <a:pt x="17" y="79"/>
                    <a:pt x="17" y="79"/>
                  </a:cubicBezTo>
                  <a:cubicBezTo>
                    <a:pt x="9" y="71"/>
                    <a:pt x="9" y="71"/>
                    <a:pt x="9" y="71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6" y="59"/>
                    <a:pt x="16" y="58"/>
                    <a:pt x="15" y="56"/>
                  </a:cubicBezTo>
                  <a:cubicBezTo>
                    <a:pt x="14" y="55"/>
                    <a:pt x="14" y="53"/>
                    <a:pt x="13" y="5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4" y="33"/>
                    <a:pt x="15" y="30"/>
                    <a:pt x="17" y="2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9" y="16"/>
                    <a:pt x="30" y="15"/>
                    <a:pt x="32" y="15"/>
                  </a:cubicBezTo>
                  <a:cubicBezTo>
                    <a:pt x="33" y="14"/>
                    <a:pt x="35" y="14"/>
                    <a:pt x="36" y="13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5" y="14"/>
                    <a:pt x="58" y="15"/>
                    <a:pt x="60" y="17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71" y="27"/>
                    <a:pt x="71" y="27"/>
                    <a:pt x="71" y="27"/>
                  </a:cubicBezTo>
                  <a:cubicBezTo>
                    <a:pt x="72" y="29"/>
                    <a:pt x="73" y="30"/>
                    <a:pt x="73" y="31"/>
                  </a:cubicBezTo>
                  <a:cubicBezTo>
                    <a:pt x="74" y="33"/>
                    <a:pt x="74" y="35"/>
                    <a:pt x="75" y="36"/>
                  </a:cubicBez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166" tIns="22583" rIns="45166" bIns="22583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9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8" name="Freeform 51"/>
            <p:cNvSpPr/>
            <p:nvPr/>
          </p:nvSpPr>
          <p:spPr bwMode="auto">
            <a:xfrm>
              <a:off x="1034687" y="1710434"/>
              <a:ext cx="61304" cy="61304"/>
            </a:xfrm>
            <a:custGeom>
              <a:avLst/>
              <a:gdLst>
                <a:gd name="T0" fmla="*/ 9 w 27"/>
                <a:gd name="T1" fmla="*/ 25 h 27"/>
                <a:gd name="T2" fmla="*/ 24 w 27"/>
                <a:gd name="T3" fmla="*/ 18 h 27"/>
                <a:gd name="T4" fmla="*/ 18 w 27"/>
                <a:gd name="T5" fmla="*/ 3 h 27"/>
                <a:gd name="T6" fmla="*/ 2 w 27"/>
                <a:gd name="T7" fmla="*/ 9 h 27"/>
                <a:gd name="T8" fmla="*/ 9 w 27"/>
                <a:gd name="T9" fmla="*/ 2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7">
                  <a:moveTo>
                    <a:pt x="9" y="25"/>
                  </a:moveTo>
                  <a:cubicBezTo>
                    <a:pt x="15" y="27"/>
                    <a:pt x="22" y="24"/>
                    <a:pt x="24" y="18"/>
                  </a:cubicBezTo>
                  <a:cubicBezTo>
                    <a:pt x="27" y="12"/>
                    <a:pt x="24" y="5"/>
                    <a:pt x="18" y="3"/>
                  </a:cubicBezTo>
                  <a:cubicBezTo>
                    <a:pt x="11" y="0"/>
                    <a:pt x="4" y="3"/>
                    <a:pt x="2" y="9"/>
                  </a:cubicBezTo>
                  <a:cubicBezTo>
                    <a:pt x="0" y="16"/>
                    <a:pt x="3" y="23"/>
                    <a:pt x="9" y="25"/>
                  </a:cubicBez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166" tIns="22583" rIns="45166" bIns="22583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9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10270" name="组合 73"/>
          <p:cNvGrpSpPr/>
          <p:nvPr/>
        </p:nvGrpSpPr>
        <p:grpSpPr bwMode="auto">
          <a:xfrm>
            <a:off x="7074694" y="3481865"/>
            <a:ext cx="234554" cy="232172"/>
            <a:chOff x="1809750" y="1427163"/>
            <a:chExt cx="417513" cy="414337"/>
          </a:xfrm>
        </p:grpSpPr>
        <p:sp>
          <p:nvSpPr>
            <p:cNvPr id="75" name="Freeform 52"/>
            <p:cNvSpPr/>
            <p:nvPr/>
          </p:nvSpPr>
          <p:spPr bwMode="auto">
            <a:xfrm>
              <a:off x="1809750" y="1427163"/>
              <a:ext cx="417513" cy="254976"/>
            </a:xfrm>
            <a:custGeom>
              <a:avLst/>
              <a:gdLst>
                <a:gd name="T0" fmla="*/ 93 w 186"/>
                <a:gd name="T1" fmla="*/ 35 h 113"/>
                <a:gd name="T2" fmla="*/ 165 w 186"/>
                <a:gd name="T3" fmla="*/ 108 h 113"/>
                <a:gd name="T4" fmla="*/ 182 w 186"/>
                <a:gd name="T5" fmla="*/ 108 h 113"/>
                <a:gd name="T6" fmla="*/ 182 w 186"/>
                <a:gd name="T7" fmla="*/ 91 h 113"/>
                <a:gd name="T8" fmla="*/ 93 w 186"/>
                <a:gd name="T9" fmla="*/ 0 h 113"/>
                <a:gd name="T10" fmla="*/ 5 w 186"/>
                <a:gd name="T11" fmla="*/ 91 h 113"/>
                <a:gd name="T12" fmla="*/ 5 w 186"/>
                <a:gd name="T13" fmla="*/ 108 h 113"/>
                <a:gd name="T14" fmla="*/ 22 w 186"/>
                <a:gd name="T15" fmla="*/ 108 h 113"/>
                <a:gd name="T16" fmla="*/ 93 w 186"/>
                <a:gd name="T17" fmla="*/ 35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113">
                  <a:moveTo>
                    <a:pt x="93" y="35"/>
                  </a:moveTo>
                  <a:cubicBezTo>
                    <a:pt x="165" y="108"/>
                    <a:pt x="165" y="108"/>
                    <a:pt x="165" y="108"/>
                  </a:cubicBezTo>
                  <a:cubicBezTo>
                    <a:pt x="169" y="113"/>
                    <a:pt x="177" y="113"/>
                    <a:pt x="182" y="108"/>
                  </a:cubicBezTo>
                  <a:cubicBezTo>
                    <a:pt x="186" y="103"/>
                    <a:pt x="186" y="96"/>
                    <a:pt x="182" y="91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0" y="96"/>
                    <a:pt x="0" y="103"/>
                    <a:pt x="5" y="108"/>
                  </a:cubicBezTo>
                  <a:cubicBezTo>
                    <a:pt x="9" y="113"/>
                    <a:pt x="17" y="113"/>
                    <a:pt x="22" y="108"/>
                  </a:cubicBezTo>
                  <a:lnTo>
                    <a:pt x="93" y="35"/>
                  </a:ln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166" tIns="22583" rIns="45166" bIns="22583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9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6" name="Freeform 53"/>
            <p:cNvSpPr/>
            <p:nvPr/>
          </p:nvSpPr>
          <p:spPr bwMode="auto">
            <a:xfrm>
              <a:off x="1864853" y="1665141"/>
              <a:ext cx="307307" cy="176359"/>
            </a:xfrm>
            <a:custGeom>
              <a:avLst/>
              <a:gdLst>
                <a:gd name="T0" fmla="*/ 0 w 322"/>
                <a:gd name="T1" fmla="*/ 0 h 186"/>
                <a:gd name="T2" fmla="*/ 0 w 322"/>
                <a:gd name="T3" fmla="*/ 186 h 186"/>
                <a:gd name="T4" fmla="*/ 114 w 322"/>
                <a:gd name="T5" fmla="*/ 186 h 186"/>
                <a:gd name="T6" fmla="*/ 114 w 322"/>
                <a:gd name="T7" fmla="*/ 54 h 186"/>
                <a:gd name="T8" fmla="*/ 208 w 322"/>
                <a:gd name="T9" fmla="*/ 54 h 186"/>
                <a:gd name="T10" fmla="*/ 208 w 322"/>
                <a:gd name="T11" fmla="*/ 186 h 186"/>
                <a:gd name="T12" fmla="*/ 322 w 322"/>
                <a:gd name="T13" fmla="*/ 186 h 186"/>
                <a:gd name="T14" fmla="*/ 322 w 322"/>
                <a:gd name="T15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2" h="186">
                  <a:moveTo>
                    <a:pt x="0" y="0"/>
                  </a:moveTo>
                  <a:lnTo>
                    <a:pt x="0" y="186"/>
                  </a:lnTo>
                  <a:lnTo>
                    <a:pt x="114" y="186"/>
                  </a:lnTo>
                  <a:lnTo>
                    <a:pt x="114" y="54"/>
                  </a:lnTo>
                  <a:lnTo>
                    <a:pt x="208" y="54"/>
                  </a:lnTo>
                  <a:lnTo>
                    <a:pt x="208" y="186"/>
                  </a:lnTo>
                  <a:lnTo>
                    <a:pt x="322" y="186"/>
                  </a:lnTo>
                  <a:lnTo>
                    <a:pt x="322" y="0"/>
                  </a:ln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166" tIns="22583" rIns="45166" bIns="22583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9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10271" name="组合 76"/>
          <p:cNvGrpSpPr/>
          <p:nvPr/>
        </p:nvGrpSpPr>
        <p:grpSpPr bwMode="auto">
          <a:xfrm>
            <a:off x="5641340" y="2251075"/>
            <a:ext cx="574675" cy="233680"/>
            <a:chOff x="1811338" y="5676900"/>
            <a:chExt cx="414337" cy="414338"/>
          </a:xfrm>
        </p:grpSpPr>
        <p:sp>
          <p:nvSpPr>
            <p:cNvPr id="78" name="Freeform 96"/>
            <p:cNvSpPr/>
            <p:nvPr/>
          </p:nvSpPr>
          <p:spPr bwMode="auto">
            <a:xfrm>
              <a:off x="1993139" y="5676900"/>
              <a:ext cx="50735" cy="44393"/>
            </a:xfrm>
            <a:custGeom>
              <a:avLst/>
              <a:gdLst>
                <a:gd name="T0" fmla="*/ 24 w 24"/>
                <a:gd name="T1" fmla="*/ 20 h 20"/>
                <a:gd name="T2" fmla="*/ 24 w 24"/>
                <a:gd name="T3" fmla="*/ 12 h 20"/>
                <a:gd name="T4" fmla="*/ 12 w 24"/>
                <a:gd name="T5" fmla="*/ 0 h 20"/>
                <a:gd name="T6" fmla="*/ 0 w 24"/>
                <a:gd name="T7" fmla="*/ 12 h 20"/>
                <a:gd name="T8" fmla="*/ 0 w 24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20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20"/>
                    <a:pt x="0" y="20"/>
                    <a:pt x="0" y="20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166" tIns="22583" rIns="45166" bIns="22583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9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9" name="Line 97"/>
            <p:cNvSpPr>
              <a:spLocks noChangeShapeType="1"/>
            </p:cNvSpPr>
            <p:nvPr/>
          </p:nvSpPr>
          <p:spPr bwMode="auto">
            <a:xfrm>
              <a:off x="1993139" y="5820650"/>
              <a:ext cx="0" cy="38051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5166" tIns="22583" rIns="45166" bIns="22583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9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80" name="Line 98"/>
            <p:cNvSpPr>
              <a:spLocks noChangeShapeType="1"/>
            </p:cNvSpPr>
            <p:nvPr/>
          </p:nvSpPr>
          <p:spPr bwMode="auto">
            <a:xfrm flipV="1">
              <a:off x="2043874" y="5820650"/>
              <a:ext cx="0" cy="38051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5166" tIns="22583" rIns="45166" bIns="22583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9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81" name="Freeform 99"/>
            <p:cNvSpPr/>
            <p:nvPr/>
          </p:nvSpPr>
          <p:spPr bwMode="auto">
            <a:xfrm>
              <a:off x="1993139" y="5947488"/>
              <a:ext cx="50735" cy="143750"/>
            </a:xfrm>
            <a:custGeom>
              <a:avLst/>
              <a:gdLst>
                <a:gd name="T0" fmla="*/ 0 w 56"/>
                <a:gd name="T1" fmla="*/ 0 h 152"/>
                <a:gd name="T2" fmla="*/ 0 w 56"/>
                <a:gd name="T3" fmla="*/ 152 h 152"/>
                <a:gd name="T4" fmla="*/ 56 w 56"/>
                <a:gd name="T5" fmla="*/ 152 h 152"/>
                <a:gd name="T6" fmla="*/ 56 w 56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152">
                  <a:moveTo>
                    <a:pt x="0" y="0"/>
                  </a:moveTo>
                  <a:lnTo>
                    <a:pt x="0" y="152"/>
                  </a:lnTo>
                  <a:lnTo>
                    <a:pt x="56" y="152"/>
                  </a:lnTo>
                  <a:lnTo>
                    <a:pt x="56" y="0"/>
                  </a:ln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166" tIns="22583" rIns="45166" bIns="22583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9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82" name="Freeform 100"/>
            <p:cNvSpPr/>
            <p:nvPr/>
          </p:nvSpPr>
          <p:spPr bwMode="auto">
            <a:xfrm>
              <a:off x="1847275" y="5731863"/>
              <a:ext cx="378400" cy="88787"/>
            </a:xfrm>
            <a:custGeom>
              <a:avLst/>
              <a:gdLst>
                <a:gd name="T0" fmla="*/ 327 w 398"/>
                <a:gd name="T1" fmla="*/ 95 h 95"/>
                <a:gd name="T2" fmla="*/ 0 w 398"/>
                <a:gd name="T3" fmla="*/ 95 h 95"/>
                <a:gd name="T4" fmla="*/ 19 w 398"/>
                <a:gd name="T5" fmla="*/ 47 h 95"/>
                <a:gd name="T6" fmla="*/ 0 w 398"/>
                <a:gd name="T7" fmla="*/ 0 h 95"/>
                <a:gd name="T8" fmla="*/ 327 w 398"/>
                <a:gd name="T9" fmla="*/ 0 h 95"/>
                <a:gd name="T10" fmla="*/ 398 w 398"/>
                <a:gd name="T11" fmla="*/ 47 h 95"/>
                <a:gd name="T12" fmla="*/ 327 w 398"/>
                <a:gd name="T13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8" h="95">
                  <a:moveTo>
                    <a:pt x="327" y="95"/>
                  </a:moveTo>
                  <a:lnTo>
                    <a:pt x="0" y="95"/>
                  </a:lnTo>
                  <a:lnTo>
                    <a:pt x="19" y="47"/>
                  </a:lnTo>
                  <a:lnTo>
                    <a:pt x="0" y="0"/>
                  </a:lnTo>
                  <a:lnTo>
                    <a:pt x="327" y="0"/>
                  </a:lnTo>
                  <a:lnTo>
                    <a:pt x="398" y="47"/>
                  </a:lnTo>
                  <a:lnTo>
                    <a:pt x="327" y="95"/>
                  </a:ln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166" tIns="22583" rIns="45166" bIns="22583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9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83" name="Freeform 101"/>
            <p:cNvSpPr/>
            <p:nvPr/>
          </p:nvSpPr>
          <p:spPr bwMode="auto">
            <a:xfrm>
              <a:off x="1811338" y="5858701"/>
              <a:ext cx="378399" cy="88787"/>
            </a:xfrm>
            <a:custGeom>
              <a:avLst/>
              <a:gdLst>
                <a:gd name="T0" fmla="*/ 71 w 398"/>
                <a:gd name="T1" fmla="*/ 0 h 94"/>
                <a:gd name="T2" fmla="*/ 398 w 398"/>
                <a:gd name="T3" fmla="*/ 0 h 94"/>
                <a:gd name="T4" fmla="*/ 379 w 398"/>
                <a:gd name="T5" fmla="*/ 47 h 94"/>
                <a:gd name="T6" fmla="*/ 398 w 398"/>
                <a:gd name="T7" fmla="*/ 94 h 94"/>
                <a:gd name="T8" fmla="*/ 71 w 398"/>
                <a:gd name="T9" fmla="*/ 94 h 94"/>
                <a:gd name="T10" fmla="*/ 0 w 398"/>
                <a:gd name="T11" fmla="*/ 47 h 94"/>
                <a:gd name="T12" fmla="*/ 71 w 398"/>
                <a:gd name="T13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8" h="94">
                  <a:moveTo>
                    <a:pt x="71" y="0"/>
                  </a:moveTo>
                  <a:lnTo>
                    <a:pt x="398" y="0"/>
                  </a:lnTo>
                  <a:lnTo>
                    <a:pt x="379" y="47"/>
                  </a:lnTo>
                  <a:lnTo>
                    <a:pt x="398" y="94"/>
                  </a:lnTo>
                  <a:lnTo>
                    <a:pt x="71" y="94"/>
                  </a:lnTo>
                  <a:lnTo>
                    <a:pt x="0" y="47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166" tIns="22583" rIns="45166" bIns="22583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9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84" name="文本框 83"/>
          <p:cNvSpPr txBox="1"/>
          <p:nvPr/>
        </p:nvSpPr>
        <p:spPr>
          <a:xfrm>
            <a:off x="981075" y="414655"/>
            <a:ext cx="8218805" cy="1861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500" b="1" dirty="0">
                <a:solidFill>
                  <a:srgbClr val="0070C0"/>
                </a:solidFill>
                <a:latin typeface="楷体" panose="02010609060101010101" charset="-122"/>
                <a:ea typeface="楷体" panose="02010609060101010101" charset="-122"/>
              </a:rPr>
              <a:t>THANK YOU !</a:t>
            </a:r>
          </a:p>
        </p:txBody>
      </p:sp>
    </p:spTree>
    <p:custDataLst>
      <p:tags r:id="rId1"/>
    </p:custDataLst>
  </p:cSld>
  <p:clrMapOvr>
    <a:masterClrMapping/>
  </p:clrMapOvr>
  <p:transition spd="slow" advTm="3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7" name="组合 14"/>
          <p:cNvGrpSpPr/>
          <p:nvPr/>
        </p:nvGrpSpPr>
        <p:grpSpPr bwMode="auto">
          <a:xfrm>
            <a:off x="2456288" y="1779695"/>
            <a:ext cx="3068920" cy="1973582"/>
            <a:chOff x="5021489" y="3733439"/>
            <a:chExt cx="1680473" cy="1910203"/>
          </a:xfrm>
        </p:grpSpPr>
        <p:grpSp>
          <p:nvGrpSpPr>
            <p:cNvPr id="6183" name="组合 29"/>
            <p:cNvGrpSpPr/>
            <p:nvPr/>
          </p:nvGrpSpPr>
          <p:grpSpPr bwMode="auto">
            <a:xfrm>
              <a:off x="5021489" y="3733439"/>
              <a:ext cx="1680473" cy="1910203"/>
              <a:chOff x="4843467" y="1868464"/>
              <a:chExt cx="1274594" cy="1448838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4843467" y="1868464"/>
                <a:ext cx="1274594" cy="144883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BCAF9F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5"/>
              </a:p>
            </p:txBody>
          </p:sp>
          <p:sp>
            <p:nvSpPr>
              <p:cNvPr id="32" name="等腰三角形 31"/>
              <p:cNvSpPr/>
              <p:nvPr/>
            </p:nvSpPr>
            <p:spPr>
              <a:xfrm rot="10800000">
                <a:off x="5908782" y="1873405"/>
                <a:ext cx="206281" cy="556142"/>
              </a:xfrm>
              <a:prstGeom prst="triangle">
                <a:avLst>
                  <a:gd name="adj" fmla="val 0"/>
                </a:avLst>
              </a:prstGeom>
              <a:solidFill>
                <a:srgbClr val="404040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5"/>
              </a:p>
            </p:txBody>
          </p:sp>
        </p:grpSp>
        <p:sp>
          <p:nvSpPr>
            <p:cNvPr id="6184" name="文本框 51"/>
            <p:cNvSpPr txBox="1">
              <a:spLocks noChangeArrowheads="1"/>
            </p:cNvSpPr>
            <p:nvPr/>
          </p:nvSpPr>
          <p:spPr bwMode="auto">
            <a:xfrm>
              <a:off x="5156891" y="4297255"/>
              <a:ext cx="1526176" cy="256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125" b="1">
                <a:solidFill>
                  <a:srgbClr val="206FB7"/>
                </a:solidFill>
                <a:latin typeface="方正正中黑简体" pitchFamily="2" charset="-122"/>
                <a:ea typeface="方正正中黑简体" pitchFamily="2" charset="-122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5035695" y="4534759"/>
              <a:ext cx="1423742" cy="9234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 smtClean="0">
                  <a:solidFill>
                    <a:srgbClr val="0070C0"/>
                  </a:solidFill>
                  <a:latin typeface="楷体" panose="02010609060101010101" charset="-122"/>
                  <a:ea typeface="楷体" panose="02010609060101010101" charset="-122"/>
                </a:rPr>
                <a:t>三，总体设计</a:t>
              </a:r>
              <a:endParaRPr lang="zh-CN" altLang="en-US" sz="2800" b="1" dirty="0">
                <a:solidFill>
                  <a:srgbClr val="0070C0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731987" y="360714"/>
            <a:ext cx="2808195" cy="13871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rgbClr val="0070C0"/>
                </a:solidFill>
                <a:latin typeface="楷体" panose="02010609060101010101" charset="-122"/>
                <a:ea typeface="楷体" panose="02010609060101010101" charset="-122"/>
              </a:rPr>
              <a:t>一，成员</a:t>
            </a:r>
            <a:r>
              <a:rPr lang="zh-CN" altLang="en-US" sz="3200" b="1" dirty="0">
                <a:solidFill>
                  <a:srgbClr val="0070C0"/>
                </a:solidFill>
                <a:latin typeface="楷体" panose="02010609060101010101" charset="-122"/>
                <a:ea typeface="楷体" panose="02010609060101010101" charset="-122"/>
              </a:rPr>
              <a:t>介绍</a:t>
            </a:r>
          </a:p>
        </p:txBody>
      </p:sp>
      <p:sp>
        <p:nvSpPr>
          <p:cNvPr id="5" name="等腰三角形 4"/>
          <p:cNvSpPr/>
          <p:nvPr/>
        </p:nvSpPr>
        <p:spPr>
          <a:xfrm rot="16200000">
            <a:off x="5079345" y="1297408"/>
            <a:ext cx="400519" cy="487210"/>
          </a:xfrm>
          <a:prstGeom prst="triangle">
            <a:avLst>
              <a:gd name="adj" fmla="val 0"/>
            </a:avLst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/>
          </a:p>
        </p:txBody>
      </p:sp>
      <p:grpSp>
        <p:nvGrpSpPr>
          <p:cNvPr id="6149" name="组合 13"/>
          <p:cNvGrpSpPr/>
          <p:nvPr/>
        </p:nvGrpSpPr>
        <p:grpSpPr bwMode="auto">
          <a:xfrm>
            <a:off x="5540184" y="2210168"/>
            <a:ext cx="3039891" cy="1847846"/>
            <a:chOff x="7001708" y="3878213"/>
            <a:chExt cx="1679947" cy="1910203"/>
          </a:xfrm>
        </p:grpSpPr>
        <p:grpSp>
          <p:nvGrpSpPr>
            <p:cNvPr id="6171" name="组合 32"/>
            <p:cNvGrpSpPr/>
            <p:nvPr/>
          </p:nvGrpSpPr>
          <p:grpSpPr bwMode="auto">
            <a:xfrm>
              <a:off x="7001708" y="3878213"/>
              <a:ext cx="1679947" cy="1910203"/>
              <a:chOff x="4789003" y="1971674"/>
              <a:chExt cx="1274195" cy="1448838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4789003" y="1971674"/>
                <a:ext cx="1274195" cy="144883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BCAF9F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5"/>
              </a:p>
            </p:txBody>
          </p:sp>
          <p:sp>
            <p:nvSpPr>
              <p:cNvPr id="35" name="等腰三角形 34"/>
              <p:cNvSpPr/>
              <p:nvPr/>
            </p:nvSpPr>
            <p:spPr>
              <a:xfrm rot="5400000">
                <a:off x="4763962" y="1996715"/>
                <a:ext cx="364618" cy="314537"/>
              </a:xfrm>
              <a:prstGeom prst="triangle">
                <a:avLst>
                  <a:gd name="adj" fmla="val 0"/>
                </a:avLst>
              </a:prstGeom>
              <a:solidFill>
                <a:srgbClr val="404040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5"/>
              </a:p>
            </p:txBody>
          </p:sp>
        </p:grpSp>
        <p:sp>
          <p:nvSpPr>
            <p:cNvPr id="57" name="文本框 56"/>
            <p:cNvSpPr txBox="1"/>
            <p:nvPr/>
          </p:nvSpPr>
          <p:spPr>
            <a:xfrm>
              <a:off x="7130034" y="4359089"/>
              <a:ext cx="1423296" cy="10420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dirty="0" smtClean="0">
                  <a:solidFill>
                    <a:srgbClr val="0070C0"/>
                  </a:solidFill>
                  <a:latin typeface="楷体" panose="02010609060101010101" charset="-122"/>
                  <a:ea typeface="楷体" panose="02010609060101010101" charset="-122"/>
                </a:rPr>
                <a:t>四，特色</a:t>
              </a:r>
              <a:r>
                <a:rPr lang="zh-CN" altLang="en-US" sz="3200" dirty="0">
                  <a:solidFill>
                    <a:srgbClr val="0070C0"/>
                  </a:solidFill>
                  <a:latin typeface="楷体" panose="02010609060101010101" charset="-122"/>
                  <a:ea typeface="楷体" panose="02010609060101010101" charset="-122"/>
                </a:rPr>
                <a:t>和创新点</a:t>
              </a:r>
            </a:p>
          </p:txBody>
        </p:sp>
      </p:grpSp>
      <p:grpSp>
        <p:nvGrpSpPr>
          <p:cNvPr id="6150" name="组合 9"/>
          <p:cNvGrpSpPr/>
          <p:nvPr/>
        </p:nvGrpSpPr>
        <p:grpSpPr bwMode="auto">
          <a:xfrm>
            <a:off x="5573423" y="183375"/>
            <a:ext cx="3183900" cy="1981835"/>
            <a:chOff x="7001708" y="1613983"/>
            <a:chExt cx="1679947" cy="1910203"/>
          </a:xfrm>
        </p:grpSpPr>
        <p:grpSp>
          <p:nvGrpSpPr>
            <p:cNvPr id="6165" name="组合 23"/>
            <p:cNvGrpSpPr/>
            <p:nvPr/>
          </p:nvGrpSpPr>
          <p:grpSpPr bwMode="auto">
            <a:xfrm>
              <a:off x="7001708" y="1613983"/>
              <a:ext cx="1679947" cy="1910203"/>
              <a:chOff x="4789003" y="1971674"/>
              <a:chExt cx="1274195" cy="1448838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4789003" y="1971674"/>
                <a:ext cx="1274195" cy="144883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BCAF9F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5"/>
              </a:p>
            </p:txBody>
          </p:sp>
          <p:sp>
            <p:nvSpPr>
              <p:cNvPr id="26" name="等腰三角形 25"/>
              <p:cNvSpPr/>
              <p:nvPr/>
            </p:nvSpPr>
            <p:spPr>
              <a:xfrm>
                <a:off x="4789003" y="2845936"/>
                <a:ext cx="199380" cy="574576"/>
              </a:xfrm>
              <a:prstGeom prst="triangle">
                <a:avLst>
                  <a:gd name="adj" fmla="val 0"/>
                </a:avLst>
              </a:prstGeom>
              <a:solidFill>
                <a:srgbClr val="404040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5"/>
              </a:p>
            </p:txBody>
          </p:sp>
        </p:grpSp>
        <p:sp>
          <p:nvSpPr>
            <p:cNvPr id="55" name="文本框 54"/>
            <p:cNvSpPr txBox="1"/>
            <p:nvPr/>
          </p:nvSpPr>
          <p:spPr>
            <a:xfrm>
              <a:off x="7107407" y="2447306"/>
              <a:ext cx="1423296" cy="50310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 smtClean="0">
                  <a:solidFill>
                    <a:srgbClr val="0070C0"/>
                  </a:solidFill>
                  <a:latin typeface="楷体" panose="02010609060101010101" charset="-122"/>
                  <a:ea typeface="楷体" panose="02010609060101010101" charset="-122"/>
                </a:rPr>
                <a:t>二，功能</a:t>
              </a:r>
              <a:r>
                <a:rPr lang="zh-CN" altLang="en-US" sz="2800" b="1" dirty="0">
                  <a:solidFill>
                    <a:srgbClr val="0070C0"/>
                  </a:solidFill>
                  <a:latin typeface="楷体" panose="02010609060101010101" charset="-122"/>
                  <a:ea typeface="楷体" panose="02010609060101010101" charset="-122"/>
                </a:rPr>
                <a:t>演示</a:t>
              </a:r>
            </a:p>
          </p:txBody>
        </p:sp>
      </p:grpSp>
      <p:pic>
        <p:nvPicPr>
          <p:cNvPr id="45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3" y="-35500"/>
            <a:ext cx="28575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Tm="3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505" indent="-3460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  <a:sym typeface="+mn-ea"/>
              </a:rPr>
              <a:t>组长 谭小明：框架构思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  <a:sym typeface="+mn-ea"/>
              </a:rPr>
              <a:t>+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  <a:sym typeface="+mn-ea"/>
              </a:rPr>
              <a:t>部分代码编写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  <a:sym typeface="+mn-ea"/>
              </a:rPr>
              <a:t>+</a:t>
            </a:r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  <a:sym typeface="+mn-ea"/>
              </a:rPr>
              <a:t>汇报</a:t>
            </a:r>
          </a:p>
          <a:p>
            <a:pPr marL="357505" indent="-3460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  <a:sym typeface="+mn-ea"/>
              </a:rPr>
              <a:t>组员 徐薇</a:t>
            </a:r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  <a:sym typeface="+mn-ea"/>
              </a:rPr>
              <a:t>：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  <a:sym typeface="+mn-ea"/>
              </a:rPr>
              <a:t>部分代码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  <a:sym typeface="+mn-ea"/>
              </a:rPr>
              <a:t>编写及测试</a:t>
            </a:r>
          </a:p>
          <a:p>
            <a:pPr marL="357505" indent="-3460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  <a:sym typeface="+mn-ea"/>
              </a:rPr>
              <a:t>组员 朱敏：</a:t>
            </a:r>
            <a:r>
              <a:rPr lang="en-US" altLang="zh-CN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  <a:sym typeface="+mn-ea"/>
              </a:rPr>
              <a:t>ppt</a:t>
            </a:r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  <a:sym typeface="+mn-ea"/>
              </a:rPr>
              <a:t>制作</a:t>
            </a:r>
          </a:p>
          <a:p>
            <a:pPr marL="357505" indent="-3460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  <a:sym typeface="+mn-ea"/>
              </a:rPr>
              <a:t>组员 刘思雨：</a:t>
            </a:r>
            <a:r>
              <a:rPr lang="en-US" altLang="zh-CN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  <a:sym typeface="+mn-ea"/>
              </a:rPr>
              <a:t>ppt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  <a:sym typeface="+mn-ea"/>
              </a:rPr>
              <a:t>制作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  <a:sym typeface="+mn-ea"/>
              </a:rPr>
              <a:t>+</a:t>
            </a:r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  <a:sym typeface="+mn-ea"/>
              </a:rPr>
              <a:t>汇报</a:t>
            </a:r>
          </a:p>
          <a:p>
            <a:pPr algn="just"/>
            <a:endParaRPr lang="zh-CN" altLang="en-US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楷体" panose="02010609060101010101" charset="-122"/>
              <a:ea typeface="楷体" panose="02010609060101010101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b="1" dirty="0" smtClean="0">
                <a:latin typeface="楷体" panose="02010609060101010101" charset="-122"/>
                <a:ea typeface="楷体" panose="02010609060101010101" charset="-122"/>
              </a:rPr>
              <a:t>一，成员</a:t>
            </a:r>
            <a:r>
              <a:rPr lang="zh-CN" altLang="en-US" sz="4400" b="1" dirty="0">
                <a:latin typeface="楷体" panose="02010609060101010101" charset="-122"/>
                <a:ea typeface="楷体" panose="02010609060101010101" charset="-122"/>
              </a:rPr>
              <a:t>介绍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50545" y="86995"/>
            <a:ext cx="8420100" cy="4958080"/>
          </a:xfrm>
        </p:spPr>
        <p:txBody>
          <a:bodyPr>
            <a:no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  <a:sym typeface="+mn-ea"/>
              </a:rPr>
              <a:t>组员 刘雪岩</a:t>
            </a:r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  <a:sym typeface="+mn-ea"/>
              </a:rPr>
              <a:t>：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  <a:sym typeface="+mn-ea"/>
              </a:rPr>
              <a:t>部分</a:t>
            </a:r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  <a:sym typeface="+mn-ea"/>
              </a:rPr>
              <a:t>代码</a:t>
            </a:r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  <a:sym typeface="+mn-ea"/>
              </a:rPr>
              <a:t>编写及测试</a:t>
            </a:r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</a:rPr>
              <a:t/>
            </a:r>
            <a:b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</a:rPr>
            </a:b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  <a:sym typeface="+mn-ea"/>
              </a:rPr>
              <a:t>组员 张航</a:t>
            </a:r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  <a:sym typeface="+mn-ea"/>
              </a:rPr>
              <a:t>：主要代码</a:t>
            </a:r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  <a:sym typeface="+mn-ea"/>
              </a:rPr>
              <a:t>编写</a:t>
            </a:r>
            <a:r>
              <a:rPr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</a:rPr>
              <a:t/>
            </a:r>
            <a:br>
              <a:rPr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</a:rPr>
            </a:br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  <a:sym typeface="+mn-ea"/>
              </a:rPr>
              <a:t>组员 李波：相关学习资料的收集与提供</a:t>
            </a:r>
            <a:r>
              <a:rPr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</a:rPr>
              <a:t/>
            </a:r>
            <a:br>
              <a:rPr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</a:rPr>
            </a:b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  <a:sym typeface="+mn-ea"/>
              </a:rPr>
              <a:t>	       </a:t>
            </a:r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  <a:sym typeface="+mn-ea"/>
              </a:rPr>
              <a:t>包括</a:t>
            </a:r>
            <a:r>
              <a:rPr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  <a:sym typeface="+mn-ea"/>
              </a:rPr>
              <a:t>curses</a:t>
            </a:r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  <a:sym typeface="+mn-ea"/>
              </a:rPr>
              <a:t>库的使用，矩阵变换的应用</a:t>
            </a:r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  <a:sym typeface="+mn-ea"/>
              </a:rPr>
              <a:t>                                                                   </a:t>
            </a:r>
            <a:endParaRPr lang="en-US" altLang="zh-CN" sz="3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楷体" panose="02010609060101010101" charset="-122"/>
              <a:ea typeface="楷体" panose="02010609060101010101" charset="-122"/>
              <a:cs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1295" y="797017"/>
            <a:ext cx="3123900" cy="971550"/>
          </a:xfrm>
        </p:spPr>
        <p:txBody>
          <a:bodyPr/>
          <a:lstStyle/>
          <a:p>
            <a:r>
              <a:rPr lang="zh-CN" altLang="en-US" sz="3600" b="1" dirty="0" smtClean="0">
                <a:latin typeface="楷体" panose="02010609060101010101" charset="-122"/>
                <a:ea typeface="楷体" panose="02010609060101010101" charset="-122"/>
              </a:rPr>
              <a:t>二，功能</a:t>
            </a:r>
            <a:r>
              <a:rPr lang="zh-CN" altLang="en-US" sz="3600" b="1" dirty="0">
                <a:latin typeface="楷体" panose="02010609060101010101" charset="-122"/>
                <a:ea typeface="楷体" panose="02010609060101010101" charset="-122"/>
              </a:rPr>
              <a:t>演示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971750" y="2244737"/>
            <a:ext cx="3123900" cy="47779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这是刚开始的时候</a:t>
            </a:r>
            <a:endParaRPr lang="zh-CN" altLang="en-US" sz="2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0785" y="1131650"/>
            <a:ext cx="4007235" cy="374426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1295" y="797017"/>
            <a:ext cx="3123900" cy="971550"/>
          </a:xfrm>
        </p:spPr>
        <p:txBody>
          <a:bodyPr/>
          <a:lstStyle/>
          <a:p>
            <a:r>
              <a:rPr lang="zh-CN" altLang="en-US" sz="3600" b="1" dirty="0" smtClean="0">
                <a:latin typeface="楷体" panose="02010609060101010101" charset="-122"/>
                <a:ea typeface="楷体" panose="02010609060101010101" charset="-122"/>
              </a:rPr>
              <a:t>二，功能</a:t>
            </a:r>
            <a:r>
              <a:rPr lang="zh-CN" altLang="en-US" sz="3600" b="1" dirty="0">
                <a:latin typeface="楷体" panose="02010609060101010101" charset="-122"/>
                <a:ea typeface="楷体" panose="02010609060101010101" charset="-122"/>
              </a:rPr>
              <a:t>演示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770" y="1682056"/>
            <a:ext cx="3057525" cy="29051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8040" y="1720155"/>
            <a:ext cx="3057525" cy="28289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2427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1295" y="797017"/>
            <a:ext cx="3123900" cy="971550"/>
          </a:xfrm>
        </p:spPr>
        <p:txBody>
          <a:bodyPr/>
          <a:lstStyle/>
          <a:p>
            <a:r>
              <a:rPr lang="zh-CN" altLang="en-US" sz="3600" b="1" dirty="0" smtClean="0">
                <a:latin typeface="楷体" panose="02010609060101010101" charset="-122"/>
                <a:ea typeface="楷体" panose="02010609060101010101" charset="-122"/>
              </a:rPr>
              <a:t>二，功能</a:t>
            </a:r>
            <a:r>
              <a:rPr lang="zh-CN" altLang="en-US" sz="3600" b="1" dirty="0">
                <a:latin typeface="楷体" panose="02010609060101010101" charset="-122"/>
                <a:ea typeface="楷体" panose="02010609060101010101" charset="-122"/>
              </a:rPr>
              <a:t>演示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750" y="1707690"/>
            <a:ext cx="3057525" cy="28765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6035" y="1741246"/>
            <a:ext cx="3038475" cy="28860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5205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51826" y="153518"/>
            <a:ext cx="3888270" cy="760594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 fontScale="77500" lnSpcReduction="20000"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三，总体设计框架</a:t>
            </a:r>
            <a:endParaRPr lang="zh-CN" altLang="en-US" sz="4400" b="1" dirty="0">
              <a:solidFill>
                <a:schemeClr val="tx1">
                  <a:lumMod val="85000"/>
                  <a:lumOff val="1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690321" y="2423880"/>
            <a:ext cx="1368095" cy="10347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 smtClean="0"/>
              <a:t>Init</a:t>
            </a:r>
            <a:endParaRPr lang="zh-CN" altLang="en-US" sz="2800" dirty="0"/>
          </a:p>
        </p:txBody>
      </p:sp>
      <p:sp>
        <p:nvSpPr>
          <p:cNvPr id="6" name="椭圆 5"/>
          <p:cNvSpPr/>
          <p:nvPr/>
        </p:nvSpPr>
        <p:spPr>
          <a:xfrm>
            <a:off x="3563929" y="3859175"/>
            <a:ext cx="1693082" cy="1138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Game</a:t>
            </a:r>
          </a:p>
          <a:p>
            <a:pPr algn="ctr"/>
            <a:r>
              <a:rPr lang="en-US" altLang="zh-CN" sz="2800" dirty="0" smtClean="0"/>
              <a:t>over</a:t>
            </a:r>
            <a:endParaRPr lang="zh-CN" altLang="en-US" sz="2800" dirty="0"/>
          </a:p>
        </p:txBody>
      </p:sp>
      <p:sp>
        <p:nvSpPr>
          <p:cNvPr id="7" name="椭圆 6"/>
          <p:cNvSpPr/>
          <p:nvPr/>
        </p:nvSpPr>
        <p:spPr>
          <a:xfrm>
            <a:off x="4018865" y="987640"/>
            <a:ext cx="1368095" cy="10147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Win</a:t>
            </a:r>
            <a:endParaRPr lang="zh-CN" altLang="en-US" sz="2800" dirty="0"/>
          </a:p>
        </p:txBody>
      </p:sp>
      <p:sp>
        <p:nvSpPr>
          <p:cNvPr id="8" name="椭圆 7"/>
          <p:cNvSpPr/>
          <p:nvPr/>
        </p:nvSpPr>
        <p:spPr>
          <a:xfrm>
            <a:off x="7429441" y="2536092"/>
            <a:ext cx="1150129" cy="9046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Exit</a:t>
            </a:r>
            <a:endParaRPr lang="zh-CN" altLang="en-US" sz="2800" dirty="0"/>
          </a:p>
        </p:txBody>
      </p:sp>
      <p:sp>
        <p:nvSpPr>
          <p:cNvPr id="9" name="椭圆 8"/>
          <p:cNvSpPr/>
          <p:nvPr/>
        </p:nvSpPr>
        <p:spPr>
          <a:xfrm>
            <a:off x="3923373" y="2421620"/>
            <a:ext cx="1417196" cy="9985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Game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4" idx="6"/>
            <a:endCxn id="9" idx="2"/>
          </p:cNvCxnSpPr>
          <p:nvPr/>
        </p:nvCxnSpPr>
        <p:spPr>
          <a:xfrm flipV="1">
            <a:off x="2058416" y="2920887"/>
            <a:ext cx="1864957" cy="20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9" idx="6"/>
            <a:endCxn id="8" idx="2"/>
          </p:cNvCxnSpPr>
          <p:nvPr/>
        </p:nvCxnSpPr>
        <p:spPr>
          <a:xfrm>
            <a:off x="5340569" y="2920887"/>
            <a:ext cx="2088872" cy="67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9" idx="4"/>
            <a:endCxn id="6" idx="0"/>
          </p:cNvCxnSpPr>
          <p:nvPr/>
        </p:nvCxnSpPr>
        <p:spPr>
          <a:xfrm flipH="1">
            <a:off x="4410470" y="3420153"/>
            <a:ext cx="221501" cy="439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9" idx="0"/>
            <a:endCxn id="7" idx="4"/>
          </p:cNvCxnSpPr>
          <p:nvPr/>
        </p:nvCxnSpPr>
        <p:spPr>
          <a:xfrm flipV="1">
            <a:off x="4631971" y="2002361"/>
            <a:ext cx="70942" cy="419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" idx="2"/>
            <a:endCxn id="4" idx="0"/>
          </p:cNvCxnSpPr>
          <p:nvPr/>
        </p:nvCxnSpPr>
        <p:spPr>
          <a:xfrm flipH="1">
            <a:off x="1374369" y="1495001"/>
            <a:ext cx="2644496" cy="928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7" idx="6"/>
            <a:endCxn id="8" idx="0"/>
          </p:cNvCxnSpPr>
          <p:nvPr/>
        </p:nvCxnSpPr>
        <p:spPr>
          <a:xfrm>
            <a:off x="5386960" y="1495001"/>
            <a:ext cx="2617546" cy="1041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6" idx="6"/>
            <a:endCxn id="8" idx="4"/>
          </p:cNvCxnSpPr>
          <p:nvPr/>
        </p:nvCxnSpPr>
        <p:spPr>
          <a:xfrm flipV="1">
            <a:off x="5257011" y="3440736"/>
            <a:ext cx="2747495" cy="987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6" idx="2"/>
            <a:endCxn id="4" idx="4"/>
          </p:cNvCxnSpPr>
          <p:nvPr/>
        </p:nvCxnSpPr>
        <p:spPr>
          <a:xfrm flipH="1" flipV="1">
            <a:off x="1374369" y="3458587"/>
            <a:ext cx="2189560" cy="969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9" idx="3"/>
            <a:endCxn id="4" idx="5"/>
          </p:cNvCxnSpPr>
          <p:nvPr/>
        </p:nvCxnSpPr>
        <p:spPr>
          <a:xfrm flipH="1">
            <a:off x="1858063" y="3273921"/>
            <a:ext cx="2272854" cy="33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角矩形 34"/>
          <p:cNvSpPr/>
          <p:nvPr/>
        </p:nvSpPr>
        <p:spPr>
          <a:xfrm>
            <a:off x="6301986" y="1495000"/>
            <a:ext cx="672057" cy="339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Exit</a:t>
            </a:r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2084301" y="1464125"/>
            <a:ext cx="1008069" cy="339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Restart</a:t>
            </a:r>
            <a:endParaRPr lang="zh-CN" altLang="en-US" dirty="0"/>
          </a:p>
        </p:txBody>
      </p:sp>
      <p:sp>
        <p:nvSpPr>
          <p:cNvPr id="37" name="圆角矩形 36"/>
          <p:cNvSpPr/>
          <p:nvPr/>
        </p:nvSpPr>
        <p:spPr>
          <a:xfrm>
            <a:off x="2592453" y="2555063"/>
            <a:ext cx="648527" cy="3349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Init</a:t>
            </a:r>
            <a:endParaRPr lang="zh-CN" altLang="en-US" dirty="0"/>
          </a:p>
        </p:txBody>
      </p:sp>
      <p:sp>
        <p:nvSpPr>
          <p:cNvPr id="42" name="圆角矩形 41"/>
          <p:cNvSpPr/>
          <p:nvPr/>
        </p:nvSpPr>
        <p:spPr>
          <a:xfrm>
            <a:off x="4790757" y="2108800"/>
            <a:ext cx="720050" cy="2849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Win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4758907" y="3530952"/>
            <a:ext cx="1381068" cy="3041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r>
              <a:rPr lang="en-US" altLang="zh-CN" dirty="0" smtClean="0"/>
              <a:t>ame over</a:t>
            </a:r>
            <a:endParaRPr lang="zh-CN" altLang="en-US" dirty="0"/>
          </a:p>
        </p:txBody>
      </p:sp>
      <p:sp>
        <p:nvSpPr>
          <p:cNvPr id="45" name="圆角矩形 44"/>
          <p:cNvSpPr/>
          <p:nvPr/>
        </p:nvSpPr>
        <p:spPr>
          <a:xfrm>
            <a:off x="6516135" y="4082272"/>
            <a:ext cx="672057" cy="339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Exit</a:t>
            </a:r>
            <a:endParaRPr lang="zh-CN" altLang="en-US" dirty="0"/>
          </a:p>
        </p:txBody>
      </p:sp>
      <p:sp>
        <p:nvSpPr>
          <p:cNvPr id="46" name="圆角矩形 45"/>
          <p:cNvSpPr/>
          <p:nvPr/>
        </p:nvSpPr>
        <p:spPr>
          <a:xfrm>
            <a:off x="6121537" y="2556935"/>
            <a:ext cx="672057" cy="339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Exit</a:t>
            </a:r>
            <a:endParaRPr lang="zh-CN" altLang="en-US" dirty="0"/>
          </a:p>
        </p:txBody>
      </p:sp>
      <p:sp>
        <p:nvSpPr>
          <p:cNvPr id="66" name="圆角矩形 65"/>
          <p:cNvSpPr/>
          <p:nvPr/>
        </p:nvSpPr>
        <p:spPr>
          <a:xfrm>
            <a:off x="2486860" y="3348871"/>
            <a:ext cx="1008069" cy="339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Restart</a:t>
            </a:r>
            <a:endParaRPr lang="zh-CN" altLang="en-US" dirty="0"/>
          </a:p>
        </p:txBody>
      </p:sp>
      <p:sp>
        <p:nvSpPr>
          <p:cNvPr id="67" name="圆角矩形 66"/>
          <p:cNvSpPr/>
          <p:nvPr/>
        </p:nvSpPr>
        <p:spPr>
          <a:xfrm>
            <a:off x="1678778" y="4047631"/>
            <a:ext cx="1008069" cy="339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Restart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327013" y="699620"/>
            <a:ext cx="5440500" cy="1095248"/>
          </a:xfrm>
        </p:spPr>
        <p:txBody>
          <a:bodyPr>
            <a:noAutofit/>
          </a:bodyPr>
          <a:lstStyle/>
          <a:p>
            <a:r>
              <a:rPr lang="zh-CN" altLang="en-US" sz="4800" dirty="0" smtClean="0">
                <a:latin typeface="楷体" panose="02010609060101010101" charset="-122"/>
                <a:ea typeface="楷体" panose="02010609060101010101" charset="-122"/>
              </a:rPr>
              <a:t>四，特色</a:t>
            </a:r>
            <a:r>
              <a:rPr lang="zh-CN" altLang="en-US" sz="4800" dirty="0">
                <a:latin typeface="楷体" panose="02010609060101010101" charset="-122"/>
                <a:ea typeface="楷体" panose="02010609060101010101" charset="-122"/>
              </a:rPr>
              <a:t>和创新点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835809" y="2067715"/>
            <a:ext cx="56883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基于</a:t>
            </a:r>
            <a:r>
              <a:rPr lang="en-US" altLang="zh-CN" sz="2800" dirty="0" err="1" smtClean="0"/>
              <a:t>cmd</a:t>
            </a:r>
            <a:r>
              <a:rPr lang="zh-CN" altLang="en-US" sz="2800" dirty="0" smtClean="0"/>
              <a:t>，操作简单，只需双击鼠标左键即可开始游戏，便于玩家开始游戏。</a:t>
            </a:r>
            <a:endParaRPr lang="zh-CN" altLang="en-US" sz="2800" dirty="0"/>
          </a:p>
        </p:txBody>
      </p:sp>
    </p:spTree>
    <p:custDataLst>
      <p:tags r:id="rId1"/>
    </p:custDataLst>
  </p:cSld>
  <p:clrMapOvr>
    <a:masterClrMapping/>
  </p:clrMapOvr>
  <p:transition spd="slow" advTm="3000">
    <p:random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basetag"/>
  <p:tag name="KSO_WM_TEMPLATE_INDEX" val="2016369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96"/>
  <p:tag name="KSO_WM_TAG_VERSION" val="1.0"/>
  <p:tag name="KSO_WM_SLIDE_ID" val="basetag20163696_5"/>
  <p:tag name="KSO_WM_SLIDE_INDEX" val="5"/>
  <p:tag name="KSO_WM_SLIDE_ITEM_CNT" val="0"/>
  <p:tag name="KSO_WM_SLIDE_TYPE" val="text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96"/>
  <p:tag name="KSO_WM_TAG_VERSION" val="1.0"/>
  <p:tag name="KSO_WM_SLIDE_ID" val="basetag20163696_6"/>
  <p:tag name="KSO_WM_SLIDE_INDEX" val="6"/>
  <p:tag name="KSO_WM_SLIDE_ITEM_CNT" val="0"/>
  <p:tag name="KSO_WM_SLIDE_TYPE" val="text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96"/>
  <p:tag name="KSO_WM_TAG_VERSION" val="1.0"/>
  <p:tag name="KSO_WM_SLIDE_ID" val="basetag20163696_8"/>
  <p:tag name="KSO_WM_SLIDE_INDEX" val="8"/>
  <p:tag name="KSO_WM_SLIDE_ITEM_CNT" val="0"/>
  <p:tag name="KSO_WM_SLIDE_TYPE" val="sectionTitle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96"/>
  <p:tag name="KSO_WM_TAG_VERSION" val="1.0"/>
  <p:tag name="KSO_WM_SLIDE_ID" val="basetag20163696_9"/>
  <p:tag name="KSO_WM_SLIDE_INDEX" val="9"/>
  <p:tag name="KSO_WM_SLIDE_ITEM_CNT" val="0"/>
  <p:tag name="KSO_WM_SLIDE_TYPE" val="text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basetag"/>
  <p:tag name="KSO_WM_TEMPLATE_INDEX" val="2016369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96"/>
  <p:tag name="KSO_WM_TAG_VERSION" val="1.0"/>
  <p:tag name="KSO_WM_TEMPLATE_THUMBS_INDEX" val="1、2、7、8、9、12、16、18、19、21、22、23、24、25、26、27、37、38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96"/>
  <p:tag name="KSO_WM_TAG_VERSION" val="1.0"/>
  <p:tag name="KSO_WM_SLIDE_ID" val="basetag20163696_8"/>
  <p:tag name="KSO_WM_SLIDE_INDEX" val="8"/>
  <p:tag name="KSO_WM_SLIDE_ITEM_CNT" val="0"/>
  <p:tag name="KSO_WM_SLIDE_TYPE" val="sectionTitle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96"/>
  <p:tag name="KSO_WM_TAG_VERSION" val="1.0"/>
  <p:tag name="KSO_WM_SLIDE_ID" val="basetag20163696_7"/>
  <p:tag name="KSO_WM_SLIDE_INDEX" val="7"/>
  <p:tag name="KSO_WM_SLIDE_ITEM_CNT" val="0"/>
  <p:tag name="KSO_WM_SLIDE_TYPE" val="contents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96"/>
  <p:tag name="KSO_WM_TAG_VERSION" val="1.0"/>
  <p:tag name="KSO_WM_SLIDE_ID" val="basetag20163696_3"/>
  <p:tag name="KSO_WM_SLIDE_INDEX" val="3"/>
  <p:tag name="KSO_WM_SLIDE_ITEM_CNT" val="0"/>
  <p:tag name="KSO_WM_SLIDE_TYPE" val="text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96"/>
  <p:tag name="KSO_WM_TAG_VERSION" val="1.0"/>
  <p:tag name="KSO_WM_SLIDE_ID" val="basetag20163696_4"/>
  <p:tag name="KSO_WM_SLIDE_INDEX" val="4"/>
  <p:tag name="KSO_WM_SLIDE_ITEM_CNT" val="0"/>
  <p:tag name="KSO_WM_SLIDE_TYPE" val="text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96"/>
  <p:tag name="KSO_WM_TAG_VERSION" val="1.0"/>
  <p:tag name="KSO_WM_SLIDE_ID" val="basetag20163696_5"/>
  <p:tag name="KSO_WM_SLIDE_INDEX" val="5"/>
  <p:tag name="KSO_WM_SLIDE_ITEM_CNT" val="0"/>
  <p:tag name="KSO_WM_SLIDE_TYPE" val="text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96"/>
  <p:tag name="KSO_WM_TAG_VERSION" val="1.0"/>
  <p:tag name="KSO_WM_SLIDE_ID" val="basetag20163696_5"/>
  <p:tag name="KSO_WM_SLIDE_INDEX" val="5"/>
  <p:tag name="KSO_WM_SLIDE_ITEM_CNT" val="0"/>
  <p:tag name="KSO_WM_SLIDE_TYPE" val="text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257</Words>
  <Application>Microsoft Office PowerPoint</Application>
  <PresentationFormat>全屏显示(16:9)</PresentationFormat>
  <Paragraphs>51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方正正中黑简体</vt:lpstr>
      <vt:lpstr>黑体</vt:lpstr>
      <vt:lpstr>华文行楷</vt:lpstr>
      <vt:lpstr>楷体</vt:lpstr>
      <vt:lpstr>宋体</vt:lpstr>
      <vt:lpstr>微软雅黑</vt:lpstr>
      <vt:lpstr>Arial</vt:lpstr>
      <vt:lpstr>Calibri</vt:lpstr>
      <vt:lpstr>Impact</vt:lpstr>
      <vt:lpstr>Verdana</vt:lpstr>
      <vt:lpstr>Wingdings</vt:lpstr>
      <vt:lpstr>1_Office 主题</vt:lpstr>
      <vt:lpstr>2017年秋季零基础学python</vt:lpstr>
      <vt:lpstr>PowerPoint 演示文稿</vt:lpstr>
      <vt:lpstr>一，成员介绍</vt:lpstr>
      <vt:lpstr>组员 刘雪岩：部分代码编写及测试 组员 张航：主要代码编写 组员 李波：相关学习资料的收集与提供         包括curses库的使用，矩阵变换的应用                                                                   </vt:lpstr>
      <vt:lpstr>二，功能演示</vt:lpstr>
      <vt:lpstr>二，功能演示</vt:lpstr>
      <vt:lpstr>二，功能演示</vt:lpstr>
      <vt:lpstr>PowerPoint 演示文稿</vt:lpstr>
      <vt:lpstr>四，特色和创新点</vt:lpstr>
      <vt:lpstr>代码讲解前：curses库的简介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Sophie</dc:creator>
  <cp:lastModifiedBy>谭季犁</cp:lastModifiedBy>
  <cp:revision>133</cp:revision>
  <dcterms:created xsi:type="dcterms:W3CDTF">2011-03-30T14:55:00Z</dcterms:created>
  <dcterms:modified xsi:type="dcterms:W3CDTF">2017-12-19T11:14:53Z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