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9" r:id="rId4"/>
    <p:sldId id="264" r:id="rId5"/>
    <p:sldId id="266" r:id="rId6"/>
    <p:sldId id="267" r:id="rId7"/>
    <p:sldId id="290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91" y="-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7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xmlns="" val="353810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xmlns="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xmlns="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7550457" cy="132805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b="1" dirty="0" smtClean="0">
                <a:solidFill>
                  <a:schemeClr val="bg1"/>
                </a:solidFill>
              </a:rPr>
              <a:t>Python</a:t>
            </a:r>
            <a:r>
              <a:rPr kumimoji="1" lang="zh-CN" altLang="en-US" sz="7200" b="1" dirty="0" smtClean="0">
                <a:solidFill>
                  <a:schemeClr val="bg1"/>
                </a:solidFill>
              </a:rPr>
              <a:t>第六组汇报</a:t>
            </a:r>
            <a:endParaRPr kumimoji="1" lang="en-US" altLang="zh-CN" sz="7200" b="1" dirty="0">
              <a:solidFill>
                <a:schemeClr val="bg1"/>
              </a:solidFill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566919" y="3649909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天气网爬虫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3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CONTENT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特色和创新点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51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057374" y="1663700"/>
            <a:ext cx="2025915" cy="1194148"/>
          </a:xfrm>
          <a:custGeom>
            <a:avLst/>
            <a:gdLst>
              <a:gd name="T0" fmla="*/ 579995 w 798"/>
              <a:gd name="T1" fmla="*/ 631863 h 470"/>
              <a:gd name="T2" fmla="*/ 659537 w 798"/>
              <a:gd name="T3" fmla="*/ 779463 h 470"/>
              <a:gd name="T4" fmla="*/ 737422 w 798"/>
              <a:gd name="T5" fmla="*/ 631863 h 470"/>
              <a:gd name="T6" fmla="*/ 1045648 w 798"/>
              <a:gd name="T7" fmla="*/ 728052 h 470"/>
              <a:gd name="T8" fmla="*/ 1322388 w 798"/>
              <a:gd name="T9" fmla="*/ 230522 h 470"/>
              <a:gd name="T10" fmla="*/ 0 w 798"/>
              <a:gd name="T11" fmla="*/ 227205 h 470"/>
              <a:gd name="T12" fmla="*/ 275083 w 798"/>
              <a:gd name="T13" fmla="*/ 726393 h 470"/>
              <a:gd name="T14" fmla="*/ 579995 w 798"/>
              <a:gd name="T15" fmla="*/ 631863 h 4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70">
                <a:moveTo>
                  <a:pt x="350" y="381"/>
                </a:moveTo>
                <a:cubicBezTo>
                  <a:pt x="398" y="470"/>
                  <a:pt x="398" y="470"/>
                  <a:pt x="398" y="470"/>
                </a:cubicBezTo>
                <a:cubicBezTo>
                  <a:pt x="445" y="381"/>
                  <a:pt x="445" y="381"/>
                  <a:pt x="445" y="381"/>
                </a:cubicBezTo>
                <a:cubicBezTo>
                  <a:pt x="512" y="388"/>
                  <a:pt x="575" y="408"/>
                  <a:pt x="631" y="439"/>
                </a:cubicBezTo>
                <a:cubicBezTo>
                  <a:pt x="798" y="139"/>
                  <a:pt x="798" y="139"/>
                  <a:pt x="798" y="139"/>
                </a:cubicBezTo>
                <a:cubicBezTo>
                  <a:pt x="550" y="1"/>
                  <a:pt x="249" y="0"/>
                  <a:pt x="0" y="137"/>
                </a:cubicBezTo>
                <a:cubicBezTo>
                  <a:pt x="166" y="438"/>
                  <a:pt x="166" y="438"/>
                  <a:pt x="166" y="438"/>
                </a:cubicBezTo>
                <a:cubicBezTo>
                  <a:pt x="222" y="407"/>
                  <a:pt x="284" y="387"/>
                  <a:pt x="350" y="3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5035482" y="4835122"/>
            <a:ext cx="2025916" cy="1189284"/>
          </a:xfrm>
          <a:custGeom>
            <a:avLst/>
            <a:gdLst>
              <a:gd name="T0" fmla="*/ 594909 w 798"/>
              <a:gd name="T1" fmla="*/ 144310 h 468"/>
              <a:gd name="T2" fmla="*/ 672794 w 798"/>
              <a:gd name="T3" fmla="*/ 0 h 468"/>
              <a:gd name="T4" fmla="*/ 747365 w 798"/>
              <a:gd name="T5" fmla="*/ 144310 h 468"/>
              <a:gd name="T6" fmla="*/ 1050619 w 798"/>
              <a:gd name="T7" fmla="*/ 51421 h 468"/>
              <a:gd name="T8" fmla="*/ 1322388 w 798"/>
              <a:gd name="T9" fmla="*/ 552359 h 468"/>
              <a:gd name="T10" fmla="*/ 0 w 798"/>
              <a:gd name="T11" fmla="*/ 539089 h 468"/>
              <a:gd name="T12" fmla="*/ 280055 w 798"/>
              <a:gd name="T13" fmla="*/ 43127 h 468"/>
              <a:gd name="T14" fmla="*/ 594909 w 798"/>
              <a:gd name="T15" fmla="*/ 14431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8" h="468">
                <a:moveTo>
                  <a:pt x="359" y="87"/>
                </a:moveTo>
                <a:cubicBezTo>
                  <a:pt x="406" y="0"/>
                  <a:pt x="406" y="0"/>
                  <a:pt x="406" y="0"/>
                </a:cubicBezTo>
                <a:cubicBezTo>
                  <a:pt x="451" y="87"/>
                  <a:pt x="451" y="87"/>
                  <a:pt x="451" y="87"/>
                </a:cubicBezTo>
                <a:cubicBezTo>
                  <a:pt x="517" y="80"/>
                  <a:pt x="579" y="61"/>
                  <a:pt x="634" y="31"/>
                </a:cubicBezTo>
                <a:cubicBezTo>
                  <a:pt x="798" y="333"/>
                  <a:pt x="798" y="333"/>
                  <a:pt x="798" y="333"/>
                </a:cubicBezTo>
                <a:cubicBezTo>
                  <a:pt x="548" y="468"/>
                  <a:pt x="246" y="465"/>
                  <a:pt x="0" y="325"/>
                </a:cubicBezTo>
                <a:cubicBezTo>
                  <a:pt x="169" y="26"/>
                  <a:pt x="169" y="26"/>
                  <a:pt x="169" y="26"/>
                </a:cubicBezTo>
                <a:cubicBezTo>
                  <a:pt x="226" y="59"/>
                  <a:pt x="291" y="80"/>
                  <a:pt x="359" y="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975100" y="3854997"/>
            <a:ext cx="1454379" cy="1770548"/>
          </a:xfrm>
          <a:custGeom>
            <a:avLst/>
            <a:gdLst>
              <a:gd name="T0" fmla="*/ 644481 w 573"/>
              <a:gd name="T1" fmla="*/ 328305 h 697"/>
              <a:gd name="T2" fmla="*/ 806843 w 573"/>
              <a:gd name="T3" fmla="*/ 321673 h 697"/>
              <a:gd name="T4" fmla="*/ 722349 w 573"/>
              <a:gd name="T5" fmla="*/ 459295 h 697"/>
              <a:gd name="T6" fmla="*/ 949325 w 573"/>
              <a:gd name="T7" fmla="*/ 669875 h 697"/>
              <a:gd name="T8" fmla="*/ 652764 w 573"/>
              <a:gd name="T9" fmla="*/ 1155700 h 697"/>
              <a:gd name="T10" fmla="*/ 0 w 573"/>
              <a:gd name="T11" fmla="*/ 4974 h 697"/>
              <a:gd name="T12" fmla="*/ 569926 w 573"/>
              <a:gd name="T13" fmla="*/ 0 h 697"/>
              <a:gd name="T14" fmla="*/ 644481 w 573"/>
              <a:gd name="T15" fmla="*/ 32830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3" h="697">
                <a:moveTo>
                  <a:pt x="389" y="198"/>
                </a:moveTo>
                <a:cubicBezTo>
                  <a:pt x="487" y="194"/>
                  <a:pt x="487" y="194"/>
                  <a:pt x="487" y="194"/>
                </a:cubicBezTo>
                <a:cubicBezTo>
                  <a:pt x="436" y="277"/>
                  <a:pt x="436" y="277"/>
                  <a:pt x="436" y="277"/>
                </a:cubicBezTo>
                <a:cubicBezTo>
                  <a:pt x="473" y="328"/>
                  <a:pt x="520" y="371"/>
                  <a:pt x="573" y="404"/>
                </a:cubicBezTo>
                <a:cubicBezTo>
                  <a:pt x="394" y="697"/>
                  <a:pt x="394" y="697"/>
                  <a:pt x="394" y="697"/>
                </a:cubicBezTo>
                <a:cubicBezTo>
                  <a:pt x="152" y="549"/>
                  <a:pt x="3" y="287"/>
                  <a:pt x="0" y="3"/>
                </a:cubicBezTo>
                <a:cubicBezTo>
                  <a:pt x="344" y="0"/>
                  <a:pt x="344" y="0"/>
                  <a:pt x="344" y="0"/>
                </a:cubicBezTo>
                <a:cubicBezTo>
                  <a:pt x="345" y="71"/>
                  <a:pt x="361" y="138"/>
                  <a:pt x="389" y="1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977534" y="2047967"/>
            <a:ext cx="1464107" cy="1770548"/>
          </a:xfrm>
          <a:custGeom>
            <a:avLst/>
            <a:gdLst>
              <a:gd name="T0" fmla="*/ 698951 w 577"/>
              <a:gd name="T1" fmla="*/ 734541 h 697"/>
              <a:gd name="T2" fmla="*/ 790047 w 577"/>
              <a:gd name="T3" fmla="*/ 868848 h 697"/>
              <a:gd name="T4" fmla="*/ 627731 w 577"/>
              <a:gd name="T5" fmla="*/ 868848 h 697"/>
              <a:gd name="T6" fmla="*/ 568105 w 577"/>
              <a:gd name="T7" fmla="*/ 1155700 h 697"/>
              <a:gd name="T8" fmla="*/ 0 w 577"/>
              <a:gd name="T9" fmla="*/ 1142435 h 697"/>
              <a:gd name="T10" fmla="*/ 665826 w 577"/>
              <a:gd name="T11" fmla="*/ 0 h 697"/>
              <a:gd name="T12" fmla="*/ 955675 w 577"/>
              <a:gd name="T13" fmla="*/ 489141 h 697"/>
              <a:gd name="T14" fmla="*/ 698951 w 577"/>
              <a:gd name="T15" fmla="*/ 73454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422" y="443"/>
                </a:moveTo>
                <a:cubicBezTo>
                  <a:pt x="477" y="524"/>
                  <a:pt x="477" y="524"/>
                  <a:pt x="477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57" y="578"/>
                  <a:pt x="344" y="636"/>
                  <a:pt x="343" y="697"/>
                </a:cubicBezTo>
                <a:cubicBezTo>
                  <a:pt x="0" y="689"/>
                  <a:pt x="0" y="689"/>
                  <a:pt x="0" y="689"/>
                </a:cubicBezTo>
                <a:cubicBezTo>
                  <a:pt x="6" y="406"/>
                  <a:pt x="158" y="145"/>
                  <a:pt x="402" y="0"/>
                </a:cubicBezTo>
                <a:cubicBezTo>
                  <a:pt x="577" y="295"/>
                  <a:pt x="577" y="295"/>
                  <a:pt x="577" y="295"/>
                </a:cubicBezTo>
                <a:cubicBezTo>
                  <a:pt x="515" y="332"/>
                  <a:pt x="462" y="383"/>
                  <a:pt x="422" y="44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689293" y="3869589"/>
            <a:ext cx="1464107" cy="1770548"/>
          </a:xfrm>
          <a:custGeom>
            <a:avLst/>
            <a:gdLst>
              <a:gd name="T0" fmla="*/ 256724 w 577"/>
              <a:gd name="T1" fmla="*/ 419501 h 697"/>
              <a:gd name="T2" fmla="*/ 165628 w 577"/>
              <a:gd name="T3" fmla="*/ 285194 h 697"/>
              <a:gd name="T4" fmla="*/ 327944 w 577"/>
              <a:gd name="T5" fmla="*/ 285194 h 697"/>
              <a:gd name="T6" fmla="*/ 387570 w 577"/>
              <a:gd name="T7" fmla="*/ 0 h 697"/>
              <a:gd name="T8" fmla="*/ 955675 w 577"/>
              <a:gd name="T9" fmla="*/ 11607 h 697"/>
              <a:gd name="T10" fmla="*/ 289849 w 577"/>
              <a:gd name="T11" fmla="*/ 1155700 h 697"/>
              <a:gd name="T12" fmla="*/ 0 w 577"/>
              <a:gd name="T13" fmla="*/ 664901 h 697"/>
              <a:gd name="T14" fmla="*/ 256724 w 577"/>
              <a:gd name="T15" fmla="*/ 419501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697">
                <a:moveTo>
                  <a:pt x="155" y="253"/>
                </a:moveTo>
                <a:cubicBezTo>
                  <a:pt x="100" y="172"/>
                  <a:pt x="100" y="172"/>
                  <a:pt x="100" y="172"/>
                </a:cubicBezTo>
                <a:cubicBezTo>
                  <a:pt x="198" y="172"/>
                  <a:pt x="198" y="172"/>
                  <a:pt x="198" y="172"/>
                </a:cubicBezTo>
                <a:cubicBezTo>
                  <a:pt x="220" y="119"/>
                  <a:pt x="233" y="61"/>
                  <a:pt x="234" y="0"/>
                </a:cubicBezTo>
                <a:cubicBezTo>
                  <a:pt x="577" y="7"/>
                  <a:pt x="577" y="7"/>
                  <a:pt x="577" y="7"/>
                </a:cubicBezTo>
                <a:cubicBezTo>
                  <a:pt x="571" y="291"/>
                  <a:pt x="419" y="551"/>
                  <a:pt x="175" y="697"/>
                </a:cubicBezTo>
                <a:cubicBezTo>
                  <a:pt x="0" y="401"/>
                  <a:pt x="0" y="401"/>
                  <a:pt x="0" y="401"/>
                </a:cubicBezTo>
                <a:cubicBezTo>
                  <a:pt x="62" y="364"/>
                  <a:pt x="115" y="314"/>
                  <a:pt x="155" y="25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696589" y="2057697"/>
            <a:ext cx="1456810" cy="1770548"/>
          </a:xfrm>
          <a:custGeom>
            <a:avLst/>
            <a:gdLst>
              <a:gd name="T0" fmla="*/ 0 w 574"/>
              <a:gd name="T1" fmla="*/ 485825 h 697"/>
              <a:gd name="T2" fmla="*/ 294882 w 574"/>
              <a:gd name="T3" fmla="*/ 0 h 697"/>
              <a:gd name="T4" fmla="*/ 950913 w 574"/>
              <a:gd name="T5" fmla="*/ 1147409 h 697"/>
              <a:gd name="T6" fmla="*/ 382685 w 574"/>
              <a:gd name="T7" fmla="*/ 1155700 h 697"/>
              <a:gd name="T8" fmla="*/ 314762 w 574"/>
              <a:gd name="T9" fmla="*/ 842318 h 697"/>
              <a:gd name="T10" fmla="*/ 150755 w 574"/>
              <a:gd name="T11" fmla="*/ 847292 h 697"/>
              <a:gd name="T12" fmla="*/ 238557 w 574"/>
              <a:gd name="T13" fmla="*/ 709669 h 697"/>
              <a:gd name="T14" fmla="*/ 0 w 574"/>
              <a:gd name="T15" fmla="*/ 485825 h 6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4" h="697">
                <a:moveTo>
                  <a:pt x="0" y="293"/>
                </a:moveTo>
                <a:cubicBezTo>
                  <a:pt x="178" y="0"/>
                  <a:pt x="178" y="0"/>
                  <a:pt x="178" y="0"/>
                </a:cubicBezTo>
                <a:cubicBezTo>
                  <a:pt x="421" y="147"/>
                  <a:pt x="571" y="409"/>
                  <a:pt x="574" y="692"/>
                </a:cubicBezTo>
                <a:cubicBezTo>
                  <a:pt x="231" y="697"/>
                  <a:pt x="231" y="697"/>
                  <a:pt x="231" y="697"/>
                </a:cubicBezTo>
                <a:cubicBezTo>
                  <a:pt x="230" y="630"/>
                  <a:pt x="215" y="566"/>
                  <a:pt x="190" y="508"/>
                </a:cubicBezTo>
                <a:cubicBezTo>
                  <a:pt x="91" y="511"/>
                  <a:pt x="91" y="511"/>
                  <a:pt x="91" y="511"/>
                </a:cubicBezTo>
                <a:cubicBezTo>
                  <a:pt x="144" y="428"/>
                  <a:pt x="144" y="428"/>
                  <a:pt x="144" y="428"/>
                </a:cubicBezTo>
                <a:cubicBezTo>
                  <a:pt x="106" y="374"/>
                  <a:pt x="57" y="328"/>
                  <a:pt x="0" y="29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" name="Group 12"/>
          <p:cNvGrpSpPr/>
          <p:nvPr/>
        </p:nvGrpSpPr>
        <p:grpSpPr>
          <a:xfrm>
            <a:off x="4341666" y="4340913"/>
            <a:ext cx="701337" cy="570696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2" name="Freeform 34"/>
          <p:cNvSpPr>
            <a:spLocks/>
          </p:cNvSpPr>
          <p:nvPr/>
        </p:nvSpPr>
        <p:spPr bwMode="auto">
          <a:xfrm>
            <a:off x="7170842" y="2797045"/>
            <a:ext cx="508304" cy="449934"/>
          </a:xfrm>
          <a:custGeom>
            <a:avLst/>
            <a:gdLst>
              <a:gd name="T0" fmla="*/ 331787 w 136"/>
              <a:gd name="T1" fmla="*/ 117317 h 120"/>
              <a:gd name="T2" fmla="*/ 165894 w 136"/>
              <a:gd name="T3" fmla="*/ 0 h 120"/>
              <a:gd name="T4" fmla="*/ 0 w 136"/>
              <a:gd name="T5" fmla="*/ 117317 h 120"/>
              <a:gd name="T6" fmla="*/ 90266 w 136"/>
              <a:gd name="T7" fmla="*/ 222413 h 120"/>
              <a:gd name="T8" fmla="*/ 53671 w 136"/>
              <a:gd name="T9" fmla="*/ 293292 h 120"/>
              <a:gd name="T10" fmla="*/ 178092 w 136"/>
              <a:gd name="T11" fmla="*/ 234634 h 120"/>
              <a:gd name="T12" fmla="*/ 331787 w 136"/>
              <a:gd name="T13" fmla="*/ 11731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" name="Freeform 55"/>
          <p:cNvSpPr>
            <a:spLocks noEditPoints="1"/>
          </p:cNvSpPr>
          <p:nvPr/>
        </p:nvSpPr>
        <p:spPr bwMode="auto">
          <a:xfrm>
            <a:off x="5760240" y="5168315"/>
            <a:ext cx="603154" cy="629906"/>
          </a:xfrm>
          <a:custGeom>
            <a:avLst/>
            <a:gdLst>
              <a:gd name="T0" fmla="*/ 253757 w 129"/>
              <a:gd name="T1" fmla="*/ 281274 h 135"/>
              <a:gd name="T2" fmla="*/ 388279 w 129"/>
              <a:gd name="T3" fmla="*/ 79490 h 135"/>
              <a:gd name="T4" fmla="*/ 388279 w 129"/>
              <a:gd name="T5" fmla="*/ 64204 h 135"/>
              <a:gd name="T6" fmla="*/ 357706 w 129"/>
              <a:gd name="T7" fmla="*/ 30573 h 135"/>
              <a:gd name="T8" fmla="*/ 342420 w 129"/>
              <a:gd name="T9" fmla="*/ 30573 h 135"/>
              <a:gd name="T10" fmla="*/ 327133 w 129"/>
              <a:gd name="T11" fmla="*/ 48917 h 135"/>
              <a:gd name="T12" fmla="*/ 308789 w 129"/>
              <a:gd name="T13" fmla="*/ 48917 h 135"/>
              <a:gd name="T14" fmla="*/ 308789 w 129"/>
              <a:gd name="T15" fmla="*/ 0 h 135"/>
              <a:gd name="T16" fmla="*/ 82548 w 129"/>
              <a:gd name="T17" fmla="*/ 0 h 135"/>
              <a:gd name="T18" fmla="*/ 82548 w 129"/>
              <a:gd name="T19" fmla="*/ 48917 h 135"/>
              <a:gd name="T20" fmla="*/ 67261 w 129"/>
              <a:gd name="T21" fmla="*/ 48917 h 135"/>
              <a:gd name="T22" fmla="*/ 51974 w 129"/>
              <a:gd name="T23" fmla="*/ 30573 h 135"/>
              <a:gd name="T24" fmla="*/ 36688 w 129"/>
              <a:gd name="T25" fmla="*/ 30573 h 135"/>
              <a:gd name="T26" fmla="*/ 3057 w 129"/>
              <a:gd name="T27" fmla="*/ 64204 h 135"/>
              <a:gd name="T28" fmla="*/ 3057 w 129"/>
              <a:gd name="T29" fmla="*/ 79490 h 135"/>
              <a:gd name="T30" fmla="*/ 140637 w 129"/>
              <a:gd name="T31" fmla="*/ 281274 h 135"/>
              <a:gd name="T32" fmla="*/ 180382 w 129"/>
              <a:gd name="T33" fmla="*/ 299618 h 135"/>
              <a:gd name="T34" fmla="*/ 180382 w 129"/>
              <a:gd name="T35" fmla="*/ 314905 h 135"/>
              <a:gd name="T36" fmla="*/ 165095 w 129"/>
              <a:gd name="T37" fmla="*/ 324077 h 135"/>
              <a:gd name="T38" fmla="*/ 180382 w 129"/>
              <a:gd name="T39" fmla="*/ 330191 h 135"/>
              <a:gd name="T40" fmla="*/ 180382 w 129"/>
              <a:gd name="T41" fmla="*/ 348535 h 135"/>
              <a:gd name="T42" fmla="*/ 165095 w 129"/>
              <a:gd name="T43" fmla="*/ 363822 h 135"/>
              <a:gd name="T44" fmla="*/ 146751 w 129"/>
              <a:gd name="T45" fmla="*/ 379108 h 135"/>
              <a:gd name="T46" fmla="*/ 131465 w 129"/>
              <a:gd name="T47" fmla="*/ 394395 h 135"/>
              <a:gd name="T48" fmla="*/ 149809 w 129"/>
              <a:gd name="T49" fmla="*/ 412739 h 135"/>
              <a:gd name="T50" fmla="*/ 244585 w 129"/>
              <a:gd name="T51" fmla="*/ 412739 h 135"/>
              <a:gd name="T52" fmla="*/ 259872 w 129"/>
              <a:gd name="T53" fmla="*/ 394395 h 135"/>
              <a:gd name="T54" fmla="*/ 244585 w 129"/>
              <a:gd name="T55" fmla="*/ 379108 h 135"/>
              <a:gd name="T56" fmla="*/ 226242 w 129"/>
              <a:gd name="T57" fmla="*/ 363822 h 135"/>
              <a:gd name="T58" fmla="*/ 210955 w 129"/>
              <a:gd name="T59" fmla="*/ 348535 h 135"/>
              <a:gd name="T60" fmla="*/ 210955 w 129"/>
              <a:gd name="T61" fmla="*/ 330191 h 135"/>
              <a:gd name="T62" fmla="*/ 229299 w 129"/>
              <a:gd name="T63" fmla="*/ 324077 h 135"/>
              <a:gd name="T64" fmla="*/ 210955 w 129"/>
              <a:gd name="T65" fmla="*/ 314905 h 135"/>
              <a:gd name="T66" fmla="*/ 210955 w 129"/>
              <a:gd name="T67" fmla="*/ 299618 h 135"/>
              <a:gd name="T68" fmla="*/ 253757 w 129"/>
              <a:gd name="T69" fmla="*/ 281274 h 135"/>
              <a:gd name="T70" fmla="*/ 308789 w 129"/>
              <a:gd name="T71" fmla="*/ 64204 h 135"/>
              <a:gd name="T72" fmla="*/ 327133 w 129"/>
              <a:gd name="T73" fmla="*/ 64204 h 135"/>
              <a:gd name="T74" fmla="*/ 342420 w 129"/>
              <a:gd name="T75" fmla="*/ 48917 h 135"/>
              <a:gd name="T76" fmla="*/ 357706 w 129"/>
              <a:gd name="T77" fmla="*/ 64204 h 135"/>
              <a:gd name="T78" fmla="*/ 357706 w 129"/>
              <a:gd name="T79" fmla="*/ 79490 h 135"/>
              <a:gd name="T80" fmla="*/ 278216 w 129"/>
              <a:gd name="T81" fmla="*/ 217070 h 135"/>
              <a:gd name="T82" fmla="*/ 308789 w 129"/>
              <a:gd name="T83" fmla="*/ 64204 h 135"/>
              <a:gd name="T84" fmla="*/ 110063 w 129"/>
              <a:gd name="T85" fmla="*/ 220127 h 135"/>
              <a:gd name="T86" fmla="*/ 30573 w 129"/>
              <a:gd name="T87" fmla="*/ 82548 h 135"/>
              <a:gd name="T88" fmla="*/ 30573 w 129"/>
              <a:gd name="T89" fmla="*/ 67261 h 135"/>
              <a:gd name="T90" fmla="*/ 45860 w 129"/>
              <a:gd name="T91" fmla="*/ 51975 h 135"/>
              <a:gd name="T92" fmla="*/ 61146 w 129"/>
              <a:gd name="T93" fmla="*/ 67261 h 135"/>
              <a:gd name="T94" fmla="*/ 79490 w 129"/>
              <a:gd name="T95" fmla="*/ 67261 h 135"/>
              <a:gd name="T96" fmla="*/ 110063 w 129"/>
              <a:gd name="T97" fmla="*/ 22012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4" name="Group 25"/>
          <p:cNvGrpSpPr/>
          <p:nvPr/>
        </p:nvGrpSpPr>
        <p:grpSpPr>
          <a:xfrm>
            <a:off x="4375285" y="2798127"/>
            <a:ext cx="481769" cy="47412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15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7" name="Group 28"/>
          <p:cNvGrpSpPr/>
          <p:nvPr/>
        </p:nvGrpSpPr>
        <p:grpSpPr>
          <a:xfrm>
            <a:off x="7266577" y="4395428"/>
            <a:ext cx="411680" cy="516183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18" name="Freeform 80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81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22" name="Group 33"/>
          <p:cNvGrpSpPr/>
          <p:nvPr/>
        </p:nvGrpSpPr>
        <p:grpSpPr>
          <a:xfrm>
            <a:off x="5775539" y="1876915"/>
            <a:ext cx="572700" cy="645955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23" name="Freeform 147"/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49"/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6001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  <a:endParaRPr lang="en-US" altLang="zh-CN" sz="2800" b="1" dirty="0" smtClean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 7"/>
          <p:cNvGrpSpPr/>
          <p:nvPr/>
        </p:nvGrpSpPr>
        <p:grpSpPr>
          <a:xfrm>
            <a:off x="5571856" y="3175688"/>
            <a:ext cx="996950" cy="1165225"/>
            <a:chOff x="4333875" y="882650"/>
            <a:chExt cx="996950" cy="1165225"/>
          </a:xfrm>
          <a:solidFill>
            <a:schemeClr val="bg1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6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7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8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9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0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6" name="TextBox 40"/>
          <p:cNvSpPr txBox="1"/>
          <p:nvPr/>
        </p:nvSpPr>
        <p:spPr>
          <a:xfrm>
            <a:off x="1318101" y="1593208"/>
            <a:ext cx="2452860" cy="70942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吴坤：软件工程，组长，负责编写代码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711978" y="3199601"/>
            <a:ext cx="2452860" cy="70942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李金阳：计算机科学与技术，负责编写代码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0"/>
          <p:cNvSpPr txBox="1"/>
          <p:nvPr/>
        </p:nvSpPr>
        <p:spPr>
          <a:xfrm>
            <a:off x="1330540" y="4796138"/>
            <a:ext cx="2452860" cy="70942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赵张毅：材料物理，负责测试填表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0"/>
          <p:cNvSpPr txBox="1"/>
          <p:nvPr/>
        </p:nvSpPr>
        <p:spPr>
          <a:xfrm>
            <a:off x="8129322" y="1816425"/>
            <a:ext cx="2452860" cy="67826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董江枫：网络与新媒体，负责讲解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0"/>
          <p:cNvSpPr txBox="1"/>
          <p:nvPr/>
        </p:nvSpPr>
        <p:spPr>
          <a:xfrm>
            <a:off x="8648116" y="3365746"/>
            <a:ext cx="2452860" cy="70942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杨登富：计算机科学与技术，负责实验报告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0"/>
          <p:cNvSpPr txBox="1"/>
          <p:nvPr/>
        </p:nvSpPr>
        <p:spPr>
          <a:xfrm>
            <a:off x="7661455" y="5756837"/>
            <a:ext cx="2452860" cy="678263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杨一龙：统计学，负责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"/>
          <p:cNvSpPr txBox="1"/>
          <p:nvPr/>
        </p:nvSpPr>
        <p:spPr>
          <a:xfrm>
            <a:off x="982821" y="0"/>
            <a:ext cx="244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4" name="TextBox 40"/>
          <p:cNvSpPr txBox="1"/>
          <p:nvPr/>
        </p:nvSpPr>
        <p:spPr>
          <a:xfrm>
            <a:off x="8242119" y="4554999"/>
            <a:ext cx="2452860" cy="70942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张基伟：软件工程，负责代码调试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01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1285875" y="2984838"/>
            <a:ext cx="2386910" cy="238691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3304698" y="1906057"/>
            <a:ext cx="1841857" cy="184185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3607661" y="4485506"/>
            <a:ext cx="1210444" cy="121044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4440814" y="3778352"/>
            <a:ext cx="822536" cy="821119"/>
          </a:xfrm>
          <a:prstGeom prst="rect">
            <a:avLst/>
          </a:prstGeom>
          <a:solidFill>
            <a:srgbClr val="42D2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982821" y="0"/>
            <a:ext cx="244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ome-pc\Desktop\1)NM3DV@48JFBQ8$AP%3DB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1189" y="3390040"/>
            <a:ext cx="5023333" cy="1911164"/>
          </a:xfrm>
          <a:prstGeom prst="rect">
            <a:avLst/>
          </a:prstGeom>
          <a:noFill/>
        </p:spPr>
      </p:pic>
      <p:pic>
        <p:nvPicPr>
          <p:cNvPr id="1028" name="Picture 4" descr="C:\Users\home-pc\Documents\Tencent Files\913548468\Image\Group\HZ~(V3]8VJZ7HC_3Y1`{__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858" y="1724628"/>
            <a:ext cx="4791919" cy="1665097"/>
          </a:xfrm>
          <a:prstGeom prst="rect">
            <a:avLst/>
          </a:prstGeom>
          <a:noFill/>
        </p:spPr>
      </p:pic>
      <p:pic>
        <p:nvPicPr>
          <p:cNvPr id="1029" name="Picture 5" descr="C:\Users\home-pc\Documents\Tencent Files\913548468\Image\Group\G2%H]VR(N_[RCQ2IC6$V}[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458" y="4213184"/>
            <a:ext cx="5132976" cy="2025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573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1453381" y="2349036"/>
            <a:ext cx="3747269" cy="3201925"/>
            <a:chOff x="1202" y="1274"/>
            <a:chExt cx="3023" cy="2497"/>
          </a:xfrm>
        </p:grpSpPr>
        <p:sp>
          <p:nvSpPr>
            <p:cNvPr id="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205" y="1277"/>
              <a:ext cx="3017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1984" y="3695"/>
              <a:ext cx="1529" cy="61"/>
            </a:xfrm>
            <a:custGeom>
              <a:avLst/>
              <a:gdLst>
                <a:gd name="T0" fmla="*/ 457 w 552"/>
                <a:gd name="T1" fmla="*/ 0 h 22"/>
                <a:gd name="T2" fmla="*/ 457 w 552"/>
                <a:gd name="T3" fmla="*/ 6 h 22"/>
                <a:gd name="T4" fmla="*/ 92 w 552"/>
                <a:gd name="T5" fmla="*/ 7 h 22"/>
                <a:gd name="T6" fmla="*/ 92 w 552"/>
                <a:gd name="T7" fmla="*/ 1 h 22"/>
                <a:gd name="T8" fmla="*/ 0 w 552"/>
                <a:gd name="T9" fmla="*/ 11 h 22"/>
                <a:gd name="T10" fmla="*/ 254 w 552"/>
                <a:gd name="T11" fmla="*/ 22 h 22"/>
                <a:gd name="T12" fmla="*/ 276 w 552"/>
                <a:gd name="T13" fmla="*/ 22 h 22"/>
                <a:gd name="T14" fmla="*/ 552 w 552"/>
                <a:gd name="T15" fmla="*/ 9 h 22"/>
                <a:gd name="T16" fmla="*/ 457 w 55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22">
                  <a:moveTo>
                    <a:pt x="457" y="0"/>
                  </a:moveTo>
                  <a:cubicBezTo>
                    <a:pt x="457" y="6"/>
                    <a:pt x="457" y="6"/>
                    <a:pt x="457" y="6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35" y="4"/>
                    <a:pt x="0" y="7"/>
                    <a:pt x="0" y="11"/>
                  </a:cubicBezTo>
                  <a:cubicBezTo>
                    <a:pt x="0" y="17"/>
                    <a:pt x="112" y="22"/>
                    <a:pt x="254" y="22"/>
                  </a:cubicBezTo>
                  <a:cubicBezTo>
                    <a:pt x="261" y="22"/>
                    <a:pt x="268" y="22"/>
                    <a:pt x="276" y="22"/>
                  </a:cubicBezTo>
                  <a:cubicBezTo>
                    <a:pt x="428" y="21"/>
                    <a:pt x="552" y="15"/>
                    <a:pt x="552" y="9"/>
                  </a:cubicBezTo>
                  <a:cubicBezTo>
                    <a:pt x="552" y="5"/>
                    <a:pt x="515" y="2"/>
                    <a:pt x="45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1202" y="1274"/>
              <a:ext cx="3020" cy="1835"/>
            </a:xfrm>
            <a:custGeom>
              <a:avLst/>
              <a:gdLst>
                <a:gd name="T0" fmla="*/ 2 w 1090"/>
                <a:gd name="T1" fmla="*/ 662 h 662"/>
                <a:gd name="T2" fmla="*/ 0 w 1090"/>
                <a:gd name="T3" fmla="*/ 28 h 662"/>
                <a:gd name="T4" fmla="*/ 24 w 1090"/>
                <a:gd name="T5" fmla="*/ 3 h 662"/>
                <a:gd name="T6" fmla="*/ 1063 w 1090"/>
                <a:gd name="T7" fmla="*/ 0 h 662"/>
                <a:gd name="T8" fmla="*/ 1088 w 1090"/>
                <a:gd name="T9" fmla="*/ 24 h 662"/>
                <a:gd name="T10" fmla="*/ 1090 w 1090"/>
                <a:gd name="T11" fmla="*/ 659 h 662"/>
                <a:gd name="T12" fmla="*/ 2 w 1090"/>
                <a:gd name="T13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662">
                  <a:moveTo>
                    <a:pt x="2" y="66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1" y="3"/>
                    <a:pt x="24" y="3"/>
                  </a:cubicBezTo>
                  <a:cubicBezTo>
                    <a:pt x="1063" y="0"/>
                    <a:pt x="1063" y="0"/>
                    <a:pt x="1063" y="0"/>
                  </a:cubicBezTo>
                  <a:cubicBezTo>
                    <a:pt x="1077" y="0"/>
                    <a:pt x="1088" y="11"/>
                    <a:pt x="1088" y="24"/>
                  </a:cubicBezTo>
                  <a:cubicBezTo>
                    <a:pt x="1090" y="659"/>
                    <a:pt x="1090" y="659"/>
                    <a:pt x="1090" y="659"/>
                  </a:cubicBezTo>
                  <a:lnTo>
                    <a:pt x="2" y="662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1208" y="3100"/>
              <a:ext cx="3017" cy="283"/>
            </a:xfrm>
            <a:custGeom>
              <a:avLst/>
              <a:gdLst>
                <a:gd name="T0" fmla="*/ 1064 w 1089"/>
                <a:gd name="T1" fmla="*/ 98 h 102"/>
                <a:gd name="T2" fmla="*/ 25 w 1089"/>
                <a:gd name="T3" fmla="*/ 101 h 102"/>
                <a:gd name="T4" fmla="*/ 0 w 1089"/>
                <a:gd name="T5" fmla="*/ 77 h 102"/>
                <a:gd name="T6" fmla="*/ 0 w 1089"/>
                <a:gd name="T7" fmla="*/ 3 h 102"/>
                <a:gd name="T8" fmla="*/ 1088 w 1089"/>
                <a:gd name="T9" fmla="*/ 0 h 102"/>
                <a:gd name="T10" fmla="*/ 1089 w 1089"/>
                <a:gd name="T11" fmla="*/ 73 h 102"/>
                <a:gd name="T12" fmla="*/ 1064 w 1089"/>
                <a:gd name="T13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02">
                  <a:moveTo>
                    <a:pt x="1064" y="98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2"/>
                    <a:pt x="0" y="91"/>
                    <a:pt x="0" y="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88" y="0"/>
                    <a:pt x="1088" y="0"/>
                    <a:pt x="1088" y="0"/>
                  </a:cubicBezTo>
                  <a:cubicBezTo>
                    <a:pt x="1089" y="73"/>
                    <a:pt x="1089" y="73"/>
                    <a:pt x="1089" y="73"/>
                  </a:cubicBezTo>
                  <a:cubicBezTo>
                    <a:pt x="1089" y="87"/>
                    <a:pt x="1078" y="98"/>
                    <a:pt x="1064" y="9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2238" y="3366"/>
              <a:ext cx="1012" cy="366"/>
            </a:xfrm>
            <a:custGeom>
              <a:avLst/>
              <a:gdLst>
                <a:gd name="T0" fmla="*/ 0 w 1012"/>
                <a:gd name="T1" fmla="*/ 366 h 366"/>
                <a:gd name="T2" fmla="*/ 0 w 1012"/>
                <a:gd name="T3" fmla="*/ 330 h 366"/>
                <a:gd name="T4" fmla="*/ 120 w 1012"/>
                <a:gd name="T5" fmla="*/ 316 h 366"/>
                <a:gd name="T6" fmla="*/ 200 w 1012"/>
                <a:gd name="T7" fmla="*/ 0 h 366"/>
                <a:gd name="T8" fmla="*/ 809 w 1012"/>
                <a:gd name="T9" fmla="*/ 0 h 366"/>
                <a:gd name="T10" fmla="*/ 892 w 1012"/>
                <a:gd name="T11" fmla="*/ 313 h 366"/>
                <a:gd name="T12" fmla="*/ 1012 w 1012"/>
                <a:gd name="T13" fmla="*/ 327 h 366"/>
                <a:gd name="T14" fmla="*/ 1012 w 1012"/>
                <a:gd name="T15" fmla="*/ 363 h 366"/>
                <a:gd name="T16" fmla="*/ 0 w 1012"/>
                <a:gd name="T1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2" h="366">
                  <a:moveTo>
                    <a:pt x="0" y="366"/>
                  </a:moveTo>
                  <a:lnTo>
                    <a:pt x="0" y="330"/>
                  </a:lnTo>
                  <a:lnTo>
                    <a:pt x="120" y="316"/>
                  </a:lnTo>
                  <a:lnTo>
                    <a:pt x="200" y="0"/>
                  </a:lnTo>
                  <a:lnTo>
                    <a:pt x="809" y="0"/>
                  </a:lnTo>
                  <a:lnTo>
                    <a:pt x="892" y="313"/>
                  </a:lnTo>
                  <a:lnTo>
                    <a:pt x="1012" y="327"/>
                  </a:lnTo>
                  <a:lnTo>
                    <a:pt x="1012" y="363"/>
                  </a:lnTo>
                  <a:lnTo>
                    <a:pt x="0" y="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2695" y="1327"/>
              <a:ext cx="42" cy="33"/>
            </a:xfrm>
            <a:custGeom>
              <a:avLst/>
              <a:gdLst>
                <a:gd name="T0" fmla="*/ 6 w 11"/>
                <a:gd name="T1" fmla="*/ 0 h 12"/>
                <a:gd name="T2" fmla="*/ 11 w 11"/>
                <a:gd name="T3" fmla="*/ 6 h 12"/>
                <a:gd name="T4" fmla="*/ 6 w 11"/>
                <a:gd name="T5" fmla="*/ 12 h 12"/>
                <a:gd name="T6" fmla="*/ 0 w 11"/>
                <a:gd name="T7" fmla="*/ 6 h 12"/>
                <a:gd name="T8" fmla="*/ 6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2427" y="3366"/>
              <a:ext cx="631" cy="61"/>
            </a:xfrm>
            <a:custGeom>
              <a:avLst/>
              <a:gdLst>
                <a:gd name="T0" fmla="*/ 620 w 631"/>
                <a:gd name="T1" fmla="*/ 0 h 61"/>
                <a:gd name="T2" fmla="*/ 11 w 631"/>
                <a:gd name="T3" fmla="*/ 0 h 61"/>
                <a:gd name="T4" fmla="*/ 0 w 631"/>
                <a:gd name="T5" fmla="*/ 61 h 61"/>
                <a:gd name="T6" fmla="*/ 631 w 631"/>
                <a:gd name="T7" fmla="*/ 59 h 61"/>
                <a:gd name="T8" fmla="*/ 620 w 63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61">
                  <a:moveTo>
                    <a:pt x="620" y="0"/>
                  </a:moveTo>
                  <a:lnTo>
                    <a:pt x="11" y="0"/>
                  </a:lnTo>
                  <a:lnTo>
                    <a:pt x="0" y="61"/>
                  </a:lnTo>
                  <a:lnTo>
                    <a:pt x="631" y="59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8292" y="2513732"/>
            <a:ext cx="3313728" cy="209147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1000" t="-49000" r="-41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41069" y="1434735"/>
            <a:ext cx="4194423" cy="230986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b="1" dirty="0" smtClean="0"/>
              <a:t>网络爬虫是一个自动提取网页的程序，它为搜索引擎从万维网上下载网页，是搜索引擎的重要组成部分，传统网络爬虫是一个从一个或很多初始网页上的</a:t>
            </a:r>
            <a:r>
              <a:rPr lang="en-US" sz="1600" b="1" dirty="0" smtClean="0"/>
              <a:t>URL</a:t>
            </a:r>
            <a:r>
              <a:rPr lang="zh-CN" altLang="en-US" sz="1600" b="1" dirty="0" smtClean="0"/>
              <a:t>，在抓取网页的过程中，不断从当前页面上抽取新的</a:t>
            </a:r>
            <a:r>
              <a:rPr lang="en-US" sz="1600" b="1" dirty="0" smtClean="0"/>
              <a:t>URL</a:t>
            </a:r>
            <a:r>
              <a:rPr lang="zh-CN" altLang="en-US" sz="1600" b="1" dirty="0" smtClean="0"/>
              <a:t>放入队列，直到满足系统的一定条件。</a:t>
            </a:r>
            <a:endParaRPr lang="zh-CN" altLang="en-US" sz="1600" dirty="0" smtClean="0"/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51701" y="4391689"/>
            <a:ext cx="4194423" cy="131843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600" b="1" dirty="0" smtClean="0"/>
              <a:t>我们可以利用网络爬虫爬取网页中的信息，并且保存下来，以便查看或使用。使用</a:t>
            </a:r>
            <a:r>
              <a:rPr lang="en-US" sz="1600" b="1" dirty="0" smtClean="0"/>
              <a:t>python</a:t>
            </a:r>
            <a:r>
              <a:rPr lang="zh-CN" altLang="en-US" sz="1600" b="1" dirty="0" smtClean="0"/>
              <a:t>编写网络爬虫更加有效率并且简便。</a:t>
            </a:r>
            <a:endParaRPr lang="zh-CN" altLang="en-US" sz="1600" dirty="0" smtClean="0"/>
          </a:p>
          <a:p>
            <a:pPr lvl="0" defTabSz="457200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1744" y="142318"/>
            <a:ext cx="7040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88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特色和创新点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饼形 8"/>
          <p:cNvSpPr/>
          <p:nvPr/>
        </p:nvSpPr>
        <p:spPr>
          <a:xfrm>
            <a:off x="5106116" y="2516916"/>
            <a:ext cx="1460889" cy="1460889"/>
          </a:xfrm>
          <a:prstGeom prst="pie">
            <a:avLst>
              <a:gd name="adj1" fmla="val 10777963"/>
              <a:gd name="adj2" fmla="val 1620000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5217596" y="2526207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72215" y="-228070"/>
            <a:ext cx="7040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631" y="1323332"/>
            <a:ext cx="6466388" cy="5232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、对网页进行抓取时没使用</a:t>
            </a:r>
            <a:r>
              <a:rPr lang="en-US" altLang="zh-CN" sz="2800" dirty="0" err="1" smtClean="0"/>
              <a:t>Scrapy</a:t>
            </a:r>
            <a:r>
              <a:rPr lang="zh-CN" altLang="en-US" sz="2800" dirty="0" smtClean="0"/>
              <a:t>框架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165909" y="2203015"/>
            <a:ext cx="6477959" cy="138499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、对网页进行抓取使用了</a:t>
            </a:r>
            <a:r>
              <a:rPr lang="en-US" sz="2800" dirty="0" smtClean="0"/>
              <a:t>Beautiful Soup</a:t>
            </a:r>
            <a:r>
              <a:rPr lang="zh-CN" altLang="en-US" sz="2800" dirty="0" smtClean="0"/>
              <a:t>，能够抓取天气网上的近几天的天气报告，并将数据保存为</a:t>
            </a:r>
            <a:r>
              <a:rPr lang="en-US" altLang="zh-CN" sz="2800" dirty="0" smtClean="0"/>
              <a:t>CSV</a:t>
            </a:r>
            <a:r>
              <a:rPr lang="zh-CN" altLang="en-US" sz="2800" dirty="0" smtClean="0"/>
              <a:t>格式，能够查阅</a:t>
            </a:r>
          </a:p>
        </p:txBody>
      </p:sp>
      <p:pic>
        <p:nvPicPr>
          <p:cNvPr id="5" name="Picture 2" descr="C:\Users\home-pc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0230" y="1012464"/>
            <a:ext cx="5321300" cy="568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126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特色和创新点</a:t>
            </a:r>
            <a:endParaRPr lang="zh-CN" altLang="en-US" sz="28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5217596" y="2526207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olidFill>
                <a:srgbClr val="EAE7D4"/>
              </a:solidFill>
              <a:latin typeface="Broadway" pitchFamily="82" charset="0"/>
            </a:endParaRPr>
          </a:p>
        </p:txBody>
      </p:sp>
      <p:pic>
        <p:nvPicPr>
          <p:cNvPr id="2050" name="Picture 2" descr="C:\Users\home-pc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38" y="1024038"/>
            <a:ext cx="5321300" cy="5689600"/>
          </a:xfrm>
          <a:prstGeom prst="rect">
            <a:avLst/>
          </a:prstGeom>
          <a:noFill/>
        </p:spPr>
      </p:pic>
      <p:pic>
        <p:nvPicPr>
          <p:cNvPr id="2051" name="Picture 3" descr="C:\Users\home-pc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075" y="2896082"/>
            <a:ext cx="6442298" cy="2393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126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514600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9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233</Words>
  <Application>Microsoft Office PowerPoint</Application>
  <PresentationFormat>自定义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yyl</cp:lastModifiedBy>
  <cp:revision>50</cp:revision>
  <dcterms:created xsi:type="dcterms:W3CDTF">2015-07-31T08:15:03Z</dcterms:created>
  <dcterms:modified xsi:type="dcterms:W3CDTF">2017-12-18T14:51:33Z</dcterms:modified>
</cp:coreProperties>
</file>