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317" r:id="rId6"/>
    <p:sldId id="288" r:id="rId7"/>
    <p:sldId id="316" r:id="rId8"/>
    <p:sldId id="318" r:id="rId9"/>
    <p:sldId id="259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299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9779"/>
    <a:srgbClr val="E94848"/>
    <a:srgbClr val="EEECE1"/>
    <a:srgbClr val="A5CB52"/>
    <a:srgbClr val="F2F2F2"/>
    <a:srgbClr val="30B8D8"/>
    <a:srgbClr val="007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5" autoAdjust="0"/>
    <p:restoredTop sz="99755" autoAdjust="0"/>
  </p:normalViewPr>
  <p:slideViewPr>
    <p:cSldViewPr>
      <p:cViewPr varScale="1">
        <p:scale>
          <a:sx n="71" d="100"/>
          <a:sy n="71" d="100"/>
        </p:scale>
        <p:origin x="78" y="954"/>
      </p:cViewPr>
      <p:guideLst>
        <p:guide orient="horz" pos="1584"/>
        <p:guide pos="28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64D4F-0E9C-4E20-8456-E7D024E175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-1"/>
            <a:ext cx="9144000" cy="5279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47"/>
          <p:cNvSpPr/>
          <p:nvPr userDrawn="1"/>
        </p:nvSpPr>
        <p:spPr>
          <a:xfrm rot="2700000">
            <a:off x="488189" y="379561"/>
            <a:ext cx="216704" cy="216704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-1" fmla="*/ 0 w 416623"/>
              <a:gd name="connsiteY0-2" fmla="*/ 416623 h 416623"/>
              <a:gd name="connsiteX1-3" fmla="*/ 416623 w 416623"/>
              <a:gd name="connsiteY1-4" fmla="*/ 0 h 416623"/>
              <a:gd name="connsiteX2-5" fmla="*/ 416623 w 416623"/>
              <a:gd name="connsiteY2-6" fmla="*/ 416623 h 416623"/>
              <a:gd name="connsiteX3-7" fmla="*/ 0 w 416623"/>
              <a:gd name="connsiteY3-8" fmla="*/ 416623 h 4166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47"/>
          <p:cNvSpPr/>
          <p:nvPr userDrawn="1"/>
        </p:nvSpPr>
        <p:spPr>
          <a:xfrm rot="2700000">
            <a:off x="469274" y="712765"/>
            <a:ext cx="108352" cy="108352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-1" fmla="*/ 0 w 416623"/>
              <a:gd name="connsiteY0-2" fmla="*/ 416623 h 416623"/>
              <a:gd name="connsiteX1-3" fmla="*/ 416623 w 416623"/>
              <a:gd name="connsiteY1-4" fmla="*/ 0 h 416623"/>
              <a:gd name="connsiteX2-5" fmla="*/ 416623 w 416623"/>
              <a:gd name="connsiteY2-6" fmla="*/ 416623 h 416623"/>
              <a:gd name="connsiteX3-7" fmla="*/ 0 w 416623"/>
              <a:gd name="connsiteY3-8" fmla="*/ 416623 h 4166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47"/>
          <p:cNvSpPr/>
          <p:nvPr userDrawn="1"/>
        </p:nvSpPr>
        <p:spPr>
          <a:xfrm rot="18900000" flipV="1">
            <a:off x="132264" y="388006"/>
            <a:ext cx="298169" cy="298169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-1" fmla="*/ 0 w 416623"/>
              <a:gd name="connsiteY0-2" fmla="*/ 416623 h 416623"/>
              <a:gd name="connsiteX1-3" fmla="*/ 416623 w 416623"/>
              <a:gd name="connsiteY1-4" fmla="*/ 0 h 416623"/>
              <a:gd name="connsiteX2-5" fmla="*/ 416623 w 416623"/>
              <a:gd name="connsiteY2-6" fmla="*/ 416623 h 416623"/>
              <a:gd name="connsiteX3-7" fmla="*/ 0 w 416623"/>
              <a:gd name="connsiteY3-8" fmla="*/ 416623 h 4166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47"/>
          <p:cNvSpPr/>
          <p:nvPr userDrawn="1"/>
        </p:nvSpPr>
        <p:spPr>
          <a:xfrm rot="2700000">
            <a:off x="290580" y="602328"/>
            <a:ext cx="136370" cy="136370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-1" fmla="*/ 0 w 416623"/>
              <a:gd name="connsiteY0-2" fmla="*/ 416623 h 416623"/>
              <a:gd name="connsiteX1-3" fmla="*/ 416623 w 416623"/>
              <a:gd name="connsiteY1-4" fmla="*/ 0 h 416623"/>
              <a:gd name="connsiteX2-5" fmla="*/ 416623 w 416623"/>
              <a:gd name="connsiteY2-6" fmla="*/ 416623 h 416623"/>
              <a:gd name="connsiteX3-7" fmla="*/ 0 w 416623"/>
              <a:gd name="connsiteY3-8" fmla="*/ 416623 h 4166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92ADA-4250-4FCF-A651-0F312BFFC3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DBEC0-2DB8-4133-8823-AC5F1478E7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1.xml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5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16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7.xml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-950112" y="-552328"/>
            <a:ext cx="3197376" cy="15986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/>
          <p:nvPr/>
        </p:nvSpPr>
        <p:spPr>
          <a:xfrm rot="5400000">
            <a:off x="-335752" y="1125526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 rot="5400000">
            <a:off x="440446" y="159020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2"/>
          <p:cNvSpPr/>
          <p:nvPr/>
        </p:nvSpPr>
        <p:spPr>
          <a:xfrm rot="5400000">
            <a:off x="315136" y="412526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"/>
          <p:cNvSpPr/>
          <p:nvPr/>
        </p:nvSpPr>
        <p:spPr>
          <a:xfrm rot="5400000">
            <a:off x="906560" y="1928305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2"/>
          <p:cNvSpPr/>
          <p:nvPr/>
        </p:nvSpPr>
        <p:spPr>
          <a:xfrm rot="5400000">
            <a:off x="906560" y="2456469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"/>
          <p:cNvSpPr/>
          <p:nvPr/>
        </p:nvSpPr>
        <p:spPr>
          <a:xfrm rot="5400000">
            <a:off x="440446" y="239194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2"/>
          <p:cNvSpPr/>
          <p:nvPr/>
        </p:nvSpPr>
        <p:spPr>
          <a:xfrm rot="5400000">
            <a:off x="367402" y="3265808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"/>
          <p:cNvSpPr/>
          <p:nvPr/>
        </p:nvSpPr>
        <p:spPr>
          <a:xfrm rot="5400000">
            <a:off x="486335" y="425795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"/>
          <p:cNvSpPr/>
          <p:nvPr/>
        </p:nvSpPr>
        <p:spPr>
          <a:xfrm rot="5400000">
            <a:off x="-335752" y="4444812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"/>
          <p:cNvSpPr/>
          <p:nvPr/>
        </p:nvSpPr>
        <p:spPr>
          <a:xfrm rot="5400000">
            <a:off x="486335" y="4918502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2"/>
          <p:cNvSpPr/>
          <p:nvPr/>
        </p:nvSpPr>
        <p:spPr>
          <a:xfrm rot="5400000">
            <a:off x="795492" y="460875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2"/>
          <p:cNvSpPr/>
          <p:nvPr/>
        </p:nvSpPr>
        <p:spPr>
          <a:xfrm rot="5400000">
            <a:off x="1106720" y="4305215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"/>
          <p:cNvSpPr/>
          <p:nvPr/>
        </p:nvSpPr>
        <p:spPr>
          <a:xfrm rot="5400000">
            <a:off x="1104649" y="368780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"/>
          <p:cNvSpPr/>
          <p:nvPr/>
        </p:nvSpPr>
        <p:spPr>
          <a:xfrm rot="5400000">
            <a:off x="-233773" y="3135261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"/>
          <p:cNvSpPr/>
          <p:nvPr/>
        </p:nvSpPr>
        <p:spPr>
          <a:xfrm rot="5400000">
            <a:off x="-457281" y="119735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"/>
          <p:cNvSpPr/>
          <p:nvPr/>
        </p:nvSpPr>
        <p:spPr>
          <a:xfrm rot="5400000">
            <a:off x="151528" y="15026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"/>
          <p:cNvSpPr/>
          <p:nvPr/>
        </p:nvSpPr>
        <p:spPr>
          <a:xfrm rot="5400000">
            <a:off x="151528" y="252347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"/>
          <p:cNvSpPr/>
          <p:nvPr/>
        </p:nvSpPr>
        <p:spPr>
          <a:xfrm rot="5400000">
            <a:off x="-75391" y="3863968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2"/>
          <p:cNvSpPr/>
          <p:nvPr/>
        </p:nvSpPr>
        <p:spPr>
          <a:xfrm rot="5400000">
            <a:off x="1306481" y="1479337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"/>
          <p:cNvSpPr/>
          <p:nvPr/>
        </p:nvSpPr>
        <p:spPr>
          <a:xfrm rot="5400000">
            <a:off x="-700570" y="1070967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"/>
          <p:cNvSpPr/>
          <p:nvPr/>
        </p:nvSpPr>
        <p:spPr>
          <a:xfrm rot="5400000">
            <a:off x="-407031" y="2913873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2"/>
          <p:cNvSpPr/>
          <p:nvPr/>
        </p:nvSpPr>
        <p:spPr>
          <a:xfrm rot="5400000">
            <a:off x="361002" y="4020142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2"/>
          <p:cNvSpPr/>
          <p:nvPr/>
        </p:nvSpPr>
        <p:spPr>
          <a:xfrm rot="5400000">
            <a:off x="1277524" y="3061881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2"/>
          <p:cNvSpPr/>
          <p:nvPr/>
        </p:nvSpPr>
        <p:spPr>
          <a:xfrm rot="5400000">
            <a:off x="1747240" y="2233233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2"/>
          <p:cNvSpPr/>
          <p:nvPr/>
        </p:nvSpPr>
        <p:spPr>
          <a:xfrm rot="5400000">
            <a:off x="1687430" y="2829651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2"/>
          <p:cNvSpPr/>
          <p:nvPr/>
        </p:nvSpPr>
        <p:spPr>
          <a:xfrm rot="5400000">
            <a:off x="1501312" y="4527089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2"/>
          <p:cNvSpPr/>
          <p:nvPr/>
        </p:nvSpPr>
        <p:spPr>
          <a:xfrm rot="5400000">
            <a:off x="1164999" y="5043965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2"/>
          <p:cNvSpPr/>
          <p:nvPr/>
        </p:nvSpPr>
        <p:spPr>
          <a:xfrm rot="5400000">
            <a:off x="-470723" y="2550230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2"/>
          <p:cNvSpPr/>
          <p:nvPr/>
        </p:nvSpPr>
        <p:spPr>
          <a:xfrm rot="5400000">
            <a:off x="197724" y="4516526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2"/>
          <p:cNvSpPr/>
          <p:nvPr/>
        </p:nvSpPr>
        <p:spPr>
          <a:xfrm rot="5400000">
            <a:off x="176184" y="1235392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2"/>
          <p:cNvSpPr/>
          <p:nvPr/>
        </p:nvSpPr>
        <p:spPr>
          <a:xfrm rot="5400000">
            <a:off x="1184628" y="2196878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2"/>
          <p:cNvSpPr/>
          <p:nvPr/>
        </p:nvSpPr>
        <p:spPr>
          <a:xfrm rot="5400000">
            <a:off x="1226534" y="542473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2"/>
          <p:cNvSpPr/>
          <p:nvPr/>
        </p:nvSpPr>
        <p:spPr>
          <a:xfrm rot="16200000">
            <a:off x="7402359" y="1913156"/>
            <a:ext cx="2340562" cy="117028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2"/>
          <p:cNvSpPr/>
          <p:nvPr/>
        </p:nvSpPr>
        <p:spPr>
          <a:xfrm rot="16200000">
            <a:off x="8150524" y="3620765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2"/>
          <p:cNvSpPr/>
          <p:nvPr/>
        </p:nvSpPr>
        <p:spPr>
          <a:xfrm rot="16200000">
            <a:off x="7913119" y="342548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2"/>
          <p:cNvSpPr/>
          <p:nvPr/>
        </p:nvSpPr>
        <p:spPr>
          <a:xfrm rot="16200000">
            <a:off x="7539660" y="4355011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2"/>
          <p:cNvSpPr/>
          <p:nvPr/>
        </p:nvSpPr>
        <p:spPr>
          <a:xfrm rot="16200000">
            <a:off x="7704062" y="3216430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2"/>
          <p:cNvSpPr/>
          <p:nvPr/>
        </p:nvSpPr>
        <p:spPr>
          <a:xfrm rot="16200000">
            <a:off x="7704062" y="2688266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2"/>
          <p:cNvSpPr/>
          <p:nvPr/>
        </p:nvSpPr>
        <p:spPr>
          <a:xfrm rot="16200000">
            <a:off x="7913119" y="262374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2"/>
          <p:cNvSpPr/>
          <p:nvPr/>
        </p:nvSpPr>
        <p:spPr>
          <a:xfrm rot="16200000">
            <a:off x="7696061" y="1605865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2"/>
          <p:cNvSpPr/>
          <p:nvPr/>
        </p:nvSpPr>
        <p:spPr>
          <a:xfrm rot="16200000">
            <a:off x="8051961" y="85068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2"/>
          <p:cNvSpPr/>
          <p:nvPr/>
        </p:nvSpPr>
        <p:spPr>
          <a:xfrm rot="16200000">
            <a:off x="8150524" y="301479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2"/>
          <p:cNvSpPr/>
          <p:nvPr/>
        </p:nvSpPr>
        <p:spPr>
          <a:xfrm rot="16200000">
            <a:off x="8051961" y="190138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2"/>
          <p:cNvSpPr/>
          <p:nvPr/>
        </p:nvSpPr>
        <p:spPr>
          <a:xfrm rot="16200000">
            <a:off x="7742804" y="49988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2"/>
          <p:cNvSpPr/>
          <p:nvPr/>
        </p:nvSpPr>
        <p:spPr>
          <a:xfrm rot="16200000">
            <a:off x="7439845" y="807552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2"/>
          <p:cNvSpPr/>
          <p:nvPr/>
        </p:nvSpPr>
        <p:spPr>
          <a:xfrm rot="16200000">
            <a:off x="7433647" y="142084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2"/>
          <p:cNvSpPr/>
          <p:nvPr/>
        </p:nvSpPr>
        <p:spPr>
          <a:xfrm rot="16200000">
            <a:off x="8456467" y="1814992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2"/>
          <p:cNvSpPr/>
          <p:nvPr/>
        </p:nvSpPr>
        <p:spPr>
          <a:xfrm rot="16200000">
            <a:off x="7785940" y="4383500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2"/>
          <p:cNvSpPr/>
          <p:nvPr/>
        </p:nvSpPr>
        <p:spPr>
          <a:xfrm rot="16200000">
            <a:off x="8427737" y="36263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2"/>
          <p:cNvSpPr/>
          <p:nvPr/>
        </p:nvSpPr>
        <p:spPr>
          <a:xfrm rot="16200000">
            <a:off x="8427737" y="260560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2"/>
          <p:cNvSpPr/>
          <p:nvPr/>
        </p:nvSpPr>
        <p:spPr>
          <a:xfrm rot="16200000">
            <a:off x="8276086" y="1076191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2"/>
          <p:cNvSpPr/>
          <p:nvPr/>
        </p:nvSpPr>
        <p:spPr>
          <a:xfrm rot="16200000">
            <a:off x="7491229" y="3814035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2"/>
          <p:cNvSpPr/>
          <p:nvPr/>
        </p:nvSpPr>
        <p:spPr>
          <a:xfrm rot="16200000">
            <a:off x="7286929" y="3063551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2"/>
          <p:cNvSpPr/>
          <p:nvPr/>
        </p:nvSpPr>
        <p:spPr>
          <a:xfrm rot="16200000">
            <a:off x="8165890" y="1805786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2"/>
          <p:cNvSpPr/>
          <p:nvPr/>
        </p:nvSpPr>
        <p:spPr>
          <a:xfrm rot="16200000">
            <a:off x="7703908" y="852253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2"/>
          <p:cNvSpPr/>
          <p:nvPr/>
        </p:nvSpPr>
        <p:spPr>
          <a:xfrm rot="16200000">
            <a:off x="7135069" y="4083577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2"/>
          <p:cNvSpPr/>
          <p:nvPr/>
        </p:nvSpPr>
        <p:spPr>
          <a:xfrm rot="16200000">
            <a:off x="7258114" y="1919896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2"/>
          <p:cNvSpPr/>
          <p:nvPr/>
        </p:nvSpPr>
        <p:spPr>
          <a:xfrm rot="16200000">
            <a:off x="7281990" y="2426460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2"/>
          <p:cNvSpPr/>
          <p:nvPr/>
        </p:nvSpPr>
        <p:spPr>
          <a:xfrm rot="16200000">
            <a:off x="7396060" y="760750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2"/>
          <p:cNvSpPr/>
          <p:nvPr/>
        </p:nvSpPr>
        <p:spPr>
          <a:xfrm rot="16200000">
            <a:off x="7563822" y="159758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2"/>
          <p:cNvSpPr/>
          <p:nvPr/>
        </p:nvSpPr>
        <p:spPr>
          <a:xfrm rot="16200000">
            <a:off x="7745609" y="1926117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2"/>
          <p:cNvSpPr/>
          <p:nvPr/>
        </p:nvSpPr>
        <p:spPr>
          <a:xfrm rot="16200000">
            <a:off x="8071565" y="45702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2"/>
          <p:cNvSpPr/>
          <p:nvPr/>
        </p:nvSpPr>
        <p:spPr>
          <a:xfrm rot="16200000">
            <a:off x="8093105" y="373815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2"/>
          <p:cNvSpPr/>
          <p:nvPr/>
        </p:nvSpPr>
        <p:spPr>
          <a:xfrm rot="16200000">
            <a:off x="7444988" y="2956836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2"/>
          <p:cNvSpPr/>
          <p:nvPr/>
        </p:nvSpPr>
        <p:spPr>
          <a:xfrm rot="16200000">
            <a:off x="7670838" y="4745366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2"/>
          <p:cNvSpPr/>
          <p:nvPr/>
        </p:nvSpPr>
        <p:spPr>
          <a:xfrm rot="16200000">
            <a:off x="6602252" y="1252110"/>
            <a:ext cx="221029" cy="11030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2"/>
          <p:cNvSpPr/>
          <p:nvPr/>
        </p:nvSpPr>
        <p:spPr>
          <a:xfrm rot="16200000">
            <a:off x="6789362" y="863370"/>
            <a:ext cx="346918" cy="1731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2"/>
          <p:cNvSpPr/>
          <p:nvPr/>
        </p:nvSpPr>
        <p:spPr>
          <a:xfrm rot="5400000">
            <a:off x="2373847" y="3995607"/>
            <a:ext cx="151366" cy="7554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2"/>
          <p:cNvSpPr/>
          <p:nvPr/>
        </p:nvSpPr>
        <p:spPr>
          <a:xfrm rot="5400000">
            <a:off x="2143823" y="4294172"/>
            <a:ext cx="223729" cy="11165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2"/>
          <p:cNvSpPr/>
          <p:nvPr/>
        </p:nvSpPr>
        <p:spPr>
          <a:xfrm rot="5400000">
            <a:off x="954577" y="553142"/>
            <a:ext cx="2388807" cy="11921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2"/>
          <p:cNvSpPr/>
          <p:nvPr/>
        </p:nvSpPr>
        <p:spPr>
          <a:xfrm rot="16200000" flipH="1">
            <a:off x="5815089" y="1807217"/>
            <a:ext cx="4052969" cy="214730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2"/>
          <p:cNvSpPr/>
          <p:nvPr/>
        </p:nvSpPr>
        <p:spPr>
          <a:xfrm rot="16200000" flipH="1">
            <a:off x="5726344" y="181545"/>
            <a:ext cx="2384235" cy="118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2"/>
          <p:cNvSpPr/>
          <p:nvPr/>
        </p:nvSpPr>
        <p:spPr>
          <a:xfrm rot="16200000">
            <a:off x="6556517" y="2723944"/>
            <a:ext cx="3610375" cy="18051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2"/>
          <p:cNvSpPr/>
          <p:nvPr/>
        </p:nvSpPr>
        <p:spPr>
          <a:xfrm rot="16200000">
            <a:off x="6187228" y="3832378"/>
            <a:ext cx="940772" cy="47038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86297" y="664420"/>
            <a:ext cx="55289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sz="54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人脸检测</a:t>
            </a:r>
            <a:endParaRPr lang="en-US" altLang="zh-CN" sz="5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4"/>
          <p:cNvSpPr txBox="1"/>
          <p:nvPr/>
        </p:nvSpPr>
        <p:spPr>
          <a:xfrm>
            <a:off x="2568575" y="2551430"/>
            <a:ext cx="3248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第一组：胡毓淞 李琦 初晨 晚雷天 赵冠南 李磊 王成铖 靳明振</a:t>
            </a:r>
            <a:endParaRPr lang="zh-CN" altLang="en-US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"/>
    </mc:Choice>
    <mc:Fallback>
      <p:transition advClick="0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000"/>
                            </p:stCondLst>
                            <p:childTnLst>
                              <p:par>
                                <p:cTn id="28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8571"/>
                                  </p:iterate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857"/>
                            </p:stCondLst>
                            <p:childTnLst>
                              <p:par>
                                <p:cTn id="3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6" grpId="0" animBg="1"/>
      <p:bldP spid="119" grpId="0" animBg="1"/>
      <p:bldP spid="120" grpId="0" animBg="1"/>
      <p:bldP spid="123" grpId="0" animBg="1"/>
      <p:bldP spid="124" grpId="0" animBg="1"/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2312035" y="238125"/>
            <a:ext cx="3641725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sz="20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产生灰度图像</a:t>
            </a:r>
            <a:endParaRPr lang="zh-CN" sz="20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14668" y="49756"/>
            <a:ext cx="710600" cy="773822"/>
            <a:chOff x="550069" y="1100038"/>
            <a:chExt cx="710600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3098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4117340" y="1684655"/>
            <a:ext cx="31565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/>
              <a:buChar char="u"/>
            </a:pP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可以看到，图像在计算机中以二维数组的方式表示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094650" y="823578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-56139" y="-601220"/>
            <a:ext cx="2013952" cy="5789615"/>
            <a:chOff x="-56639" y="-632373"/>
            <a:chExt cx="2013952" cy="5789615"/>
          </a:xfrm>
        </p:grpSpPr>
        <p:sp>
          <p:nvSpPr>
            <p:cNvPr id="98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1957705" y="823595"/>
            <a:ext cx="257365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anose="02010600030101010101" pitchFamily="2" charset="-122"/>
              </a:rPr>
              <a:t>图像在计算机如何表示？</a:t>
            </a:r>
            <a:endParaRPr lang="zh-CN" altLang="en-US" kern="0" dirty="0">
              <a:solidFill>
                <a:schemeClr val="tx1">
                  <a:lumMod val="65000"/>
                  <a:lumOff val="35000"/>
                </a:schemeClr>
              </a:solidFill>
              <a:latin typeface="方正兰亭中黑_GBK" pitchFamily="2" charset="-122"/>
              <a:ea typeface="方正兰亭中黑_GBK" pitchFamily="2" charset="-122"/>
              <a:cs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7705" y="1083945"/>
            <a:ext cx="1552575" cy="3981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2312035" y="238125"/>
            <a:ext cx="3641725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sz="20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产生灰度图像</a:t>
            </a:r>
            <a:endParaRPr lang="zh-CN" sz="20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14668" y="49756"/>
            <a:ext cx="710600" cy="773822"/>
            <a:chOff x="550069" y="1100038"/>
            <a:chExt cx="710600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3098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1586865" y="1203325"/>
            <a:ext cx="495173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/>
              <a:buChar char="u"/>
            </a:pP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/>
              <a:buChar char="u"/>
            </a:pP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转化前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转化后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094650" y="823578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-56139" y="-601220"/>
            <a:ext cx="2368153" cy="5789615"/>
            <a:chOff x="-56639" y="-632373"/>
            <a:chExt cx="2368153" cy="5789615"/>
          </a:xfrm>
        </p:grpSpPr>
        <p:sp>
          <p:nvSpPr>
            <p:cNvPr id="98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1957705" y="823595"/>
            <a:ext cx="257365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anose="02010600030101010101" pitchFamily="2" charset="-122"/>
              </a:rPr>
              <a:t>将图像转化为灰度图像</a:t>
            </a:r>
            <a:endParaRPr lang="zh-CN" altLang="en-US" kern="0" dirty="0">
              <a:solidFill>
                <a:schemeClr val="tx1">
                  <a:lumMod val="65000"/>
                  <a:lumOff val="35000"/>
                </a:schemeClr>
              </a:solidFill>
              <a:latin typeface="方正兰亭中黑_GBK" pitchFamily="2" charset="-122"/>
              <a:ea typeface="方正兰亭中黑_GBK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2800" y="3051810"/>
            <a:ext cx="2646045" cy="1503045"/>
          </a:xfrm>
          <a:prstGeom prst="rect">
            <a:avLst/>
          </a:prstGeom>
        </p:spPr>
      </p:pic>
      <p:pic>
        <p:nvPicPr>
          <p:cNvPr id="6" name="图片 5" descr="pic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0" y="1059180"/>
            <a:ext cx="2646680" cy="14846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20" y="2348230"/>
            <a:ext cx="3380740" cy="542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2312035" y="238125"/>
            <a:ext cx="3641725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sz="20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开始检测</a:t>
            </a:r>
            <a:endParaRPr lang="zh-CN" sz="20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14668" y="49756"/>
            <a:ext cx="710600" cy="773822"/>
            <a:chOff x="550069" y="1100038"/>
            <a:chExt cx="710600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3098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1581150" y="1098550"/>
            <a:ext cx="495173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/>
              <a:buChar char="u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scaleFactor: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由于照片里人的远近不同二大小不一致，这时需要多次的缩放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minNeighbors: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对检测点周边多少有效点同时检测。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094650" y="823578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-56139" y="-601220"/>
            <a:ext cx="2368153" cy="5789615"/>
            <a:chOff x="-56639" y="-632373"/>
            <a:chExt cx="2368153" cy="5789615"/>
          </a:xfrm>
        </p:grpSpPr>
        <p:sp>
          <p:nvSpPr>
            <p:cNvPr id="98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1824355" y="814070"/>
            <a:ext cx="392493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anose="02010600030101010101" pitchFamily="2" charset="-122"/>
              </a:rPr>
              <a:t>注意：要在转化后的灰度图中进行检测，不然白转化</a:t>
            </a:r>
            <a:endParaRPr lang="zh-CN" altLang="en-US" kern="0" dirty="0">
              <a:solidFill>
                <a:schemeClr val="tx1">
                  <a:lumMod val="65000"/>
                  <a:lumOff val="35000"/>
                </a:schemeClr>
              </a:solidFill>
              <a:latin typeface="方正兰亭中黑_GBK" pitchFamily="2" charset="-122"/>
              <a:ea typeface="方正兰亭中黑_GBK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4355" y="1929130"/>
            <a:ext cx="3590290" cy="2847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2312035" y="238125"/>
            <a:ext cx="3641725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sz="20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开始检测</a:t>
            </a:r>
            <a:endParaRPr lang="zh-CN" sz="20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14668" y="49756"/>
            <a:ext cx="710600" cy="773822"/>
            <a:chOff x="550069" y="1100038"/>
            <a:chExt cx="710600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3098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2094650" y="823578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-56139" y="-601220"/>
            <a:ext cx="2013952" cy="5789615"/>
            <a:chOff x="-56639" y="-632373"/>
            <a:chExt cx="2013952" cy="5789615"/>
          </a:xfrm>
        </p:grpSpPr>
        <p:sp>
          <p:nvSpPr>
            <p:cNvPr id="98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1824355" y="814070"/>
            <a:ext cx="392493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anose="02010600030101010101" pitchFamily="2" charset="-122"/>
              </a:rPr>
              <a:t>统计人脸的数量</a:t>
            </a:r>
            <a:endParaRPr lang="zh-CN" altLang="en-US" kern="0" dirty="0">
              <a:solidFill>
                <a:schemeClr val="tx1">
                  <a:lumMod val="65000"/>
                  <a:lumOff val="35000"/>
                </a:schemeClr>
              </a:solidFill>
              <a:latin typeface="方正兰亭中黑_GBK" pitchFamily="2" charset="-122"/>
              <a:ea typeface="方正兰亭中黑_GBK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68340" y="3446780"/>
            <a:ext cx="15982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/>
              <a:buNone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1058545"/>
            <a:ext cx="6757670" cy="22136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97000" y="3446780"/>
            <a:ext cx="49517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在这个矩阵中，行数代表着检测到的人脸数量，而四个数字代表着坐标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2312035" y="238125"/>
            <a:ext cx="3641725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sz="20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开始检测</a:t>
            </a:r>
            <a:endParaRPr lang="zh-CN" sz="20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14668" y="49756"/>
            <a:ext cx="710600" cy="773822"/>
            <a:chOff x="550069" y="1100038"/>
            <a:chExt cx="710600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3098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2094650" y="823578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-56139" y="-601220"/>
            <a:ext cx="2013952" cy="5789615"/>
            <a:chOff x="-56639" y="-632373"/>
            <a:chExt cx="2013952" cy="5789615"/>
          </a:xfrm>
        </p:grpSpPr>
        <p:sp>
          <p:nvSpPr>
            <p:cNvPr id="98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1824355" y="814070"/>
            <a:ext cx="392493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anose="02010600030101010101" pitchFamily="2" charset="-122"/>
              </a:rPr>
              <a:t>统计人脸的数量</a:t>
            </a:r>
            <a:endParaRPr lang="zh-CN" altLang="en-US" kern="0" dirty="0">
              <a:solidFill>
                <a:schemeClr val="tx1">
                  <a:lumMod val="65000"/>
                  <a:lumOff val="35000"/>
                </a:schemeClr>
              </a:solidFill>
              <a:latin typeface="方正兰亭中黑_GBK" pitchFamily="2" charset="-122"/>
              <a:ea typeface="方正兰亭中黑_GBK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68340" y="3446780"/>
            <a:ext cx="15982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/>
              <a:buNone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1058545"/>
            <a:ext cx="6484620" cy="20078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43940" y="3172460"/>
            <a:ext cx="49517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在这个矩阵中，行数代表着检测到的人脸数量，而四个数字代表着坐标，所以我们可以记数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3787775"/>
            <a:ext cx="3038475" cy="1131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2312035" y="238125"/>
            <a:ext cx="3641725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sz="20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绘制矩形</a:t>
            </a:r>
            <a:endParaRPr lang="zh-CN" sz="20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14668" y="49756"/>
            <a:ext cx="710600" cy="773822"/>
            <a:chOff x="550069" y="1100038"/>
            <a:chExt cx="710600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3098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2094650" y="823578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-56139" y="-601220"/>
            <a:ext cx="2013952" cy="5789615"/>
            <a:chOff x="-56639" y="-632373"/>
            <a:chExt cx="2013952" cy="5789615"/>
          </a:xfrm>
        </p:grpSpPr>
        <p:sp>
          <p:nvSpPr>
            <p:cNvPr id="98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1824355" y="814070"/>
            <a:ext cx="392493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anose="02010600030101010101" pitchFamily="2" charset="-122"/>
              </a:rPr>
              <a:t>统计人脸的数量</a:t>
            </a:r>
            <a:endParaRPr lang="zh-CN" altLang="en-US" kern="0" dirty="0">
              <a:solidFill>
                <a:schemeClr val="tx1">
                  <a:lumMod val="65000"/>
                  <a:lumOff val="35000"/>
                </a:schemeClr>
              </a:solidFill>
              <a:latin typeface="方正兰亭中黑_GBK" pitchFamily="2" charset="-122"/>
              <a:ea typeface="方正兰亭中黑_GBK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68340" y="3446780"/>
            <a:ext cx="15982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/>
              <a:buNone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20845" y="1238885"/>
            <a:ext cx="37363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我们在检测到的人脸中分别用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高，宽来表示要绘制的矩形。并因为眼睛在脸上 所以内嵌一个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遍历以同样的原理来进行眼睛矩形的绘制。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注意：在灰度图找出脸后，应在原图以相同的坐标来绘制矩形，将矩形绘制在我们要看的原图上。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0" y="1058545"/>
            <a:ext cx="3872230" cy="3872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2312035" y="238125"/>
            <a:ext cx="3641725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sz="20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结果</a:t>
            </a:r>
            <a:endParaRPr lang="zh-CN" sz="20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14668" y="49756"/>
            <a:ext cx="710600" cy="773822"/>
            <a:chOff x="550069" y="1100038"/>
            <a:chExt cx="710600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3098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1316990" y="916305"/>
            <a:ext cx="59817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/>
              <a:buChar char="u"/>
            </a:pP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由于计算机不可能达到百分百精确，可能会出现一些误差，我们可以尝试修改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detectMultiscale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中的参数来调整。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094650" y="823578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-56139" y="-601220"/>
            <a:ext cx="2368153" cy="5789615"/>
            <a:chOff x="-56639" y="-632373"/>
            <a:chExt cx="2368153" cy="5789615"/>
          </a:xfrm>
        </p:grpSpPr>
        <p:sp>
          <p:nvSpPr>
            <p:cNvPr id="98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pic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1840" y="1593850"/>
            <a:ext cx="1930400" cy="1286510"/>
          </a:xfrm>
          <a:prstGeom prst="rect">
            <a:avLst/>
          </a:prstGeom>
        </p:spPr>
      </p:pic>
      <p:pic>
        <p:nvPicPr>
          <p:cNvPr id="4" name="图片 3" descr="pic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40" y="3324860"/>
            <a:ext cx="1905635" cy="10839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100" y="1602105"/>
            <a:ext cx="1918335" cy="12782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800" y="3360420"/>
            <a:ext cx="1905635" cy="1090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2312035" y="238125"/>
            <a:ext cx="3641725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sz="20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结果</a:t>
            </a:r>
            <a:endParaRPr lang="zh-CN" sz="20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14668" y="49756"/>
            <a:ext cx="710600" cy="773822"/>
            <a:chOff x="550069" y="1100038"/>
            <a:chExt cx="710600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3098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1316990" y="916305"/>
            <a:ext cx="59817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/>
              <a:buChar char="u"/>
            </a:pP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由于计算机不可能达到百分百精确，可能会出现一些误差，我们可以尝试修改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detectMultiscale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中的参数来调整。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094650" y="823578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-56139" y="-601220"/>
            <a:ext cx="2368153" cy="5789615"/>
            <a:chOff x="-56639" y="-632373"/>
            <a:chExt cx="2368153" cy="5789615"/>
          </a:xfrm>
        </p:grpSpPr>
        <p:sp>
          <p:nvSpPr>
            <p:cNvPr id="98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pic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230" y="1727200"/>
            <a:ext cx="3066415" cy="25546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495" y="1731010"/>
            <a:ext cx="3066415" cy="2550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-622431" y="-511446"/>
            <a:ext cx="2637494" cy="150591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/>
          <p:nvPr/>
        </p:nvSpPr>
        <p:spPr>
          <a:xfrm rot="5400000">
            <a:off x="-335752" y="1125526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 rot="5400000">
            <a:off x="440446" y="159020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2"/>
          <p:cNvSpPr/>
          <p:nvPr/>
        </p:nvSpPr>
        <p:spPr>
          <a:xfrm rot="5400000">
            <a:off x="315136" y="412526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"/>
          <p:cNvSpPr/>
          <p:nvPr/>
        </p:nvSpPr>
        <p:spPr>
          <a:xfrm rot="5400000">
            <a:off x="906560" y="1928305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2"/>
          <p:cNvSpPr/>
          <p:nvPr/>
        </p:nvSpPr>
        <p:spPr>
          <a:xfrm rot="5400000">
            <a:off x="906560" y="2456469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"/>
          <p:cNvSpPr/>
          <p:nvPr/>
        </p:nvSpPr>
        <p:spPr>
          <a:xfrm rot="5400000">
            <a:off x="440446" y="239194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2"/>
          <p:cNvSpPr/>
          <p:nvPr/>
        </p:nvSpPr>
        <p:spPr>
          <a:xfrm rot="5400000">
            <a:off x="367402" y="3265808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"/>
          <p:cNvSpPr/>
          <p:nvPr/>
        </p:nvSpPr>
        <p:spPr>
          <a:xfrm rot="5400000">
            <a:off x="486335" y="425795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"/>
          <p:cNvSpPr/>
          <p:nvPr/>
        </p:nvSpPr>
        <p:spPr>
          <a:xfrm rot="5400000">
            <a:off x="-335752" y="4444812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"/>
          <p:cNvSpPr/>
          <p:nvPr/>
        </p:nvSpPr>
        <p:spPr>
          <a:xfrm rot="5400000">
            <a:off x="486335" y="4918502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2"/>
          <p:cNvSpPr/>
          <p:nvPr/>
        </p:nvSpPr>
        <p:spPr>
          <a:xfrm rot="5400000">
            <a:off x="795492" y="460875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2"/>
          <p:cNvSpPr/>
          <p:nvPr/>
        </p:nvSpPr>
        <p:spPr>
          <a:xfrm rot="5400000">
            <a:off x="1106720" y="4305215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"/>
          <p:cNvSpPr/>
          <p:nvPr/>
        </p:nvSpPr>
        <p:spPr>
          <a:xfrm rot="5400000">
            <a:off x="1104649" y="368780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"/>
          <p:cNvSpPr/>
          <p:nvPr/>
        </p:nvSpPr>
        <p:spPr>
          <a:xfrm rot="5400000">
            <a:off x="-233773" y="3135261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"/>
          <p:cNvSpPr/>
          <p:nvPr/>
        </p:nvSpPr>
        <p:spPr>
          <a:xfrm rot="5400000">
            <a:off x="-457281" y="119735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"/>
          <p:cNvSpPr/>
          <p:nvPr/>
        </p:nvSpPr>
        <p:spPr>
          <a:xfrm rot="5400000">
            <a:off x="151528" y="15026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"/>
          <p:cNvSpPr/>
          <p:nvPr/>
        </p:nvSpPr>
        <p:spPr>
          <a:xfrm rot="5400000">
            <a:off x="151528" y="252347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"/>
          <p:cNvSpPr/>
          <p:nvPr/>
        </p:nvSpPr>
        <p:spPr>
          <a:xfrm rot="5400000">
            <a:off x="-75391" y="3863968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2"/>
          <p:cNvSpPr/>
          <p:nvPr/>
        </p:nvSpPr>
        <p:spPr>
          <a:xfrm rot="5400000">
            <a:off x="1306481" y="1479337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"/>
          <p:cNvSpPr/>
          <p:nvPr/>
        </p:nvSpPr>
        <p:spPr>
          <a:xfrm rot="5400000">
            <a:off x="-700570" y="1070967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"/>
          <p:cNvSpPr/>
          <p:nvPr/>
        </p:nvSpPr>
        <p:spPr>
          <a:xfrm rot="5400000">
            <a:off x="-407031" y="2913873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2"/>
          <p:cNvSpPr/>
          <p:nvPr/>
        </p:nvSpPr>
        <p:spPr>
          <a:xfrm rot="5400000">
            <a:off x="361002" y="4020142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2"/>
          <p:cNvSpPr/>
          <p:nvPr/>
        </p:nvSpPr>
        <p:spPr>
          <a:xfrm rot="5400000">
            <a:off x="1277524" y="3061881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2"/>
          <p:cNvSpPr/>
          <p:nvPr/>
        </p:nvSpPr>
        <p:spPr>
          <a:xfrm rot="5400000">
            <a:off x="1747240" y="2233233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2"/>
          <p:cNvSpPr/>
          <p:nvPr/>
        </p:nvSpPr>
        <p:spPr>
          <a:xfrm rot="5400000">
            <a:off x="1687430" y="2829651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2"/>
          <p:cNvSpPr/>
          <p:nvPr/>
        </p:nvSpPr>
        <p:spPr>
          <a:xfrm rot="5400000">
            <a:off x="1501312" y="4527089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2"/>
          <p:cNvSpPr/>
          <p:nvPr/>
        </p:nvSpPr>
        <p:spPr>
          <a:xfrm rot="5400000">
            <a:off x="1164999" y="5043965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2"/>
          <p:cNvSpPr/>
          <p:nvPr/>
        </p:nvSpPr>
        <p:spPr>
          <a:xfrm rot="5400000">
            <a:off x="-470723" y="2550230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2"/>
          <p:cNvSpPr/>
          <p:nvPr/>
        </p:nvSpPr>
        <p:spPr>
          <a:xfrm rot="5400000">
            <a:off x="197724" y="4516526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2"/>
          <p:cNvSpPr/>
          <p:nvPr/>
        </p:nvSpPr>
        <p:spPr>
          <a:xfrm rot="5400000">
            <a:off x="176184" y="1235392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2"/>
          <p:cNvSpPr/>
          <p:nvPr/>
        </p:nvSpPr>
        <p:spPr>
          <a:xfrm rot="5400000">
            <a:off x="1184628" y="2196878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2"/>
          <p:cNvSpPr/>
          <p:nvPr/>
        </p:nvSpPr>
        <p:spPr>
          <a:xfrm rot="5400000">
            <a:off x="1226534" y="542473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2"/>
          <p:cNvSpPr/>
          <p:nvPr/>
        </p:nvSpPr>
        <p:spPr>
          <a:xfrm rot="16200000">
            <a:off x="7402359" y="1913156"/>
            <a:ext cx="2340562" cy="117028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2"/>
          <p:cNvSpPr/>
          <p:nvPr/>
        </p:nvSpPr>
        <p:spPr>
          <a:xfrm rot="16200000">
            <a:off x="8150524" y="3620765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2"/>
          <p:cNvSpPr/>
          <p:nvPr/>
        </p:nvSpPr>
        <p:spPr>
          <a:xfrm rot="16200000">
            <a:off x="7913119" y="342548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2"/>
          <p:cNvSpPr/>
          <p:nvPr/>
        </p:nvSpPr>
        <p:spPr>
          <a:xfrm rot="16200000">
            <a:off x="7539660" y="4355011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2"/>
          <p:cNvSpPr/>
          <p:nvPr/>
        </p:nvSpPr>
        <p:spPr>
          <a:xfrm rot="16200000">
            <a:off x="7704062" y="3216430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2"/>
          <p:cNvSpPr/>
          <p:nvPr/>
        </p:nvSpPr>
        <p:spPr>
          <a:xfrm rot="16200000">
            <a:off x="7704062" y="2688266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2"/>
          <p:cNvSpPr/>
          <p:nvPr/>
        </p:nvSpPr>
        <p:spPr>
          <a:xfrm rot="16200000">
            <a:off x="7913119" y="262374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2"/>
          <p:cNvSpPr/>
          <p:nvPr/>
        </p:nvSpPr>
        <p:spPr>
          <a:xfrm rot="16200000">
            <a:off x="7696061" y="1605865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2"/>
          <p:cNvSpPr/>
          <p:nvPr/>
        </p:nvSpPr>
        <p:spPr>
          <a:xfrm rot="16200000">
            <a:off x="8051961" y="85068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2"/>
          <p:cNvSpPr/>
          <p:nvPr/>
        </p:nvSpPr>
        <p:spPr>
          <a:xfrm rot="16200000">
            <a:off x="8150524" y="301479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2"/>
          <p:cNvSpPr/>
          <p:nvPr/>
        </p:nvSpPr>
        <p:spPr>
          <a:xfrm rot="16200000">
            <a:off x="8051961" y="190138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2"/>
          <p:cNvSpPr/>
          <p:nvPr/>
        </p:nvSpPr>
        <p:spPr>
          <a:xfrm rot="16200000">
            <a:off x="7742804" y="49988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2"/>
          <p:cNvSpPr/>
          <p:nvPr/>
        </p:nvSpPr>
        <p:spPr>
          <a:xfrm rot="16200000">
            <a:off x="7439845" y="807552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2"/>
          <p:cNvSpPr/>
          <p:nvPr/>
        </p:nvSpPr>
        <p:spPr>
          <a:xfrm rot="16200000">
            <a:off x="7433647" y="142084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2"/>
          <p:cNvSpPr/>
          <p:nvPr/>
        </p:nvSpPr>
        <p:spPr>
          <a:xfrm rot="16200000">
            <a:off x="8456467" y="1814992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2"/>
          <p:cNvSpPr/>
          <p:nvPr/>
        </p:nvSpPr>
        <p:spPr>
          <a:xfrm rot="16200000">
            <a:off x="7785940" y="4383500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2"/>
          <p:cNvSpPr/>
          <p:nvPr/>
        </p:nvSpPr>
        <p:spPr>
          <a:xfrm rot="16200000">
            <a:off x="8427737" y="36263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2"/>
          <p:cNvSpPr/>
          <p:nvPr/>
        </p:nvSpPr>
        <p:spPr>
          <a:xfrm rot="16200000">
            <a:off x="8427737" y="260560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2"/>
          <p:cNvSpPr/>
          <p:nvPr/>
        </p:nvSpPr>
        <p:spPr>
          <a:xfrm rot="16200000">
            <a:off x="8276086" y="1076191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2"/>
          <p:cNvSpPr/>
          <p:nvPr/>
        </p:nvSpPr>
        <p:spPr>
          <a:xfrm rot="16200000">
            <a:off x="7491229" y="3814035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2"/>
          <p:cNvSpPr/>
          <p:nvPr/>
        </p:nvSpPr>
        <p:spPr>
          <a:xfrm rot="16200000">
            <a:off x="7286929" y="3063551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2"/>
          <p:cNvSpPr/>
          <p:nvPr/>
        </p:nvSpPr>
        <p:spPr>
          <a:xfrm rot="16200000">
            <a:off x="8165890" y="1805786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2"/>
          <p:cNvSpPr/>
          <p:nvPr/>
        </p:nvSpPr>
        <p:spPr>
          <a:xfrm rot="16200000">
            <a:off x="7703908" y="852253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2"/>
          <p:cNvSpPr/>
          <p:nvPr/>
        </p:nvSpPr>
        <p:spPr>
          <a:xfrm rot="16200000">
            <a:off x="7135069" y="4083577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2"/>
          <p:cNvSpPr/>
          <p:nvPr/>
        </p:nvSpPr>
        <p:spPr>
          <a:xfrm rot="16200000">
            <a:off x="7258114" y="1919896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2"/>
          <p:cNvSpPr/>
          <p:nvPr/>
        </p:nvSpPr>
        <p:spPr>
          <a:xfrm rot="16200000">
            <a:off x="7281990" y="2426460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2"/>
          <p:cNvSpPr/>
          <p:nvPr/>
        </p:nvSpPr>
        <p:spPr>
          <a:xfrm rot="16200000">
            <a:off x="7396060" y="760750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2"/>
          <p:cNvSpPr/>
          <p:nvPr/>
        </p:nvSpPr>
        <p:spPr>
          <a:xfrm rot="16200000">
            <a:off x="7563822" y="159758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2"/>
          <p:cNvSpPr/>
          <p:nvPr/>
        </p:nvSpPr>
        <p:spPr>
          <a:xfrm rot="16200000">
            <a:off x="7745609" y="1926117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2"/>
          <p:cNvSpPr/>
          <p:nvPr/>
        </p:nvSpPr>
        <p:spPr>
          <a:xfrm rot="16200000">
            <a:off x="8071565" y="45702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2"/>
          <p:cNvSpPr/>
          <p:nvPr/>
        </p:nvSpPr>
        <p:spPr>
          <a:xfrm rot="16200000">
            <a:off x="8093105" y="373815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2"/>
          <p:cNvSpPr/>
          <p:nvPr/>
        </p:nvSpPr>
        <p:spPr>
          <a:xfrm rot="16200000">
            <a:off x="7444988" y="2956836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2"/>
          <p:cNvSpPr/>
          <p:nvPr/>
        </p:nvSpPr>
        <p:spPr>
          <a:xfrm rot="16200000">
            <a:off x="7670838" y="4745366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2"/>
          <p:cNvSpPr/>
          <p:nvPr/>
        </p:nvSpPr>
        <p:spPr>
          <a:xfrm rot="16200000">
            <a:off x="6602252" y="1252110"/>
            <a:ext cx="221029" cy="11030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2"/>
          <p:cNvSpPr/>
          <p:nvPr/>
        </p:nvSpPr>
        <p:spPr>
          <a:xfrm rot="16200000">
            <a:off x="6789362" y="863370"/>
            <a:ext cx="346918" cy="1731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2"/>
          <p:cNvSpPr/>
          <p:nvPr/>
        </p:nvSpPr>
        <p:spPr>
          <a:xfrm rot="5400000">
            <a:off x="2373847" y="3995607"/>
            <a:ext cx="151366" cy="7554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2"/>
          <p:cNvSpPr/>
          <p:nvPr/>
        </p:nvSpPr>
        <p:spPr>
          <a:xfrm rot="5400000">
            <a:off x="2143823" y="4294172"/>
            <a:ext cx="223729" cy="11165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2"/>
          <p:cNvSpPr/>
          <p:nvPr/>
        </p:nvSpPr>
        <p:spPr>
          <a:xfrm rot="5400000">
            <a:off x="954577" y="553142"/>
            <a:ext cx="2388807" cy="11921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2"/>
          <p:cNvSpPr/>
          <p:nvPr/>
        </p:nvSpPr>
        <p:spPr>
          <a:xfrm rot="16200000" flipH="1">
            <a:off x="5815089" y="1807217"/>
            <a:ext cx="4052969" cy="214730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2"/>
          <p:cNvSpPr/>
          <p:nvPr/>
        </p:nvSpPr>
        <p:spPr>
          <a:xfrm rot="16200000" flipH="1">
            <a:off x="5726344" y="181545"/>
            <a:ext cx="2384235" cy="118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2"/>
          <p:cNvSpPr/>
          <p:nvPr/>
        </p:nvSpPr>
        <p:spPr>
          <a:xfrm rot="16200000">
            <a:off x="6556517" y="2723944"/>
            <a:ext cx="3610375" cy="18051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2"/>
          <p:cNvSpPr/>
          <p:nvPr/>
        </p:nvSpPr>
        <p:spPr>
          <a:xfrm rot="16200000">
            <a:off x="6187228" y="3832378"/>
            <a:ext cx="940772" cy="47038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84759" y="1595330"/>
            <a:ext cx="5774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感谢您的观看</a:t>
            </a:r>
            <a:endParaRPr lang="zh-CN" altLang="en-US" sz="5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TextBox 4"/>
          <p:cNvSpPr txBox="1"/>
          <p:nvPr/>
        </p:nvSpPr>
        <p:spPr>
          <a:xfrm>
            <a:off x="3520496" y="2549305"/>
            <a:ext cx="375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your download to watch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"/>
    </mc:Choice>
    <mc:Fallback>
      <p:transition advClick="0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000"/>
                            </p:stCondLst>
                            <p:childTnLst>
                              <p:par>
                                <p:cTn id="28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8571"/>
                                  </p:iterate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2428"/>
                            </p:stCondLst>
                            <p:childTnLst>
                              <p:par>
                                <p:cTn id="29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545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9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6" grpId="0" animBg="1"/>
      <p:bldP spid="119" grpId="0" animBg="1"/>
      <p:bldP spid="120" grpId="0" animBg="1"/>
      <p:bldP spid="123" grpId="0" animBg="1"/>
      <p:bldP spid="124" grpId="0" animBg="1"/>
      <p:bldP spid="5" grpId="0"/>
      <p:bldP spid="1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56639" y="-632373"/>
            <a:ext cx="2368153" cy="5789614"/>
            <a:chOff x="-56639" y="-632373"/>
            <a:chExt cx="2368153" cy="5789614"/>
          </a:xfrm>
        </p:grpSpPr>
        <p:sp>
          <p:nvSpPr>
            <p:cNvPr id="59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79914" y="1166106"/>
            <a:ext cx="4464496" cy="3277199"/>
            <a:chOff x="611560" y="1735977"/>
            <a:chExt cx="5256584" cy="3277199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611560" y="1735977"/>
              <a:ext cx="4968552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611560" y="2555277"/>
              <a:ext cx="4392488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611560" y="3374577"/>
              <a:ext cx="4248472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11560" y="4193877"/>
              <a:ext cx="4464496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11560" y="5013176"/>
              <a:ext cx="525658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4513580" y="1275715"/>
            <a:ext cx="2423160" cy="3371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opencv</a:t>
            </a:r>
            <a:r>
              <a:rPr lang="zh-CN" altLang="en-US" sz="16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库</a:t>
            </a:r>
            <a:endParaRPr lang="zh-CN" altLang="en-US" sz="16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gray">
          <a:xfrm>
            <a:off x="4513580" y="2118360"/>
            <a:ext cx="2423160" cy="3371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Haar</a:t>
            </a:r>
            <a:r>
              <a:rPr lang="zh-CN" altLang="en-US" sz="16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级联分类器</a:t>
            </a:r>
            <a:endParaRPr lang="zh-CN" altLang="en-US" sz="16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55" name="Rectangle 11"/>
          <p:cNvSpPr>
            <a:spLocks noChangeArrowheads="1"/>
          </p:cNvSpPr>
          <p:nvPr/>
        </p:nvSpPr>
        <p:spPr bwMode="gray">
          <a:xfrm>
            <a:off x="4513580" y="2931795"/>
            <a:ext cx="2423160" cy="3371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训练</a:t>
            </a:r>
            <a:endParaRPr lang="zh-CN" altLang="en-US" sz="16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gray">
          <a:xfrm>
            <a:off x="4513580" y="3723640"/>
            <a:ext cx="2423160" cy="3371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实现</a:t>
            </a:r>
            <a:endParaRPr lang="zh-CN" altLang="en-US" sz="16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707904" y="1191568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707904" y="2010010"/>
            <a:ext cx="710599" cy="773822"/>
            <a:chOff x="550069" y="1100038"/>
            <a:chExt cx="710599" cy="773822"/>
          </a:xfrm>
        </p:grpSpPr>
        <p:sp>
          <p:nvSpPr>
            <p:cNvPr id="98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50069" y="1182919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707904" y="2825056"/>
            <a:ext cx="710599" cy="773822"/>
            <a:chOff x="550069" y="1100038"/>
            <a:chExt cx="710599" cy="7738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1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50069" y="1198061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707904" y="3646912"/>
            <a:ext cx="710599" cy="773822"/>
            <a:chOff x="550069" y="1100038"/>
            <a:chExt cx="710599" cy="773822"/>
          </a:xfrm>
        </p:grpSpPr>
        <p:sp>
          <p:nvSpPr>
            <p:cNvPr id="10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0069" y="117700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587366" y="2154432"/>
            <a:ext cx="1701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dirty="0">
                <a:solidFill>
                  <a:schemeClr val="accent3">
                    <a:lumMod val="75000"/>
                  </a:schemeClr>
                </a:solidFill>
              </a:rPr>
              <a:t>目录</a:t>
            </a:r>
            <a:endParaRPr lang="en-US" altLang="zh-CN" sz="3600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Contents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2312035" y="238125"/>
            <a:ext cx="3641725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opencv—</a:t>
            </a:r>
            <a:r>
              <a:rPr lang="zh-CN" altLang="en-US" sz="20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计算机视觉库</a:t>
            </a:r>
            <a:endParaRPr lang="zh-CN" altLang="en-US" sz="20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14668" y="49756"/>
            <a:ext cx="710600" cy="773822"/>
            <a:chOff x="550069" y="1100038"/>
            <a:chExt cx="710600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3098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1778000" y="906780"/>
            <a:ext cx="394779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OpenCV用C++语言编写，它的主要接口也是C++语言，但是依然保留了大量的C语言接口。该库也有大量的Python、Java and MATLAB/OCTAVE（版本2.5）的接口。这些语言的API接口函数可以通过在线文档获得。如今也提供对于C#、Ch、Ruby的支持。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OpenCV可以在Windows，Android，Maemo，FreeBSD，OpenBSD，iOS，Linux 和Mac OS等平台上运行。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opencv 官网 https://opencv.org/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094650" y="823578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5795" y="467360"/>
            <a:ext cx="2260600" cy="226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 tmFilter="0,0; .5, 1; 1, 1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125"/>
                            </p:stCondLst>
                            <p:childTnLst>
                              <p:par>
                                <p:cTn id="4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 tmFilter="0,0; .5, 1; 1, 1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 tmFilter="0,0; .5, 1; 1, 1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3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2312035" y="238125"/>
            <a:ext cx="3641725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sz="20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困难</a:t>
            </a:r>
            <a:endParaRPr lang="zh-CN" sz="20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14668" y="49756"/>
            <a:ext cx="710600" cy="773822"/>
            <a:chOff x="550069" y="1100038"/>
            <a:chExt cx="710600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3098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1993265" y="1021715"/>
            <a:ext cx="495173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将人脸识别任务分解成数千个小任务，这些任务被称为分类器。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类似人脸的图像需要不少于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6000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个分类器，一定容错率的情况下必须每个都成功匹配，从左上角开始。每个数据块有超过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6000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个检测，计算量达到了数百万级别。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那么如何才能简化人脸检测的过程呢？我们使用级联来避免这种状况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094650" y="823578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 tmFilter="0,0; .5, 1; 1, 1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 tmFilter="0,0; .5, 1; 1, 1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 tmFilter="0,0; .5, 1; 1, 1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3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2312035" y="238125"/>
            <a:ext cx="3641725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Haar</a:t>
            </a:r>
            <a:r>
              <a:rPr lang="zh-CN" altLang="en-US" sz="20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级联分类器</a:t>
            </a:r>
            <a:endParaRPr lang="zh-CN" altLang="en-US" sz="20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14668" y="49756"/>
            <a:ext cx="710600" cy="773822"/>
            <a:chOff x="550069" y="1100038"/>
            <a:chExt cx="710600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3098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1569720" y="875030"/>
            <a:ext cx="59937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提取出图像的细节对产生稳定分类结果和跟踪很有用，这些提取的结果被称为特征。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从图像中提取的特征的集合被称为级联。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对于每个数据块，都进行一个快速，粗略的检测。若通过，会再仔细检测，以此类推。大概有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30-50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个这样的阶段就可以检测出人脸。好处是大多数图形在头几步就产生否定反馈，节省时间。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Haar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特征详细介绍：https://www.cnblogs.com/mikewolf2002/p/3438181.html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indent="0">
              <a:buFont typeface="Wingdings" panose="05000000000000000000"/>
              <a:buNone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094650" y="823578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-56139" y="-601220"/>
            <a:ext cx="2368153" cy="5789615"/>
            <a:chOff x="-56639" y="-632373"/>
            <a:chExt cx="2368153" cy="5789615"/>
          </a:xfrm>
        </p:grpSpPr>
        <p:sp>
          <p:nvSpPr>
            <p:cNvPr id="98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4570" y="2692400"/>
            <a:ext cx="3790950" cy="2004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 tmFilter="0,0; .5, 1; 1, 1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 tmFilter="0,0; .5, 1; 1, 1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 tmFilter="0,0; .5, 1; 1, 1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 tmFilter="0,0; .5, 1; 1, 1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3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2312035" y="238125"/>
            <a:ext cx="3641725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sz="20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训练</a:t>
            </a:r>
            <a:endParaRPr lang="zh-CN" sz="20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14668" y="49756"/>
            <a:ext cx="710600" cy="773822"/>
            <a:chOff x="550069" y="1100038"/>
            <a:chExt cx="710600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3098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1043305" y="828675"/>
            <a:ext cx="70573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级联的功能是从很多正负图像中训练出来的，再用于检测其他图像中的对象（正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/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负：是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/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不是要检测的对象）。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1.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先对要检测的目标对象进行概率统计，从而知道待检测对象的一些特征，建立起目标检测模型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2.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用得到的模型匹配输入的图像，如果有匹配则输出匹配的区域，否则什么也不做。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这些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XML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文件时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opencv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库自带的。可用于检测静止图像、视频和摄像头得到的人脸。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同样，我们可以创建自己的级联并训练这些级联来检测各种对象。例如监控追踪物品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108620" y="636888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-56139" y="-601220"/>
            <a:ext cx="2368153" cy="5789615"/>
            <a:chOff x="-56639" y="-632373"/>
            <a:chExt cx="2368153" cy="5789615"/>
          </a:xfrm>
        </p:grpSpPr>
        <p:sp>
          <p:nvSpPr>
            <p:cNvPr id="98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833040" y="-636958"/>
            <a:ext cx="2368153" cy="5789615"/>
            <a:chOff x="-56639" y="-632373"/>
            <a:chExt cx="2368153" cy="5789615"/>
          </a:xfrm>
        </p:grpSpPr>
        <p:sp>
          <p:nvSpPr>
            <p:cNvPr id="16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8840" y="2800350"/>
            <a:ext cx="3982085" cy="2231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 tmFilter="0,0; .5, 1; 1, 1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 tmFilter="0,0; .5, 1; 1, 1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 tmFilter="0,0; .5, 1; 1, 1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 tmFilter="0,0; .5, 1; 1, 1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 tmFilter="0,0; .5, 1; 1, 1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3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19709" y="1270654"/>
            <a:ext cx="1213553" cy="2354901"/>
            <a:chOff x="1419709" y="1270654"/>
            <a:chExt cx="1213553" cy="2354901"/>
          </a:xfrm>
        </p:grpSpPr>
        <p:sp>
          <p:nvSpPr>
            <p:cNvPr id="4" name="圆角矩形 3"/>
            <p:cNvSpPr/>
            <p:nvPr/>
          </p:nvSpPr>
          <p:spPr bwMode="auto">
            <a:xfrm rot="5400000">
              <a:off x="849035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1552084" y="1411263"/>
              <a:ext cx="948800" cy="9500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Text Box 39"/>
            <p:cNvSpPr txBox="1">
              <a:spLocks noChangeArrowheads="1"/>
            </p:cNvSpPr>
            <p:nvPr/>
          </p:nvSpPr>
          <p:spPr bwMode="auto">
            <a:xfrm>
              <a:off x="1505018" y="1355957"/>
              <a:ext cx="1042932" cy="7386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dirty="0">
                  <a:ln w="11430"/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en-US" altLang="zh-CN" sz="3200" b="1" spc="5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矩形 261"/>
            <p:cNvSpPr>
              <a:spLocks noChangeArrowheads="1"/>
            </p:cNvSpPr>
            <p:nvPr/>
          </p:nvSpPr>
          <p:spPr bwMode="auto">
            <a:xfrm>
              <a:off x="1552082" y="1951982"/>
              <a:ext cx="944880" cy="275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中黑_GBK" pitchFamily="2" charset="-122"/>
                  <a:ea typeface="方正兰亭中黑_GBK" pitchFamily="2" charset="-122"/>
                </a:rPr>
                <a:t>产生检测器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156432" y="1270654"/>
            <a:ext cx="1213553" cy="2354901"/>
            <a:chOff x="3156432" y="1270654"/>
            <a:chExt cx="1213553" cy="2354901"/>
          </a:xfrm>
        </p:grpSpPr>
        <p:sp>
          <p:nvSpPr>
            <p:cNvPr id="9" name="圆角矩形 8"/>
            <p:cNvSpPr/>
            <p:nvPr/>
          </p:nvSpPr>
          <p:spPr bwMode="auto">
            <a:xfrm rot="5400000">
              <a:off x="2585758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3288808" y="1411263"/>
              <a:ext cx="948801" cy="9500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Text Box 39"/>
            <p:cNvSpPr txBox="1">
              <a:spLocks noChangeArrowheads="1"/>
            </p:cNvSpPr>
            <p:nvPr/>
          </p:nvSpPr>
          <p:spPr bwMode="auto">
            <a:xfrm>
              <a:off x="3241741" y="1355957"/>
              <a:ext cx="1042932" cy="7386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dirty="0">
                  <a:ln w="11430"/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endParaRPr lang="en-US" altLang="zh-CN" sz="3200" b="1" spc="5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" name="矩形 261"/>
            <p:cNvSpPr>
              <a:spLocks noChangeArrowheads="1"/>
            </p:cNvSpPr>
            <p:nvPr/>
          </p:nvSpPr>
          <p:spPr bwMode="auto">
            <a:xfrm>
              <a:off x="3367544" y="1951982"/>
              <a:ext cx="79248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中黑_GBK" pitchFamily="2" charset="-122"/>
                  <a:ea typeface="方正兰亭中黑_GBK" pitchFamily="2" charset="-122"/>
                </a:rPr>
                <a:t>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中黑_GBK" pitchFamily="2" charset="-122"/>
                  <a:ea typeface="方正兰亭中黑_GBK" pitchFamily="2" charset="-122"/>
                </a:rPr>
                <a:t>转化为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</a:endParaRPr>
            </a:p>
            <a:p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中黑_GBK" pitchFamily="2" charset="-122"/>
                  <a:ea typeface="方正兰亭中黑_GBK" pitchFamily="2" charset="-122"/>
                </a:rPr>
                <a:t>灰度图像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896956" y="1270654"/>
            <a:ext cx="1213553" cy="2354901"/>
            <a:chOff x="4896956" y="1270654"/>
            <a:chExt cx="1213553" cy="2354901"/>
          </a:xfrm>
        </p:grpSpPr>
        <p:sp>
          <p:nvSpPr>
            <p:cNvPr id="15" name="圆角矩形 14"/>
            <p:cNvSpPr/>
            <p:nvPr/>
          </p:nvSpPr>
          <p:spPr bwMode="auto">
            <a:xfrm rot="5400000">
              <a:off x="4326282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5029333" y="1411263"/>
              <a:ext cx="948801" cy="9500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Text Box 39"/>
            <p:cNvSpPr txBox="1">
              <a:spLocks noChangeArrowheads="1"/>
            </p:cNvSpPr>
            <p:nvPr/>
          </p:nvSpPr>
          <p:spPr bwMode="auto">
            <a:xfrm>
              <a:off x="4982265" y="1355957"/>
              <a:ext cx="1042932" cy="7386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dirty="0">
                  <a:ln w="11430"/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endParaRPr lang="en-US" altLang="zh-CN" sz="3200" b="1" spc="5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矩形 261"/>
            <p:cNvSpPr>
              <a:spLocks noChangeArrowheads="1"/>
            </p:cNvSpPr>
            <p:nvPr/>
          </p:nvSpPr>
          <p:spPr bwMode="auto">
            <a:xfrm>
              <a:off x="5103624" y="1951982"/>
              <a:ext cx="792480" cy="275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中黑_GBK" pitchFamily="2" charset="-122"/>
                  <a:ea typeface="方正兰亭中黑_GBK" pitchFamily="2" charset="-122"/>
                </a:rPr>
                <a:t>进行检测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90610" y="1270654"/>
            <a:ext cx="1213553" cy="2354901"/>
            <a:chOff x="6590610" y="1270654"/>
            <a:chExt cx="1213553" cy="2354901"/>
          </a:xfrm>
        </p:grpSpPr>
        <p:sp>
          <p:nvSpPr>
            <p:cNvPr id="19" name="圆角矩形 18"/>
            <p:cNvSpPr/>
            <p:nvPr/>
          </p:nvSpPr>
          <p:spPr bwMode="auto">
            <a:xfrm rot="5400000">
              <a:off x="6019936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90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6722985" y="1411263"/>
              <a:ext cx="948800" cy="9500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Text Box 39"/>
            <p:cNvSpPr txBox="1">
              <a:spLocks noChangeArrowheads="1"/>
            </p:cNvSpPr>
            <p:nvPr/>
          </p:nvSpPr>
          <p:spPr bwMode="auto">
            <a:xfrm>
              <a:off x="6675919" y="1355957"/>
              <a:ext cx="1042932" cy="7386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dirty="0">
                  <a:ln w="11430"/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endParaRPr lang="en-US" altLang="zh-CN" sz="3200" b="1" spc="5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0" name="矩形 261"/>
            <p:cNvSpPr>
              <a:spLocks noChangeArrowheads="1"/>
            </p:cNvSpPr>
            <p:nvPr/>
          </p:nvSpPr>
          <p:spPr bwMode="auto">
            <a:xfrm>
              <a:off x="6797278" y="1951982"/>
              <a:ext cx="792480" cy="275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中黑_GBK" pitchFamily="2" charset="-122"/>
                  <a:ea typeface="方正兰亭中黑_GBK" pitchFamily="2" charset="-122"/>
                </a:rPr>
                <a:t>绘制矩形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673784" y="2255757"/>
            <a:ext cx="417263" cy="228018"/>
            <a:chOff x="2673784" y="2255757"/>
            <a:chExt cx="417263" cy="228018"/>
          </a:xfrm>
        </p:grpSpPr>
        <p:sp>
          <p:nvSpPr>
            <p:cNvPr id="13" name="燕尾形 12"/>
            <p:cNvSpPr/>
            <p:nvPr/>
          </p:nvSpPr>
          <p:spPr>
            <a:xfrm>
              <a:off x="2673784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2863029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151055" y="2255757"/>
            <a:ext cx="417263" cy="228018"/>
            <a:chOff x="6151055" y="2255757"/>
            <a:chExt cx="417263" cy="228018"/>
          </a:xfrm>
        </p:grpSpPr>
        <p:sp>
          <p:nvSpPr>
            <p:cNvPr id="23" name="燕尾形 22"/>
            <p:cNvSpPr/>
            <p:nvPr/>
          </p:nvSpPr>
          <p:spPr>
            <a:xfrm>
              <a:off x="6151055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燕尾形 23"/>
            <p:cNvSpPr/>
            <p:nvPr/>
          </p:nvSpPr>
          <p:spPr>
            <a:xfrm>
              <a:off x="6340300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440922" y="2255757"/>
            <a:ext cx="417263" cy="228018"/>
            <a:chOff x="4440922" y="2255757"/>
            <a:chExt cx="417263" cy="228018"/>
          </a:xfrm>
        </p:grpSpPr>
        <p:sp>
          <p:nvSpPr>
            <p:cNvPr id="25" name="燕尾形 24"/>
            <p:cNvSpPr/>
            <p:nvPr/>
          </p:nvSpPr>
          <p:spPr>
            <a:xfrm>
              <a:off x="4440922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燕尾形 25"/>
            <p:cNvSpPr/>
            <p:nvPr/>
          </p:nvSpPr>
          <p:spPr>
            <a:xfrm>
              <a:off x="4630167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474980" y="67310"/>
            <a:ext cx="2158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检测原理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2312035" y="238125"/>
            <a:ext cx="3641725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sz="20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产生分类器</a:t>
            </a:r>
            <a:endParaRPr lang="zh-CN" sz="20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14668" y="49756"/>
            <a:ext cx="710600" cy="773822"/>
            <a:chOff x="550069" y="1100038"/>
            <a:chExt cx="710600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3098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1687195" y="1672590"/>
            <a:ext cx="495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我们来导入之前介绍的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xml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文件，这里除了人脸还可以添加眼睛来同时进行检测。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094650" y="823578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035" y="952500"/>
            <a:ext cx="7515225" cy="419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335" y="2440305"/>
            <a:ext cx="2143125" cy="5048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78000" y="3324860"/>
            <a:ext cx="4951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/>
              <a:buChar char="u"/>
            </a:pP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与此同时，读入图像。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 tmFilter="0,0; .5, 1; 1, 1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50"/>
                            </p:stCondLst>
                            <p:childTnLst>
                              <p:par>
                                <p:cTn id="4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38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2312035" y="238125"/>
            <a:ext cx="3641725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sz="20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产生灰度图像</a:t>
            </a:r>
            <a:endParaRPr lang="zh-CN" sz="20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14668" y="49756"/>
            <a:ext cx="710600" cy="773822"/>
            <a:chOff x="550069" y="1100038"/>
            <a:chExt cx="710600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3098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1581150" y="1098550"/>
            <a:ext cx="495173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/>
              <a:buChar char="u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RGB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：颜色有红、绿、蓝三个通道。可以用一个三元列表来表示，例如（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255,255,255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）。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在电脑中，RGB的所谓“多少”就是指亮度，并使用整数来表示。通常情况下，RGB各有256级亮度，用数字表示为从0、1、2...直到255。注意虽然数字最高是255，但0也是数值之一，因此共256级。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按照计算，256级的RGB色彩总共能组合出约1678万种色彩，即256×256×256=16777216。通常也被简称为1600万色或千万色。也称为24位色(2的24次方)。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转换后每个点的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RGB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数据变成了一维的灰度，降低计算强度。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094650" y="823578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-56139" y="-601220"/>
            <a:ext cx="2368153" cy="5789615"/>
            <a:chOff x="-56639" y="-632373"/>
            <a:chExt cx="2368153" cy="5789615"/>
          </a:xfrm>
        </p:grpSpPr>
        <p:sp>
          <p:nvSpPr>
            <p:cNvPr id="98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1957705" y="823595"/>
            <a:ext cx="257365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anose="02010600030101010101" pitchFamily="2" charset="-122"/>
              </a:rPr>
              <a:t>为什么要产生灰度图像？</a:t>
            </a:r>
            <a:endParaRPr lang="zh-CN" altLang="en-US" kern="0" dirty="0">
              <a:solidFill>
                <a:schemeClr val="tx1">
                  <a:lumMod val="65000"/>
                  <a:lumOff val="35000"/>
                </a:schemeClr>
              </a:solidFill>
              <a:latin typeface="方正兰亭中黑_GBK" pitchFamily="2" charset="-122"/>
              <a:ea typeface="方正兰亭中黑_GBK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2910" y="265430"/>
            <a:ext cx="1529080" cy="1998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67D98"/>
      </a:accent1>
      <a:accent2>
        <a:srgbClr val="C4CFD9"/>
      </a:accent2>
      <a:accent3>
        <a:srgbClr val="5ABE9E"/>
      </a:accent3>
      <a:accent4>
        <a:srgbClr val="ED6568"/>
      </a:accent4>
      <a:accent5>
        <a:srgbClr val="F9B46A"/>
      </a:accent5>
      <a:accent6>
        <a:srgbClr val="C5E7EB"/>
      </a:accent6>
      <a:hlink>
        <a:srgbClr val="867D98"/>
      </a:hlink>
      <a:folHlink>
        <a:srgbClr val="BFBFBF"/>
      </a:folHlink>
    </a:clrScheme>
    <a:fontScheme name="自定义 6">
      <a:majorFont>
        <a:latin typeface="Arial"/>
        <a:ea typeface="微软雅黑"/>
        <a:cs typeface=""/>
      </a:majorFont>
      <a:minorFont>
        <a:latin typeface="Arial Unicode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1775</Words>
  <Application>WPS 演示</Application>
  <PresentationFormat>全屏显示(16:9)</PresentationFormat>
  <Paragraphs>186</Paragraphs>
  <Slides>18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方正兰亭黑_GBK</vt:lpstr>
      <vt:lpstr>方正兰亭中黑_GBK</vt:lpstr>
      <vt:lpstr>Swiss911 XCm BT</vt:lpstr>
      <vt:lpstr>Wingdings</vt:lpstr>
      <vt:lpstr>方正兰亭纤黑简体</vt:lpstr>
      <vt:lpstr>Impact</vt:lpstr>
      <vt:lpstr>Arial</vt:lpstr>
      <vt:lpstr>Arial Black</vt:lpstr>
      <vt:lpstr>Calibri</vt:lpstr>
      <vt:lpstr>Arial Unicode MS</vt:lpstr>
      <vt:lpstr>黑体</vt:lpstr>
      <vt:lpstr>华文细黑</vt:lpstr>
      <vt:lpstr>方正兰亭中粗黑_GBK</vt:lpstr>
      <vt:lpstr>Calibri</vt:lpstr>
      <vt:lpstr>HY견고딕</vt:lpstr>
      <vt:lpstr>Century Gothic</vt:lpstr>
      <vt:lpstr>굴림</vt:lpstr>
      <vt:lpstr>Arial Unicode MS</vt:lpstr>
      <vt:lpstr>Segoe Print</vt:lpstr>
      <vt:lpstr>Malgun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Administrator</cp:lastModifiedBy>
  <cp:revision>298</cp:revision>
  <dcterms:created xsi:type="dcterms:W3CDTF">2014-09-21T03:23:00Z</dcterms:created>
  <dcterms:modified xsi:type="dcterms:W3CDTF">2018-12-24T14:24:22Z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