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9" r:id="rId4"/>
    <p:sldId id="258" r:id="rId5"/>
    <p:sldId id="284" r:id="rId6"/>
    <p:sldId id="285" r:id="rId7"/>
    <p:sldId id="290" r:id="rId8"/>
    <p:sldId id="286" r:id="rId9"/>
    <p:sldId id="288" r:id="rId10"/>
    <p:sldId id="289" r:id="rId11"/>
    <p:sldId id="292" r:id="rId12"/>
    <p:sldId id="293" r:id="rId13"/>
    <p:sldId id="296" r:id="rId14"/>
    <p:sldId id="295" r:id="rId15"/>
    <p:sldId id="297" r:id="rId16"/>
    <p:sldId id="259" r:id="rId17"/>
    <p:sldId id="282"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2" autoAdjust="0"/>
    <p:restoredTop sz="94660"/>
  </p:normalViewPr>
  <p:slideViewPr>
    <p:cSldViewPr snapToGrid="0">
      <p:cViewPr varScale="1">
        <p:scale>
          <a:sx n="83" d="100"/>
          <a:sy n="83" d="100"/>
        </p:scale>
        <p:origin x="634"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E6C2-4EEE-4249-9325-7E65925076C0}" type="datetimeFigureOut">
              <a:rPr lang="zh-CN" altLang="en-US" smtClean="0"/>
              <a:t>2018/12/17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2BB17-DE4E-4339-B59E-9728E93D4CE4}" type="slidenum">
              <a:rPr lang="zh-CN" altLang="en-US" smtClean="0"/>
              <a:t>‹#›</a:t>
            </a:fld>
            <a:endParaRPr lang="zh-CN" altLang="en-US"/>
          </a:p>
        </p:txBody>
      </p:sp>
    </p:spTree>
    <p:extLst>
      <p:ext uri="{BB962C8B-B14F-4D97-AF65-F5344CB8AC3E}">
        <p14:creationId xmlns:p14="http://schemas.microsoft.com/office/powerpoint/2010/main" val="12124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a:t>
            </a:fld>
            <a:endParaRPr lang="zh-CN" altLang="en-US"/>
          </a:p>
        </p:txBody>
      </p:sp>
    </p:spTree>
    <p:extLst>
      <p:ext uri="{BB962C8B-B14F-4D97-AF65-F5344CB8AC3E}">
        <p14:creationId xmlns:p14="http://schemas.microsoft.com/office/powerpoint/2010/main" val="3678274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10</a:t>
            </a:fld>
            <a:endParaRPr lang="zh-CN" altLang="en-US"/>
          </a:p>
        </p:txBody>
      </p:sp>
    </p:spTree>
    <p:extLst>
      <p:ext uri="{BB962C8B-B14F-4D97-AF65-F5344CB8AC3E}">
        <p14:creationId xmlns:p14="http://schemas.microsoft.com/office/powerpoint/2010/main" val="255073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11</a:t>
            </a:fld>
            <a:endParaRPr lang="zh-CN" altLang="en-US"/>
          </a:p>
        </p:txBody>
      </p:sp>
    </p:spTree>
    <p:extLst>
      <p:ext uri="{BB962C8B-B14F-4D97-AF65-F5344CB8AC3E}">
        <p14:creationId xmlns:p14="http://schemas.microsoft.com/office/powerpoint/2010/main" val="96599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12</a:t>
            </a:fld>
            <a:endParaRPr lang="zh-CN" altLang="en-US"/>
          </a:p>
        </p:txBody>
      </p:sp>
    </p:spTree>
    <p:extLst>
      <p:ext uri="{BB962C8B-B14F-4D97-AF65-F5344CB8AC3E}">
        <p14:creationId xmlns:p14="http://schemas.microsoft.com/office/powerpoint/2010/main" val="339667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13</a:t>
            </a:fld>
            <a:endParaRPr lang="zh-CN" altLang="en-US"/>
          </a:p>
        </p:txBody>
      </p:sp>
    </p:spTree>
    <p:extLst>
      <p:ext uri="{BB962C8B-B14F-4D97-AF65-F5344CB8AC3E}">
        <p14:creationId xmlns:p14="http://schemas.microsoft.com/office/powerpoint/2010/main" val="3240933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14</a:t>
            </a:fld>
            <a:endParaRPr lang="zh-CN" altLang="en-US"/>
          </a:p>
        </p:txBody>
      </p:sp>
    </p:spTree>
    <p:extLst>
      <p:ext uri="{BB962C8B-B14F-4D97-AF65-F5344CB8AC3E}">
        <p14:creationId xmlns:p14="http://schemas.microsoft.com/office/powerpoint/2010/main" val="3737528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15</a:t>
            </a:fld>
            <a:endParaRPr lang="zh-CN" altLang="en-US"/>
          </a:p>
        </p:txBody>
      </p:sp>
    </p:spTree>
    <p:extLst>
      <p:ext uri="{BB962C8B-B14F-4D97-AF65-F5344CB8AC3E}">
        <p14:creationId xmlns:p14="http://schemas.microsoft.com/office/powerpoint/2010/main" val="3808263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16</a:t>
            </a:fld>
            <a:endParaRPr lang="zh-CN" altLang="en-US"/>
          </a:p>
        </p:txBody>
      </p:sp>
    </p:spTree>
    <p:extLst>
      <p:ext uri="{BB962C8B-B14F-4D97-AF65-F5344CB8AC3E}">
        <p14:creationId xmlns:p14="http://schemas.microsoft.com/office/powerpoint/2010/main" val="57998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17</a:t>
            </a:fld>
            <a:endParaRPr lang="zh-CN" altLang="en-US"/>
          </a:p>
        </p:txBody>
      </p:sp>
    </p:spTree>
    <p:extLst>
      <p:ext uri="{BB962C8B-B14F-4D97-AF65-F5344CB8AC3E}">
        <p14:creationId xmlns:p14="http://schemas.microsoft.com/office/powerpoint/2010/main" val="197500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2</a:t>
            </a:fld>
            <a:endParaRPr lang="zh-CN" altLang="en-US"/>
          </a:p>
        </p:txBody>
      </p:sp>
    </p:spTree>
    <p:extLst>
      <p:ext uri="{BB962C8B-B14F-4D97-AF65-F5344CB8AC3E}">
        <p14:creationId xmlns:p14="http://schemas.microsoft.com/office/powerpoint/2010/main" val="340780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3</a:t>
            </a:fld>
            <a:endParaRPr lang="zh-CN" altLang="en-US"/>
          </a:p>
        </p:txBody>
      </p:sp>
    </p:spTree>
    <p:extLst>
      <p:ext uri="{BB962C8B-B14F-4D97-AF65-F5344CB8AC3E}">
        <p14:creationId xmlns:p14="http://schemas.microsoft.com/office/powerpoint/2010/main" val="419074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4</a:t>
            </a:fld>
            <a:endParaRPr lang="zh-CN" altLang="en-US"/>
          </a:p>
        </p:txBody>
      </p:sp>
    </p:spTree>
    <p:extLst>
      <p:ext uri="{BB962C8B-B14F-4D97-AF65-F5344CB8AC3E}">
        <p14:creationId xmlns:p14="http://schemas.microsoft.com/office/powerpoint/2010/main" val="239624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5</a:t>
            </a:fld>
            <a:endParaRPr lang="zh-CN" altLang="en-US"/>
          </a:p>
        </p:txBody>
      </p:sp>
    </p:spTree>
    <p:extLst>
      <p:ext uri="{BB962C8B-B14F-4D97-AF65-F5344CB8AC3E}">
        <p14:creationId xmlns:p14="http://schemas.microsoft.com/office/powerpoint/2010/main" val="308813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6</a:t>
            </a:fld>
            <a:endParaRPr lang="zh-CN" altLang="en-US"/>
          </a:p>
        </p:txBody>
      </p:sp>
    </p:spTree>
    <p:extLst>
      <p:ext uri="{BB962C8B-B14F-4D97-AF65-F5344CB8AC3E}">
        <p14:creationId xmlns:p14="http://schemas.microsoft.com/office/powerpoint/2010/main" val="204992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7</a:t>
            </a:fld>
            <a:endParaRPr lang="zh-CN" altLang="en-US"/>
          </a:p>
        </p:txBody>
      </p:sp>
    </p:spTree>
    <p:extLst>
      <p:ext uri="{BB962C8B-B14F-4D97-AF65-F5344CB8AC3E}">
        <p14:creationId xmlns:p14="http://schemas.microsoft.com/office/powerpoint/2010/main" val="241271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8</a:t>
            </a:fld>
            <a:endParaRPr lang="zh-CN" altLang="en-US"/>
          </a:p>
        </p:txBody>
      </p:sp>
    </p:spTree>
    <p:extLst>
      <p:ext uri="{BB962C8B-B14F-4D97-AF65-F5344CB8AC3E}">
        <p14:creationId xmlns:p14="http://schemas.microsoft.com/office/powerpoint/2010/main" val="346591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9</a:t>
            </a:fld>
            <a:endParaRPr lang="zh-CN" altLang="en-US"/>
          </a:p>
        </p:txBody>
      </p:sp>
    </p:spTree>
    <p:extLst>
      <p:ext uri="{BB962C8B-B14F-4D97-AF65-F5344CB8AC3E}">
        <p14:creationId xmlns:p14="http://schemas.microsoft.com/office/powerpoint/2010/main" val="136367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52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07387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5515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26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7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9954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96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8148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61477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0520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2018/12/17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23226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77BB8-5807-40A8-A426-6FC4DFC5E037}" type="datetimeFigureOut">
              <a:rPr lang="zh-CN" altLang="en-US" smtClean="0"/>
              <a:t>2018/12/17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890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111.230.224.98:9998/" TargetMode="External"/><Relationship Id="rId5" Type="http://schemas.openxmlformats.org/officeDocument/2006/relationships/image" Target="../media/image5.emf"/><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stretch>
            <a:fillRect/>
          </a:stretch>
        </p:blipFill>
        <p:spPr>
          <a:xfrm>
            <a:off x="2561358" y="748591"/>
            <a:ext cx="5017182" cy="4945002"/>
          </a:xfrm>
          <a:prstGeom prst="rect">
            <a:avLst/>
          </a:prstGeom>
        </p:spPr>
      </p:pic>
      <p:sp>
        <p:nvSpPr>
          <p:cNvPr id="43" name="文本框 42"/>
          <p:cNvSpPr txBox="1"/>
          <p:nvPr/>
        </p:nvSpPr>
        <p:spPr>
          <a:xfrm>
            <a:off x="6492313" y="1054074"/>
            <a:ext cx="473206" cy="830997"/>
          </a:xfrm>
          <a:prstGeom prst="rect">
            <a:avLst/>
          </a:prstGeom>
          <a:noFill/>
        </p:spPr>
        <p:txBody>
          <a:bodyPr wrap="none" rtlCol="0">
            <a:spAutoFit/>
          </a:bodyPr>
          <a:lstStyle/>
          <a:p>
            <a:r>
              <a:rPr lang="en-US" altLang="zh-CN" sz="4800" b="1" dirty="0">
                <a:solidFill>
                  <a:schemeClr val="bg1">
                    <a:lumMod val="75000"/>
                  </a:schemeClr>
                </a:solidFill>
                <a:latin typeface="华文宋体" panose="02010600040101010101" pitchFamily="2" charset="-122"/>
                <a:ea typeface="华文宋体" panose="02010600040101010101" pitchFamily="2" charset="-122"/>
              </a:rPr>
              <a:t>2</a:t>
            </a:r>
            <a:endParaRPr lang="zh-CN" altLang="en-US" sz="48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44" name="文本框 43"/>
          <p:cNvSpPr txBox="1"/>
          <p:nvPr/>
        </p:nvSpPr>
        <p:spPr>
          <a:xfrm>
            <a:off x="6864477" y="1604322"/>
            <a:ext cx="328936" cy="461665"/>
          </a:xfrm>
          <a:prstGeom prst="rect">
            <a:avLst/>
          </a:prstGeom>
          <a:noFill/>
        </p:spPr>
        <p:txBody>
          <a:bodyPr wrap="none" rtlCol="0">
            <a:spAutoFit/>
          </a:bodyPr>
          <a:lstStyle/>
          <a:p>
            <a:r>
              <a:rPr lang="en-US" altLang="zh-CN" sz="2400" b="1" dirty="0">
                <a:solidFill>
                  <a:schemeClr val="bg1">
                    <a:lumMod val="75000"/>
                  </a:schemeClr>
                </a:solidFill>
                <a:latin typeface="华文宋体" panose="02010600040101010101" pitchFamily="2" charset="-122"/>
                <a:ea typeface="华文宋体" panose="02010600040101010101" pitchFamily="2" charset="-122"/>
              </a:rPr>
              <a:t>0</a:t>
            </a:r>
            <a:endParaRPr lang="zh-CN" altLang="en-US" sz="24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45" name="文本框 44"/>
          <p:cNvSpPr txBox="1"/>
          <p:nvPr/>
        </p:nvSpPr>
        <p:spPr>
          <a:xfrm>
            <a:off x="7004819" y="1951042"/>
            <a:ext cx="328936" cy="461665"/>
          </a:xfrm>
          <a:prstGeom prst="rect">
            <a:avLst/>
          </a:prstGeom>
          <a:noFill/>
        </p:spPr>
        <p:txBody>
          <a:bodyPr wrap="none" rtlCol="0">
            <a:spAutoFit/>
          </a:bodyPr>
          <a:lstStyle/>
          <a:p>
            <a:r>
              <a:rPr lang="en-US" altLang="zh-CN" sz="2400" b="1" dirty="0">
                <a:solidFill>
                  <a:schemeClr val="bg1">
                    <a:lumMod val="75000"/>
                  </a:schemeClr>
                </a:solidFill>
                <a:latin typeface="华文宋体" panose="02010600040101010101" pitchFamily="2" charset="-122"/>
                <a:ea typeface="华文宋体" panose="02010600040101010101" pitchFamily="2" charset="-122"/>
              </a:rPr>
              <a:t>1</a:t>
            </a:r>
            <a:endParaRPr lang="zh-CN" altLang="en-US" sz="24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46" name="文本框 45"/>
          <p:cNvSpPr txBox="1"/>
          <p:nvPr/>
        </p:nvSpPr>
        <p:spPr>
          <a:xfrm>
            <a:off x="7336872" y="2007298"/>
            <a:ext cx="546945" cy="1015663"/>
          </a:xfrm>
          <a:prstGeom prst="rect">
            <a:avLst/>
          </a:prstGeom>
          <a:noFill/>
        </p:spPr>
        <p:txBody>
          <a:bodyPr wrap="none" rtlCol="0">
            <a:spAutoFit/>
          </a:bodyPr>
          <a:lstStyle/>
          <a:p>
            <a:r>
              <a:rPr lang="en-US" altLang="zh-CN" sz="6000" b="1" dirty="0">
                <a:solidFill>
                  <a:schemeClr val="bg1">
                    <a:lumMod val="75000"/>
                  </a:schemeClr>
                </a:solidFill>
                <a:latin typeface="华文宋体" panose="02010600040101010101" pitchFamily="2" charset="-122"/>
                <a:ea typeface="华文宋体" panose="02010600040101010101" pitchFamily="2" charset="-122"/>
              </a:rPr>
              <a:t>8</a:t>
            </a:r>
            <a:endParaRPr lang="zh-CN" altLang="en-US" sz="60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48"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0"/>
          <p:cNvSpPr>
            <a:spLocks/>
          </p:cNvSpPr>
          <p:nvPr/>
        </p:nvSpPr>
        <p:spPr bwMode="auto">
          <a:xfrm>
            <a:off x="3164822" y="1213975"/>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p:cNvSpPr txBox="1"/>
          <p:nvPr/>
        </p:nvSpPr>
        <p:spPr>
          <a:xfrm>
            <a:off x="4779003" y="3221092"/>
            <a:ext cx="1845377" cy="830997"/>
          </a:xfrm>
          <a:prstGeom prst="rect">
            <a:avLst/>
          </a:prstGeom>
          <a:noFill/>
        </p:spPr>
        <p:txBody>
          <a:bodyPr wrap="none" rtlCol="0">
            <a:spAutoFit/>
          </a:bodyPr>
          <a:lstStyle/>
          <a:p>
            <a:r>
              <a:rPr lang="zh-CN" altLang="en-US" sz="4800" b="1" dirty="0">
                <a:latin typeface="华文宋体" panose="02010600040101010101" pitchFamily="2" charset="-122"/>
                <a:ea typeface="华文宋体" panose="02010600040101010101" pitchFamily="2" charset="-122"/>
              </a:rPr>
              <a:t>微</a:t>
            </a:r>
            <a:r>
              <a:rPr lang="en-US" altLang="zh-CN" sz="4800" b="1" dirty="0">
                <a:latin typeface="华文宋体" panose="02010600040101010101" pitchFamily="2" charset="-122"/>
                <a:ea typeface="华文宋体" panose="02010600040101010101" pitchFamily="2" charset="-122"/>
              </a:rPr>
              <a:t>blog</a:t>
            </a:r>
            <a:endParaRPr lang="zh-CN" altLang="en-US" sz="4800" b="1" dirty="0">
              <a:latin typeface="华文宋体" panose="02010600040101010101" pitchFamily="2" charset="-122"/>
              <a:ea typeface="华文宋体" panose="02010600040101010101" pitchFamily="2" charset="-122"/>
            </a:endParaRPr>
          </a:p>
        </p:txBody>
      </p:sp>
      <p:sp>
        <p:nvSpPr>
          <p:cNvPr id="42" name="矩形 41"/>
          <p:cNvSpPr/>
          <p:nvPr/>
        </p:nvSpPr>
        <p:spPr>
          <a:xfrm>
            <a:off x="5446825" y="4222018"/>
            <a:ext cx="2744638" cy="523220"/>
          </a:xfrm>
          <a:prstGeom prst="rect">
            <a:avLst/>
          </a:prstGeom>
        </p:spPr>
        <p:txBody>
          <a:bodyPr wrap="square">
            <a:spAutoFit/>
          </a:bodyPr>
          <a:lstStyle/>
          <a:p>
            <a:r>
              <a:rPr lang="zh-CN" altLang="en-US" sz="2800" i="1" dirty="0">
                <a:solidFill>
                  <a:schemeClr val="tx1">
                    <a:lumMod val="50000"/>
                    <a:lumOff val="50000"/>
                  </a:schemeClr>
                </a:solidFill>
                <a:latin typeface="华文宋体" panose="02010600040101010101" pitchFamily="2" charset="-122"/>
                <a:ea typeface="华文宋体" panose="02010600040101010101" pitchFamily="2" charset="-122"/>
              </a:rPr>
              <a:t>个人网站</a:t>
            </a:r>
          </a:p>
        </p:txBody>
      </p:sp>
    </p:spTree>
    <p:extLst>
      <p:ext uri="{BB962C8B-B14F-4D97-AF65-F5344CB8AC3E}">
        <p14:creationId xmlns:p14="http://schemas.microsoft.com/office/powerpoint/2010/main" val="22958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6" presetClass="emph" presetSubtype="0" fill="hold" grpId="1" nodeType="withEffect">
                                  <p:stCondLst>
                                    <p:cond delay="0"/>
                                  </p:stCondLst>
                                  <p:childTnLst>
                                    <p:animScale>
                                      <p:cBhvr>
                                        <p:cTn id="9" dur="10" fill="hold"/>
                                        <p:tgtEl>
                                          <p:spTgt spid="71"/>
                                        </p:tgtEl>
                                      </p:cBhvr>
                                      <p:by x="1000000" y="1000000"/>
                                    </p:animScale>
                                  </p:childTnLst>
                                </p:cTn>
                              </p:par>
                              <p:par>
                                <p:cTn id="10" presetID="6" presetClass="emph" presetSubtype="0" fill="hold" grpId="2" nodeType="withEffect">
                                  <p:stCondLst>
                                    <p:cond delay="0"/>
                                  </p:stCondLst>
                                  <p:childTnLst>
                                    <p:animScale>
                                      <p:cBhvr>
                                        <p:cTn id="11" dur="750" fill="hold"/>
                                        <p:tgtEl>
                                          <p:spTgt spid="71"/>
                                        </p:tgtEl>
                                      </p:cBhvr>
                                      <p:by x="10000" y="10000"/>
                                    </p:animScale>
                                  </p:childTnLst>
                                </p:cTn>
                              </p:par>
                              <p:par>
                                <p:cTn id="12" presetID="10" presetClass="entr" presetSubtype="0" fill="hold" grpId="0" nodeType="withEffect" nodePh="1">
                                  <p:stCondLst>
                                    <p:cond delay="2000"/>
                                  </p:stCondLst>
                                  <p:endCondLst>
                                    <p:cond evt="begin" delay="0">
                                      <p:tn val="12"/>
                                    </p:cond>
                                  </p:end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195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190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18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500"/>
                                        <p:tgtEl>
                                          <p:spTgt spid="53"/>
                                        </p:tgtEl>
                                      </p:cBhvr>
                                    </p:animEffect>
                                  </p:childTnLst>
                                </p:cTn>
                              </p:par>
                              <p:par>
                                <p:cTn id="30" presetID="10" presetClass="entr" presetSubtype="0" fill="hold" grpId="0" nodeType="withEffect">
                                  <p:stCondLst>
                                    <p:cond delay="17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165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155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145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140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grpId="0" nodeType="withEffect">
                                  <p:stCondLst>
                                    <p:cond delay="130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nodeType="withEffect">
                                  <p:stCondLst>
                                    <p:cond delay="200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2500"/>
                                  </p:stCondLst>
                                  <p:iterate type="lt">
                                    <p:tmPct val="10000"/>
                                  </p:iterate>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23" presetClass="entr" presetSubtype="288" fill="hold" grpId="1" nodeType="withEffect">
                                  <p:stCondLst>
                                    <p:cond delay="2500"/>
                                  </p:stCondLst>
                                  <p:iterate type="lt">
                                    <p:tmPct val="10000"/>
                                  </p:iterate>
                                  <p:childTnLst>
                                    <p:set>
                                      <p:cBhvr>
                                        <p:cTn id="88" dur="1" fill="hold">
                                          <p:stCondLst>
                                            <p:cond delay="0"/>
                                          </p:stCondLst>
                                        </p:cTn>
                                        <p:tgtEl>
                                          <p:spTgt spid="41"/>
                                        </p:tgtEl>
                                        <p:attrNameLst>
                                          <p:attrName>style.visibility</p:attrName>
                                        </p:attrNameLst>
                                      </p:cBhvr>
                                      <p:to>
                                        <p:strVal val="visible"/>
                                      </p:to>
                                    </p:set>
                                    <p:anim calcmode="lin" valueType="num">
                                      <p:cBhvr>
                                        <p:cTn id="89" dur="500" fill="hold"/>
                                        <p:tgtEl>
                                          <p:spTgt spid="41"/>
                                        </p:tgtEl>
                                        <p:attrNameLst>
                                          <p:attrName>ppt_w</p:attrName>
                                        </p:attrNameLst>
                                      </p:cBhvr>
                                      <p:tavLst>
                                        <p:tav tm="0">
                                          <p:val>
                                            <p:strVal val="4/3*#ppt_w"/>
                                          </p:val>
                                        </p:tav>
                                        <p:tav tm="100000">
                                          <p:val>
                                            <p:strVal val="#ppt_w"/>
                                          </p:val>
                                        </p:tav>
                                      </p:tavLst>
                                    </p:anim>
                                    <p:anim calcmode="lin" valueType="num">
                                      <p:cBhvr>
                                        <p:cTn id="90" dur="500" fill="hold"/>
                                        <p:tgtEl>
                                          <p:spTgt spid="41"/>
                                        </p:tgtEl>
                                        <p:attrNameLst>
                                          <p:attrName>ppt_h</p:attrName>
                                        </p:attrNameLst>
                                      </p:cBhvr>
                                      <p:tavLst>
                                        <p:tav tm="0">
                                          <p:val>
                                            <p:strVal val="4/3*#ppt_h"/>
                                          </p:val>
                                        </p:tav>
                                        <p:tav tm="100000">
                                          <p:val>
                                            <p:strVal val="#ppt_h"/>
                                          </p:val>
                                        </p:tav>
                                      </p:tavLst>
                                    </p:anim>
                                  </p:childTnLst>
                                </p:cTn>
                              </p:par>
                              <p:par>
                                <p:cTn id="91" presetID="53" presetClass="entr" presetSubtype="16" fill="hold" grpId="0" nodeType="withEffect">
                                  <p:stCondLst>
                                    <p:cond delay="3000"/>
                                  </p:stCondLst>
                                  <p:childTnLst>
                                    <p:set>
                                      <p:cBhvr>
                                        <p:cTn id="92" dur="1" fill="hold">
                                          <p:stCondLst>
                                            <p:cond delay="0"/>
                                          </p:stCondLst>
                                        </p:cTn>
                                        <p:tgtEl>
                                          <p:spTgt spid="42"/>
                                        </p:tgtEl>
                                        <p:attrNameLst>
                                          <p:attrName>style.visibility</p:attrName>
                                        </p:attrNameLst>
                                      </p:cBhvr>
                                      <p:to>
                                        <p:strVal val="visible"/>
                                      </p:to>
                                    </p:set>
                                    <p:anim calcmode="lin" valueType="num">
                                      <p:cBhvr>
                                        <p:cTn id="93" dur="500" fill="hold"/>
                                        <p:tgtEl>
                                          <p:spTgt spid="42"/>
                                        </p:tgtEl>
                                        <p:attrNameLst>
                                          <p:attrName>ppt_w</p:attrName>
                                        </p:attrNameLst>
                                      </p:cBhvr>
                                      <p:tavLst>
                                        <p:tav tm="0">
                                          <p:val>
                                            <p:fltVal val="0"/>
                                          </p:val>
                                        </p:tav>
                                        <p:tav tm="100000">
                                          <p:val>
                                            <p:strVal val="#ppt_w"/>
                                          </p:val>
                                        </p:tav>
                                      </p:tavLst>
                                    </p:anim>
                                    <p:anim calcmode="lin" valueType="num">
                                      <p:cBhvr>
                                        <p:cTn id="94" dur="500" fill="hold"/>
                                        <p:tgtEl>
                                          <p:spTgt spid="42"/>
                                        </p:tgtEl>
                                        <p:attrNameLst>
                                          <p:attrName>ppt_h</p:attrName>
                                        </p:attrNameLst>
                                      </p:cBhvr>
                                      <p:tavLst>
                                        <p:tav tm="0">
                                          <p:val>
                                            <p:fltVal val="0"/>
                                          </p:val>
                                        </p:tav>
                                        <p:tav tm="100000">
                                          <p:val>
                                            <p:strVal val="#ppt_h"/>
                                          </p:val>
                                        </p:tav>
                                      </p:tavLst>
                                    </p:anim>
                                    <p:animEffect transition="in" filter="fade">
                                      <p:cBhvr>
                                        <p:cTn id="95" dur="500"/>
                                        <p:tgtEl>
                                          <p:spTgt spid="42"/>
                                        </p:tgtEl>
                                      </p:cBhvr>
                                    </p:animEffect>
                                  </p:childTnLst>
                                </p:cTn>
                              </p:par>
                              <p:par>
                                <p:cTn id="96" presetID="10" presetClass="entr" presetSubtype="0" fill="hold" grpId="0" nodeType="withEffect">
                                  <p:stCondLst>
                                    <p:cond delay="325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500"/>
                                        <p:tgtEl>
                                          <p:spTgt spid="43"/>
                                        </p:tgtEl>
                                      </p:cBhvr>
                                    </p:animEffect>
                                    <p:animScale>
                                      <p:cBhvr>
                                        <p:cTn id="99" dur="250" autoRev="1" fill="hold">
                                          <p:stCondLst>
                                            <p:cond delay="0"/>
                                          </p:stCondLst>
                                        </p:cTn>
                                        <p:tgtEl>
                                          <p:spTgt spid="43"/>
                                        </p:tgtEl>
                                      </p:cBhvr>
                                      <p:by x="105000" y="105000"/>
                                      <p:from x="100000" y="100000"/>
                                      <p:to x="105000" y="105000"/>
                                    </p:animScale>
                                  </p:childTnLst>
                                </p:cTn>
                              </p:par>
                              <p:par>
                                <p:cTn id="100" presetID="10" presetClass="entr" presetSubtype="0" fill="hold" grpId="0" nodeType="withEffect">
                                  <p:stCondLst>
                                    <p:cond delay="350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animScale>
                                      <p:cBhvr>
                                        <p:cTn id="103" dur="250" autoRev="1" fill="hold">
                                          <p:stCondLst>
                                            <p:cond delay="0"/>
                                          </p:stCondLst>
                                        </p:cTn>
                                        <p:tgtEl>
                                          <p:spTgt spid="44"/>
                                        </p:tgtEl>
                                      </p:cBhvr>
                                      <p:by x="105000" y="105000"/>
                                      <p:from x="100000" y="100000"/>
                                      <p:to x="105000" y="105000"/>
                                    </p:animScale>
                                  </p:childTnLst>
                                </p:cTn>
                              </p:par>
                              <p:par>
                                <p:cTn id="104" presetID="10" presetClass="entr" presetSubtype="0" fill="hold" grpId="0" nodeType="withEffect">
                                  <p:stCondLst>
                                    <p:cond delay="375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animScale>
                                      <p:cBhvr>
                                        <p:cTn id="107" dur="250" autoRev="1" fill="hold">
                                          <p:stCondLst>
                                            <p:cond delay="0"/>
                                          </p:stCondLst>
                                        </p:cTn>
                                        <p:tgtEl>
                                          <p:spTgt spid="45"/>
                                        </p:tgtEl>
                                      </p:cBhvr>
                                      <p:by x="105000" y="105000"/>
                                      <p:from x="100000" y="100000"/>
                                      <p:to x="105000" y="105000"/>
                                    </p:animScale>
                                  </p:childTnLst>
                                </p:cTn>
                              </p:par>
                              <p:par>
                                <p:cTn id="108" presetID="10" presetClass="entr" presetSubtype="0" fill="hold" grpId="0" nodeType="withEffect">
                                  <p:stCondLst>
                                    <p:cond delay="400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animScale>
                                      <p:cBhvr>
                                        <p:cTn id="111" dur="250" autoRev="1" fill="hold">
                                          <p:stCondLst>
                                            <p:cond delay="0"/>
                                          </p:stCondLst>
                                        </p:cTn>
                                        <p:tgtEl>
                                          <p:spTgt spid="46"/>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1" grpId="2" animBg="1"/>
      <p:bldP spid="41" grpId="0"/>
      <p:bldP spid="41" grpId="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518364" y="535726"/>
            <a:ext cx="2759089" cy="707886"/>
          </a:xfrm>
          <a:prstGeom prst="rect">
            <a:avLst/>
          </a:prstGeom>
          <a:noFill/>
        </p:spPr>
        <p:txBody>
          <a:bodyPr wrap="none" rtlCol="0">
            <a:spAutoFit/>
          </a:bodyPr>
          <a:lstStyle/>
          <a:p>
            <a:r>
              <a:rPr lang="zh-CN" altLang="en-US" sz="4000" b="1" dirty="0" smtClean="0">
                <a:latin typeface="幼圆" panose="02010509060101010101" pitchFamily="49" charset="-122"/>
                <a:ea typeface="幼圆" panose="02010509060101010101" pitchFamily="49" charset="-122"/>
              </a:rPr>
              <a:t>框架介绍</a:t>
            </a:r>
            <a:r>
              <a:rPr lang="en-US" altLang="zh-CN" sz="4000" b="1" dirty="0" smtClean="0">
                <a:latin typeface="幼圆" panose="02010509060101010101" pitchFamily="49" charset="-122"/>
                <a:ea typeface="幼圆" panose="02010509060101010101" pitchFamily="49" charset="-122"/>
              </a:rPr>
              <a:t>04</a:t>
            </a:r>
            <a:endParaRPr lang="zh-CN" altLang="en-US" sz="4000" b="1" dirty="0">
              <a:latin typeface="幼圆" panose="02010509060101010101" pitchFamily="49" charset="-122"/>
              <a:ea typeface="幼圆" panose="02010509060101010101" pitchFamily="49" charset="-122"/>
            </a:endParaRPr>
          </a:p>
        </p:txBody>
      </p:sp>
      <p:sp>
        <p:nvSpPr>
          <p:cNvPr id="6" name="文本框 5"/>
          <p:cNvSpPr txBox="1"/>
          <p:nvPr/>
        </p:nvSpPr>
        <p:spPr>
          <a:xfrm>
            <a:off x="1552257" y="1826734"/>
            <a:ext cx="9097704" cy="2031325"/>
          </a:xfrm>
          <a:prstGeom prst="rect">
            <a:avLst/>
          </a:prstGeom>
          <a:noFill/>
        </p:spPr>
        <p:txBody>
          <a:bodyPr wrap="square" rtlCol="0">
            <a:spAutoFit/>
          </a:bodyPr>
          <a:lstStyle/>
          <a:p>
            <a:r>
              <a:rPr lang="zh-CN" altLang="en-US" dirty="0"/>
              <a:t>至于</a:t>
            </a:r>
            <a:r>
              <a:rPr lang="en-US" altLang="zh-CN" dirty="0"/>
              <a:t>MVC</a:t>
            </a:r>
            <a:r>
              <a:rPr lang="zh-CN" altLang="en-US" dirty="0"/>
              <a:t>控制器部分，由</a:t>
            </a:r>
            <a:r>
              <a:rPr lang="en-US" altLang="zh-CN" dirty="0"/>
              <a:t>Django</a:t>
            </a:r>
            <a:r>
              <a:rPr lang="zh-CN" altLang="en-US" dirty="0"/>
              <a:t>框架的</a:t>
            </a:r>
            <a:r>
              <a:rPr lang="en-US" altLang="zh-CN" dirty="0" smtClean="0"/>
              <a:t>URLconf </a:t>
            </a:r>
            <a:r>
              <a:rPr lang="zh-CN" altLang="en-US" dirty="0" smtClean="0"/>
              <a:t>来</a:t>
            </a:r>
            <a:r>
              <a:rPr lang="zh-CN" altLang="en-US" dirty="0"/>
              <a:t>实现。</a:t>
            </a:r>
            <a:r>
              <a:rPr lang="en-US" altLang="zh-CN" dirty="0" smtClean="0"/>
              <a:t>URLconf </a:t>
            </a:r>
            <a:r>
              <a:rPr lang="zh-CN" altLang="en-US" dirty="0" smtClean="0"/>
              <a:t>机制</a:t>
            </a:r>
            <a:r>
              <a:rPr lang="zh-CN" altLang="en-US" dirty="0"/>
              <a:t>是使用正则表达式匹配</a:t>
            </a:r>
            <a:r>
              <a:rPr lang="en-US" altLang="zh-CN" dirty="0"/>
              <a:t>URL</a:t>
            </a:r>
            <a:r>
              <a:rPr lang="zh-CN" altLang="en-US" dirty="0"/>
              <a:t>，然后调用合适的</a:t>
            </a:r>
            <a:r>
              <a:rPr lang="en-US" altLang="zh-CN" dirty="0"/>
              <a:t>Python</a:t>
            </a:r>
            <a:r>
              <a:rPr lang="zh-CN" altLang="en-US" dirty="0" smtClean="0"/>
              <a:t>函数</a:t>
            </a:r>
            <a:r>
              <a:rPr lang="zh-CN" altLang="en-US" dirty="0"/>
              <a:t>。</a:t>
            </a:r>
            <a:r>
              <a:rPr lang="en-US" altLang="zh-CN" dirty="0" smtClean="0"/>
              <a:t>URLconf </a:t>
            </a:r>
            <a:r>
              <a:rPr lang="zh-CN" altLang="en-US" dirty="0" smtClean="0"/>
              <a:t>对于</a:t>
            </a:r>
            <a:r>
              <a:rPr lang="en-US" altLang="zh-CN" dirty="0"/>
              <a:t>URL</a:t>
            </a:r>
            <a:r>
              <a:rPr lang="zh-CN" altLang="en-US" dirty="0"/>
              <a:t>的规则没有任何限制，你完全可以设计成任意的</a:t>
            </a:r>
            <a:r>
              <a:rPr lang="en-US" altLang="zh-CN" dirty="0"/>
              <a:t>URL</a:t>
            </a:r>
            <a:r>
              <a:rPr lang="zh-CN" altLang="en-US" dirty="0" smtClean="0"/>
              <a:t>风格。</a:t>
            </a:r>
            <a:r>
              <a:rPr lang="zh-CN" altLang="en-US" dirty="0"/>
              <a:t>框架把控制层给封装了，无非与数据交互这层都是数据库表的读</a:t>
            </a:r>
            <a:r>
              <a:rPr lang="en-US" altLang="zh-CN" dirty="0"/>
              <a:t>,</a:t>
            </a:r>
            <a:r>
              <a:rPr lang="zh-CN" altLang="en-US" dirty="0"/>
              <a:t>写</a:t>
            </a:r>
            <a:r>
              <a:rPr lang="en-US" altLang="zh-CN" dirty="0"/>
              <a:t>,</a:t>
            </a:r>
            <a:r>
              <a:rPr lang="zh-CN" altLang="en-US" dirty="0"/>
              <a:t>删除</a:t>
            </a:r>
            <a:r>
              <a:rPr lang="en-US" altLang="zh-CN" dirty="0"/>
              <a:t>,</a:t>
            </a:r>
            <a:r>
              <a:rPr lang="zh-CN" altLang="en-US" dirty="0"/>
              <a:t>更新的操作。在写程序的时候，只要调用相应的方法就行</a:t>
            </a:r>
            <a:r>
              <a:rPr lang="zh-CN" altLang="en-US" dirty="0" smtClean="0"/>
              <a:t>了。</a:t>
            </a:r>
            <a:r>
              <a:rPr lang="zh-CN" altLang="en-US" dirty="0"/>
              <a:t>程序员把控制层东西交给</a:t>
            </a:r>
            <a:r>
              <a:rPr lang="en-US" altLang="zh-CN" dirty="0"/>
              <a:t>Django</a:t>
            </a:r>
            <a:r>
              <a:rPr lang="zh-CN" altLang="en-US" dirty="0"/>
              <a:t>自动完成了。 只需要编写非常少的代码完成很多的事情。所以，它比</a:t>
            </a:r>
            <a:r>
              <a:rPr lang="en-US" altLang="zh-CN" dirty="0"/>
              <a:t>MVC</a:t>
            </a:r>
            <a:r>
              <a:rPr lang="zh-CN" altLang="en-US" dirty="0"/>
              <a:t>框架考虑的问题要深一步，因为我们程序员大都在写控制层的程序。现在这个工作交给了框架，仅需写很少的调用代码，大大提高了工作效率。</a:t>
            </a:r>
          </a:p>
        </p:txBody>
      </p:sp>
    </p:spTree>
    <p:extLst>
      <p:ext uri="{BB962C8B-B14F-4D97-AF65-F5344CB8AC3E}">
        <p14:creationId xmlns:p14="http://schemas.microsoft.com/office/powerpoint/2010/main" val="16502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8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98830" y="437508"/>
            <a:ext cx="3212702" cy="3752719"/>
          </a:xfrm>
          <a:prstGeom prst="rect">
            <a:avLst/>
          </a:prstGeom>
        </p:spPr>
      </p:pic>
      <p:sp>
        <p:nvSpPr>
          <p:cNvPr id="4" name="文本框 3"/>
          <p:cNvSpPr txBox="1"/>
          <p:nvPr/>
        </p:nvSpPr>
        <p:spPr>
          <a:xfrm>
            <a:off x="1859280" y="186930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499760" y="2336926"/>
            <a:ext cx="495649" cy="461665"/>
          </a:xfrm>
          <a:prstGeom prst="rect">
            <a:avLst/>
          </a:prstGeom>
          <a:noFill/>
        </p:spPr>
        <p:txBody>
          <a:bodyPr wrap="none" rtlCol="0">
            <a:spAutoFit/>
          </a:bodyPr>
          <a:lstStyle/>
          <a:p>
            <a:r>
              <a:rPr lang="en-US" altLang="zh-CN" sz="2400" dirty="0" smtClean="0">
                <a:latin typeface="+mj-lt"/>
              </a:rPr>
              <a:t>04</a:t>
            </a:r>
            <a:endParaRPr lang="zh-CN" altLang="en-US" sz="2400" dirty="0">
              <a:latin typeface="+mj-lt"/>
            </a:endParaRPr>
          </a:p>
        </p:txBody>
      </p:sp>
      <p:cxnSp>
        <p:nvCxnSpPr>
          <p:cNvPr id="7" name="直接连接符 6"/>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29018" y="436966"/>
            <a:ext cx="4710546" cy="707886"/>
          </a:xfrm>
          <a:prstGeom prst="rect">
            <a:avLst/>
          </a:prstGeom>
          <a:noFill/>
        </p:spPr>
        <p:txBody>
          <a:bodyPr wrap="square" rtlCol="0">
            <a:spAutoFit/>
          </a:bodyPr>
          <a:lstStyle/>
          <a:p>
            <a:r>
              <a:rPr lang="en-US" altLang="zh-CN" sz="4000" b="1" dirty="0" smtClean="0">
                <a:latin typeface="幼圆" panose="02010509060101010101" pitchFamily="49" charset="-122"/>
                <a:ea typeface="幼圆" panose="02010509060101010101" pitchFamily="49" charset="-122"/>
              </a:rPr>
              <a:t>Django</a:t>
            </a:r>
            <a:r>
              <a:rPr lang="zh-CN" altLang="en-US" sz="4000" b="1" dirty="0" smtClean="0">
                <a:latin typeface="幼圆" panose="02010509060101010101" pitchFamily="49" charset="-122"/>
                <a:ea typeface="幼圆" panose="02010509060101010101" pitchFamily="49" charset="-122"/>
              </a:rPr>
              <a:t>工作机制</a:t>
            </a:r>
            <a:endParaRPr lang="zh-CN" altLang="en-US" sz="4000" b="1" dirty="0">
              <a:latin typeface="幼圆" panose="02010509060101010101" pitchFamily="49" charset="-122"/>
              <a:ea typeface="幼圆" panose="02010509060101010101" pitchFamily="49" charset="-122"/>
            </a:endParaRPr>
          </a:p>
        </p:txBody>
      </p:sp>
      <p:sp>
        <p:nvSpPr>
          <p:cNvPr id="10" name="文本框 9"/>
          <p:cNvSpPr txBox="1"/>
          <p:nvPr/>
        </p:nvSpPr>
        <p:spPr>
          <a:xfrm>
            <a:off x="3611533" y="1581149"/>
            <a:ext cx="8389968" cy="1200329"/>
          </a:xfrm>
          <a:prstGeom prst="rect">
            <a:avLst/>
          </a:prstGeom>
          <a:noFill/>
        </p:spPr>
        <p:txBody>
          <a:bodyPr wrap="square" rtlCol="0">
            <a:spAutoFit/>
          </a:bodyPr>
          <a:lstStyle/>
          <a:p>
            <a:r>
              <a:rPr lang="en-US" altLang="zh-CN" dirty="0"/>
              <a:t>1</a:t>
            </a:r>
            <a:r>
              <a:rPr lang="en-US" altLang="zh-CN" dirty="0" smtClean="0"/>
              <a:t>. </a:t>
            </a:r>
            <a:r>
              <a:rPr lang="zh-CN" altLang="en-US" dirty="0" smtClean="0"/>
              <a:t>用</a:t>
            </a:r>
            <a:r>
              <a:rPr lang="en-US" altLang="zh-CN" dirty="0" smtClean="0"/>
              <a:t>manage.py </a:t>
            </a:r>
            <a:r>
              <a:rPr lang="en-US" altLang="zh-CN" dirty="0"/>
              <a:t>runserver </a:t>
            </a:r>
            <a:r>
              <a:rPr lang="zh-CN" altLang="en-US" dirty="0"/>
              <a:t>启动</a:t>
            </a:r>
            <a:r>
              <a:rPr lang="en-US" altLang="zh-CN" dirty="0"/>
              <a:t>Django</a:t>
            </a:r>
            <a:r>
              <a:rPr lang="zh-CN" altLang="en-US" dirty="0"/>
              <a:t>服务器时就载入了在同一目录下的</a:t>
            </a:r>
            <a:r>
              <a:rPr lang="en-US" altLang="zh-CN" dirty="0"/>
              <a:t>settings .py</a:t>
            </a:r>
            <a:r>
              <a:rPr lang="zh-CN" altLang="en-US" dirty="0"/>
              <a:t>。该文件包含了项目中的配置信息，如前面讲的</a:t>
            </a:r>
            <a:r>
              <a:rPr lang="en-US" altLang="zh-CN" dirty="0"/>
              <a:t>URLConf</a:t>
            </a:r>
            <a:r>
              <a:rPr lang="zh-CN" altLang="en-US" dirty="0"/>
              <a:t>等，其中最重要的配置就是</a:t>
            </a:r>
            <a:r>
              <a:rPr lang="en-US" altLang="zh-CN" dirty="0"/>
              <a:t>ROOT_URLCONF</a:t>
            </a:r>
            <a:r>
              <a:rPr lang="zh-CN" altLang="en-US" dirty="0"/>
              <a:t>，它告诉</a:t>
            </a:r>
            <a:r>
              <a:rPr lang="en-US" altLang="zh-CN" dirty="0"/>
              <a:t>Django</a:t>
            </a:r>
            <a:r>
              <a:rPr lang="zh-CN" altLang="en-US" dirty="0"/>
              <a:t>哪个</a:t>
            </a:r>
            <a:r>
              <a:rPr lang="en-US" altLang="zh-CN" dirty="0"/>
              <a:t>Python</a:t>
            </a:r>
            <a:r>
              <a:rPr lang="zh-CN" altLang="en-US" dirty="0"/>
              <a:t>模块应该用作本站的</a:t>
            </a:r>
            <a:r>
              <a:rPr lang="en-US" altLang="zh-CN" dirty="0"/>
              <a:t>URLConf</a:t>
            </a:r>
            <a:r>
              <a:rPr lang="zh-CN" altLang="en-US" dirty="0"/>
              <a:t>，默认的是</a:t>
            </a:r>
            <a:r>
              <a:rPr lang="en-US" altLang="zh-CN" dirty="0"/>
              <a:t>urls .py</a:t>
            </a:r>
            <a:endParaRPr lang="zh-CN" altLang="en-US" dirty="0"/>
          </a:p>
        </p:txBody>
      </p:sp>
      <p:sp>
        <p:nvSpPr>
          <p:cNvPr id="12" name="文本框 11"/>
          <p:cNvSpPr txBox="1"/>
          <p:nvPr/>
        </p:nvSpPr>
        <p:spPr>
          <a:xfrm>
            <a:off x="3611532" y="3116520"/>
            <a:ext cx="8389968" cy="369332"/>
          </a:xfrm>
          <a:prstGeom prst="rect">
            <a:avLst/>
          </a:prstGeom>
          <a:noFill/>
        </p:spPr>
        <p:txBody>
          <a:bodyPr wrap="square" rtlCol="0">
            <a:spAutoFit/>
          </a:bodyPr>
          <a:lstStyle/>
          <a:p>
            <a:r>
              <a:rPr lang="en-US" altLang="zh-CN" dirty="0"/>
              <a:t>2.</a:t>
            </a:r>
            <a:r>
              <a:rPr lang="zh-CN" altLang="en-US" dirty="0"/>
              <a:t>当访问</a:t>
            </a:r>
            <a:r>
              <a:rPr lang="en-US" altLang="zh-CN" dirty="0"/>
              <a:t>url</a:t>
            </a:r>
            <a:r>
              <a:rPr lang="zh-CN" altLang="en-US" dirty="0"/>
              <a:t>的时候，</a:t>
            </a:r>
            <a:r>
              <a:rPr lang="en-US" altLang="zh-CN" dirty="0"/>
              <a:t>Django</a:t>
            </a:r>
            <a:r>
              <a:rPr lang="zh-CN" altLang="en-US" dirty="0"/>
              <a:t>会根据</a:t>
            </a:r>
            <a:r>
              <a:rPr lang="en-US" altLang="zh-CN" dirty="0"/>
              <a:t>ROOT_URLCONF</a:t>
            </a:r>
            <a:r>
              <a:rPr lang="zh-CN" altLang="en-US" dirty="0"/>
              <a:t>的设置来装载</a:t>
            </a:r>
            <a:r>
              <a:rPr lang="en-US" altLang="zh-CN" dirty="0"/>
              <a:t>URLConf</a:t>
            </a:r>
            <a:r>
              <a:rPr lang="zh-CN" altLang="en-US" dirty="0"/>
              <a:t>。</a:t>
            </a:r>
          </a:p>
        </p:txBody>
      </p:sp>
      <p:sp>
        <p:nvSpPr>
          <p:cNvPr id="13" name="文本框 12"/>
          <p:cNvSpPr txBox="1"/>
          <p:nvPr/>
        </p:nvSpPr>
        <p:spPr>
          <a:xfrm>
            <a:off x="3611531" y="3820894"/>
            <a:ext cx="8389969" cy="646331"/>
          </a:xfrm>
          <a:prstGeom prst="rect">
            <a:avLst/>
          </a:prstGeom>
          <a:noFill/>
        </p:spPr>
        <p:txBody>
          <a:bodyPr wrap="square" rtlCol="0">
            <a:spAutoFit/>
          </a:bodyPr>
          <a:lstStyle/>
          <a:p>
            <a:r>
              <a:rPr lang="en-US" altLang="zh-CN" dirty="0"/>
              <a:t>3.</a:t>
            </a:r>
            <a:r>
              <a:rPr lang="zh-CN" altLang="en-US" dirty="0"/>
              <a:t>然后按顺序逐个匹配</a:t>
            </a:r>
            <a:r>
              <a:rPr lang="en-US" altLang="zh-CN" dirty="0"/>
              <a:t>URLConf</a:t>
            </a:r>
            <a:r>
              <a:rPr lang="zh-CN" altLang="en-US" dirty="0"/>
              <a:t>里的</a:t>
            </a:r>
            <a:r>
              <a:rPr lang="en-US" altLang="zh-CN" dirty="0"/>
              <a:t>URLpatterns</a:t>
            </a:r>
            <a:r>
              <a:rPr lang="zh-CN" altLang="en-US" dirty="0"/>
              <a:t>。如果找到则会调用相关联的视图函数，并把</a:t>
            </a:r>
            <a:r>
              <a:rPr lang="en-US" altLang="zh-CN" dirty="0"/>
              <a:t>HttpRequest</a:t>
            </a:r>
            <a:r>
              <a:rPr lang="zh-CN" altLang="en-US" dirty="0"/>
              <a:t>对象作为第一个参数</a:t>
            </a:r>
            <a:r>
              <a:rPr lang="en-US" altLang="zh-CN" dirty="0"/>
              <a:t>(</a:t>
            </a:r>
            <a:r>
              <a:rPr lang="zh-CN" altLang="en-US" dirty="0"/>
              <a:t>通常是</a:t>
            </a:r>
            <a:r>
              <a:rPr lang="en-US" altLang="zh-CN" dirty="0"/>
              <a:t>request)</a:t>
            </a:r>
            <a:endParaRPr lang="zh-CN" altLang="en-US" dirty="0"/>
          </a:p>
        </p:txBody>
      </p:sp>
      <p:sp>
        <p:nvSpPr>
          <p:cNvPr id="14" name="文本框 13"/>
          <p:cNvSpPr txBox="1"/>
          <p:nvPr/>
        </p:nvSpPr>
        <p:spPr>
          <a:xfrm>
            <a:off x="3611531" y="4860311"/>
            <a:ext cx="8266433" cy="369332"/>
          </a:xfrm>
          <a:prstGeom prst="rect">
            <a:avLst/>
          </a:prstGeom>
          <a:noFill/>
        </p:spPr>
        <p:txBody>
          <a:bodyPr wrap="square" rtlCol="0">
            <a:spAutoFit/>
          </a:bodyPr>
          <a:lstStyle/>
          <a:p>
            <a:r>
              <a:rPr lang="en-US" altLang="zh-CN" dirty="0"/>
              <a:t>4.</a:t>
            </a:r>
            <a:r>
              <a:rPr lang="zh-CN" altLang="en-US" dirty="0"/>
              <a:t>最后该</a:t>
            </a:r>
            <a:r>
              <a:rPr lang="en-US" altLang="zh-CN" dirty="0"/>
              <a:t>view</a:t>
            </a:r>
            <a:r>
              <a:rPr lang="zh-CN" altLang="en-US" dirty="0"/>
              <a:t>函数负责返回一个</a:t>
            </a:r>
            <a:r>
              <a:rPr lang="en-US" altLang="zh-CN" dirty="0"/>
              <a:t>HttpResponse</a:t>
            </a:r>
            <a:r>
              <a:rPr lang="zh-CN" altLang="en-US" dirty="0"/>
              <a:t>对象。</a:t>
            </a:r>
          </a:p>
        </p:txBody>
      </p:sp>
    </p:spTree>
    <p:extLst>
      <p:ext uri="{BB962C8B-B14F-4D97-AF65-F5344CB8AC3E}">
        <p14:creationId xmlns:p14="http://schemas.microsoft.com/office/powerpoint/2010/main" val="31866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mg-blog.csdn.net/2017100716162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691" y="115455"/>
            <a:ext cx="5708072" cy="674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8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3744" y="628073"/>
            <a:ext cx="2299855" cy="646331"/>
          </a:xfrm>
          <a:prstGeom prst="rect">
            <a:avLst/>
          </a:prstGeom>
          <a:noFill/>
        </p:spPr>
        <p:txBody>
          <a:bodyPr wrap="square" rtlCol="0">
            <a:spAutoFit/>
          </a:bodyPr>
          <a:lstStyle/>
          <a:p>
            <a:r>
              <a:rPr lang="zh-CN" altLang="en-US" sz="3600" b="1" dirty="0" smtClean="0">
                <a:latin typeface="幼圆" panose="02010509060101010101" pitchFamily="49" charset="-122"/>
                <a:ea typeface="幼圆" panose="02010509060101010101" pitchFamily="49" charset="-122"/>
              </a:rPr>
              <a:t>需求分析</a:t>
            </a:r>
            <a:endParaRPr lang="zh-CN" altLang="en-US" sz="3600" b="1" dirty="0">
              <a:latin typeface="幼圆" panose="02010509060101010101" pitchFamily="49" charset="-122"/>
              <a:ea typeface="幼圆" panose="02010509060101010101" pitchFamily="49" charset="-122"/>
            </a:endParaRPr>
          </a:p>
        </p:txBody>
      </p:sp>
      <p:sp>
        <p:nvSpPr>
          <p:cNvPr id="10" name="文本框 9"/>
          <p:cNvSpPr txBox="1"/>
          <p:nvPr/>
        </p:nvSpPr>
        <p:spPr>
          <a:xfrm>
            <a:off x="2329141" y="5474500"/>
            <a:ext cx="3389745" cy="369332"/>
          </a:xfrm>
          <a:prstGeom prst="rect">
            <a:avLst/>
          </a:prstGeom>
          <a:noFill/>
        </p:spPr>
        <p:txBody>
          <a:bodyPr wrap="square" rtlCol="0">
            <a:spAutoFit/>
          </a:bodyPr>
          <a:lstStyle/>
          <a:p>
            <a:r>
              <a:rPr lang="zh-CN" altLang="en-US" dirty="0" smtClean="0"/>
              <a:t> </a:t>
            </a:r>
            <a:endParaRPr lang="zh-CN" altLang="en-US" dirty="0"/>
          </a:p>
        </p:txBody>
      </p:sp>
      <p:grpSp>
        <p:nvGrpSpPr>
          <p:cNvPr id="15" name="组合 14"/>
          <p:cNvGrpSpPr/>
          <p:nvPr/>
        </p:nvGrpSpPr>
        <p:grpSpPr>
          <a:xfrm>
            <a:off x="4024013" y="3086424"/>
            <a:ext cx="3389745" cy="1992805"/>
            <a:chOff x="2401454" y="2189018"/>
            <a:chExt cx="3389745" cy="1992805"/>
          </a:xfrm>
        </p:grpSpPr>
        <p:sp>
          <p:nvSpPr>
            <p:cNvPr id="4" name="文本框 3"/>
            <p:cNvSpPr txBox="1"/>
            <p:nvPr/>
          </p:nvSpPr>
          <p:spPr>
            <a:xfrm>
              <a:off x="2401454" y="2189018"/>
              <a:ext cx="3389745" cy="369332"/>
            </a:xfrm>
            <a:prstGeom prst="rect">
              <a:avLst/>
            </a:prstGeom>
            <a:noFill/>
          </p:spPr>
          <p:txBody>
            <a:bodyPr wrap="square" rtlCol="0">
              <a:spAutoFit/>
            </a:bodyPr>
            <a:lstStyle/>
            <a:p>
              <a:r>
                <a:rPr lang="zh-CN" altLang="en-US" dirty="0" smtClean="0"/>
                <a:t> 上传</a:t>
              </a:r>
              <a:r>
                <a:rPr lang="en-US" altLang="zh-CN" dirty="0" smtClean="0"/>
                <a:t>markdown</a:t>
              </a:r>
              <a:r>
                <a:rPr lang="zh-CN" altLang="en-US" dirty="0" smtClean="0"/>
                <a:t>文件</a:t>
              </a:r>
              <a:endParaRPr lang="zh-CN" altLang="en-US" dirty="0"/>
            </a:p>
          </p:txBody>
        </p:sp>
        <p:sp>
          <p:nvSpPr>
            <p:cNvPr id="6" name="文本框 5"/>
            <p:cNvSpPr txBox="1"/>
            <p:nvPr/>
          </p:nvSpPr>
          <p:spPr>
            <a:xfrm>
              <a:off x="2401454" y="3288298"/>
              <a:ext cx="2776722" cy="369332"/>
            </a:xfrm>
            <a:prstGeom prst="rect">
              <a:avLst/>
            </a:prstGeom>
            <a:noFill/>
          </p:spPr>
          <p:txBody>
            <a:bodyPr wrap="none" rtlCol="0">
              <a:spAutoFit/>
            </a:bodyPr>
            <a:lstStyle/>
            <a:p>
              <a:r>
                <a:rPr lang="zh-CN" altLang="en-US" dirty="0" smtClean="0"/>
                <a:t> 直观的展示个人基本信息</a:t>
              </a:r>
              <a:endParaRPr lang="zh-CN" altLang="en-US" dirty="0"/>
            </a:p>
          </p:txBody>
        </p:sp>
        <p:sp>
          <p:nvSpPr>
            <p:cNvPr id="8" name="文本框 7"/>
            <p:cNvSpPr txBox="1"/>
            <p:nvPr/>
          </p:nvSpPr>
          <p:spPr>
            <a:xfrm>
              <a:off x="2401454" y="3812491"/>
              <a:ext cx="1622560" cy="369332"/>
            </a:xfrm>
            <a:prstGeom prst="rect">
              <a:avLst/>
            </a:prstGeom>
            <a:noFill/>
          </p:spPr>
          <p:txBody>
            <a:bodyPr wrap="none" rtlCol="0">
              <a:spAutoFit/>
            </a:bodyPr>
            <a:lstStyle/>
            <a:p>
              <a:r>
                <a:rPr lang="zh-CN" altLang="en-US" dirty="0" smtClean="0"/>
                <a:t> 修改个人信息</a:t>
              </a:r>
              <a:endParaRPr lang="zh-CN" altLang="en-US" dirty="0"/>
            </a:p>
          </p:txBody>
        </p:sp>
        <p:sp>
          <p:nvSpPr>
            <p:cNvPr id="11" name="文本框 10"/>
            <p:cNvSpPr txBox="1"/>
            <p:nvPr/>
          </p:nvSpPr>
          <p:spPr>
            <a:xfrm>
              <a:off x="2401454" y="2746800"/>
              <a:ext cx="3389745" cy="369332"/>
            </a:xfrm>
            <a:prstGeom prst="rect">
              <a:avLst/>
            </a:prstGeom>
            <a:noFill/>
          </p:spPr>
          <p:txBody>
            <a:bodyPr wrap="square" rtlCol="0">
              <a:spAutoFit/>
            </a:bodyPr>
            <a:lstStyle/>
            <a:p>
              <a:r>
                <a:rPr lang="zh-CN" altLang="en-US" dirty="0" smtClean="0"/>
                <a:t> 后台解析</a:t>
              </a:r>
              <a:r>
                <a:rPr lang="en-US" altLang="zh-CN" dirty="0" smtClean="0"/>
                <a:t>markdown</a:t>
              </a:r>
              <a:r>
                <a:rPr lang="zh-CN" altLang="en-US" dirty="0" smtClean="0"/>
                <a:t>文件</a:t>
              </a:r>
              <a:endParaRPr lang="zh-CN" altLang="en-US" dirty="0"/>
            </a:p>
          </p:txBody>
        </p:sp>
      </p:grpSp>
      <p:grpSp>
        <p:nvGrpSpPr>
          <p:cNvPr id="16" name="组合 15"/>
          <p:cNvGrpSpPr/>
          <p:nvPr/>
        </p:nvGrpSpPr>
        <p:grpSpPr>
          <a:xfrm>
            <a:off x="8414325" y="3069547"/>
            <a:ext cx="2084226" cy="2106157"/>
            <a:chOff x="6428507" y="2138429"/>
            <a:chExt cx="2084226" cy="2106157"/>
          </a:xfrm>
        </p:grpSpPr>
        <p:sp>
          <p:nvSpPr>
            <p:cNvPr id="5" name="文本框 4"/>
            <p:cNvSpPr txBox="1"/>
            <p:nvPr/>
          </p:nvSpPr>
          <p:spPr>
            <a:xfrm>
              <a:off x="6428508" y="3217640"/>
              <a:ext cx="1266693" cy="369332"/>
            </a:xfrm>
            <a:prstGeom prst="rect">
              <a:avLst/>
            </a:prstGeom>
            <a:noFill/>
          </p:spPr>
          <p:txBody>
            <a:bodyPr wrap="none" rtlCol="0">
              <a:spAutoFit/>
            </a:bodyPr>
            <a:lstStyle/>
            <a:p>
              <a:r>
                <a:rPr lang="zh-CN" altLang="en-US" dirty="0" smtClean="0"/>
                <a:t> 博客管理 </a:t>
              </a:r>
              <a:r>
                <a:rPr lang="en-US" altLang="zh-CN" dirty="0" smtClean="0"/>
                <a:t> </a:t>
              </a:r>
              <a:endParaRPr lang="zh-CN" altLang="en-US" dirty="0"/>
            </a:p>
          </p:txBody>
        </p:sp>
        <p:sp>
          <p:nvSpPr>
            <p:cNvPr id="9" name="文本框 8"/>
            <p:cNvSpPr txBox="1"/>
            <p:nvPr/>
          </p:nvSpPr>
          <p:spPr>
            <a:xfrm>
              <a:off x="6428508" y="2138429"/>
              <a:ext cx="2084225" cy="369332"/>
            </a:xfrm>
            <a:prstGeom prst="rect">
              <a:avLst/>
            </a:prstGeom>
            <a:noFill/>
          </p:spPr>
          <p:txBody>
            <a:bodyPr wrap="none" rtlCol="0">
              <a:spAutoFit/>
            </a:bodyPr>
            <a:lstStyle/>
            <a:p>
              <a:r>
                <a:rPr lang="zh-CN" altLang="en-US" dirty="0" smtClean="0"/>
                <a:t> 可分页的博客浏览</a:t>
              </a:r>
              <a:endParaRPr lang="zh-CN" altLang="en-US" dirty="0"/>
            </a:p>
          </p:txBody>
        </p:sp>
        <p:sp>
          <p:nvSpPr>
            <p:cNvPr id="12" name="文本框 11"/>
            <p:cNvSpPr txBox="1"/>
            <p:nvPr/>
          </p:nvSpPr>
          <p:spPr>
            <a:xfrm>
              <a:off x="6428508" y="2658535"/>
              <a:ext cx="1160895" cy="369332"/>
            </a:xfrm>
            <a:prstGeom prst="rect">
              <a:avLst/>
            </a:prstGeom>
            <a:noFill/>
          </p:spPr>
          <p:txBody>
            <a:bodyPr wrap="none" rtlCol="0">
              <a:spAutoFit/>
            </a:bodyPr>
            <a:lstStyle/>
            <a:p>
              <a:r>
                <a:rPr lang="zh-CN" altLang="en-US" dirty="0" smtClean="0"/>
                <a:t> 评论博客</a:t>
              </a:r>
              <a:endParaRPr lang="zh-CN" altLang="en-US" dirty="0"/>
            </a:p>
          </p:txBody>
        </p:sp>
        <p:sp>
          <p:nvSpPr>
            <p:cNvPr id="13" name="文本框 12"/>
            <p:cNvSpPr txBox="1"/>
            <p:nvPr/>
          </p:nvSpPr>
          <p:spPr>
            <a:xfrm>
              <a:off x="6428507" y="3875254"/>
              <a:ext cx="1800493" cy="369332"/>
            </a:xfrm>
            <a:prstGeom prst="rect">
              <a:avLst/>
            </a:prstGeom>
            <a:noFill/>
          </p:spPr>
          <p:txBody>
            <a:bodyPr wrap="none" rtlCol="0">
              <a:spAutoFit/>
            </a:bodyPr>
            <a:lstStyle/>
            <a:p>
              <a:r>
                <a:rPr lang="zh-CN" altLang="en-US" dirty="0" smtClean="0"/>
                <a:t>在线博客编辑器</a:t>
              </a:r>
              <a:endParaRPr lang="zh-CN" altLang="en-US" dirty="0"/>
            </a:p>
          </p:txBody>
        </p:sp>
      </p:grpSp>
      <p:pic>
        <p:nvPicPr>
          <p:cNvPr id="18" name="图片 17"/>
          <p:cNvPicPr>
            <a:picLocks noChangeAspect="1"/>
          </p:cNvPicPr>
          <p:nvPr/>
        </p:nvPicPr>
        <p:blipFill>
          <a:blip r:embed="rId3"/>
          <a:stretch>
            <a:fillRect/>
          </a:stretch>
        </p:blipFill>
        <p:spPr>
          <a:xfrm>
            <a:off x="398830" y="437508"/>
            <a:ext cx="3212702" cy="3752719"/>
          </a:xfrm>
          <a:prstGeom prst="rect">
            <a:avLst/>
          </a:prstGeom>
        </p:spPr>
      </p:pic>
      <p:pic>
        <p:nvPicPr>
          <p:cNvPr id="19" name="图片 18"/>
          <p:cNvPicPr>
            <a:picLocks noChangeAspect="1"/>
          </p:cNvPicPr>
          <p:nvPr/>
        </p:nvPicPr>
        <p:blipFill>
          <a:blip r:embed="rId3"/>
          <a:stretch>
            <a:fillRect/>
          </a:stretch>
        </p:blipFill>
        <p:spPr>
          <a:xfrm>
            <a:off x="347973" y="437507"/>
            <a:ext cx="3212702" cy="3752719"/>
          </a:xfrm>
          <a:prstGeom prst="rect">
            <a:avLst/>
          </a:prstGeom>
        </p:spPr>
      </p:pic>
      <p:sp>
        <p:nvSpPr>
          <p:cNvPr id="20" name="文本框 19"/>
          <p:cNvSpPr txBox="1"/>
          <p:nvPr/>
        </p:nvSpPr>
        <p:spPr>
          <a:xfrm>
            <a:off x="1818983" y="1874916"/>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21" name="文本框 20"/>
          <p:cNvSpPr txBox="1"/>
          <p:nvPr/>
        </p:nvSpPr>
        <p:spPr>
          <a:xfrm>
            <a:off x="2499760" y="2336926"/>
            <a:ext cx="495649" cy="461665"/>
          </a:xfrm>
          <a:prstGeom prst="rect">
            <a:avLst/>
          </a:prstGeom>
          <a:noFill/>
        </p:spPr>
        <p:txBody>
          <a:bodyPr wrap="none" rtlCol="0">
            <a:spAutoFit/>
          </a:bodyPr>
          <a:lstStyle/>
          <a:p>
            <a:r>
              <a:rPr lang="en-US" altLang="zh-CN" sz="2400" dirty="0" smtClean="0">
                <a:latin typeface="+mj-lt"/>
              </a:rPr>
              <a:t>05</a:t>
            </a:r>
            <a:endParaRPr lang="zh-CN" altLang="en-US" sz="2400" dirty="0">
              <a:latin typeface="+mj-lt"/>
            </a:endParaRPr>
          </a:p>
        </p:txBody>
      </p:sp>
      <p:cxnSp>
        <p:nvCxnSpPr>
          <p:cNvPr id="22" name="直接连接符 21"/>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8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8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48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8000">
                                          <p:cBhvr additive="base">
                                            <p:cTn id="15" dur="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8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8000">
                                          <p:cBhvr additive="base">
                                            <p:cTn id="19" dur="500" fill="hold"/>
                                            <p:tgtEl>
                                              <p:spTgt spid="21"/>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48000">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14:bounceEnd="48000">
                                          <p:cBhvr additive="base">
                                            <p:cTn id="23" dur="500" fill="hold"/>
                                            <p:tgtEl>
                                              <p:spTgt spid="22"/>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484" y="437508"/>
            <a:ext cx="3212702" cy="3752719"/>
          </a:xfrm>
          <a:prstGeom prst="rect">
            <a:avLst/>
          </a:prstGeom>
        </p:spPr>
      </p:pic>
      <p:sp>
        <p:nvSpPr>
          <p:cNvPr id="4" name="文本框 3"/>
          <p:cNvSpPr txBox="1"/>
          <p:nvPr/>
        </p:nvSpPr>
        <p:spPr>
          <a:xfrm>
            <a:off x="1818983" y="1874916"/>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499760" y="2336926"/>
            <a:ext cx="495649" cy="461665"/>
          </a:xfrm>
          <a:prstGeom prst="rect">
            <a:avLst/>
          </a:prstGeom>
          <a:noFill/>
        </p:spPr>
        <p:txBody>
          <a:bodyPr wrap="none" rtlCol="0">
            <a:spAutoFit/>
          </a:bodyPr>
          <a:lstStyle/>
          <a:p>
            <a:r>
              <a:rPr lang="en-US" altLang="zh-CN" sz="2400" dirty="0" smtClean="0">
                <a:latin typeface="+mj-lt"/>
              </a:rPr>
              <a:t>06</a:t>
            </a:r>
            <a:endParaRPr lang="zh-CN" altLang="en-US" sz="2400" dirty="0">
              <a:latin typeface="+mj-lt"/>
            </a:endParaRPr>
          </a:p>
        </p:txBody>
      </p:sp>
      <p:cxnSp>
        <p:nvCxnSpPr>
          <p:cNvPr id="7" name="直接连接符 6"/>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84072" y="450143"/>
            <a:ext cx="6954982" cy="707886"/>
          </a:xfrm>
          <a:prstGeom prst="rect">
            <a:avLst/>
          </a:prstGeom>
          <a:noFill/>
        </p:spPr>
        <p:txBody>
          <a:bodyPr wrap="square" rtlCol="0">
            <a:spAutoFit/>
          </a:bodyPr>
          <a:lstStyle/>
          <a:p>
            <a:r>
              <a:rPr lang="zh-CN" altLang="en-US" sz="4000" b="1" dirty="0" smtClean="0">
                <a:latin typeface="幼圆" panose="02010509060101010101" pitchFamily="49" charset="-122"/>
                <a:ea typeface="幼圆" panose="02010509060101010101" pitchFamily="49" charset="-122"/>
              </a:rPr>
              <a:t>设计思路</a:t>
            </a:r>
            <a:r>
              <a:rPr lang="en-US" altLang="zh-CN" sz="4000" b="1" dirty="0" smtClean="0">
                <a:latin typeface="幼圆" panose="02010509060101010101" pitchFamily="49" charset="-122"/>
                <a:ea typeface="幼圆" panose="02010509060101010101" pitchFamily="49" charset="-122"/>
              </a:rPr>
              <a:t>—</a:t>
            </a:r>
            <a:r>
              <a:rPr lang="zh-CN" altLang="en-US" sz="4000" b="1" dirty="0" smtClean="0">
                <a:latin typeface="幼圆" panose="02010509060101010101" pitchFamily="49" charset="-122"/>
                <a:ea typeface="幼圆" panose="02010509060101010101" pitchFamily="49" charset="-122"/>
              </a:rPr>
              <a:t>前端页面设计</a:t>
            </a:r>
            <a:endParaRPr lang="zh-CN" altLang="en-US" sz="4000" b="1" dirty="0">
              <a:latin typeface="幼圆" panose="02010509060101010101" pitchFamily="49" charset="-122"/>
              <a:ea typeface="幼圆" panose="02010509060101010101" pitchFamily="49" charset="-122"/>
            </a:endParaRPr>
          </a:p>
        </p:txBody>
      </p:sp>
      <p:grpSp>
        <p:nvGrpSpPr>
          <p:cNvPr id="2" name="组合 1"/>
          <p:cNvGrpSpPr/>
          <p:nvPr/>
        </p:nvGrpSpPr>
        <p:grpSpPr>
          <a:xfrm>
            <a:off x="4930399" y="1690250"/>
            <a:ext cx="4911054" cy="1755015"/>
            <a:chOff x="4934909" y="3168107"/>
            <a:chExt cx="4911054" cy="1755015"/>
          </a:xfrm>
        </p:grpSpPr>
        <p:sp>
          <p:nvSpPr>
            <p:cNvPr id="11" name="文本框 10"/>
            <p:cNvSpPr txBox="1"/>
            <p:nvPr/>
          </p:nvSpPr>
          <p:spPr>
            <a:xfrm>
              <a:off x="4934909" y="3168107"/>
              <a:ext cx="4911054" cy="369332"/>
            </a:xfrm>
            <a:prstGeom prst="rect">
              <a:avLst/>
            </a:prstGeom>
            <a:noFill/>
          </p:spPr>
          <p:txBody>
            <a:bodyPr wrap="square" rtlCol="0">
              <a:spAutoFit/>
            </a:bodyPr>
            <a:lstStyle/>
            <a:p>
              <a:r>
                <a:rPr lang="zh-CN" altLang="en-US" dirty="0" smtClean="0"/>
                <a:t>分块展示个人的简历信息</a:t>
              </a:r>
              <a:endParaRPr lang="zh-CN" altLang="en-US" dirty="0"/>
            </a:p>
          </p:txBody>
        </p:sp>
        <p:sp>
          <p:nvSpPr>
            <p:cNvPr id="15" name="文本框 14"/>
            <p:cNvSpPr txBox="1"/>
            <p:nvPr/>
          </p:nvSpPr>
          <p:spPr>
            <a:xfrm>
              <a:off x="4934909" y="3820895"/>
              <a:ext cx="4911054" cy="369332"/>
            </a:xfrm>
            <a:prstGeom prst="rect">
              <a:avLst/>
            </a:prstGeom>
            <a:noFill/>
          </p:spPr>
          <p:txBody>
            <a:bodyPr wrap="square" rtlCol="0">
              <a:spAutoFit/>
            </a:bodyPr>
            <a:lstStyle/>
            <a:p>
              <a:r>
                <a:rPr lang="zh-CN" altLang="en-US" dirty="0" smtClean="0"/>
                <a:t>分页浏览博客信息</a:t>
              </a:r>
              <a:endParaRPr lang="zh-CN" altLang="en-US" dirty="0"/>
            </a:p>
          </p:txBody>
        </p:sp>
        <p:sp>
          <p:nvSpPr>
            <p:cNvPr id="16" name="文本框 15"/>
            <p:cNvSpPr txBox="1"/>
            <p:nvPr/>
          </p:nvSpPr>
          <p:spPr>
            <a:xfrm>
              <a:off x="4934909" y="4553790"/>
              <a:ext cx="4911054" cy="369332"/>
            </a:xfrm>
            <a:prstGeom prst="rect">
              <a:avLst/>
            </a:prstGeom>
            <a:noFill/>
          </p:spPr>
          <p:txBody>
            <a:bodyPr wrap="square" rtlCol="0">
              <a:spAutoFit/>
            </a:bodyPr>
            <a:lstStyle/>
            <a:p>
              <a:r>
                <a:rPr lang="zh-CN" altLang="en-US" dirty="0" smtClean="0"/>
                <a:t>指向简历信息和博客的导航栏</a:t>
              </a:r>
              <a:endParaRPr lang="zh-CN" altLang="en-US" dirty="0"/>
            </a:p>
          </p:txBody>
        </p:sp>
      </p:grpSp>
      <p:sp>
        <p:nvSpPr>
          <p:cNvPr id="17" name="文本框 16"/>
          <p:cNvSpPr txBox="1"/>
          <p:nvPr/>
        </p:nvSpPr>
        <p:spPr>
          <a:xfrm>
            <a:off x="4930399" y="3820895"/>
            <a:ext cx="4911054" cy="369332"/>
          </a:xfrm>
          <a:prstGeom prst="rect">
            <a:avLst/>
          </a:prstGeom>
          <a:noFill/>
        </p:spPr>
        <p:txBody>
          <a:bodyPr wrap="square" rtlCol="0">
            <a:spAutoFit/>
          </a:bodyPr>
          <a:lstStyle/>
          <a:p>
            <a:r>
              <a:rPr lang="zh-CN" altLang="en-US" dirty="0" smtClean="0"/>
              <a:t>博客浏览页底部为评论模块</a:t>
            </a:r>
            <a:endParaRPr lang="zh-CN" altLang="en-US" dirty="0"/>
          </a:p>
        </p:txBody>
      </p:sp>
    </p:spTree>
    <p:extLst>
      <p:ext uri="{BB962C8B-B14F-4D97-AF65-F5344CB8AC3E}">
        <p14:creationId xmlns:p14="http://schemas.microsoft.com/office/powerpoint/2010/main" val="312695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30763" y="440606"/>
            <a:ext cx="6954982" cy="707886"/>
          </a:xfrm>
          <a:prstGeom prst="rect">
            <a:avLst/>
          </a:prstGeom>
          <a:noFill/>
        </p:spPr>
        <p:txBody>
          <a:bodyPr wrap="square" rtlCol="0">
            <a:spAutoFit/>
          </a:bodyPr>
          <a:lstStyle/>
          <a:p>
            <a:r>
              <a:rPr lang="zh-CN" altLang="en-US" sz="4000" b="1" dirty="0" smtClean="0">
                <a:latin typeface="幼圆" panose="02010509060101010101" pitchFamily="49" charset="-122"/>
                <a:ea typeface="幼圆" panose="02010509060101010101" pitchFamily="49" charset="-122"/>
              </a:rPr>
              <a:t>设计思路</a:t>
            </a:r>
            <a:r>
              <a:rPr lang="en-US" altLang="zh-CN" sz="4000" b="1" dirty="0" smtClean="0">
                <a:latin typeface="幼圆" panose="02010509060101010101" pitchFamily="49" charset="-122"/>
                <a:ea typeface="幼圆" panose="02010509060101010101" pitchFamily="49" charset="-122"/>
              </a:rPr>
              <a:t>—</a:t>
            </a:r>
            <a:r>
              <a:rPr lang="zh-CN" altLang="en-US" sz="4000" b="1" dirty="0" smtClean="0">
                <a:latin typeface="幼圆" panose="02010509060101010101" pitchFamily="49" charset="-122"/>
                <a:ea typeface="幼圆" panose="02010509060101010101" pitchFamily="49" charset="-122"/>
              </a:rPr>
              <a:t>后端设计</a:t>
            </a:r>
            <a:endParaRPr lang="zh-CN" altLang="en-US" sz="4000" b="1" dirty="0">
              <a:latin typeface="幼圆" panose="02010509060101010101" pitchFamily="49" charset="-122"/>
              <a:ea typeface="幼圆" panose="02010509060101010101" pitchFamily="49" charset="-122"/>
            </a:endParaRPr>
          </a:p>
        </p:txBody>
      </p:sp>
      <p:grpSp>
        <p:nvGrpSpPr>
          <p:cNvPr id="2" name="组合 1"/>
          <p:cNvGrpSpPr/>
          <p:nvPr/>
        </p:nvGrpSpPr>
        <p:grpSpPr>
          <a:xfrm>
            <a:off x="2944581" y="1644190"/>
            <a:ext cx="4911054" cy="1764135"/>
            <a:chOff x="4934909" y="3168107"/>
            <a:chExt cx="4911054" cy="1764135"/>
          </a:xfrm>
        </p:grpSpPr>
        <p:sp>
          <p:nvSpPr>
            <p:cNvPr id="11" name="文本框 10"/>
            <p:cNvSpPr txBox="1"/>
            <p:nvPr/>
          </p:nvSpPr>
          <p:spPr>
            <a:xfrm>
              <a:off x="4934909" y="3168107"/>
              <a:ext cx="4911054" cy="369332"/>
            </a:xfrm>
            <a:prstGeom prst="rect">
              <a:avLst/>
            </a:prstGeom>
            <a:noFill/>
          </p:spPr>
          <p:txBody>
            <a:bodyPr wrap="square" rtlCol="0">
              <a:spAutoFit/>
            </a:bodyPr>
            <a:lstStyle/>
            <a:p>
              <a:r>
                <a:rPr lang="zh-CN" altLang="en-US" dirty="0" smtClean="0"/>
                <a:t>数据模型抽象</a:t>
              </a:r>
              <a:endParaRPr lang="zh-CN" altLang="en-US" dirty="0"/>
            </a:p>
          </p:txBody>
        </p:sp>
        <p:sp>
          <p:nvSpPr>
            <p:cNvPr id="15" name="文本框 14"/>
            <p:cNvSpPr txBox="1"/>
            <p:nvPr/>
          </p:nvSpPr>
          <p:spPr>
            <a:xfrm>
              <a:off x="4934909" y="3857591"/>
              <a:ext cx="4911054" cy="369332"/>
            </a:xfrm>
            <a:prstGeom prst="rect">
              <a:avLst/>
            </a:prstGeom>
            <a:noFill/>
          </p:spPr>
          <p:txBody>
            <a:bodyPr wrap="square" rtlCol="0">
              <a:spAutoFit/>
            </a:bodyPr>
            <a:lstStyle/>
            <a:p>
              <a:r>
                <a:rPr lang="en-US" altLang="zh-CN" dirty="0" smtClean="0"/>
                <a:t>Markdown</a:t>
              </a:r>
              <a:r>
                <a:rPr lang="zh-CN" altLang="en-US" dirty="0" smtClean="0"/>
                <a:t>文件解析</a:t>
              </a:r>
              <a:endParaRPr lang="zh-CN" altLang="en-US" dirty="0"/>
            </a:p>
          </p:txBody>
        </p:sp>
        <p:sp>
          <p:nvSpPr>
            <p:cNvPr id="16" name="文本框 15"/>
            <p:cNvSpPr txBox="1"/>
            <p:nvPr/>
          </p:nvSpPr>
          <p:spPr>
            <a:xfrm>
              <a:off x="4934909" y="4562910"/>
              <a:ext cx="4911054" cy="369332"/>
            </a:xfrm>
            <a:prstGeom prst="rect">
              <a:avLst/>
            </a:prstGeom>
            <a:noFill/>
          </p:spPr>
          <p:txBody>
            <a:bodyPr wrap="square" rtlCol="0">
              <a:spAutoFit/>
            </a:bodyPr>
            <a:lstStyle/>
            <a:p>
              <a:r>
                <a:rPr lang="zh-CN" altLang="en-US" dirty="0" smtClean="0"/>
                <a:t>数据库的设计</a:t>
              </a:r>
              <a:endParaRPr lang="zh-CN" altLang="en-US" dirty="0"/>
            </a:p>
          </p:txBody>
        </p:sp>
      </p:grpSp>
      <p:sp>
        <p:nvSpPr>
          <p:cNvPr id="17" name="文本框 16"/>
          <p:cNvSpPr txBox="1"/>
          <p:nvPr/>
        </p:nvSpPr>
        <p:spPr>
          <a:xfrm>
            <a:off x="2944581" y="3839368"/>
            <a:ext cx="4911054" cy="369332"/>
          </a:xfrm>
          <a:prstGeom prst="rect">
            <a:avLst/>
          </a:prstGeom>
          <a:noFill/>
        </p:spPr>
        <p:txBody>
          <a:bodyPr wrap="squar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82507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8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0" y="3567775"/>
            <a:ext cx="12192000" cy="3290225"/>
          </a:xfrm>
          <a:prstGeom prst="rect">
            <a:avLst/>
          </a:prstGeom>
        </p:spPr>
      </p:pic>
      <p:pic>
        <p:nvPicPr>
          <p:cNvPr id="3" name="图片 2"/>
          <p:cNvPicPr>
            <a:picLocks noChangeAspect="1"/>
          </p:cNvPicPr>
          <p:nvPr/>
        </p:nvPicPr>
        <p:blipFill>
          <a:blip r:embed="rId5"/>
          <a:stretch>
            <a:fillRect/>
          </a:stretch>
        </p:blipFill>
        <p:spPr>
          <a:xfrm rot="5400000">
            <a:off x="942072" y="-1689102"/>
            <a:ext cx="4074846" cy="4759779"/>
          </a:xfrm>
          <a:prstGeom prst="rect">
            <a:avLst/>
          </a:prstGeom>
        </p:spPr>
      </p:pic>
      <p:sp>
        <p:nvSpPr>
          <p:cNvPr id="11" name="文本框 10"/>
          <p:cNvSpPr txBox="1"/>
          <p:nvPr/>
        </p:nvSpPr>
        <p:spPr>
          <a:xfrm>
            <a:off x="2337859" y="961333"/>
            <a:ext cx="1620957" cy="523220"/>
          </a:xfrm>
          <a:prstGeom prst="rect">
            <a:avLst/>
          </a:prstGeom>
          <a:noFill/>
        </p:spPr>
        <p:txBody>
          <a:bodyPr wrap="none" rtlCol="0">
            <a:spAutoFit/>
          </a:bodyPr>
          <a:lstStyle/>
          <a:p>
            <a:r>
              <a:rPr lang="zh-CN" altLang="en-US" sz="2800" dirty="0"/>
              <a:t>功能演示</a:t>
            </a:r>
          </a:p>
        </p:txBody>
      </p:sp>
      <p:sp>
        <p:nvSpPr>
          <p:cNvPr id="12" name="文本框 11"/>
          <p:cNvSpPr txBox="1"/>
          <p:nvPr/>
        </p:nvSpPr>
        <p:spPr>
          <a:xfrm>
            <a:off x="2858835" y="1502823"/>
            <a:ext cx="675634" cy="369332"/>
          </a:xfrm>
          <a:prstGeom prst="rect">
            <a:avLst/>
          </a:prstGeom>
          <a:noFill/>
        </p:spPr>
        <p:txBody>
          <a:bodyPr wrap="none" rtlCol="0">
            <a:spAutoFit/>
          </a:bodyPr>
          <a:lstStyle/>
          <a:p>
            <a:r>
              <a:rPr lang="en-US" altLang="zh-CN" dirty="0"/>
              <a:t>show</a:t>
            </a:r>
            <a:endParaRPr lang="zh-CN" altLang="en-US" dirty="0"/>
          </a:p>
        </p:txBody>
      </p:sp>
      <p:sp>
        <p:nvSpPr>
          <p:cNvPr id="13" name="矩形 12"/>
          <p:cNvSpPr/>
          <p:nvPr/>
        </p:nvSpPr>
        <p:spPr>
          <a:xfrm>
            <a:off x="5885628" y="2083395"/>
            <a:ext cx="6117516" cy="707886"/>
          </a:xfrm>
          <a:prstGeom prst="rect">
            <a:avLst/>
          </a:prstGeom>
        </p:spPr>
        <p:txBody>
          <a:bodyPr wrap="square">
            <a:spAutoFit/>
          </a:bodyPr>
          <a:lstStyle/>
          <a:p>
            <a:pPr algn="just"/>
            <a:r>
              <a:rPr lang="en-US" altLang="zh-CN" sz="4000" dirty="0" smtClean="0">
                <a:solidFill>
                  <a:schemeClr val="bg1">
                    <a:lumMod val="50000"/>
                  </a:schemeClr>
                </a:solidFill>
                <a:hlinkClick r:id="rId6"/>
              </a:rPr>
              <a:t>111.230.224.98:9998</a:t>
            </a:r>
            <a:endParaRPr lang="zh-CN" altLang="en-US" sz="4000" dirty="0">
              <a:solidFill>
                <a:schemeClr val="bg1">
                  <a:lumMod val="50000"/>
                </a:schemeClr>
              </a:solidFill>
            </a:endParaRPr>
          </a:p>
        </p:txBody>
      </p:sp>
      <p:cxnSp>
        <p:nvCxnSpPr>
          <p:cNvPr id="15" name="直接连接符 14"/>
          <p:cNvCxnSpPr/>
          <p:nvPr/>
        </p:nvCxnSpPr>
        <p:spPr>
          <a:xfrm>
            <a:off x="2890919" y="1502394"/>
            <a:ext cx="9930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88864 0.398151 L 0 0 E" pathEditMode="relative" ptsTypes="">
                                      <p:cBhvr>
                                        <p:cTn id="6" dur="2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3"/>
                                        </p:tgtEl>
                                      </p:cBhvr>
                                      <p:by x="150000" y="150000"/>
                                      <p:from x="78842" y="78842"/>
                                      <p:to x="100000" y="100000"/>
                                    </p:animScale>
                                  </p:childTnLst>
                                </p:cTn>
                              </p:par>
                              <p:par>
                                <p:cTn id="9" presetID="8" presetClass="emph" presetSubtype="0" accel="50000" decel="50000" fill="hold" nodeType="withEffect">
                                  <p:stCondLst>
                                    <p:cond delay="0"/>
                                  </p:stCondLst>
                                  <p:childTnLst>
                                    <p:animRot by="21600000" from="-5400000" to="0">
                                      <p:cBhvr>
                                        <p:cTn id="10" dur="2000" fill="hold"/>
                                        <p:tgtEl>
                                          <p:spTgt spid="3"/>
                                        </p:tgtEl>
                                        <p:attrNameLst>
                                          <p:attrName>r</p:attrName>
                                        </p:attrNameLst>
                                      </p:cBhvr>
                                    </p:animRot>
                                  </p:childTnLst>
                                </p:cTn>
                              </p:par>
                              <p:par>
                                <p:cTn id="11" presetID="22" presetClass="entr" presetSubtype="2"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12" presetClass="entr" presetSubtype="4" fill="hold" grpId="0" nodeType="withEffect">
                                  <p:stCondLst>
                                    <p:cond delay="17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12" presetClass="entr" presetSubtype="1" fill="hold" grpId="0" nodeType="withEffect">
                                  <p:stCondLst>
                                    <p:cond delay="17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par>
                                <p:cTn id="22" presetID="22" presetClass="entr" presetSubtype="1" fill="hold" grpId="0" nodeType="withEffect">
                                  <p:stCondLst>
                                    <p:cond delay="2000"/>
                                  </p:stCondLst>
                                  <p:iterate type="lt">
                                    <p:tmPct val="3000"/>
                                  </p:iterate>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par>
                                <p:cTn id="25" presetID="10" presetClass="entr" presetSubtype="0" fill="hold" nodeType="withEffect">
                                  <p:stCondLst>
                                    <p:cond delay="2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24100" y="794874"/>
            <a:ext cx="5017182" cy="4945002"/>
          </a:xfrm>
          <a:prstGeom prst="rect">
            <a:avLst/>
          </a:prstGeom>
        </p:spPr>
      </p:pic>
      <p:sp>
        <p:nvSpPr>
          <p:cNvPr id="3" name="文本框 2"/>
          <p:cNvSpPr txBox="1"/>
          <p:nvPr/>
        </p:nvSpPr>
        <p:spPr>
          <a:xfrm>
            <a:off x="6492313" y="1054074"/>
            <a:ext cx="473206" cy="830997"/>
          </a:xfrm>
          <a:prstGeom prst="rect">
            <a:avLst/>
          </a:prstGeom>
          <a:noFill/>
        </p:spPr>
        <p:txBody>
          <a:bodyPr wrap="none" rtlCol="0">
            <a:spAutoFit/>
          </a:bodyPr>
          <a:lstStyle/>
          <a:p>
            <a:r>
              <a:rPr lang="en-US" altLang="zh-CN" sz="4800" b="1" dirty="0">
                <a:solidFill>
                  <a:schemeClr val="bg1">
                    <a:lumMod val="75000"/>
                  </a:schemeClr>
                </a:solidFill>
                <a:latin typeface="华文宋体" panose="02010600040101010101" pitchFamily="2" charset="-122"/>
                <a:ea typeface="华文宋体" panose="02010600040101010101" pitchFamily="2" charset="-122"/>
              </a:rPr>
              <a:t>2</a:t>
            </a:r>
            <a:endParaRPr lang="zh-CN" altLang="en-US" sz="48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4" name="文本框 3"/>
          <p:cNvSpPr txBox="1"/>
          <p:nvPr/>
        </p:nvSpPr>
        <p:spPr>
          <a:xfrm>
            <a:off x="6864477" y="1604322"/>
            <a:ext cx="328936" cy="461665"/>
          </a:xfrm>
          <a:prstGeom prst="rect">
            <a:avLst/>
          </a:prstGeom>
          <a:noFill/>
        </p:spPr>
        <p:txBody>
          <a:bodyPr wrap="none" rtlCol="0">
            <a:spAutoFit/>
          </a:bodyPr>
          <a:lstStyle/>
          <a:p>
            <a:r>
              <a:rPr lang="en-US" altLang="zh-CN" sz="2400" b="1" dirty="0">
                <a:solidFill>
                  <a:schemeClr val="bg1">
                    <a:lumMod val="75000"/>
                  </a:schemeClr>
                </a:solidFill>
                <a:latin typeface="华文宋体" panose="02010600040101010101" pitchFamily="2" charset="-122"/>
                <a:ea typeface="华文宋体" panose="02010600040101010101" pitchFamily="2" charset="-122"/>
              </a:rPr>
              <a:t>0</a:t>
            </a:r>
            <a:endParaRPr lang="zh-CN" altLang="en-US" sz="24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5" name="文本框 4"/>
          <p:cNvSpPr txBox="1"/>
          <p:nvPr/>
        </p:nvSpPr>
        <p:spPr>
          <a:xfrm>
            <a:off x="7004819" y="1951042"/>
            <a:ext cx="328936" cy="461665"/>
          </a:xfrm>
          <a:prstGeom prst="rect">
            <a:avLst/>
          </a:prstGeom>
          <a:noFill/>
        </p:spPr>
        <p:txBody>
          <a:bodyPr wrap="none" rtlCol="0">
            <a:spAutoFit/>
          </a:bodyPr>
          <a:lstStyle/>
          <a:p>
            <a:r>
              <a:rPr lang="en-US" altLang="zh-CN" sz="2400" b="1" dirty="0">
                <a:solidFill>
                  <a:schemeClr val="bg1">
                    <a:lumMod val="75000"/>
                  </a:schemeClr>
                </a:solidFill>
                <a:latin typeface="华文宋体" panose="02010600040101010101" pitchFamily="2" charset="-122"/>
                <a:ea typeface="华文宋体" panose="02010600040101010101" pitchFamily="2" charset="-122"/>
              </a:rPr>
              <a:t>1</a:t>
            </a:r>
            <a:endParaRPr lang="zh-CN" altLang="en-US" sz="24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6" name="文本框 5"/>
          <p:cNvSpPr txBox="1"/>
          <p:nvPr/>
        </p:nvSpPr>
        <p:spPr>
          <a:xfrm>
            <a:off x="7336872" y="2007298"/>
            <a:ext cx="546945" cy="1015663"/>
          </a:xfrm>
          <a:prstGeom prst="rect">
            <a:avLst/>
          </a:prstGeom>
          <a:noFill/>
        </p:spPr>
        <p:txBody>
          <a:bodyPr wrap="none" rtlCol="0">
            <a:spAutoFit/>
          </a:bodyPr>
          <a:lstStyle/>
          <a:p>
            <a:r>
              <a:rPr lang="en-US" altLang="zh-CN" sz="6000" b="1" dirty="0">
                <a:solidFill>
                  <a:schemeClr val="bg1">
                    <a:lumMod val="75000"/>
                  </a:schemeClr>
                </a:solidFill>
                <a:latin typeface="华文宋体" panose="02010600040101010101" pitchFamily="2" charset="-122"/>
                <a:ea typeface="华文宋体" panose="02010600040101010101" pitchFamily="2" charset="-122"/>
              </a:rPr>
              <a:t>8</a:t>
            </a:r>
            <a:endParaRPr lang="zh-CN" altLang="en-US" sz="6000" b="1" dirty="0">
              <a:solidFill>
                <a:schemeClr val="bg1">
                  <a:lumMod val="75000"/>
                </a:schemeClr>
              </a:solidFill>
              <a:latin typeface="华文宋体" panose="02010600040101010101" pitchFamily="2" charset="-122"/>
              <a:ea typeface="华文宋体" panose="02010600040101010101" pitchFamily="2" charset="-122"/>
            </a:endParaRPr>
          </a:p>
        </p:txBody>
      </p:sp>
      <p:sp>
        <p:nvSpPr>
          <p:cNvPr id="7"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0"/>
          <p:cNvSpPr>
            <a:spLocks/>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31"/>
          <p:cNvSpPr txBox="1"/>
          <p:nvPr/>
        </p:nvSpPr>
        <p:spPr>
          <a:xfrm>
            <a:off x="4779003" y="3221092"/>
            <a:ext cx="2675732" cy="830997"/>
          </a:xfrm>
          <a:prstGeom prst="rect">
            <a:avLst/>
          </a:prstGeom>
          <a:noFill/>
        </p:spPr>
        <p:txBody>
          <a:bodyPr wrap="none" rtlCol="0">
            <a:spAutoFit/>
          </a:bodyPr>
          <a:lstStyle/>
          <a:p>
            <a:r>
              <a:rPr lang="en-US" altLang="zh-CN" sz="4800" b="1" dirty="0">
                <a:latin typeface="华文宋体" panose="02010600040101010101" pitchFamily="2" charset="-122"/>
                <a:ea typeface="华文宋体" panose="02010600040101010101" pitchFamily="2" charset="-122"/>
              </a:rPr>
              <a:t>THANKS</a:t>
            </a:r>
            <a:endParaRPr lang="zh-CN" altLang="en-US" sz="4800" b="1" dirty="0">
              <a:latin typeface="华文宋体" panose="02010600040101010101" pitchFamily="2" charset="-122"/>
              <a:ea typeface="华文宋体" panose="02010600040101010101" pitchFamily="2" charset="-122"/>
            </a:endParaRPr>
          </a:p>
        </p:txBody>
      </p:sp>
      <p:sp>
        <p:nvSpPr>
          <p:cNvPr id="33" name="矩形 32"/>
          <p:cNvSpPr/>
          <p:nvPr/>
        </p:nvSpPr>
        <p:spPr>
          <a:xfrm>
            <a:off x="5846429" y="3854701"/>
            <a:ext cx="1544012" cy="307777"/>
          </a:xfrm>
          <a:prstGeom prst="rect">
            <a:avLst/>
          </a:prstGeom>
        </p:spPr>
        <p:txBody>
          <a:bodyPr wrap="none">
            <a:spAutoFit/>
          </a:bodyPr>
          <a:lstStyle/>
          <a:p>
            <a:r>
              <a:rPr lang="en-US" altLang="zh-CN" sz="1400" i="1" dirty="0">
                <a:solidFill>
                  <a:schemeClr val="tx1">
                    <a:lumMod val="50000"/>
                    <a:lumOff val="50000"/>
                  </a:schemeClr>
                </a:solidFill>
                <a:latin typeface="华文宋体" panose="02010600040101010101" pitchFamily="2" charset="-122"/>
                <a:ea typeface="华文宋体" panose="02010600040101010101" pitchFamily="2" charset="-122"/>
              </a:rPr>
              <a:t>B</a:t>
            </a:r>
            <a:r>
              <a:rPr lang="zh-CN" altLang="en-US" sz="1400" i="1" dirty="0">
                <a:solidFill>
                  <a:schemeClr val="tx1">
                    <a:lumMod val="50000"/>
                    <a:lumOff val="50000"/>
                  </a:schemeClr>
                </a:solidFill>
                <a:latin typeface="华文宋体" panose="02010600040101010101" pitchFamily="2" charset="-122"/>
                <a:ea typeface="华文宋体" panose="02010600040101010101" pitchFamily="2" charset="-122"/>
              </a:rPr>
              <a:t>eautiful </a:t>
            </a:r>
            <a:r>
              <a:rPr lang="en-US" altLang="zh-CN" sz="1400" i="1" dirty="0">
                <a:solidFill>
                  <a:schemeClr val="tx1">
                    <a:lumMod val="50000"/>
                    <a:lumOff val="50000"/>
                  </a:schemeClr>
                </a:solidFill>
                <a:latin typeface="华文宋体" panose="02010600040101010101" pitchFamily="2" charset="-122"/>
                <a:ea typeface="华文宋体" panose="02010600040101010101" pitchFamily="2" charset="-122"/>
              </a:rPr>
              <a:t>of Design</a:t>
            </a:r>
            <a:endParaRPr lang="zh-CN" altLang="en-US" sz="1400" i="1" dirty="0">
              <a:solidFill>
                <a:schemeClr val="tx1">
                  <a:lumMod val="50000"/>
                  <a:lumOff val="50000"/>
                </a:schemeClr>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73625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 presetClass="emph" presetSubtype="0" fill="hold" grpId="1" nodeType="withEffect">
                                  <p:stCondLst>
                                    <p:cond delay="0"/>
                                  </p:stCondLst>
                                  <p:childTnLst>
                                    <p:animScale>
                                      <p:cBhvr>
                                        <p:cTn id="9" dur="10" fill="hold"/>
                                        <p:tgtEl>
                                          <p:spTgt spid="30"/>
                                        </p:tgtEl>
                                      </p:cBhvr>
                                      <p:by x="1000000" y="1000000"/>
                                    </p:animScale>
                                  </p:childTnLst>
                                </p:cTn>
                              </p:par>
                              <p:par>
                                <p:cTn id="10" presetID="6" presetClass="emph" presetSubtype="0" fill="hold" grpId="2" nodeType="withEffect">
                                  <p:stCondLst>
                                    <p:cond delay="0"/>
                                  </p:stCondLst>
                                  <p:childTnLst>
                                    <p:animScale>
                                      <p:cBhvr>
                                        <p:cTn id="11" dur="750" fill="hold"/>
                                        <p:tgtEl>
                                          <p:spTgt spid="30"/>
                                        </p:tgtEl>
                                      </p:cBhvr>
                                      <p:by x="10000" y="10000"/>
                                    </p:animScale>
                                  </p:childTnLst>
                                </p:cTn>
                              </p:par>
                              <p:par>
                                <p:cTn id="12" presetID="10" presetClass="entr" presetSubtype="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19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19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18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17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165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15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4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13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nodeType="withEffect">
                                  <p:stCondLst>
                                    <p:cond delay="200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500"/>
                                        <p:tgtEl>
                                          <p:spTgt spid="2"/>
                                        </p:tgtEl>
                                      </p:cBhvr>
                                    </p:animEffect>
                                  </p:childTnLst>
                                </p:cTn>
                              </p:par>
                              <p:par>
                                <p:cTn id="84" presetID="10" presetClass="entr" presetSubtype="0" fill="hold" grpId="0" nodeType="withEffect">
                                  <p:stCondLst>
                                    <p:cond delay="2500"/>
                                  </p:stCondLst>
                                  <p:iterate type="lt">
                                    <p:tmPct val="10000"/>
                                  </p:iterate>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23" presetClass="entr" presetSubtype="288" fill="hold" grpId="1" nodeType="withEffect">
                                  <p:stCondLst>
                                    <p:cond delay="2500"/>
                                  </p:stCondLst>
                                  <p:iterate type="lt">
                                    <p:tmPct val="10000"/>
                                  </p:iterate>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strVal val="4/3*#ppt_w"/>
                                          </p:val>
                                        </p:tav>
                                        <p:tav tm="100000">
                                          <p:val>
                                            <p:strVal val="#ppt_w"/>
                                          </p:val>
                                        </p:tav>
                                      </p:tavLst>
                                    </p:anim>
                                    <p:anim calcmode="lin" valueType="num">
                                      <p:cBhvr>
                                        <p:cTn id="90" dur="500" fill="hold"/>
                                        <p:tgtEl>
                                          <p:spTgt spid="32"/>
                                        </p:tgtEl>
                                        <p:attrNameLst>
                                          <p:attrName>ppt_h</p:attrName>
                                        </p:attrNameLst>
                                      </p:cBhvr>
                                      <p:tavLst>
                                        <p:tav tm="0">
                                          <p:val>
                                            <p:strVal val="4/3*#ppt_h"/>
                                          </p:val>
                                        </p:tav>
                                        <p:tav tm="100000">
                                          <p:val>
                                            <p:strVal val="#ppt_h"/>
                                          </p:val>
                                        </p:tav>
                                      </p:tavLst>
                                    </p:anim>
                                  </p:childTnLst>
                                </p:cTn>
                              </p:par>
                              <p:par>
                                <p:cTn id="91" presetID="53" presetClass="entr" presetSubtype="16" fill="hold" grpId="0" nodeType="withEffect">
                                  <p:stCondLst>
                                    <p:cond delay="300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10" presetClass="entr" presetSubtype="0" fill="hold" grpId="0" nodeType="withEffect">
                                  <p:stCondLst>
                                    <p:cond delay="3250"/>
                                  </p:stCondLst>
                                  <p:childTnLst>
                                    <p:set>
                                      <p:cBhvr>
                                        <p:cTn id="97" dur="1" fill="hold">
                                          <p:stCondLst>
                                            <p:cond delay="0"/>
                                          </p:stCondLst>
                                        </p:cTn>
                                        <p:tgtEl>
                                          <p:spTgt spid="3"/>
                                        </p:tgtEl>
                                        <p:attrNameLst>
                                          <p:attrName>style.visibility</p:attrName>
                                        </p:attrNameLst>
                                      </p:cBhvr>
                                      <p:to>
                                        <p:strVal val="visible"/>
                                      </p:to>
                                    </p:set>
                                    <p:animEffect transition="in" filter="fade">
                                      <p:cBhvr>
                                        <p:cTn id="98" dur="500"/>
                                        <p:tgtEl>
                                          <p:spTgt spid="3"/>
                                        </p:tgtEl>
                                      </p:cBhvr>
                                    </p:animEffect>
                                    <p:animScale>
                                      <p:cBhvr>
                                        <p:cTn id="99" dur="250" autoRev="1" fill="hold">
                                          <p:stCondLst>
                                            <p:cond delay="0"/>
                                          </p:stCondLst>
                                        </p:cTn>
                                        <p:tgtEl>
                                          <p:spTgt spid="3"/>
                                        </p:tgtEl>
                                      </p:cBhvr>
                                      <p:by x="105000" y="105000"/>
                                      <p:from x="100000" y="100000"/>
                                      <p:to x="105000" y="105000"/>
                                    </p:animScale>
                                  </p:childTnLst>
                                </p:cTn>
                              </p:par>
                              <p:par>
                                <p:cTn id="100" presetID="10" presetClass="entr" presetSubtype="0" fill="hold" grpId="0" nodeType="withEffect">
                                  <p:stCondLst>
                                    <p:cond delay="350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animScale>
                                      <p:cBhvr>
                                        <p:cTn id="103" dur="250" autoRev="1" fill="hold">
                                          <p:stCondLst>
                                            <p:cond delay="0"/>
                                          </p:stCondLst>
                                        </p:cTn>
                                        <p:tgtEl>
                                          <p:spTgt spid="4"/>
                                        </p:tgtEl>
                                      </p:cBhvr>
                                      <p:by x="105000" y="105000"/>
                                      <p:from x="100000" y="100000"/>
                                      <p:to x="105000" y="105000"/>
                                    </p:animScale>
                                  </p:childTnLst>
                                </p:cTn>
                              </p:par>
                              <p:par>
                                <p:cTn id="104" presetID="10" presetClass="entr" presetSubtype="0" fill="hold" grpId="0" nodeType="withEffect">
                                  <p:stCondLst>
                                    <p:cond delay="3750"/>
                                  </p:stCondLst>
                                  <p:childTnLst>
                                    <p:set>
                                      <p:cBhvr>
                                        <p:cTn id="105" dur="1" fill="hold">
                                          <p:stCondLst>
                                            <p:cond delay="0"/>
                                          </p:stCondLst>
                                        </p:cTn>
                                        <p:tgtEl>
                                          <p:spTgt spid="5"/>
                                        </p:tgtEl>
                                        <p:attrNameLst>
                                          <p:attrName>style.visibility</p:attrName>
                                        </p:attrNameLst>
                                      </p:cBhvr>
                                      <p:to>
                                        <p:strVal val="visible"/>
                                      </p:to>
                                    </p:set>
                                    <p:animEffect transition="in" filter="fade">
                                      <p:cBhvr>
                                        <p:cTn id="106" dur="500"/>
                                        <p:tgtEl>
                                          <p:spTgt spid="5"/>
                                        </p:tgtEl>
                                      </p:cBhvr>
                                    </p:animEffect>
                                    <p:animScale>
                                      <p:cBhvr>
                                        <p:cTn id="107" dur="250" autoRev="1" fill="hold">
                                          <p:stCondLst>
                                            <p:cond delay="0"/>
                                          </p:stCondLst>
                                        </p:cTn>
                                        <p:tgtEl>
                                          <p:spTgt spid="5"/>
                                        </p:tgtEl>
                                      </p:cBhvr>
                                      <p:by x="105000" y="105000"/>
                                      <p:from x="100000" y="100000"/>
                                      <p:to x="105000" y="105000"/>
                                    </p:animScale>
                                  </p:childTnLst>
                                </p:cTn>
                              </p:par>
                              <p:par>
                                <p:cTn id="108" presetID="10" presetClass="entr" presetSubtype="0" fill="hold" grpId="0" nodeType="withEffect">
                                  <p:stCondLst>
                                    <p:cond delay="400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animScale>
                                      <p:cBhvr>
                                        <p:cTn id="111" dur="250" autoRev="1" fill="hold">
                                          <p:stCondLst>
                                            <p:cond delay="0"/>
                                          </p:stCondLst>
                                        </p:cTn>
                                        <p:tgtEl>
                                          <p:spTgt spid="6"/>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2" grpId="0"/>
      <p:bldP spid="32" grpId="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0800000">
            <a:off x="-167947" y="-3458114"/>
            <a:ext cx="14004320" cy="9920291"/>
            <a:chOff x="771526" y="60326"/>
            <a:chExt cx="6002338" cy="4419600"/>
          </a:xfrm>
        </p:grpSpPr>
        <p:sp>
          <p:nvSpPr>
            <p:cNvPr id="5"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9"/>
            <p:cNvSpPr>
              <a:spLocks/>
            </p:cNvSpPr>
            <p:nvPr/>
          </p:nvSpPr>
          <p:spPr bwMode="auto">
            <a:xfrm>
              <a:off x="3017194" y="1094588"/>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94" y="7027"/>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0"/>
            <p:cNvSpPr>
              <a:spLocks/>
            </p:cNvSpPr>
            <p:nvPr/>
          </p:nvSpPr>
          <p:spPr bwMode="auto">
            <a:xfrm>
              <a:off x="3146617" y="1155075"/>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199" y="6765"/>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1"/>
            <p:cNvSpPr>
              <a:spLocks/>
            </p:cNvSpPr>
            <p:nvPr/>
          </p:nvSpPr>
          <p:spPr bwMode="auto">
            <a:xfrm>
              <a:off x="3273663" y="1219920"/>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349" y="6464"/>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3401982" y="1283556"/>
              <a:ext cx="2513290" cy="2158819"/>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8"/>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45" y="5921"/>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4"/>
            <p:cNvSpPr>
              <a:spLocks/>
            </p:cNvSpPr>
            <p:nvPr/>
          </p:nvSpPr>
          <p:spPr bwMode="auto">
            <a:xfrm>
              <a:off x="3650081" y="1403056"/>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 name="connsiteX0" fmla="*/ 7790 w 10000"/>
                <a:gd name="connsiteY0" fmla="*/ 1007 h 10000"/>
                <a:gd name="connsiteX1" fmla="*/ 9999 w 10000"/>
                <a:gd name="connsiteY1" fmla="*/ 4916 h 10000"/>
                <a:gd name="connsiteX2" fmla="*/ 7919 w 10000"/>
                <a:gd name="connsiteY2" fmla="*/ 8741 h 10000"/>
                <a:gd name="connsiteX3" fmla="*/ 2653 w 10000"/>
                <a:gd name="connsiteY3" fmla="*/ 8405 h 10000"/>
                <a:gd name="connsiteX4" fmla="*/ 296 w 10000"/>
                <a:gd name="connsiteY4" fmla="*/ 5022 h 10000"/>
                <a:gd name="connsiteX5" fmla="*/ 169 w 10000"/>
                <a:gd name="connsiteY5" fmla="*/ 4770 h 10000"/>
                <a:gd name="connsiteX6" fmla="*/ 996 w 10000"/>
                <a:gd name="connsiteY6" fmla="*/ 1952 h 10000"/>
                <a:gd name="connsiteX7" fmla="*/ 7790 w 10000"/>
                <a:gd name="connsiteY7" fmla="*/ 10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7790" y="1007"/>
                  </a:moveTo>
                  <a:cubicBezTo>
                    <a:pt x="9152" y="2310"/>
                    <a:pt x="9944" y="3193"/>
                    <a:pt x="9999" y="4916"/>
                  </a:cubicBezTo>
                  <a:cubicBezTo>
                    <a:pt x="10054" y="6660"/>
                    <a:pt x="8858" y="7585"/>
                    <a:pt x="7919" y="8741"/>
                  </a:cubicBezTo>
                  <a:cubicBezTo>
                    <a:pt x="6298" y="10696"/>
                    <a:pt x="3095" y="10212"/>
                    <a:pt x="2653" y="8405"/>
                  </a:cubicBezTo>
                  <a:cubicBezTo>
                    <a:pt x="2285" y="6892"/>
                    <a:pt x="877" y="6611"/>
                    <a:pt x="296" y="5022"/>
                  </a:cubicBezTo>
                  <a:cubicBezTo>
                    <a:pt x="260" y="4945"/>
                    <a:pt x="186" y="4853"/>
                    <a:pt x="169" y="4770"/>
                  </a:cubicBezTo>
                  <a:cubicBezTo>
                    <a:pt x="2" y="4243"/>
                    <a:pt x="-347" y="3046"/>
                    <a:pt x="996" y="1952"/>
                  </a:cubicBezTo>
                  <a:cubicBezTo>
                    <a:pt x="1346" y="1238"/>
                    <a:pt x="5267" y="-1431"/>
                    <a:pt x="7790" y="1007"/>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5"/>
            <p:cNvSpPr>
              <a:spLocks/>
            </p:cNvSpPr>
            <p:nvPr/>
          </p:nvSpPr>
          <p:spPr bwMode="auto">
            <a:xfrm>
              <a:off x="3775183"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965" y="4959"/>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56"/>
            <p:cNvSpPr>
              <a:spLocks/>
            </p:cNvSpPr>
            <p:nvPr/>
          </p:nvSpPr>
          <p:spPr bwMode="auto">
            <a:xfrm>
              <a:off x="3897557" y="1515826"/>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51" y="4474"/>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文本框 54"/>
          <p:cNvSpPr txBox="1"/>
          <p:nvPr/>
        </p:nvSpPr>
        <p:spPr>
          <a:xfrm>
            <a:off x="3275576" y="1078114"/>
            <a:ext cx="1569660" cy="769441"/>
          </a:xfrm>
          <a:prstGeom prst="rect">
            <a:avLst/>
          </a:prstGeom>
          <a:noFill/>
        </p:spPr>
        <p:txBody>
          <a:bodyPr wrap="none" rtlCol="0">
            <a:spAutoFit/>
          </a:bodyPr>
          <a:lstStyle/>
          <a:p>
            <a:r>
              <a:rPr lang="zh-CN" altLang="en-US" sz="4400" dirty="0">
                <a:solidFill>
                  <a:schemeClr val="bg1"/>
                </a:solidFill>
              </a:rPr>
              <a:t>目  录</a:t>
            </a:r>
          </a:p>
        </p:txBody>
      </p:sp>
      <p:sp>
        <p:nvSpPr>
          <p:cNvPr id="56" name="文本框 55"/>
          <p:cNvSpPr txBox="1"/>
          <p:nvPr/>
        </p:nvSpPr>
        <p:spPr>
          <a:xfrm>
            <a:off x="3354929" y="1830573"/>
            <a:ext cx="1391920" cy="461665"/>
          </a:xfrm>
          <a:prstGeom prst="rect">
            <a:avLst/>
          </a:prstGeom>
          <a:noFill/>
        </p:spPr>
        <p:txBody>
          <a:bodyPr wrap="none" rtlCol="0">
            <a:spAutoFit/>
          </a:bodyPr>
          <a:lstStyle/>
          <a:p>
            <a:r>
              <a:rPr lang="en-US" altLang="zh-CN" sz="2400" dirty="0">
                <a:solidFill>
                  <a:schemeClr val="bg1"/>
                </a:solidFill>
              </a:rPr>
              <a:t>CONTENT</a:t>
            </a:r>
            <a:endParaRPr lang="zh-CN" altLang="en-US" sz="2400" dirty="0">
              <a:solidFill>
                <a:schemeClr val="bg1"/>
              </a:solidFill>
            </a:endParaRPr>
          </a:p>
        </p:txBody>
      </p:sp>
      <p:grpSp>
        <p:nvGrpSpPr>
          <p:cNvPr id="81" name="组合 80"/>
          <p:cNvGrpSpPr/>
          <p:nvPr/>
        </p:nvGrpSpPr>
        <p:grpSpPr>
          <a:xfrm>
            <a:off x="1574766" y="4006194"/>
            <a:ext cx="682625" cy="673100"/>
            <a:chOff x="2335213" y="3843338"/>
            <a:chExt cx="682625" cy="673100"/>
          </a:xfrm>
        </p:grpSpPr>
        <p:grpSp>
          <p:nvGrpSpPr>
            <p:cNvPr id="69" name="Group 4"/>
            <p:cNvGrpSpPr>
              <a:grpSpLocks noChangeAspect="1"/>
            </p:cNvGrpSpPr>
            <p:nvPr/>
          </p:nvGrpSpPr>
          <p:grpSpPr bwMode="auto">
            <a:xfrm>
              <a:off x="2335213" y="3843338"/>
              <a:ext cx="682625" cy="673100"/>
              <a:chOff x="1471" y="2421"/>
              <a:chExt cx="430" cy="424"/>
            </a:xfrm>
          </p:grpSpPr>
          <p:sp>
            <p:nvSpPr>
              <p:cNvPr id="70" name="AutoShape 3"/>
              <p:cNvSpPr>
                <a:spLocks noChangeAspect="1" noChangeArrowheads="1" noTextEdit="1"/>
              </p:cNvSpPr>
              <p:nvPr/>
            </p:nvSpPr>
            <p:spPr bwMode="auto">
              <a:xfrm>
                <a:off x="1471"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1432"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文本框 56"/>
            <p:cNvSpPr txBox="1"/>
            <p:nvPr/>
          </p:nvSpPr>
          <p:spPr>
            <a:xfrm>
              <a:off x="2462980" y="3947076"/>
              <a:ext cx="495649" cy="461665"/>
            </a:xfrm>
            <a:prstGeom prst="rect">
              <a:avLst/>
            </a:prstGeom>
            <a:noFill/>
          </p:spPr>
          <p:txBody>
            <a:bodyPr wrap="none" rtlCol="0">
              <a:spAutoFit/>
            </a:bodyPr>
            <a:lstStyle/>
            <a:p>
              <a:r>
                <a:rPr lang="en-US" altLang="zh-CN" sz="2400" dirty="0">
                  <a:latin typeface="+mj-lt"/>
                </a:rPr>
                <a:t>01</a:t>
              </a:r>
              <a:endParaRPr lang="zh-CN" altLang="en-US" sz="2400" dirty="0">
                <a:latin typeface="+mj-lt"/>
              </a:endParaRPr>
            </a:p>
          </p:txBody>
        </p:sp>
      </p:grpSp>
      <p:sp>
        <p:nvSpPr>
          <p:cNvPr id="59" name="文本框 58"/>
          <p:cNvSpPr txBox="1"/>
          <p:nvPr/>
        </p:nvSpPr>
        <p:spPr>
          <a:xfrm>
            <a:off x="9084983" y="4843531"/>
            <a:ext cx="1620957" cy="523220"/>
          </a:xfrm>
          <a:prstGeom prst="rect">
            <a:avLst/>
          </a:prstGeom>
          <a:noFill/>
        </p:spPr>
        <p:txBody>
          <a:bodyPr wrap="none" rtlCol="0">
            <a:spAutoFit/>
          </a:bodyPr>
          <a:lstStyle/>
          <a:p>
            <a:r>
              <a:rPr lang="zh-CN" altLang="en-US" sz="2800">
                <a:latin typeface="+mj-ea"/>
                <a:ea typeface="+mj-ea"/>
              </a:rPr>
              <a:t>作品展示</a:t>
            </a:r>
            <a:endParaRPr lang="zh-CN" altLang="en-US" sz="2800" dirty="0">
              <a:latin typeface="+mj-ea"/>
              <a:ea typeface="+mj-ea"/>
            </a:endParaRPr>
          </a:p>
        </p:txBody>
      </p:sp>
      <p:grpSp>
        <p:nvGrpSpPr>
          <p:cNvPr id="82" name="组合 81"/>
          <p:cNvGrpSpPr/>
          <p:nvPr/>
        </p:nvGrpSpPr>
        <p:grpSpPr>
          <a:xfrm>
            <a:off x="4263991" y="4037944"/>
            <a:ext cx="682625" cy="673100"/>
            <a:chOff x="5024438" y="3875088"/>
            <a:chExt cx="682625" cy="673100"/>
          </a:xfrm>
        </p:grpSpPr>
        <p:grpSp>
          <p:nvGrpSpPr>
            <p:cNvPr id="72" name="Group 8"/>
            <p:cNvGrpSpPr>
              <a:grpSpLocks noChangeAspect="1"/>
            </p:cNvGrpSpPr>
            <p:nvPr/>
          </p:nvGrpSpPr>
          <p:grpSpPr bwMode="auto">
            <a:xfrm>
              <a:off x="5024438" y="3875088"/>
              <a:ext cx="682625" cy="673100"/>
              <a:chOff x="3165" y="2441"/>
              <a:chExt cx="430" cy="424"/>
            </a:xfrm>
          </p:grpSpPr>
          <p:sp>
            <p:nvSpPr>
              <p:cNvPr id="73" name="AutoShape 7"/>
              <p:cNvSpPr>
                <a:spLocks noChangeAspect="1" noChangeArrowheads="1" noTextEdit="1"/>
              </p:cNvSpPr>
              <p:nvPr/>
            </p:nvSpPr>
            <p:spPr bwMode="auto">
              <a:xfrm>
                <a:off x="3165" y="244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
              <p:cNvSpPr>
                <a:spLocks/>
              </p:cNvSpPr>
              <p:nvPr/>
            </p:nvSpPr>
            <p:spPr bwMode="auto">
              <a:xfrm>
                <a:off x="3126" y="239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p:cNvSpPr txBox="1"/>
            <p:nvPr/>
          </p:nvSpPr>
          <p:spPr>
            <a:xfrm>
              <a:off x="5153050" y="3978438"/>
              <a:ext cx="495649" cy="461665"/>
            </a:xfrm>
            <a:prstGeom prst="rect">
              <a:avLst/>
            </a:prstGeom>
            <a:noFill/>
          </p:spPr>
          <p:txBody>
            <a:bodyPr wrap="none" rtlCol="0">
              <a:spAutoFit/>
            </a:bodyPr>
            <a:lstStyle/>
            <a:p>
              <a:r>
                <a:rPr lang="en-US" altLang="zh-CN" sz="2400" dirty="0">
                  <a:latin typeface="+mj-lt"/>
                </a:rPr>
                <a:t>02</a:t>
              </a:r>
              <a:endParaRPr lang="zh-CN" altLang="en-US" sz="2400" dirty="0">
                <a:latin typeface="+mj-lt"/>
              </a:endParaRPr>
            </a:p>
          </p:txBody>
        </p:sp>
      </p:grpSp>
      <p:sp>
        <p:nvSpPr>
          <p:cNvPr id="62" name="文本框 61"/>
          <p:cNvSpPr txBox="1"/>
          <p:nvPr/>
        </p:nvSpPr>
        <p:spPr>
          <a:xfrm>
            <a:off x="3956727" y="4848286"/>
            <a:ext cx="1620957" cy="523220"/>
          </a:xfrm>
          <a:prstGeom prst="rect">
            <a:avLst/>
          </a:prstGeom>
          <a:noFill/>
        </p:spPr>
        <p:txBody>
          <a:bodyPr wrap="none" rtlCol="0">
            <a:spAutoFit/>
          </a:bodyPr>
          <a:lstStyle/>
          <a:p>
            <a:r>
              <a:rPr lang="zh-CN" altLang="en-US" sz="2800" dirty="0" smtClean="0">
                <a:latin typeface="+mj-ea"/>
                <a:ea typeface="+mj-ea"/>
              </a:rPr>
              <a:t>成员简介</a:t>
            </a:r>
            <a:endParaRPr lang="zh-CN" altLang="en-US" sz="2800" dirty="0">
              <a:latin typeface="+mj-ea"/>
              <a:ea typeface="+mj-ea"/>
            </a:endParaRPr>
          </a:p>
        </p:txBody>
      </p:sp>
      <p:grpSp>
        <p:nvGrpSpPr>
          <p:cNvPr id="83" name="组合 82"/>
          <p:cNvGrpSpPr/>
          <p:nvPr/>
        </p:nvGrpSpPr>
        <p:grpSpPr>
          <a:xfrm>
            <a:off x="6986553" y="4050644"/>
            <a:ext cx="682625" cy="673100"/>
            <a:chOff x="7747000" y="3887788"/>
            <a:chExt cx="682625" cy="673100"/>
          </a:xfrm>
        </p:grpSpPr>
        <p:grpSp>
          <p:nvGrpSpPr>
            <p:cNvPr id="75" name="Group 12"/>
            <p:cNvGrpSpPr>
              <a:grpSpLocks noChangeAspect="1"/>
            </p:cNvGrpSpPr>
            <p:nvPr/>
          </p:nvGrpSpPr>
          <p:grpSpPr bwMode="auto">
            <a:xfrm>
              <a:off x="7747000" y="3887788"/>
              <a:ext cx="682625" cy="673100"/>
              <a:chOff x="4880" y="2449"/>
              <a:chExt cx="430" cy="424"/>
            </a:xfrm>
          </p:grpSpPr>
          <p:sp>
            <p:nvSpPr>
              <p:cNvPr id="76" name="AutoShape 11"/>
              <p:cNvSpPr>
                <a:spLocks noChangeAspect="1" noChangeArrowheads="1" noTextEdit="1"/>
              </p:cNvSpPr>
              <p:nvPr/>
            </p:nvSpPr>
            <p:spPr bwMode="auto">
              <a:xfrm>
                <a:off x="4880" y="2449"/>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
              <p:cNvSpPr>
                <a:spLocks/>
              </p:cNvSpPr>
              <p:nvPr/>
            </p:nvSpPr>
            <p:spPr bwMode="auto">
              <a:xfrm>
                <a:off x="4841" y="2398"/>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a:off x="7875470" y="3991680"/>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grpSp>
      <p:sp>
        <p:nvSpPr>
          <p:cNvPr id="65" name="文本框 64"/>
          <p:cNvSpPr txBox="1"/>
          <p:nvPr/>
        </p:nvSpPr>
        <p:spPr>
          <a:xfrm>
            <a:off x="6623677" y="4859150"/>
            <a:ext cx="1620957" cy="523220"/>
          </a:xfrm>
          <a:prstGeom prst="rect">
            <a:avLst/>
          </a:prstGeom>
          <a:noFill/>
        </p:spPr>
        <p:txBody>
          <a:bodyPr wrap="none" rtlCol="0">
            <a:spAutoFit/>
          </a:bodyPr>
          <a:lstStyle/>
          <a:p>
            <a:r>
              <a:rPr lang="zh-CN" altLang="en-US" sz="2800" dirty="0">
                <a:latin typeface="+mj-ea"/>
                <a:ea typeface="+mj-ea"/>
              </a:rPr>
              <a:t>总体设计</a:t>
            </a:r>
          </a:p>
        </p:txBody>
      </p:sp>
      <p:sp>
        <p:nvSpPr>
          <p:cNvPr id="67" name="文本框 66"/>
          <p:cNvSpPr txBox="1"/>
          <p:nvPr/>
        </p:nvSpPr>
        <p:spPr>
          <a:xfrm>
            <a:off x="835323" y="4837762"/>
            <a:ext cx="2339102" cy="523220"/>
          </a:xfrm>
          <a:prstGeom prst="rect">
            <a:avLst/>
          </a:prstGeom>
          <a:noFill/>
        </p:spPr>
        <p:txBody>
          <a:bodyPr wrap="none" rtlCol="0">
            <a:spAutoFit/>
          </a:bodyPr>
          <a:lstStyle/>
          <a:p>
            <a:r>
              <a:rPr lang="zh-CN" altLang="en-US" sz="2800" dirty="0">
                <a:latin typeface="+mj-ea"/>
                <a:ea typeface="+mj-ea"/>
              </a:rPr>
              <a:t>特色和创新点</a:t>
            </a:r>
          </a:p>
        </p:txBody>
      </p:sp>
      <p:grpSp>
        <p:nvGrpSpPr>
          <p:cNvPr id="84" name="组合 83"/>
          <p:cNvGrpSpPr/>
          <p:nvPr/>
        </p:nvGrpSpPr>
        <p:grpSpPr>
          <a:xfrm>
            <a:off x="9651966" y="4006194"/>
            <a:ext cx="682625" cy="673100"/>
            <a:chOff x="10412413" y="3843338"/>
            <a:chExt cx="682625" cy="673100"/>
          </a:xfrm>
        </p:grpSpPr>
        <p:grpSp>
          <p:nvGrpSpPr>
            <p:cNvPr id="78" name="Group 16"/>
            <p:cNvGrpSpPr>
              <a:grpSpLocks noChangeAspect="1"/>
            </p:cNvGrpSpPr>
            <p:nvPr/>
          </p:nvGrpSpPr>
          <p:grpSpPr bwMode="auto">
            <a:xfrm>
              <a:off x="10412413" y="3843338"/>
              <a:ext cx="682625" cy="673100"/>
              <a:chOff x="6559" y="2421"/>
              <a:chExt cx="430" cy="424"/>
            </a:xfrm>
          </p:grpSpPr>
          <p:sp>
            <p:nvSpPr>
              <p:cNvPr id="79" name="AutoShape 15"/>
              <p:cNvSpPr>
                <a:spLocks noChangeAspect="1" noChangeArrowheads="1" noTextEdit="1"/>
              </p:cNvSpPr>
              <p:nvPr/>
            </p:nvSpPr>
            <p:spPr bwMode="auto">
              <a:xfrm>
                <a:off x="6559"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7"/>
              <p:cNvSpPr>
                <a:spLocks/>
              </p:cNvSpPr>
              <p:nvPr/>
            </p:nvSpPr>
            <p:spPr bwMode="auto">
              <a:xfrm>
                <a:off x="6520"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p:cNvSpPr txBox="1"/>
            <p:nvPr/>
          </p:nvSpPr>
          <p:spPr>
            <a:xfrm>
              <a:off x="10517027" y="3945432"/>
              <a:ext cx="495649" cy="461665"/>
            </a:xfrm>
            <a:prstGeom prst="rect">
              <a:avLst/>
            </a:prstGeom>
            <a:noFill/>
          </p:spPr>
          <p:txBody>
            <a:bodyPr wrap="none" rtlCol="0">
              <a:spAutoFit/>
            </a:bodyPr>
            <a:lstStyle/>
            <a:p>
              <a:r>
                <a:rPr lang="en-US" altLang="zh-CN" sz="2400" dirty="0">
                  <a:latin typeface="+mj-lt"/>
                </a:rPr>
                <a:t>04</a:t>
              </a:r>
              <a:endParaRPr lang="zh-CN" altLang="en-US" sz="2400" dirty="0">
                <a:latin typeface="+mj-lt"/>
              </a:endParaRPr>
            </a:p>
          </p:txBody>
        </p:sp>
      </p:grpSp>
    </p:spTree>
    <p:extLst>
      <p:ext uri="{BB962C8B-B14F-4D97-AF65-F5344CB8AC3E}">
        <p14:creationId xmlns:p14="http://schemas.microsoft.com/office/powerpoint/2010/main" val="29086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251109 0.112 L 0 0 E" pathEditMode="relative" ptsTypes="">
                                      <p:cBhvr>
                                        <p:cTn id="6" dur="2000" fill="hold"/>
                                        <p:tgtEl>
                                          <p:spTgt spid="4"/>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4"/>
                                        </p:tgtEl>
                                      </p:cBhvr>
                                      <p:by x="150000" y="150000"/>
                                      <p:from x="42861" y="44551"/>
                                      <p:to x="100000" y="100000"/>
                                    </p:animScale>
                                  </p:childTnLst>
                                </p:cTn>
                              </p:par>
                              <p:par>
                                <p:cTn id="9" presetID="8" presetClass="emph" presetSubtype="0" accel="50000" decel="50000" fill="hold" nodeType="withEffect">
                                  <p:stCondLst>
                                    <p:cond delay="0"/>
                                  </p:stCondLst>
                                  <p:childTnLst>
                                    <p:animRot by="21600000" from="-10800000" to="0">
                                      <p:cBhvr>
                                        <p:cTn id="10" dur="2000" fill="hold"/>
                                        <p:tgtEl>
                                          <p:spTgt spid="4"/>
                                        </p:tgtEl>
                                        <p:attrNameLst>
                                          <p:attrName>r</p:attrName>
                                        </p:attrNameLst>
                                      </p:cBhvr>
                                    </p:animRot>
                                  </p:childTnLst>
                                </p:cTn>
                              </p:par>
                              <p:par>
                                <p:cTn id="11" presetID="10" presetClass="entr" presetSubtype="0" fill="hold" grpId="0" nodeType="withEffect">
                                  <p:stCondLst>
                                    <p:cond delay="200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250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animScale>
                                      <p:cBhvr>
                                        <p:cTn id="20" dur="250" autoRev="1" fill="hold">
                                          <p:stCondLst>
                                            <p:cond delay="0"/>
                                          </p:stCondLst>
                                        </p:cTn>
                                        <p:tgtEl>
                                          <p:spTgt spid="81"/>
                                        </p:tgtEl>
                                      </p:cBhvr>
                                      <p:by x="105000" y="105000"/>
                                      <p:from x="100000" y="100000"/>
                                      <p:to x="105000" y="105000"/>
                                    </p:animScale>
                                  </p:childTnLst>
                                </p:cTn>
                              </p:par>
                              <p:par>
                                <p:cTn id="21" presetID="10" presetClass="entr" presetSubtype="0" fill="hold" nodeType="withEffect">
                                  <p:stCondLst>
                                    <p:cond delay="250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animScale>
                                      <p:cBhvr>
                                        <p:cTn id="24" dur="250" autoRev="1" fill="hold">
                                          <p:stCondLst>
                                            <p:cond delay="0"/>
                                          </p:stCondLst>
                                        </p:cTn>
                                        <p:tgtEl>
                                          <p:spTgt spid="82"/>
                                        </p:tgtEl>
                                      </p:cBhvr>
                                      <p:by x="105000" y="105000"/>
                                      <p:from x="100000" y="100000"/>
                                      <p:to x="105000" y="105000"/>
                                    </p:animScale>
                                  </p:childTnLst>
                                </p:cTn>
                              </p:par>
                              <p:par>
                                <p:cTn id="25" presetID="10" presetClass="entr" presetSubtype="0" fill="hold" nodeType="withEffect">
                                  <p:stCondLst>
                                    <p:cond delay="250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animScale>
                                      <p:cBhvr>
                                        <p:cTn id="28" dur="250" autoRev="1" fill="hold">
                                          <p:stCondLst>
                                            <p:cond delay="0"/>
                                          </p:stCondLst>
                                        </p:cTn>
                                        <p:tgtEl>
                                          <p:spTgt spid="83"/>
                                        </p:tgtEl>
                                      </p:cBhvr>
                                      <p:by x="105000" y="105000"/>
                                      <p:from x="100000" y="100000"/>
                                      <p:to x="105000" y="105000"/>
                                    </p:animScale>
                                  </p:childTnLst>
                                </p:cTn>
                              </p:par>
                              <p:par>
                                <p:cTn id="29" presetID="10" presetClass="entr" presetSubtype="0" fill="hold" nodeType="withEffect">
                                  <p:stCondLst>
                                    <p:cond delay="250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animScale>
                                      <p:cBhvr>
                                        <p:cTn id="32" dur="250" autoRev="1" fill="hold">
                                          <p:stCondLst>
                                            <p:cond delay="0"/>
                                          </p:stCondLst>
                                        </p:cTn>
                                        <p:tgtEl>
                                          <p:spTgt spid="84"/>
                                        </p:tgtEl>
                                      </p:cBhvr>
                                      <p:by x="105000" y="105000"/>
                                      <p:from x="100000" y="100000"/>
                                      <p:to x="105000" y="105000"/>
                                    </p:animScale>
                                  </p:childTnLst>
                                </p:cTn>
                              </p:par>
                              <p:par>
                                <p:cTn id="33" presetID="12" presetClass="entr" presetSubtype="1" fill="hold" grpId="0" nodeType="withEffect">
                                  <p:stCondLst>
                                    <p:cond delay="300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p:tgtEl>
                                          <p:spTgt spid="59"/>
                                        </p:tgtEl>
                                        <p:attrNameLst>
                                          <p:attrName>ppt_y</p:attrName>
                                        </p:attrNameLst>
                                      </p:cBhvr>
                                      <p:tavLst>
                                        <p:tav tm="0">
                                          <p:val>
                                            <p:strVal val="#ppt_y-#ppt_h*1.125000"/>
                                          </p:val>
                                        </p:tav>
                                        <p:tav tm="100000">
                                          <p:val>
                                            <p:strVal val="#ppt_y"/>
                                          </p:val>
                                        </p:tav>
                                      </p:tavLst>
                                    </p:anim>
                                    <p:animEffect transition="in" filter="wipe(down)">
                                      <p:cBhvr>
                                        <p:cTn id="36" dur="500"/>
                                        <p:tgtEl>
                                          <p:spTgt spid="59"/>
                                        </p:tgtEl>
                                      </p:cBhvr>
                                    </p:animEffect>
                                  </p:childTnLst>
                                </p:cTn>
                              </p:par>
                              <p:par>
                                <p:cTn id="37" presetID="12" presetClass="entr" presetSubtype="1" fill="hold" grpId="0" nodeType="withEffect">
                                  <p:stCondLst>
                                    <p:cond delay="30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p:tgtEl>
                                          <p:spTgt spid="62"/>
                                        </p:tgtEl>
                                        <p:attrNameLst>
                                          <p:attrName>ppt_y</p:attrName>
                                        </p:attrNameLst>
                                      </p:cBhvr>
                                      <p:tavLst>
                                        <p:tav tm="0">
                                          <p:val>
                                            <p:strVal val="#ppt_y-#ppt_h*1.125000"/>
                                          </p:val>
                                        </p:tav>
                                        <p:tav tm="100000">
                                          <p:val>
                                            <p:strVal val="#ppt_y"/>
                                          </p:val>
                                        </p:tav>
                                      </p:tavLst>
                                    </p:anim>
                                    <p:animEffect transition="in" filter="wipe(down)">
                                      <p:cBhvr>
                                        <p:cTn id="40" dur="500"/>
                                        <p:tgtEl>
                                          <p:spTgt spid="62"/>
                                        </p:tgtEl>
                                      </p:cBhvr>
                                    </p:animEffect>
                                  </p:childTnLst>
                                </p:cTn>
                              </p:par>
                              <p:par>
                                <p:cTn id="41" presetID="12" presetClass="entr" presetSubtype="1" fill="hold" grpId="0" nodeType="withEffect">
                                  <p:stCondLst>
                                    <p:cond delay="300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p:tgtEl>
                                          <p:spTgt spid="65"/>
                                        </p:tgtEl>
                                        <p:attrNameLst>
                                          <p:attrName>ppt_y</p:attrName>
                                        </p:attrNameLst>
                                      </p:cBhvr>
                                      <p:tavLst>
                                        <p:tav tm="0">
                                          <p:val>
                                            <p:strVal val="#ppt_y-#ppt_h*1.125000"/>
                                          </p:val>
                                        </p:tav>
                                        <p:tav tm="100000">
                                          <p:val>
                                            <p:strVal val="#ppt_y"/>
                                          </p:val>
                                        </p:tav>
                                      </p:tavLst>
                                    </p:anim>
                                    <p:animEffect transition="in" filter="wipe(down)">
                                      <p:cBhvr>
                                        <p:cTn id="44" dur="500"/>
                                        <p:tgtEl>
                                          <p:spTgt spid="65"/>
                                        </p:tgtEl>
                                      </p:cBhvr>
                                    </p:animEffect>
                                  </p:childTnLst>
                                </p:cTn>
                              </p:par>
                              <p:par>
                                <p:cTn id="45" presetID="12" presetClass="entr" presetSubtype="1" fill="hold" grpId="0" nodeType="withEffect">
                                  <p:stCondLst>
                                    <p:cond delay="300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p:tgtEl>
                                          <p:spTgt spid="67"/>
                                        </p:tgtEl>
                                        <p:attrNameLst>
                                          <p:attrName>ppt_y</p:attrName>
                                        </p:attrNameLst>
                                      </p:cBhvr>
                                      <p:tavLst>
                                        <p:tav tm="0">
                                          <p:val>
                                            <p:strVal val="#ppt_y-#ppt_h*1.125000"/>
                                          </p:val>
                                        </p:tav>
                                        <p:tav tm="100000">
                                          <p:val>
                                            <p:strVal val="#ppt_y"/>
                                          </p:val>
                                        </p:tav>
                                      </p:tavLst>
                                    </p:anim>
                                    <p:animEffect transition="in" filter="wipe(down)">
                                      <p:cBhvr>
                                        <p:cTn id="4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P spid="62" grpId="0"/>
      <p:bldP spid="65"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912019" y="2127737"/>
            <a:ext cx="1092627" cy="2824963"/>
          </a:xfrm>
          <a:prstGeom prst="rect">
            <a:avLst/>
          </a:prstGeom>
        </p:spPr>
      </p:pic>
      <p:pic>
        <p:nvPicPr>
          <p:cNvPr id="8" name="图片 7"/>
          <p:cNvPicPr>
            <a:picLocks noChangeAspect="1"/>
          </p:cNvPicPr>
          <p:nvPr/>
        </p:nvPicPr>
        <p:blipFill>
          <a:blip r:embed="rId4"/>
          <a:stretch>
            <a:fillRect/>
          </a:stretch>
        </p:blipFill>
        <p:spPr>
          <a:xfrm>
            <a:off x="4241837" y="2074982"/>
            <a:ext cx="1873191" cy="2743204"/>
          </a:xfrm>
          <a:prstGeom prst="rect">
            <a:avLst/>
          </a:prstGeom>
        </p:spPr>
      </p:pic>
      <p:sp>
        <p:nvSpPr>
          <p:cNvPr id="10" name="矩形 9"/>
          <p:cNvSpPr/>
          <p:nvPr/>
        </p:nvSpPr>
        <p:spPr>
          <a:xfrm>
            <a:off x="1925088" y="3161459"/>
            <a:ext cx="1512916" cy="1323439"/>
          </a:xfrm>
          <a:prstGeom prst="rect">
            <a:avLst/>
          </a:prstGeom>
        </p:spPr>
        <p:txBody>
          <a:bodyPr wrap="square">
            <a:spAutoFit/>
          </a:bodyPr>
          <a:lstStyle/>
          <a:p>
            <a:r>
              <a:rPr lang="zh-CN" altLang="en-US" sz="4000" b="1" dirty="0">
                <a:latin typeface="+mj-lt"/>
              </a:rPr>
              <a:t>实时分享</a:t>
            </a:r>
          </a:p>
        </p:txBody>
      </p:sp>
      <p:sp>
        <p:nvSpPr>
          <p:cNvPr id="12" name="矩形 11"/>
          <p:cNvSpPr/>
          <p:nvPr/>
        </p:nvSpPr>
        <p:spPr>
          <a:xfrm>
            <a:off x="5670322" y="3143874"/>
            <a:ext cx="1512916" cy="1323439"/>
          </a:xfrm>
          <a:prstGeom prst="rect">
            <a:avLst/>
          </a:prstGeom>
        </p:spPr>
        <p:txBody>
          <a:bodyPr wrap="square">
            <a:spAutoFit/>
          </a:bodyPr>
          <a:lstStyle/>
          <a:p>
            <a:r>
              <a:rPr lang="zh-CN" altLang="en-US" sz="4000" b="1" dirty="0">
                <a:latin typeface="+mj-lt"/>
              </a:rPr>
              <a:t>文件管理</a:t>
            </a:r>
          </a:p>
        </p:txBody>
      </p:sp>
      <p:sp>
        <p:nvSpPr>
          <p:cNvPr id="14" name="矩形 13"/>
          <p:cNvSpPr/>
          <p:nvPr/>
        </p:nvSpPr>
        <p:spPr>
          <a:xfrm>
            <a:off x="9471864" y="3143874"/>
            <a:ext cx="1512916" cy="1323439"/>
          </a:xfrm>
          <a:prstGeom prst="rect">
            <a:avLst/>
          </a:prstGeom>
        </p:spPr>
        <p:txBody>
          <a:bodyPr wrap="square">
            <a:spAutoFit/>
          </a:bodyPr>
          <a:lstStyle/>
          <a:p>
            <a:r>
              <a:rPr lang="zh-CN" altLang="en-US" sz="4000" b="1" dirty="0">
                <a:latin typeface="+mj-lt"/>
              </a:rPr>
              <a:t>私人定制</a:t>
            </a:r>
          </a:p>
        </p:txBody>
      </p:sp>
      <p:pic>
        <p:nvPicPr>
          <p:cNvPr id="6" name="图片 5"/>
          <p:cNvPicPr>
            <a:picLocks noChangeAspect="1"/>
          </p:cNvPicPr>
          <p:nvPr/>
        </p:nvPicPr>
        <p:blipFill>
          <a:blip r:embed="rId5"/>
          <a:stretch>
            <a:fillRect/>
          </a:stretch>
        </p:blipFill>
        <p:spPr>
          <a:xfrm>
            <a:off x="7948999" y="1918026"/>
            <a:ext cx="1506240" cy="3057116"/>
          </a:xfrm>
          <a:prstGeom prst="rect">
            <a:avLst/>
          </a:prstGeom>
        </p:spPr>
      </p:pic>
      <p:grpSp>
        <p:nvGrpSpPr>
          <p:cNvPr id="54" name="组合 53"/>
          <p:cNvGrpSpPr/>
          <p:nvPr/>
        </p:nvGrpSpPr>
        <p:grpSpPr>
          <a:xfrm>
            <a:off x="64293" y="254705"/>
            <a:ext cx="3589394" cy="990217"/>
            <a:chOff x="64293" y="254705"/>
            <a:chExt cx="3589394" cy="990217"/>
          </a:xfrm>
        </p:grpSpPr>
        <p:pic>
          <p:nvPicPr>
            <p:cNvPr id="55" name="图片 54"/>
            <p:cNvPicPr>
              <a:picLocks noChangeAspect="1"/>
            </p:cNvPicPr>
            <p:nvPr/>
          </p:nvPicPr>
          <p:blipFill>
            <a:blip r:embed="rId6"/>
            <a:stretch>
              <a:fillRect/>
            </a:stretch>
          </p:blipFill>
          <p:spPr>
            <a:xfrm>
              <a:off x="64293" y="254705"/>
              <a:ext cx="847725" cy="990217"/>
            </a:xfrm>
            <a:prstGeom prst="rect">
              <a:avLst/>
            </a:prstGeom>
          </p:spPr>
        </p:pic>
        <p:sp>
          <p:nvSpPr>
            <p:cNvPr id="56"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文本框 56"/>
            <p:cNvSpPr txBox="1"/>
            <p:nvPr/>
          </p:nvSpPr>
          <p:spPr>
            <a:xfrm>
              <a:off x="379405" y="549008"/>
              <a:ext cx="314510" cy="400110"/>
            </a:xfrm>
            <a:prstGeom prst="rect">
              <a:avLst/>
            </a:prstGeom>
            <a:noFill/>
          </p:spPr>
          <p:txBody>
            <a:bodyPr wrap="none" rtlCol="0">
              <a:spAutoFit/>
            </a:bodyPr>
            <a:lstStyle/>
            <a:p>
              <a:r>
                <a:rPr lang="en-US" altLang="zh-CN" sz="2000" dirty="0">
                  <a:latin typeface="+mj-lt"/>
                </a:rPr>
                <a:t>2</a:t>
              </a:r>
              <a:endParaRPr lang="zh-CN" altLang="en-US" sz="2000" dirty="0">
                <a:latin typeface="+mj-lt"/>
              </a:endParaRPr>
            </a:p>
          </p:txBody>
        </p:sp>
        <p:sp>
          <p:nvSpPr>
            <p:cNvPr id="58" name="文本框 57"/>
            <p:cNvSpPr txBox="1"/>
            <p:nvPr/>
          </p:nvSpPr>
          <p:spPr>
            <a:xfrm>
              <a:off x="1006809" y="465389"/>
              <a:ext cx="2646878" cy="584775"/>
            </a:xfrm>
            <a:prstGeom prst="rect">
              <a:avLst/>
            </a:prstGeom>
            <a:noFill/>
          </p:spPr>
          <p:txBody>
            <a:bodyPr wrap="none" rtlCol="0">
              <a:spAutoFit/>
            </a:bodyPr>
            <a:lstStyle/>
            <a:p>
              <a:r>
                <a:rPr lang="zh-CN" altLang="en-US" sz="3200" dirty="0"/>
                <a:t>特色和创新点</a:t>
              </a:r>
            </a:p>
          </p:txBody>
        </p:sp>
      </p:grpSp>
    </p:spTree>
    <p:extLst>
      <p:ext uri="{BB962C8B-B14F-4D97-AF65-F5344CB8AC3E}">
        <p14:creationId xmlns:p14="http://schemas.microsoft.com/office/powerpoint/2010/main" val="23954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500" fill="hold"/>
                                            <p:tgtEl>
                                              <p:spTgt spid="54"/>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305"/>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Scale>
                                          <p:cBhvr>
                                            <p:cTn id="12" dur="375" autoRev="1" fill="hold">
                                              <p:stCondLst>
                                                <p:cond delay="0"/>
                                              </p:stCondLst>
                                            </p:cTn>
                                            <p:tgtEl>
                                              <p:spTgt spid="7"/>
                                            </p:tgtEl>
                                          </p:cBhvr>
                                          <p:by x="105000" y="105000"/>
                                          <p:from x="100000" y="100000"/>
                                          <p:to x="105000" y="105000"/>
                                        </p:animScale>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animScale>
                                          <p:cBhvr>
                                            <p:cTn id="16" dur="375" autoRev="1" fill="hold">
                                              <p:stCondLst>
                                                <p:cond delay="0"/>
                                              </p:stCondLst>
                                            </p:cTn>
                                            <p:tgtEl>
                                              <p:spTgt spid="8"/>
                                            </p:tgtEl>
                                          </p:cBhvr>
                                          <p:by x="105000" y="105000"/>
                                          <p:from x="100000" y="100000"/>
                                          <p:to x="105000" y="105000"/>
                                        </p:animScale>
                                      </p:childTnLst>
                                    </p:cTn>
                                  </p:par>
                                  <p:par>
                                    <p:cTn id="17" presetID="10" presetClass="entr" presetSubtype="0"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Scale>
                                          <p:cBhvr>
                                            <p:cTn id="20" dur="375" autoRev="1" fill="hold">
                                              <p:stCondLst>
                                                <p:cond delay="0"/>
                                              </p:stCondLst>
                                            </p:cTn>
                                            <p:tgtEl>
                                              <p:spTgt spid="6"/>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305"/>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Scale>
                                          <p:cBhvr>
                                            <p:cTn id="12" dur="375" autoRev="1" fill="hold">
                                              <p:stCondLst>
                                                <p:cond delay="0"/>
                                              </p:stCondLst>
                                            </p:cTn>
                                            <p:tgtEl>
                                              <p:spTgt spid="7"/>
                                            </p:tgtEl>
                                          </p:cBhvr>
                                          <p:by x="105000" y="105000"/>
                                          <p:from x="100000" y="100000"/>
                                          <p:to x="105000" y="105000"/>
                                        </p:animScale>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animScale>
                                          <p:cBhvr>
                                            <p:cTn id="16" dur="375" autoRev="1" fill="hold">
                                              <p:stCondLst>
                                                <p:cond delay="0"/>
                                              </p:stCondLst>
                                            </p:cTn>
                                            <p:tgtEl>
                                              <p:spTgt spid="8"/>
                                            </p:tgtEl>
                                          </p:cBhvr>
                                          <p:by x="105000" y="105000"/>
                                          <p:from x="100000" y="100000"/>
                                          <p:to x="105000" y="105000"/>
                                        </p:animScale>
                                      </p:childTnLst>
                                    </p:cTn>
                                  </p:par>
                                  <p:par>
                                    <p:cTn id="17" presetID="10" presetClass="entr" presetSubtype="0"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Scale>
                                          <p:cBhvr>
                                            <p:cTn id="20" dur="375" autoRev="1" fill="hold">
                                              <p:stCondLst>
                                                <p:cond delay="0"/>
                                              </p:stCondLst>
                                            </p:cTn>
                                            <p:tgtEl>
                                              <p:spTgt spid="6"/>
                                            </p:tgtEl>
                                          </p:cBhvr>
                                          <p:by x="105000" y="105000"/>
                                          <p:from x="100000" y="100000"/>
                                          <p:to x="105000" y="105000"/>
                                        </p:animScale>
                                      </p:childTnLst>
                                    </p:cTn>
                                  </p:par>
                                  <p:par>
                                    <p:cTn id="21" presetID="12" presetClass="entr" presetSubtype="8" fill="hold" nodeType="withEffect">
                                      <p:stCondLst>
                                        <p:cond delay="150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nodeType="withEffect">
                                      <p:stCondLst>
                                        <p:cond delay="150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par>
                                    <p:cTn id="29" presetID="12" presetClass="entr" presetSubtype="8" fill="hold" nodeType="withEffect">
                                      <p:stCondLst>
                                        <p:cond delay="150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p:tgtEl>
                                              <p:spTgt spid="62"/>
                                            </p:tgtEl>
                                            <p:attrNameLst>
                                              <p:attrName>ppt_x</p:attrName>
                                            </p:attrNameLst>
                                          </p:cBhvr>
                                          <p:tavLst>
                                            <p:tav tm="0">
                                              <p:val>
                                                <p:strVal val="#ppt_x-#ppt_w*1.125000"/>
                                              </p:val>
                                            </p:tav>
                                            <p:tav tm="100000">
                                              <p:val>
                                                <p:strVal val="#ppt_x"/>
                                              </p:val>
                                            </p:tav>
                                          </p:tavLst>
                                        </p:anim>
                                        <p:animEffect transition="in" filter="wipe(right)">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98830" y="437508"/>
            <a:ext cx="3212702" cy="3752719"/>
          </a:xfrm>
          <a:prstGeom prst="rect">
            <a:avLst/>
          </a:prstGeom>
        </p:spPr>
      </p:pic>
      <p:sp>
        <p:nvSpPr>
          <p:cNvPr id="4" name="文本框 3"/>
          <p:cNvSpPr txBox="1"/>
          <p:nvPr/>
        </p:nvSpPr>
        <p:spPr>
          <a:xfrm>
            <a:off x="1859280" y="186930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513140" y="2337601"/>
            <a:ext cx="495649" cy="461665"/>
          </a:xfrm>
          <a:prstGeom prst="rect">
            <a:avLst/>
          </a:prstGeom>
          <a:noFill/>
        </p:spPr>
        <p:txBody>
          <a:bodyPr wrap="none" rtlCol="0">
            <a:spAutoFit/>
          </a:bodyPr>
          <a:lstStyle/>
          <a:p>
            <a:r>
              <a:rPr lang="en-US" altLang="zh-CN" sz="2400" dirty="0">
                <a:latin typeface="+mj-lt"/>
              </a:rPr>
              <a:t>01</a:t>
            </a:r>
            <a:endParaRPr lang="zh-CN" altLang="en-US" sz="2400" dirty="0">
              <a:latin typeface="+mj-lt"/>
            </a:endParaRPr>
          </a:p>
        </p:txBody>
      </p:sp>
      <p:cxnSp>
        <p:nvCxnSpPr>
          <p:cNvPr id="7" name="直接连接符 6"/>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287456" y="1038711"/>
            <a:ext cx="2236510" cy="707886"/>
          </a:xfrm>
          <a:prstGeom prst="rect">
            <a:avLst/>
          </a:prstGeom>
          <a:noFill/>
        </p:spPr>
        <p:txBody>
          <a:bodyPr wrap="none" rtlCol="0">
            <a:spAutoFit/>
          </a:bodyPr>
          <a:lstStyle/>
          <a:p>
            <a:r>
              <a:rPr lang="zh-CN" altLang="en-US" sz="4000" b="1" dirty="0">
                <a:latin typeface="幼圆" panose="02010509060101010101" pitchFamily="49" charset="-122"/>
                <a:ea typeface="幼圆" panose="02010509060101010101" pitchFamily="49" charset="-122"/>
              </a:rPr>
              <a:t>成员介绍</a:t>
            </a:r>
          </a:p>
        </p:txBody>
      </p:sp>
      <p:sp>
        <p:nvSpPr>
          <p:cNvPr id="10" name="文本框 9"/>
          <p:cNvSpPr txBox="1"/>
          <p:nvPr/>
        </p:nvSpPr>
        <p:spPr>
          <a:xfrm>
            <a:off x="4386962" y="2027199"/>
            <a:ext cx="7124317" cy="43260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dirty="0"/>
              <a:t>李昊</a:t>
            </a:r>
            <a:r>
              <a:rPr lang="en-US" altLang="zh-CN" sz="1600" dirty="0"/>
              <a:t>		</a:t>
            </a:r>
            <a:r>
              <a:rPr lang="zh-CN" altLang="en-US" sz="1600" dirty="0"/>
              <a:t>软件学院</a:t>
            </a:r>
            <a:r>
              <a:rPr lang="en-US" altLang="zh-CN" sz="1600" dirty="0"/>
              <a:t>	</a:t>
            </a:r>
            <a:r>
              <a:rPr lang="zh-CN" altLang="en-US" sz="1600" dirty="0"/>
              <a:t>软件工程</a:t>
            </a:r>
            <a:endParaRPr lang="en-US" altLang="zh-CN" sz="1600" dirty="0"/>
          </a:p>
          <a:p>
            <a:pPr marL="285750" indent="-285750">
              <a:lnSpc>
                <a:spcPct val="200000"/>
              </a:lnSpc>
              <a:buFont typeface="Arial" panose="020B0604020202020204" pitchFamily="34" charset="0"/>
              <a:buChar char="•"/>
            </a:pPr>
            <a:r>
              <a:rPr lang="zh-CN" altLang="en-US" sz="1600" dirty="0"/>
              <a:t>王毅恒</a:t>
            </a:r>
            <a:r>
              <a:rPr lang="en-US" altLang="zh-CN" sz="1600" dirty="0"/>
              <a:t>		</a:t>
            </a:r>
            <a:r>
              <a:rPr lang="zh-CN" altLang="en-US" sz="1600" dirty="0"/>
              <a:t>信息学院</a:t>
            </a:r>
            <a:r>
              <a:rPr lang="en-US" altLang="zh-CN" sz="1600" dirty="0"/>
              <a:t>	</a:t>
            </a:r>
            <a:r>
              <a:rPr lang="zh-CN" altLang="en-US" sz="1600" dirty="0"/>
              <a:t>计算机科学与技术</a:t>
            </a:r>
            <a:endParaRPr lang="en-US" altLang="zh-CN" sz="1600" dirty="0"/>
          </a:p>
          <a:p>
            <a:pPr marL="285750" indent="-285750">
              <a:lnSpc>
                <a:spcPct val="200000"/>
              </a:lnSpc>
              <a:buFont typeface="Arial" panose="020B0604020202020204" pitchFamily="34" charset="0"/>
              <a:buChar char="•"/>
            </a:pPr>
            <a:r>
              <a:rPr lang="zh-CN" altLang="en-US" sz="1600" dirty="0"/>
              <a:t>吕飘</a:t>
            </a:r>
            <a:r>
              <a:rPr lang="en-US" altLang="zh-CN" sz="1600" dirty="0"/>
              <a:t>		</a:t>
            </a:r>
            <a:r>
              <a:rPr lang="zh-CN" altLang="en-US" sz="1600" dirty="0"/>
              <a:t>信息学院</a:t>
            </a:r>
            <a:r>
              <a:rPr lang="en-US" altLang="zh-CN" sz="1600" dirty="0"/>
              <a:t>	</a:t>
            </a:r>
            <a:r>
              <a:rPr lang="zh-CN" altLang="en-US" sz="1600" dirty="0"/>
              <a:t>计算机科学与技术</a:t>
            </a:r>
            <a:endParaRPr lang="en-US" altLang="zh-CN" sz="1600" dirty="0"/>
          </a:p>
          <a:p>
            <a:pPr marL="285750" indent="-285750">
              <a:lnSpc>
                <a:spcPct val="200000"/>
              </a:lnSpc>
              <a:buFont typeface="Arial" panose="020B0604020202020204" pitchFamily="34" charset="0"/>
              <a:buChar char="•"/>
            </a:pPr>
            <a:r>
              <a:rPr lang="zh-CN" altLang="en-US" sz="1600" dirty="0"/>
              <a:t>蒋琳琳</a:t>
            </a:r>
            <a:r>
              <a:rPr lang="en-US" altLang="zh-CN" sz="1600" dirty="0"/>
              <a:t>		</a:t>
            </a:r>
            <a:r>
              <a:rPr lang="zh-CN" altLang="en-US" sz="1600" dirty="0"/>
              <a:t>信息学院</a:t>
            </a:r>
            <a:r>
              <a:rPr lang="en-US" altLang="zh-CN" sz="1600" dirty="0"/>
              <a:t>	</a:t>
            </a:r>
            <a:r>
              <a:rPr lang="zh-CN" altLang="en-US" sz="1600" dirty="0"/>
              <a:t>电子信息工程</a:t>
            </a:r>
            <a:endParaRPr lang="en-US" altLang="zh-CN" sz="1600" dirty="0"/>
          </a:p>
          <a:p>
            <a:pPr marL="285750" indent="-285750">
              <a:lnSpc>
                <a:spcPct val="200000"/>
              </a:lnSpc>
              <a:buFont typeface="Arial" panose="020B0604020202020204" pitchFamily="34" charset="0"/>
              <a:buChar char="•"/>
            </a:pPr>
            <a:r>
              <a:rPr lang="zh-CN" altLang="en-US" sz="1600" dirty="0"/>
              <a:t>韩杭育</a:t>
            </a:r>
            <a:r>
              <a:rPr lang="en-US" altLang="zh-CN" sz="1600" dirty="0"/>
              <a:t>		</a:t>
            </a:r>
            <a:r>
              <a:rPr lang="zh-CN" altLang="en-US" sz="1600" dirty="0"/>
              <a:t>经济学院</a:t>
            </a:r>
            <a:r>
              <a:rPr lang="en-US" altLang="zh-CN" sz="1600" dirty="0"/>
              <a:t>	</a:t>
            </a:r>
            <a:r>
              <a:rPr lang="zh-CN" altLang="en-US" sz="1600" dirty="0"/>
              <a:t>金融学</a:t>
            </a:r>
            <a:endParaRPr lang="en-US" altLang="zh-CN" sz="1600" dirty="0"/>
          </a:p>
          <a:p>
            <a:pPr marL="285750" indent="-285750">
              <a:lnSpc>
                <a:spcPct val="200000"/>
              </a:lnSpc>
              <a:buFont typeface="Arial" panose="020B0604020202020204" pitchFamily="34" charset="0"/>
              <a:buChar char="•"/>
            </a:pPr>
            <a:r>
              <a:rPr lang="zh-CN" altLang="en-US" sz="1600" dirty="0"/>
              <a:t>张泽昊</a:t>
            </a:r>
            <a:r>
              <a:rPr lang="en-US" altLang="zh-CN" sz="1600" dirty="0"/>
              <a:t>		</a:t>
            </a:r>
            <a:r>
              <a:rPr lang="zh-CN" altLang="en-US" sz="1600" dirty="0"/>
              <a:t>信息学院</a:t>
            </a:r>
            <a:r>
              <a:rPr lang="en-US" altLang="zh-CN" sz="1600" dirty="0"/>
              <a:t>	</a:t>
            </a:r>
            <a:r>
              <a:rPr lang="zh-CN" altLang="en-US" sz="1600" dirty="0"/>
              <a:t>计算机科学与技术</a:t>
            </a:r>
            <a:endParaRPr lang="en-US" altLang="zh-CN" sz="1600" dirty="0"/>
          </a:p>
          <a:p>
            <a:pPr marL="285750" indent="-285750">
              <a:lnSpc>
                <a:spcPct val="200000"/>
              </a:lnSpc>
              <a:buFont typeface="Arial" panose="020B0604020202020204" pitchFamily="34" charset="0"/>
              <a:buChar char="•"/>
            </a:pPr>
            <a:r>
              <a:rPr lang="zh-CN" altLang="en-US" sz="1600" dirty="0"/>
              <a:t>陈唯耀</a:t>
            </a:r>
            <a:r>
              <a:rPr lang="en-US" altLang="zh-CN" sz="1600" dirty="0"/>
              <a:t>		</a:t>
            </a:r>
            <a:r>
              <a:rPr lang="zh-CN" altLang="en-US" sz="1600" dirty="0"/>
              <a:t>生环学院</a:t>
            </a:r>
            <a:r>
              <a:rPr lang="en-US" altLang="zh-CN" sz="1600" dirty="0"/>
              <a:t>	</a:t>
            </a:r>
            <a:r>
              <a:rPr lang="zh-CN" altLang="en-US" sz="1600" dirty="0"/>
              <a:t>生态学</a:t>
            </a:r>
            <a:endParaRPr lang="en-US" altLang="zh-CN" sz="1600" dirty="0"/>
          </a:p>
          <a:p>
            <a:pPr marL="285750" indent="-285750">
              <a:lnSpc>
                <a:spcPct val="200000"/>
              </a:lnSpc>
              <a:buFont typeface="Arial" panose="020B0604020202020204" pitchFamily="34" charset="0"/>
              <a:buChar char="•"/>
            </a:pPr>
            <a:r>
              <a:rPr lang="zh-CN" altLang="en-US" sz="1600" dirty="0"/>
              <a:t>周志超</a:t>
            </a:r>
            <a:r>
              <a:rPr lang="en-US" altLang="zh-CN" sz="1600" dirty="0"/>
              <a:t>		</a:t>
            </a:r>
            <a:r>
              <a:rPr lang="zh-CN" altLang="en-US" sz="1600" dirty="0"/>
              <a:t>公管学院</a:t>
            </a:r>
            <a:r>
              <a:rPr lang="en-US" altLang="zh-CN" sz="1600" dirty="0"/>
              <a:t>	</a:t>
            </a:r>
            <a:r>
              <a:rPr lang="zh-CN" altLang="en-US" sz="1600" dirty="0"/>
              <a:t>政治学与行政学</a:t>
            </a:r>
            <a:endParaRPr lang="en-US" altLang="zh-CN" sz="1600" dirty="0"/>
          </a:p>
          <a:p>
            <a:pPr marL="285750" indent="-285750">
              <a:lnSpc>
                <a:spcPct val="130000"/>
              </a:lnSpc>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126524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48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48000">
                                          <p:cBhvr additive="base">
                                            <p:cTn id="27" dur="500" fill="hold"/>
                                            <p:tgtEl>
                                              <p:spTgt spid="10"/>
                                            </p:tgtEl>
                                            <p:attrNameLst>
                                              <p:attrName>ppt_x</p:attrName>
                                            </p:attrNameLst>
                                          </p:cBhvr>
                                          <p:tavLst>
                                            <p:tav tm="0">
                                              <p:val>
                                                <p:strVal val="0-#ppt_w/2"/>
                                              </p:val>
                                            </p:tav>
                                            <p:tav tm="100000">
                                              <p:val>
                                                <p:strVal val="#ppt_x"/>
                                              </p:val>
                                            </p:tav>
                                          </p:tavLst>
                                        </p:anim>
                                        <p:anim calcmode="lin" valueType="num" p14:bounceEnd="48000">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98830" y="437508"/>
            <a:ext cx="3212702" cy="3752719"/>
          </a:xfrm>
          <a:prstGeom prst="rect">
            <a:avLst/>
          </a:prstGeom>
        </p:spPr>
      </p:pic>
      <p:sp>
        <p:nvSpPr>
          <p:cNvPr id="4" name="文本框 3"/>
          <p:cNvSpPr txBox="1"/>
          <p:nvPr/>
        </p:nvSpPr>
        <p:spPr>
          <a:xfrm>
            <a:off x="1859280" y="186930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513140" y="2337601"/>
            <a:ext cx="495649" cy="461665"/>
          </a:xfrm>
          <a:prstGeom prst="rect">
            <a:avLst/>
          </a:prstGeom>
          <a:noFill/>
        </p:spPr>
        <p:txBody>
          <a:bodyPr wrap="none" rtlCol="0">
            <a:spAutoFit/>
          </a:bodyPr>
          <a:lstStyle/>
          <a:p>
            <a:r>
              <a:rPr lang="en-US" altLang="zh-CN" sz="2400" dirty="0" smtClean="0">
                <a:latin typeface="+mj-lt"/>
              </a:rPr>
              <a:t>02</a:t>
            </a:r>
            <a:endParaRPr lang="zh-CN" altLang="en-US" sz="2400" dirty="0">
              <a:latin typeface="+mj-lt"/>
            </a:endParaRPr>
          </a:p>
        </p:txBody>
      </p:sp>
      <p:cxnSp>
        <p:nvCxnSpPr>
          <p:cNvPr id="7" name="直接连接符 6"/>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76983" y="437508"/>
            <a:ext cx="2236510" cy="707886"/>
          </a:xfrm>
          <a:prstGeom prst="rect">
            <a:avLst/>
          </a:prstGeom>
          <a:noFill/>
        </p:spPr>
        <p:txBody>
          <a:bodyPr wrap="none" rtlCol="0">
            <a:spAutoFit/>
          </a:bodyPr>
          <a:lstStyle/>
          <a:p>
            <a:r>
              <a:rPr lang="zh-CN" altLang="en-US" sz="4000" b="1" dirty="0">
                <a:latin typeface="幼圆" panose="02010509060101010101" pitchFamily="49" charset="-122"/>
                <a:ea typeface="幼圆" panose="02010509060101010101" pitchFamily="49" charset="-122"/>
              </a:rPr>
              <a:t>小组分工</a:t>
            </a:r>
          </a:p>
        </p:txBody>
      </p:sp>
      <p:sp>
        <p:nvSpPr>
          <p:cNvPr id="10" name="文本框 9"/>
          <p:cNvSpPr txBox="1"/>
          <p:nvPr/>
        </p:nvSpPr>
        <p:spPr>
          <a:xfrm>
            <a:off x="4386962" y="2302784"/>
            <a:ext cx="7124317" cy="19923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dirty="0"/>
              <a:t>编码：李昊 吕飘</a:t>
            </a:r>
          </a:p>
          <a:p>
            <a:pPr marL="285750" indent="-285750">
              <a:lnSpc>
                <a:spcPct val="200000"/>
              </a:lnSpc>
              <a:buFont typeface="Arial" panose="020B0604020202020204" pitchFamily="34" charset="0"/>
              <a:buChar char="•"/>
            </a:pPr>
            <a:r>
              <a:rPr lang="en-US" altLang="zh-CN" sz="1600" dirty="0"/>
              <a:t>PPT</a:t>
            </a:r>
            <a:r>
              <a:rPr lang="zh-CN" altLang="en-US" sz="1600" dirty="0"/>
              <a:t>制作和展示：张泽昊 韩杭育</a:t>
            </a:r>
          </a:p>
          <a:p>
            <a:pPr marL="285750" indent="-285750">
              <a:lnSpc>
                <a:spcPct val="200000"/>
              </a:lnSpc>
              <a:buFont typeface="Arial" panose="020B0604020202020204" pitchFamily="34" charset="0"/>
              <a:buChar char="•"/>
            </a:pPr>
            <a:r>
              <a:rPr lang="zh-CN" altLang="en-US" sz="1600" dirty="0"/>
              <a:t>网页模板制作：王毅恒 蒋琳琳</a:t>
            </a:r>
            <a:endParaRPr lang="en-US" altLang="zh-CN" sz="1600" dirty="0"/>
          </a:p>
          <a:p>
            <a:pPr marL="285750" indent="-285750">
              <a:lnSpc>
                <a:spcPct val="200000"/>
              </a:lnSpc>
              <a:buFont typeface="Arial" panose="020B0604020202020204" pitchFamily="34" charset="0"/>
              <a:buChar char="•"/>
            </a:pPr>
            <a:r>
              <a:rPr lang="zh-CN" altLang="en-US" sz="1600" dirty="0"/>
              <a:t>实验报告整理：陈唯耀 周志超</a:t>
            </a:r>
          </a:p>
        </p:txBody>
      </p:sp>
    </p:spTree>
    <p:extLst>
      <p:ext uri="{BB962C8B-B14F-4D97-AF65-F5344CB8AC3E}">
        <p14:creationId xmlns:p14="http://schemas.microsoft.com/office/powerpoint/2010/main" val="97501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48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48000">
                                          <p:cBhvr additive="base">
                                            <p:cTn id="27" dur="500" fill="hold"/>
                                            <p:tgtEl>
                                              <p:spTgt spid="10"/>
                                            </p:tgtEl>
                                            <p:attrNameLst>
                                              <p:attrName>ppt_x</p:attrName>
                                            </p:attrNameLst>
                                          </p:cBhvr>
                                          <p:tavLst>
                                            <p:tav tm="0">
                                              <p:val>
                                                <p:strVal val="0-#ppt_w/2"/>
                                              </p:val>
                                            </p:tav>
                                            <p:tav tm="100000">
                                              <p:val>
                                                <p:strVal val="#ppt_x"/>
                                              </p:val>
                                            </p:tav>
                                          </p:tavLst>
                                        </p:anim>
                                        <p:anim calcmode="lin" valueType="num" p14:bounceEnd="48000">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98830" y="437508"/>
            <a:ext cx="3212702" cy="3752719"/>
          </a:xfrm>
          <a:prstGeom prst="rect">
            <a:avLst/>
          </a:prstGeom>
        </p:spPr>
      </p:pic>
      <p:sp>
        <p:nvSpPr>
          <p:cNvPr id="4" name="文本框 3"/>
          <p:cNvSpPr txBox="1"/>
          <p:nvPr/>
        </p:nvSpPr>
        <p:spPr>
          <a:xfrm>
            <a:off x="1859280" y="186930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499760" y="2336926"/>
            <a:ext cx="495649" cy="461665"/>
          </a:xfrm>
          <a:prstGeom prst="rect">
            <a:avLst/>
          </a:prstGeom>
          <a:noFill/>
        </p:spPr>
        <p:txBody>
          <a:bodyPr wrap="none" rtlCol="0">
            <a:spAutoFit/>
          </a:bodyPr>
          <a:lstStyle/>
          <a:p>
            <a:r>
              <a:rPr lang="en-US" altLang="zh-CN" sz="2400" dirty="0" smtClean="0">
                <a:latin typeface="+mj-lt"/>
              </a:rPr>
              <a:t>03</a:t>
            </a:r>
            <a:endParaRPr lang="zh-CN" altLang="en-US" sz="2400" dirty="0">
              <a:latin typeface="+mj-lt"/>
            </a:endParaRPr>
          </a:p>
        </p:txBody>
      </p:sp>
      <p:cxnSp>
        <p:nvCxnSpPr>
          <p:cNvPr id="7" name="直接连接符 6"/>
          <p:cNvCxnSpPr/>
          <p:nvPr/>
        </p:nvCxnSpPr>
        <p:spPr>
          <a:xfrm flipH="1">
            <a:off x="2291834" y="216168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990362" y="436966"/>
            <a:ext cx="2765711" cy="707886"/>
          </a:xfrm>
          <a:prstGeom prst="rect">
            <a:avLst/>
          </a:prstGeom>
          <a:noFill/>
        </p:spPr>
        <p:txBody>
          <a:bodyPr wrap="square" rtlCol="0">
            <a:spAutoFit/>
          </a:bodyPr>
          <a:lstStyle/>
          <a:p>
            <a:r>
              <a:rPr lang="zh-CN" altLang="en-US" sz="4000" b="1" dirty="0" smtClean="0">
                <a:latin typeface="幼圆" panose="02010509060101010101" pitchFamily="49" charset="-122"/>
                <a:ea typeface="幼圆" panose="02010509060101010101" pitchFamily="49" charset="-122"/>
              </a:rPr>
              <a:t>框架介绍</a:t>
            </a:r>
            <a:r>
              <a:rPr lang="en-US" altLang="zh-CN" sz="4000" b="1" dirty="0" smtClean="0">
                <a:latin typeface="幼圆" panose="02010509060101010101" pitchFamily="49" charset="-122"/>
                <a:ea typeface="幼圆" panose="02010509060101010101" pitchFamily="49" charset="-122"/>
              </a:rPr>
              <a:t>00</a:t>
            </a:r>
            <a:endParaRPr lang="zh-CN" altLang="en-US" sz="4000" b="1" dirty="0">
              <a:latin typeface="幼圆" panose="02010509060101010101" pitchFamily="49" charset="-122"/>
              <a:ea typeface="幼圆" panose="02010509060101010101" pitchFamily="49" charset="-122"/>
            </a:endParaRPr>
          </a:p>
        </p:txBody>
      </p:sp>
      <p:sp>
        <p:nvSpPr>
          <p:cNvPr id="2" name="矩形 1"/>
          <p:cNvSpPr/>
          <p:nvPr/>
        </p:nvSpPr>
        <p:spPr>
          <a:xfrm>
            <a:off x="4063689" y="2023187"/>
            <a:ext cx="6096000" cy="379591"/>
          </a:xfrm>
          <a:prstGeom prst="rect">
            <a:avLst/>
          </a:prstGeom>
        </p:spPr>
        <p:txBody>
          <a:bodyPr>
            <a:spAutoFit/>
          </a:bodyPr>
          <a:lstStyle/>
          <a:p>
            <a:r>
              <a:rPr lang="en-US" altLang="zh-CN" sz="2800" baseline="-25000" dirty="0" err="1" smtClean="0">
                <a:solidFill>
                  <a:srgbClr val="333333"/>
                </a:solidFill>
                <a:latin typeface="+mj-ea"/>
                <a:ea typeface="+mj-ea"/>
              </a:rPr>
              <a:t>django</a:t>
            </a:r>
            <a:r>
              <a:rPr lang="zh-CN" altLang="en-US" sz="2800" baseline="-25000" dirty="0" smtClean="0">
                <a:solidFill>
                  <a:srgbClr val="333333"/>
                </a:solidFill>
                <a:latin typeface="+mj-ea"/>
                <a:ea typeface="+mj-ea"/>
              </a:rPr>
              <a:t>（</a:t>
            </a:r>
            <a:r>
              <a:rPr lang="en-US" altLang="zh-CN" sz="2800" baseline="-25000" dirty="0">
                <a:solidFill>
                  <a:srgbClr val="333333"/>
                </a:solidFill>
                <a:latin typeface="+mj-ea"/>
                <a:ea typeface="+mj-ea"/>
              </a:rPr>
              <a:t>Python Web </a:t>
            </a:r>
            <a:r>
              <a:rPr lang="zh-CN" altLang="en-US" sz="2800" baseline="-25000" dirty="0">
                <a:solidFill>
                  <a:srgbClr val="333333"/>
                </a:solidFill>
                <a:latin typeface="+mj-ea"/>
                <a:ea typeface="+mj-ea"/>
              </a:rPr>
              <a:t>框架）</a:t>
            </a:r>
            <a:endParaRPr lang="zh-CN" altLang="en-US" sz="2800" b="0" i="0" baseline="-25000" dirty="0">
              <a:solidFill>
                <a:srgbClr val="333333"/>
              </a:solidFill>
              <a:effectLst/>
              <a:latin typeface="+mj-ea"/>
              <a:ea typeface="+mj-ea"/>
            </a:endParaRPr>
          </a:p>
        </p:txBody>
      </p:sp>
      <p:sp>
        <p:nvSpPr>
          <p:cNvPr id="6" name="文本框 5"/>
          <p:cNvSpPr txBox="1"/>
          <p:nvPr/>
        </p:nvSpPr>
        <p:spPr>
          <a:xfrm>
            <a:off x="3740841" y="2798591"/>
            <a:ext cx="7994961" cy="1477328"/>
          </a:xfrm>
          <a:prstGeom prst="rect">
            <a:avLst/>
          </a:prstGeom>
          <a:noFill/>
        </p:spPr>
        <p:txBody>
          <a:bodyPr wrap="square" rtlCol="0">
            <a:spAutoFit/>
          </a:bodyPr>
          <a:lstStyle/>
          <a:p>
            <a:r>
              <a:rPr lang="en-US" altLang="zh-CN" dirty="0"/>
              <a:t>Django</a:t>
            </a:r>
            <a:r>
              <a:rPr lang="zh-CN" altLang="en-US" dirty="0"/>
              <a:t>是一个开放源代码的</a:t>
            </a:r>
            <a:r>
              <a:rPr lang="en-US" altLang="zh-CN" dirty="0"/>
              <a:t>Web</a:t>
            </a:r>
            <a:r>
              <a:rPr lang="zh-CN" altLang="en-US" dirty="0"/>
              <a:t>应用框架，由</a:t>
            </a:r>
            <a:r>
              <a:rPr lang="en-US" altLang="zh-CN" dirty="0"/>
              <a:t>Python</a:t>
            </a:r>
            <a:r>
              <a:rPr lang="zh-CN" altLang="en-US" dirty="0"/>
              <a:t>写成。采用了</a:t>
            </a:r>
            <a:r>
              <a:rPr lang="en-US" altLang="zh-CN" dirty="0"/>
              <a:t>MVC</a:t>
            </a:r>
            <a:r>
              <a:rPr lang="zh-CN" altLang="en-US" dirty="0"/>
              <a:t>的框架模式，即模型</a:t>
            </a:r>
            <a:r>
              <a:rPr lang="en-US" altLang="zh-CN" dirty="0"/>
              <a:t>M</a:t>
            </a:r>
            <a:r>
              <a:rPr lang="zh-CN" altLang="en-US" dirty="0"/>
              <a:t>，视图</a:t>
            </a:r>
            <a:r>
              <a:rPr lang="en-US" altLang="zh-CN" dirty="0"/>
              <a:t>V</a:t>
            </a:r>
            <a:r>
              <a:rPr lang="zh-CN" altLang="en-US" dirty="0"/>
              <a:t>和控制器</a:t>
            </a:r>
            <a:r>
              <a:rPr lang="en-US" altLang="zh-CN" dirty="0"/>
              <a:t>C</a:t>
            </a:r>
            <a:r>
              <a:rPr lang="zh-CN" altLang="en-US" dirty="0"/>
              <a:t>。它最初是被开发来用于管理劳伦斯出版集团旗下的一些以新闻内容为主的网站的，即是</a:t>
            </a:r>
            <a:r>
              <a:rPr lang="en-US" altLang="zh-CN" dirty="0"/>
              <a:t>CMS</a:t>
            </a:r>
            <a:r>
              <a:rPr lang="zh-CN" altLang="en-US" dirty="0"/>
              <a:t>（内容管理系统）软件。并于</a:t>
            </a:r>
            <a:r>
              <a:rPr lang="en-US" altLang="zh-CN" dirty="0"/>
              <a:t>2005</a:t>
            </a:r>
            <a:r>
              <a:rPr lang="zh-CN" altLang="en-US" dirty="0"/>
              <a:t>年</a:t>
            </a:r>
            <a:r>
              <a:rPr lang="en-US" altLang="zh-CN" dirty="0"/>
              <a:t>7</a:t>
            </a:r>
            <a:r>
              <a:rPr lang="zh-CN" altLang="en-US" dirty="0"/>
              <a:t>月在</a:t>
            </a:r>
            <a:r>
              <a:rPr lang="en-US" altLang="zh-CN" dirty="0"/>
              <a:t>BSD</a:t>
            </a:r>
            <a:r>
              <a:rPr lang="zh-CN" altLang="en-US" dirty="0"/>
              <a:t>许可证下发布。这套框架是以比利时的吉普赛爵士吉他手</a:t>
            </a:r>
            <a:r>
              <a:rPr lang="en-US" altLang="zh-CN" dirty="0"/>
              <a:t>Django Reinhardt</a:t>
            </a:r>
            <a:r>
              <a:rPr lang="zh-CN" altLang="en-US" dirty="0"/>
              <a:t>来命名的。</a:t>
            </a:r>
          </a:p>
        </p:txBody>
      </p:sp>
    </p:spTree>
    <p:extLst>
      <p:ext uri="{BB962C8B-B14F-4D97-AF65-F5344CB8AC3E}">
        <p14:creationId xmlns:p14="http://schemas.microsoft.com/office/powerpoint/2010/main" val="100572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397356" y="381548"/>
            <a:ext cx="2765711" cy="707886"/>
          </a:xfrm>
          <a:prstGeom prst="rect">
            <a:avLst/>
          </a:prstGeom>
          <a:noFill/>
        </p:spPr>
        <p:txBody>
          <a:bodyPr wrap="square" rtlCol="0">
            <a:spAutoFit/>
          </a:bodyPr>
          <a:lstStyle/>
          <a:p>
            <a:r>
              <a:rPr lang="zh-CN" altLang="en-US" sz="4000" b="1" dirty="0" smtClean="0">
                <a:latin typeface="幼圆" panose="02010509060101010101" pitchFamily="49" charset="-122"/>
                <a:ea typeface="幼圆" panose="02010509060101010101" pitchFamily="49" charset="-122"/>
              </a:rPr>
              <a:t>框架介绍</a:t>
            </a:r>
            <a:r>
              <a:rPr lang="en-US" altLang="zh-CN" sz="4000" b="1" dirty="0" smtClean="0">
                <a:latin typeface="幼圆" panose="02010509060101010101" pitchFamily="49" charset="-122"/>
                <a:ea typeface="幼圆" panose="02010509060101010101" pitchFamily="49" charset="-122"/>
              </a:rPr>
              <a:t>01</a:t>
            </a:r>
            <a:endParaRPr lang="zh-CN" altLang="en-US" sz="4000" b="1" dirty="0">
              <a:latin typeface="幼圆" panose="02010509060101010101" pitchFamily="49" charset="-122"/>
              <a:ea typeface="幼圆" panose="02010509060101010101" pitchFamily="49" charset="-122"/>
            </a:endParaRPr>
          </a:p>
        </p:txBody>
      </p:sp>
      <p:sp>
        <p:nvSpPr>
          <p:cNvPr id="6" name="文本框 5"/>
          <p:cNvSpPr txBox="1"/>
          <p:nvPr/>
        </p:nvSpPr>
        <p:spPr>
          <a:xfrm>
            <a:off x="544945" y="1154545"/>
            <a:ext cx="10741891" cy="4524315"/>
          </a:xfrm>
          <a:prstGeom prst="rect">
            <a:avLst/>
          </a:prstGeom>
          <a:noFill/>
        </p:spPr>
        <p:txBody>
          <a:bodyPr wrap="square" rtlCol="0">
            <a:spAutoFit/>
          </a:bodyPr>
          <a:lstStyle/>
          <a:p>
            <a:endParaRPr lang="en-US" altLang="zh-CN" dirty="0" smtClean="0"/>
          </a:p>
          <a:p>
            <a:r>
              <a:rPr lang="en-US" altLang="zh-CN" dirty="0" smtClean="0"/>
              <a:t>Django</a:t>
            </a:r>
            <a:r>
              <a:rPr lang="zh-CN" altLang="en-US" dirty="0"/>
              <a:t>基于</a:t>
            </a:r>
            <a:r>
              <a:rPr lang="en-US" altLang="zh-CN" dirty="0"/>
              <a:t>MVC</a:t>
            </a:r>
            <a:r>
              <a:rPr lang="zh-CN" altLang="en-US" dirty="0"/>
              <a:t>的设计十分优美</a:t>
            </a:r>
            <a:r>
              <a:rPr lang="zh-CN" altLang="en-US" dirty="0" smtClean="0"/>
              <a:t>：</a:t>
            </a:r>
            <a:endParaRPr lang="en-US" altLang="zh-CN" dirty="0" smtClean="0"/>
          </a:p>
          <a:p>
            <a:endParaRPr lang="zh-CN" altLang="en-US" dirty="0"/>
          </a:p>
          <a:p>
            <a:r>
              <a:rPr lang="zh-CN" altLang="en-US" b="1" dirty="0"/>
              <a:t>对象关系映射 </a:t>
            </a:r>
            <a:r>
              <a:rPr lang="en-US" altLang="zh-CN" b="1" dirty="0"/>
              <a:t>(</a:t>
            </a:r>
            <a:r>
              <a:rPr lang="en-US" altLang="zh-CN" b="1" dirty="0" smtClean="0"/>
              <a:t>ORM, object-relational </a:t>
            </a:r>
            <a:r>
              <a:rPr lang="en-US" altLang="zh-CN" b="1" dirty="0"/>
              <a:t>mapping)</a:t>
            </a:r>
            <a:r>
              <a:rPr lang="zh-CN" altLang="en-US" dirty="0"/>
              <a:t>：以</a:t>
            </a:r>
            <a:r>
              <a:rPr lang="en-US" altLang="zh-CN" dirty="0"/>
              <a:t>Python</a:t>
            </a:r>
            <a:r>
              <a:rPr lang="zh-CN" altLang="en-US" dirty="0"/>
              <a:t>类形式定义你的数据模型，</a:t>
            </a:r>
            <a:r>
              <a:rPr lang="en-US" altLang="zh-CN" dirty="0"/>
              <a:t>ORM</a:t>
            </a:r>
            <a:r>
              <a:rPr lang="zh-CN" altLang="en-US" dirty="0"/>
              <a:t>将模型与关系数据库连接起来，你将得到一个非常容易使用的数据库</a:t>
            </a:r>
            <a:r>
              <a:rPr lang="en-US" altLang="zh-CN" dirty="0"/>
              <a:t>API</a:t>
            </a:r>
            <a:r>
              <a:rPr lang="zh-CN" altLang="en-US" dirty="0"/>
              <a:t>，同时你也可以在</a:t>
            </a:r>
            <a:r>
              <a:rPr lang="en-US" altLang="zh-CN" dirty="0"/>
              <a:t>Django</a:t>
            </a:r>
            <a:r>
              <a:rPr lang="zh-CN" altLang="en-US" dirty="0"/>
              <a:t>中使用原始的</a:t>
            </a:r>
            <a:r>
              <a:rPr lang="en-US" altLang="zh-CN" dirty="0"/>
              <a:t>SQL</a:t>
            </a:r>
            <a:r>
              <a:rPr lang="zh-CN" altLang="en-US" dirty="0"/>
              <a:t>语句</a:t>
            </a:r>
            <a:r>
              <a:rPr lang="zh-CN" altLang="en-US" dirty="0" smtClean="0"/>
              <a:t>。</a:t>
            </a:r>
            <a:endParaRPr lang="zh-CN" altLang="en-US" dirty="0"/>
          </a:p>
          <a:p>
            <a:r>
              <a:rPr lang="en-US" altLang="zh-CN" b="1" dirty="0"/>
              <a:t>URL </a:t>
            </a:r>
            <a:r>
              <a:rPr lang="zh-CN" altLang="en-US" b="1" dirty="0"/>
              <a:t>分派</a:t>
            </a:r>
            <a:r>
              <a:rPr lang="zh-CN" altLang="en-US" dirty="0"/>
              <a:t>：使用正则表达式匹配</a:t>
            </a:r>
            <a:r>
              <a:rPr lang="en-US" altLang="zh-CN" dirty="0"/>
              <a:t>URL</a:t>
            </a:r>
            <a:r>
              <a:rPr lang="zh-CN" altLang="en-US" dirty="0"/>
              <a:t>，你可以设计任意的</a:t>
            </a:r>
            <a:r>
              <a:rPr lang="en-US" altLang="zh-CN" dirty="0"/>
              <a:t>URL</a:t>
            </a:r>
            <a:r>
              <a:rPr lang="zh-CN" altLang="en-US" dirty="0"/>
              <a:t>，没有框架的特定限定。像你喜欢的一样灵活</a:t>
            </a:r>
            <a:r>
              <a:rPr lang="zh-CN" altLang="en-US" dirty="0" smtClean="0"/>
              <a:t>。</a:t>
            </a:r>
            <a:endParaRPr lang="zh-CN" altLang="en-US" dirty="0"/>
          </a:p>
          <a:p>
            <a:r>
              <a:rPr lang="zh-CN" altLang="en-US" b="1" dirty="0"/>
              <a:t>模版系统</a:t>
            </a:r>
            <a:r>
              <a:rPr lang="zh-CN" altLang="en-US" dirty="0"/>
              <a:t>：使用</a:t>
            </a:r>
            <a:r>
              <a:rPr lang="en-US" altLang="zh-CN" dirty="0"/>
              <a:t>Django</a:t>
            </a:r>
            <a:r>
              <a:rPr lang="zh-CN" altLang="en-US" dirty="0"/>
              <a:t>强大而可扩展的模板语言，可以分隔设计、内容和</a:t>
            </a:r>
            <a:r>
              <a:rPr lang="en-US" altLang="zh-CN" dirty="0"/>
              <a:t>Python</a:t>
            </a:r>
            <a:r>
              <a:rPr lang="zh-CN" altLang="en-US" dirty="0"/>
              <a:t>代码。并且具有可继承性</a:t>
            </a:r>
            <a:r>
              <a:rPr lang="zh-CN" altLang="en-US" dirty="0" smtClean="0"/>
              <a:t>。</a:t>
            </a:r>
            <a:endParaRPr lang="zh-CN" altLang="en-US" dirty="0"/>
          </a:p>
          <a:p>
            <a:r>
              <a:rPr lang="zh-CN" altLang="en-US" dirty="0"/>
              <a:t>表单处理：你可以方便的生成各种表单模型，实现表单的有效性检验。可以方便的从你定义的模型实例生成相应的表单</a:t>
            </a:r>
            <a:r>
              <a:rPr lang="zh-CN" altLang="en-US" dirty="0" smtClean="0"/>
              <a:t>。</a:t>
            </a:r>
            <a:endParaRPr lang="zh-CN" altLang="en-US" dirty="0"/>
          </a:p>
          <a:p>
            <a:r>
              <a:rPr lang="en-US" altLang="zh-CN" b="1" dirty="0"/>
              <a:t>Cache</a:t>
            </a:r>
            <a:r>
              <a:rPr lang="zh-CN" altLang="en-US" b="1" dirty="0"/>
              <a:t>系统</a:t>
            </a:r>
            <a:r>
              <a:rPr lang="zh-CN" altLang="en-US" dirty="0"/>
              <a:t>：可以</a:t>
            </a:r>
            <a:r>
              <a:rPr lang="zh-CN" altLang="en-US" dirty="0" smtClean="0"/>
              <a:t>挂载内存</a:t>
            </a:r>
            <a:r>
              <a:rPr lang="zh-CN" altLang="en-US" dirty="0"/>
              <a:t>缓冲或其它的框架实现超级缓冲 </a:t>
            </a:r>
          </a:p>
          <a:p>
            <a:r>
              <a:rPr lang="zh-CN" altLang="en-US" b="1" dirty="0"/>
              <a:t>会话</a:t>
            </a:r>
            <a:r>
              <a:rPr lang="en-US" altLang="zh-CN" b="1" dirty="0"/>
              <a:t>(session</a:t>
            </a:r>
            <a:r>
              <a:rPr lang="en-US" altLang="zh-CN" b="1" dirty="0" smtClean="0"/>
              <a:t>)</a:t>
            </a:r>
            <a:r>
              <a:rPr lang="zh-CN" altLang="en-US" dirty="0" smtClean="0"/>
              <a:t>：用户</a:t>
            </a:r>
            <a:r>
              <a:rPr lang="zh-CN" altLang="en-US" dirty="0"/>
              <a:t>登录与权限检查，快速开发用户会话功能。</a:t>
            </a:r>
          </a:p>
          <a:p>
            <a:r>
              <a:rPr lang="zh-CN" altLang="en-US" b="1" dirty="0"/>
              <a:t>国际化</a:t>
            </a:r>
            <a:r>
              <a:rPr lang="zh-CN" altLang="en-US" dirty="0"/>
              <a:t>：内置国际化系统，方便开发出多种语言的网站。</a:t>
            </a:r>
          </a:p>
          <a:p>
            <a:r>
              <a:rPr lang="zh-CN" altLang="en-US" b="1" dirty="0"/>
              <a:t>自动化的管理界面</a:t>
            </a:r>
            <a:r>
              <a:rPr lang="zh-CN" altLang="en-US" dirty="0"/>
              <a:t>：不需要你花大量的工作来创建人员管理和更新内容。</a:t>
            </a:r>
            <a:r>
              <a:rPr lang="en-US" altLang="zh-CN" dirty="0"/>
              <a:t>Django</a:t>
            </a:r>
            <a:r>
              <a:rPr lang="zh-CN" altLang="en-US" dirty="0"/>
              <a:t>自带一个</a:t>
            </a:r>
            <a:r>
              <a:rPr lang="en-US" altLang="zh-CN" dirty="0"/>
              <a:t>ADMIN site,</a:t>
            </a:r>
            <a:r>
              <a:rPr lang="zh-CN" altLang="en-US" dirty="0"/>
              <a:t>类似于内容管理系统</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7559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8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167383" y="620459"/>
            <a:ext cx="2759089" cy="707886"/>
          </a:xfrm>
          <a:prstGeom prst="rect">
            <a:avLst/>
          </a:prstGeom>
          <a:noFill/>
        </p:spPr>
        <p:txBody>
          <a:bodyPr wrap="none" rtlCol="0">
            <a:spAutoFit/>
          </a:bodyPr>
          <a:lstStyle/>
          <a:p>
            <a:r>
              <a:rPr lang="zh-CN" altLang="en-US" sz="4000" b="1" dirty="0" smtClean="0">
                <a:latin typeface="幼圆" panose="02010509060101010101" pitchFamily="49" charset="-122"/>
                <a:ea typeface="幼圆" panose="02010509060101010101" pitchFamily="49" charset="-122"/>
              </a:rPr>
              <a:t>框架介绍</a:t>
            </a:r>
            <a:r>
              <a:rPr lang="en-US" altLang="zh-CN" sz="4000" b="1" dirty="0" smtClean="0">
                <a:latin typeface="幼圆" panose="02010509060101010101" pitchFamily="49" charset="-122"/>
                <a:ea typeface="幼圆" panose="02010509060101010101" pitchFamily="49" charset="-122"/>
              </a:rPr>
              <a:t>02</a:t>
            </a:r>
            <a:endParaRPr lang="zh-CN" altLang="en-US" sz="4000" b="1" dirty="0">
              <a:latin typeface="幼圆" panose="02010509060101010101" pitchFamily="49" charset="-122"/>
              <a:ea typeface="幼圆" panose="02010509060101010101" pitchFamily="49" charset="-122"/>
            </a:endParaRPr>
          </a:p>
        </p:txBody>
      </p:sp>
      <p:sp>
        <p:nvSpPr>
          <p:cNvPr id="6" name="文本框 5"/>
          <p:cNvSpPr txBox="1"/>
          <p:nvPr/>
        </p:nvSpPr>
        <p:spPr>
          <a:xfrm>
            <a:off x="1224308" y="1328345"/>
            <a:ext cx="8645237" cy="1200329"/>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Django</a:t>
            </a:r>
            <a:r>
              <a:rPr lang="zh-CN" altLang="en-US" dirty="0">
                <a:latin typeface="微软雅黑 Light" panose="020B0502040204020203" pitchFamily="34" charset="-122"/>
                <a:ea typeface="微软雅黑 Light" panose="020B0502040204020203" pitchFamily="34" charset="-122"/>
              </a:rPr>
              <a:t>是一个</a:t>
            </a:r>
            <a:r>
              <a:rPr lang="zh-CN" altLang="en-US" dirty="0" smtClean="0">
                <a:latin typeface="微软雅黑 Light" panose="020B0502040204020203" pitchFamily="34" charset="-122"/>
                <a:ea typeface="微软雅黑 Light" panose="020B0502040204020203" pitchFamily="34" charset="-122"/>
              </a:rPr>
              <a:t>基于</a:t>
            </a:r>
            <a:r>
              <a:rPr lang="en-US" altLang="zh-CN" dirty="0" smtClean="0">
                <a:latin typeface="微软雅黑 Light" panose="020B0502040204020203" pitchFamily="34" charset="-122"/>
                <a:ea typeface="微软雅黑 Light" panose="020B0502040204020203" pitchFamily="34" charset="-122"/>
              </a:rPr>
              <a:t>MVC</a:t>
            </a:r>
            <a:r>
              <a:rPr lang="zh-CN" altLang="en-US" dirty="0" smtClean="0">
                <a:latin typeface="微软雅黑 Light" panose="020B0502040204020203" pitchFamily="34" charset="-122"/>
                <a:ea typeface="微软雅黑 Light" panose="020B0502040204020203" pitchFamily="34" charset="-122"/>
              </a:rPr>
              <a:t>构造</a:t>
            </a:r>
            <a:r>
              <a:rPr lang="zh-CN" altLang="en-US" dirty="0">
                <a:latin typeface="微软雅黑 Light" panose="020B0502040204020203" pitchFamily="34" charset="-122"/>
                <a:ea typeface="微软雅黑 Light" panose="020B0502040204020203" pitchFamily="34" charset="-122"/>
              </a:rPr>
              <a:t>的框架。但是在</a:t>
            </a:r>
            <a:r>
              <a:rPr lang="en-US" altLang="zh-CN" dirty="0">
                <a:latin typeface="微软雅黑 Light" panose="020B0502040204020203" pitchFamily="34" charset="-122"/>
                <a:ea typeface="微软雅黑 Light" panose="020B0502040204020203" pitchFamily="34" charset="-122"/>
              </a:rPr>
              <a:t>Django</a:t>
            </a:r>
            <a:r>
              <a:rPr lang="zh-CN" altLang="en-US" dirty="0">
                <a:latin typeface="微软雅黑 Light" panose="020B0502040204020203" pitchFamily="34" charset="-122"/>
                <a:ea typeface="微软雅黑 Light" panose="020B0502040204020203" pitchFamily="34" charset="-122"/>
              </a:rPr>
              <a:t>中，控制器接受用户输入的部分由框架自行处理，所以 </a:t>
            </a:r>
            <a:r>
              <a:rPr lang="en-US" altLang="zh-CN" dirty="0">
                <a:latin typeface="微软雅黑 Light" panose="020B0502040204020203" pitchFamily="34" charset="-122"/>
                <a:ea typeface="微软雅黑 Light" panose="020B0502040204020203" pitchFamily="34" charset="-122"/>
              </a:rPr>
              <a:t>Django </a:t>
            </a:r>
            <a:r>
              <a:rPr lang="zh-CN" altLang="en-US" dirty="0">
                <a:latin typeface="微软雅黑 Light" panose="020B0502040204020203" pitchFamily="34" charset="-122"/>
                <a:ea typeface="微软雅黑 Light" panose="020B0502040204020203" pitchFamily="34" charset="-122"/>
              </a:rPr>
              <a:t>里更关注的是模型（</a:t>
            </a:r>
            <a:r>
              <a:rPr lang="en-US" altLang="zh-CN" dirty="0">
                <a:latin typeface="微软雅黑 Light" panose="020B0502040204020203" pitchFamily="34" charset="-122"/>
                <a:ea typeface="微软雅黑 Light" panose="020B0502040204020203" pitchFamily="34" charset="-122"/>
              </a:rPr>
              <a:t>Model</a:t>
            </a:r>
            <a:r>
              <a:rPr lang="zh-CN" altLang="en-US" dirty="0">
                <a:latin typeface="微软雅黑 Light" panose="020B0502040204020203" pitchFamily="34" charset="-122"/>
                <a:ea typeface="微软雅黑 Light" panose="020B0502040204020203" pitchFamily="34" charset="-122"/>
              </a:rPr>
              <a:t>）、模板</a:t>
            </a:r>
            <a:r>
              <a:rPr lang="en-US" altLang="zh-CN" dirty="0">
                <a:latin typeface="微软雅黑 Light" panose="020B0502040204020203" pitchFamily="34" charset="-122"/>
                <a:ea typeface="微软雅黑 Light" panose="020B0502040204020203" pitchFamily="34" charset="-122"/>
              </a:rPr>
              <a:t>(Template)</a:t>
            </a:r>
            <a:r>
              <a:rPr lang="zh-CN" altLang="en-US" dirty="0">
                <a:latin typeface="微软雅黑 Light" panose="020B0502040204020203" pitchFamily="34" charset="-122"/>
                <a:ea typeface="微软雅黑 Light" panose="020B0502040204020203" pitchFamily="34" charset="-122"/>
              </a:rPr>
              <a:t>和视图（</a:t>
            </a:r>
            <a:r>
              <a:rPr lang="en-US" altLang="zh-CN" dirty="0">
                <a:latin typeface="微软雅黑 Light" panose="020B0502040204020203" pitchFamily="34" charset="-122"/>
                <a:ea typeface="微软雅黑 Light" panose="020B0502040204020203" pitchFamily="34" charset="-122"/>
              </a:rPr>
              <a:t>Views</a:t>
            </a:r>
            <a:r>
              <a:rPr lang="zh-CN" altLang="en-US" dirty="0">
                <a:latin typeface="微软雅黑 Light" panose="020B0502040204020203" pitchFamily="34" charset="-122"/>
                <a:ea typeface="微软雅黑 Light" panose="020B0502040204020203" pitchFamily="34" charset="-122"/>
              </a:rPr>
              <a:t>），称为 </a:t>
            </a:r>
            <a:r>
              <a:rPr lang="en-US" altLang="zh-CN" dirty="0">
                <a:latin typeface="微软雅黑 Light" panose="020B0502040204020203" pitchFamily="34" charset="-122"/>
                <a:ea typeface="微软雅黑 Light" panose="020B0502040204020203" pitchFamily="34" charset="-122"/>
              </a:rPr>
              <a:t>MTV</a:t>
            </a:r>
            <a:r>
              <a:rPr lang="zh-CN" altLang="en-US" dirty="0">
                <a:latin typeface="微软雅黑 Light" panose="020B0502040204020203" pitchFamily="34" charset="-122"/>
                <a:ea typeface="微软雅黑 Light" panose="020B0502040204020203" pitchFamily="34" charset="-122"/>
              </a:rPr>
              <a:t>模式。它们各自的职责如下</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998145788"/>
              </p:ext>
            </p:extLst>
          </p:nvPr>
        </p:nvGraphicFramePr>
        <p:xfrm>
          <a:off x="1570296" y="2897380"/>
          <a:ext cx="8645237" cy="2042160"/>
        </p:xfrm>
        <a:graphic>
          <a:graphicData uri="http://schemas.openxmlformats.org/drawingml/2006/table">
            <a:tbl>
              <a:tblPr/>
              <a:tblGrid>
                <a:gridCol w="3458094">
                  <a:extLst>
                    <a:ext uri="{9D8B030D-6E8A-4147-A177-3AD203B41FA5}">
                      <a16:colId xmlns:a16="http://schemas.microsoft.com/office/drawing/2014/main" val="575807569"/>
                    </a:ext>
                  </a:extLst>
                </a:gridCol>
                <a:gridCol w="5187143">
                  <a:extLst>
                    <a:ext uri="{9D8B030D-6E8A-4147-A177-3AD203B41FA5}">
                      <a16:colId xmlns:a16="http://schemas.microsoft.com/office/drawing/2014/main" val="1050777419"/>
                    </a:ext>
                  </a:extLst>
                </a:gridCol>
              </a:tblGrid>
              <a:tr h="0">
                <a:tc>
                  <a:txBody>
                    <a:bodyPr/>
                    <a:lstStyle/>
                    <a:p>
                      <a:pPr algn="ctr"/>
                      <a:r>
                        <a:rPr lang="zh-CN" altLang="en-US" dirty="0">
                          <a:solidFill>
                            <a:srgbClr val="333333"/>
                          </a:solidFill>
                          <a:effectLst/>
                        </a:rPr>
                        <a:t>层次</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dirty="0">
                          <a:solidFill>
                            <a:srgbClr val="333333"/>
                          </a:solidFill>
                          <a:effectLst/>
                        </a:rPr>
                        <a:t>职责</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49615701"/>
                  </a:ext>
                </a:extLst>
              </a:tr>
              <a:tr h="167640">
                <a:tc>
                  <a:txBody>
                    <a:bodyPr/>
                    <a:lstStyle/>
                    <a:p>
                      <a:pPr algn="l"/>
                      <a:r>
                        <a:rPr lang="zh-CN" altLang="en-US" dirty="0">
                          <a:solidFill>
                            <a:srgbClr val="333333"/>
                          </a:solidFill>
                          <a:effectLst/>
                        </a:rPr>
                        <a:t>模型（</a:t>
                      </a:r>
                      <a:r>
                        <a:rPr lang="en-US" altLang="zh-CN" dirty="0">
                          <a:solidFill>
                            <a:srgbClr val="333333"/>
                          </a:solidFill>
                          <a:effectLst/>
                        </a:rPr>
                        <a:t>Model</a:t>
                      </a:r>
                      <a:r>
                        <a:rPr lang="zh-CN" altLang="en-US" dirty="0">
                          <a:solidFill>
                            <a:srgbClr val="333333"/>
                          </a:solidFill>
                          <a:effectLst/>
                        </a:rPr>
                        <a:t>），即数据存取层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dirty="0">
                          <a:solidFill>
                            <a:srgbClr val="333333"/>
                          </a:solidFill>
                          <a:effectLst/>
                        </a:rPr>
                        <a:t>处理与数据相关的所有事务： 如何存取、如何验证有效性、包含哪些行为以及数据之间的关系等。</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59723480"/>
                  </a:ext>
                </a:extLst>
              </a:tr>
              <a:tr h="167640">
                <a:tc>
                  <a:txBody>
                    <a:bodyPr/>
                    <a:lstStyle/>
                    <a:p>
                      <a:pPr algn="l"/>
                      <a:r>
                        <a:rPr lang="zh-CN" altLang="en-US" dirty="0">
                          <a:solidFill>
                            <a:srgbClr val="333333"/>
                          </a:solidFill>
                          <a:effectLst/>
                        </a:rPr>
                        <a:t>模板</a:t>
                      </a:r>
                      <a:r>
                        <a:rPr lang="en-US" altLang="zh-CN" dirty="0">
                          <a:solidFill>
                            <a:srgbClr val="333333"/>
                          </a:solidFill>
                          <a:effectLst/>
                        </a:rPr>
                        <a:t>(</a:t>
                      </a:r>
                      <a:r>
                        <a:rPr lang="en-US" dirty="0">
                          <a:solidFill>
                            <a:srgbClr val="333333"/>
                          </a:solidFill>
                          <a:effectLst/>
                        </a:rPr>
                        <a:t>Template)，</a:t>
                      </a:r>
                      <a:r>
                        <a:rPr lang="zh-CN" altLang="en-US" dirty="0">
                          <a:solidFill>
                            <a:srgbClr val="333333"/>
                          </a:solidFill>
                          <a:effectLst/>
                        </a:rPr>
                        <a:t>即表现层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处理与表现相关的决定： 如何在页面或其他类型文档中进行显示。</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67004121"/>
                  </a:ext>
                </a:extLst>
              </a:tr>
              <a:tr h="167640">
                <a:tc>
                  <a:txBody>
                    <a:bodyPr/>
                    <a:lstStyle/>
                    <a:p>
                      <a:pPr algn="l"/>
                      <a:r>
                        <a:rPr lang="zh-CN" altLang="en-US" dirty="0">
                          <a:solidFill>
                            <a:srgbClr val="333333"/>
                          </a:solidFill>
                          <a:effectLst/>
                        </a:rPr>
                        <a:t>视图（</a:t>
                      </a:r>
                      <a:r>
                        <a:rPr lang="en-US" altLang="zh-CN" dirty="0">
                          <a:solidFill>
                            <a:srgbClr val="333333"/>
                          </a:solidFill>
                          <a:effectLst/>
                        </a:rPr>
                        <a:t>View</a:t>
                      </a:r>
                      <a:r>
                        <a:rPr lang="zh-CN" altLang="en-US" dirty="0">
                          <a:solidFill>
                            <a:srgbClr val="333333"/>
                          </a:solidFill>
                          <a:effectLst/>
                        </a:rPr>
                        <a:t>），即业务逻辑层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dirty="0">
                          <a:solidFill>
                            <a:srgbClr val="333333"/>
                          </a:solidFill>
                          <a:effectLst/>
                        </a:rPr>
                        <a:t>存取模型及调取恰当模板的相关逻辑。模型与模板的桥梁。</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655552966"/>
                  </a:ext>
                </a:extLst>
              </a:tr>
            </a:tbl>
          </a:graphicData>
        </a:graphic>
      </p:graphicFrame>
    </p:spTree>
    <p:extLst>
      <p:ext uri="{BB962C8B-B14F-4D97-AF65-F5344CB8AC3E}">
        <p14:creationId xmlns:p14="http://schemas.microsoft.com/office/powerpoint/2010/main" val="215574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8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518365" y="535726"/>
            <a:ext cx="2759089" cy="707886"/>
          </a:xfrm>
          <a:prstGeom prst="rect">
            <a:avLst/>
          </a:prstGeom>
          <a:noFill/>
        </p:spPr>
        <p:txBody>
          <a:bodyPr wrap="none" rtlCol="0">
            <a:spAutoFit/>
          </a:bodyPr>
          <a:lstStyle/>
          <a:p>
            <a:r>
              <a:rPr lang="zh-CN" altLang="en-US" sz="4000" b="1" dirty="0" smtClean="0">
                <a:latin typeface="幼圆" panose="02010509060101010101" pitchFamily="49" charset="-122"/>
                <a:ea typeface="幼圆" panose="02010509060101010101" pitchFamily="49" charset="-122"/>
              </a:rPr>
              <a:t>框架介绍</a:t>
            </a:r>
            <a:r>
              <a:rPr lang="en-US" altLang="zh-CN" sz="4000" b="1" dirty="0" smtClean="0">
                <a:latin typeface="幼圆" panose="02010509060101010101" pitchFamily="49" charset="-122"/>
                <a:ea typeface="幼圆" panose="02010509060101010101" pitchFamily="49" charset="-122"/>
              </a:rPr>
              <a:t>03</a:t>
            </a:r>
            <a:endParaRPr lang="zh-CN" altLang="en-US" sz="4000" b="1" dirty="0">
              <a:latin typeface="幼圆" panose="02010509060101010101" pitchFamily="49" charset="-122"/>
              <a:ea typeface="幼圆" panose="02010509060101010101" pitchFamily="49" charset="-122"/>
            </a:endParaRPr>
          </a:p>
        </p:txBody>
      </p:sp>
      <p:sp>
        <p:nvSpPr>
          <p:cNvPr id="6" name="文本框 5"/>
          <p:cNvSpPr txBox="1"/>
          <p:nvPr/>
        </p:nvSpPr>
        <p:spPr>
          <a:xfrm>
            <a:off x="1440987" y="1614298"/>
            <a:ext cx="9097704" cy="1200329"/>
          </a:xfrm>
          <a:prstGeom prst="rect">
            <a:avLst/>
          </a:prstGeom>
          <a:noFill/>
        </p:spPr>
        <p:txBody>
          <a:bodyPr wrap="square" rtlCol="0">
            <a:spAutoFit/>
          </a:bodyPr>
          <a:lstStyle/>
          <a:p>
            <a:r>
              <a:rPr lang="zh-CN" altLang="en-US" dirty="0"/>
              <a:t>从以上表述可以看出</a:t>
            </a:r>
            <a:r>
              <a:rPr lang="en-US" altLang="zh-CN" dirty="0"/>
              <a:t>Django </a:t>
            </a:r>
            <a:r>
              <a:rPr lang="zh-CN" altLang="en-US" dirty="0"/>
              <a:t>视图不处理用户输入，而仅仅决定要展现哪些数据给用户，而</a:t>
            </a:r>
            <a:r>
              <a:rPr lang="en-US" altLang="zh-CN" dirty="0"/>
              <a:t>Django </a:t>
            </a:r>
            <a:r>
              <a:rPr lang="zh-CN" altLang="en-US" dirty="0"/>
              <a:t>模板 仅仅决定如何展现</a:t>
            </a:r>
            <a:r>
              <a:rPr lang="en-US" altLang="zh-CN" dirty="0"/>
              <a:t>Django</a:t>
            </a:r>
            <a:r>
              <a:rPr lang="zh-CN" altLang="en-US" dirty="0"/>
              <a:t>视图指定的数据。或者说</a:t>
            </a:r>
            <a:r>
              <a:rPr lang="en-US" altLang="zh-CN" dirty="0"/>
              <a:t>, Django</a:t>
            </a:r>
            <a:r>
              <a:rPr lang="zh-CN" altLang="en-US" dirty="0"/>
              <a:t>将</a:t>
            </a:r>
            <a:r>
              <a:rPr lang="en-US" altLang="zh-CN" dirty="0"/>
              <a:t>MVC</a:t>
            </a:r>
            <a:r>
              <a:rPr lang="zh-CN" altLang="en-US" dirty="0"/>
              <a:t>中的视图进一步分解为 </a:t>
            </a:r>
            <a:r>
              <a:rPr lang="en-US" altLang="zh-CN" dirty="0"/>
              <a:t>Django</a:t>
            </a:r>
            <a:r>
              <a:rPr lang="zh-CN" altLang="en-US" dirty="0"/>
              <a:t>视图 和 </a:t>
            </a:r>
            <a:r>
              <a:rPr lang="en-US" altLang="zh-CN" dirty="0"/>
              <a:t>Django</a:t>
            </a:r>
            <a:r>
              <a:rPr lang="zh-CN" altLang="en-US" dirty="0"/>
              <a:t>模板两个部分，分别决定 “展现哪些数据” 和 “如何展现”，使得</a:t>
            </a:r>
            <a:r>
              <a:rPr lang="en-US" altLang="zh-CN" dirty="0"/>
              <a:t>Django</a:t>
            </a:r>
            <a:r>
              <a:rPr lang="zh-CN" altLang="en-US" dirty="0"/>
              <a:t>的模板可以根据需要随时替换，而不仅仅限制于内置的模板。</a:t>
            </a:r>
          </a:p>
        </p:txBody>
      </p:sp>
      <p:graphicFrame>
        <p:nvGraphicFramePr>
          <p:cNvPr id="8" name="表格 7"/>
          <p:cNvGraphicFramePr>
            <a:graphicFrameLocks noGrp="1"/>
          </p:cNvGraphicFramePr>
          <p:nvPr>
            <p:extLst>
              <p:ext uri="{D42A27DB-BD31-4B8C-83A1-F6EECF244321}">
                <p14:modId xmlns:p14="http://schemas.microsoft.com/office/powerpoint/2010/main" val="2298042271"/>
              </p:ext>
            </p:extLst>
          </p:nvPr>
        </p:nvGraphicFramePr>
        <p:xfrm>
          <a:off x="1440987" y="3371273"/>
          <a:ext cx="8645237" cy="2226886"/>
        </p:xfrm>
        <a:graphic>
          <a:graphicData uri="http://schemas.openxmlformats.org/drawingml/2006/table">
            <a:tbl>
              <a:tblPr/>
              <a:tblGrid>
                <a:gridCol w="3458094">
                  <a:extLst>
                    <a:ext uri="{9D8B030D-6E8A-4147-A177-3AD203B41FA5}">
                      <a16:colId xmlns:a16="http://schemas.microsoft.com/office/drawing/2014/main" val="575807569"/>
                    </a:ext>
                  </a:extLst>
                </a:gridCol>
                <a:gridCol w="5187143">
                  <a:extLst>
                    <a:ext uri="{9D8B030D-6E8A-4147-A177-3AD203B41FA5}">
                      <a16:colId xmlns:a16="http://schemas.microsoft.com/office/drawing/2014/main" val="1050777419"/>
                    </a:ext>
                  </a:extLst>
                </a:gridCol>
              </a:tblGrid>
              <a:tr h="332371">
                <a:tc>
                  <a:txBody>
                    <a:bodyPr/>
                    <a:lstStyle/>
                    <a:p>
                      <a:pPr algn="ctr"/>
                      <a:r>
                        <a:rPr lang="zh-CN" altLang="en-US" dirty="0">
                          <a:solidFill>
                            <a:srgbClr val="333333"/>
                          </a:solidFill>
                          <a:effectLst/>
                        </a:rPr>
                        <a:t>层次</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dirty="0">
                          <a:solidFill>
                            <a:srgbClr val="333333"/>
                          </a:solidFill>
                          <a:effectLst/>
                        </a:rPr>
                        <a:t>职责</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49615701"/>
                  </a:ext>
                </a:extLst>
              </a:tr>
              <a:tr h="631505">
                <a:tc>
                  <a:txBody>
                    <a:bodyPr/>
                    <a:lstStyle/>
                    <a:p>
                      <a:pPr algn="l"/>
                      <a:r>
                        <a:rPr lang="zh-CN" altLang="en-US">
                          <a:solidFill>
                            <a:srgbClr val="333333"/>
                          </a:solidFill>
                          <a:effectLst/>
                        </a:rPr>
                        <a:t>模型（</a:t>
                      </a:r>
                      <a:r>
                        <a:rPr lang="en-US" altLang="zh-CN">
                          <a:solidFill>
                            <a:srgbClr val="333333"/>
                          </a:solidFill>
                          <a:effectLst/>
                        </a:rPr>
                        <a:t>Model</a:t>
                      </a:r>
                      <a:r>
                        <a:rPr lang="zh-CN" altLang="en-US">
                          <a:solidFill>
                            <a:srgbClr val="333333"/>
                          </a:solidFill>
                          <a:effectLst/>
                        </a:rPr>
                        <a:t>），即数据存取层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dirty="0">
                          <a:solidFill>
                            <a:srgbClr val="333333"/>
                          </a:solidFill>
                          <a:effectLst/>
                        </a:rPr>
                        <a:t>处理与数据相关的所有事务： 如何存取、如何验证有效性、包含哪些行为以及数据之间的关系等。</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59723480"/>
                  </a:ext>
                </a:extLst>
              </a:tr>
              <a:tr h="631505">
                <a:tc>
                  <a:txBody>
                    <a:bodyPr/>
                    <a:lstStyle/>
                    <a:p>
                      <a:pPr algn="l"/>
                      <a:r>
                        <a:rPr lang="zh-CN" altLang="en-US" dirty="0">
                          <a:solidFill>
                            <a:srgbClr val="333333"/>
                          </a:solidFill>
                          <a:effectLst/>
                        </a:rPr>
                        <a:t>模板</a:t>
                      </a:r>
                      <a:r>
                        <a:rPr lang="en-US" altLang="zh-CN" dirty="0">
                          <a:solidFill>
                            <a:srgbClr val="333333"/>
                          </a:solidFill>
                          <a:effectLst/>
                        </a:rPr>
                        <a:t>(</a:t>
                      </a:r>
                      <a:r>
                        <a:rPr lang="en-US" dirty="0">
                          <a:solidFill>
                            <a:srgbClr val="333333"/>
                          </a:solidFill>
                          <a:effectLst/>
                        </a:rPr>
                        <a:t>Template)，</a:t>
                      </a:r>
                      <a:r>
                        <a:rPr lang="zh-CN" altLang="en-US" dirty="0">
                          <a:solidFill>
                            <a:srgbClr val="333333"/>
                          </a:solidFill>
                          <a:effectLst/>
                        </a:rPr>
                        <a:t>即表现层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a:solidFill>
                            <a:srgbClr val="333333"/>
                          </a:solidFill>
                          <a:effectLst/>
                        </a:rPr>
                        <a:t>处理与表现相关的决定： 如何在页面或其他类型文档中进行显示。</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67004121"/>
                  </a:ext>
                </a:extLst>
              </a:tr>
              <a:tr h="631505">
                <a:tc>
                  <a:txBody>
                    <a:bodyPr/>
                    <a:lstStyle/>
                    <a:p>
                      <a:pPr algn="l"/>
                      <a:r>
                        <a:rPr lang="zh-CN" altLang="en-US">
                          <a:solidFill>
                            <a:srgbClr val="333333"/>
                          </a:solidFill>
                          <a:effectLst/>
                        </a:rPr>
                        <a:t>视图（</a:t>
                      </a:r>
                      <a:r>
                        <a:rPr lang="en-US" altLang="zh-CN">
                          <a:solidFill>
                            <a:srgbClr val="333333"/>
                          </a:solidFill>
                          <a:effectLst/>
                        </a:rPr>
                        <a:t>View</a:t>
                      </a:r>
                      <a:r>
                        <a:rPr lang="zh-CN" altLang="en-US">
                          <a:solidFill>
                            <a:srgbClr val="333333"/>
                          </a:solidFill>
                          <a:effectLst/>
                        </a:rPr>
                        <a:t>），即业务逻辑层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dirty="0">
                          <a:solidFill>
                            <a:srgbClr val="333333"/>
                          </a:solidFill>
                          <a:effectLst/>
                        </a:rPr>
                        <a:t>存取模型及调取恰当模板的相关逻辑。模型与模板的桥梁。</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655552966"/>
                  </a:ext>
                </a:extLst>
              </a:tr>
            </a:tbl>
          </a:graphicData>
        </a:graphic>
      </p:graphicFrame>
    </p:spTree>
    <p:extLst>
      <p:ext uri="{BB962C8B-B14F-4D97-AF65-F5344CB8AC3E}">
        <p14:creationId xmlns:p14="http://schemas.microsoft.com/office/powerpoint/2010/main" val="419254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8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FEC8FAB-DDE0-42B9-A725-A25DB005B7A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dQ+E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1D4SLORUx7mAwAA3BAAACcAAAB1bml2ZXJzYWwvZmxhc2hfcHVibGlzaGluZ19zZXR0aW5ncy54bWzVWO9u2kgQ/85TrHzqx2LSJpcUGaIoAQWVQAqOrtXpFC3eAe9lvet611D66Z7mHqxPcrNeIFBIa9rjlBOKwLMzv/k/401w/ikRZAqZ5ko2vKNqzSMgI8W4nDS8u7D98swj2lDJqFASGp5UHjlvVoI0Hwmu4yEYg6yaIIzU9dQ0vNiYtO77s9msynWa2VMlcoP4uhqpxE8z0CANZH4q6By/zDwF7S0QSgDgX6LkQqxZqRASOKQbxXIBhDO0XHLrFBVtQXXs+Y5tRKOHSaZyyS6VUBnJJqOG98vZhf0seRzUFU9A2pjoJhIt2dQpY9xaQcWQfwYSA5/EaO7psUdmnJm44b2uvbIwyO5vwxTgzndqYS4VBkGaBX4ChjJqqHt0Cg18MnpJcCQ2lzThUYgnxAag4V2F98Nu56p13+uHreH9dXjTdTbsIRS23od7CIWdsNvah78s/PWH29ag2+m9vQ/7/W7YuX2UwohuBCTwNyMWYGRVnkWwClhg4jwZScoFFulXYdRgsMwFzSYQqjbHLI6p0OCRP1OYvMup4GaO3VDDbngASC90CpEZ2LQ1PJPl4D3COUA0DHO5qomTN6uaOD3bcN132h/d2mllQI2hUYzFg7TCtMBfJy3ZxkpuuGafyUgJtnIIkhGwHk1grSeGD1y2kfPII2NMgkBXLzJOhUe4QdejlbDOR9pwU/Ree52TIBYOCSA3w61QRDHN9EbEV1G3hR81f+8pA/oPFwpHeor1N5ULRuYqJ4I/ADGKYJrzBH/FQNabiYwzlRRU7HdDtOBo3JTDDNh5GUUfUEWSoyQOl1SAcRo+5vwzGcFYZYgLdIqjCOlcO/zqXsAp1foRlC5tfOFapNO7ar1/YR2kbEpltCc41gYkqTkIPp0TqcxSDsMR0VxDkRTGWXFWxrfqj6dB8yQXLs3/djLWoA+YksNo2Scx37WgtNqYTotGtM1VQGMLckyJw8SDCCcLlzmUBYyoJEqKOaERTm9t23rKVa6R4hrYQesft9DJEy6LpwlOQdSYMchKQdaOXr0+Pvn19OxNvep/+evvl98UWuy1W0GtOrfYLp9cnOWkvlqf3xH6xhLdkm2rLLGFyraU7n4xWCyw7REf+Hb17N5ExcJ8joto2LoYXF6TQWt41w2H9TLF0FPYdyaKsZzG9j2yjEz/LsR0tErB26iXqvNybL1+KQPfluEauM17u7Z1S5mAk3riJg/OasETjuX2v+i7p1rg51v2P2m7n3oBdD17oLYDmkUxZvRgVfDsx9ohw/ucIuaeVle2jTta4O+8DduThEueYBzt3l5doZsnxzW89e08qlQQbfM/Es3KP1BLAwQUAAIACABnUPhIFvREU74CAABVCgAAIQAAAHVuaXZlcnNhbC9mbGFzaF9za2luX3NldHRpbmdzLnhtbJVWbW/aMBD+vl+B2HfSvdJJKVJLmVSJrdVa9buTHImFY0f2hY5/P1/iNDYkwDhVwnfP4zvfG43NlsvFh8kkTpVQ+hkQucwNaTrdhGc306RGVHKWKokgcSaVLpmYLj7+bD5x1CDPsdQO9KWcDUuhdzNvPpdQnI9vc5IxQqrKisn9WuVqlrB0m2tVy+xsaMW+Ai243Frk1Y/5cjXqQHCDDwhlENPqmuQySqXBGKCQvq9IzrIES0B0nq6az4Wc3tXp1x/QdtxwbGi3n0jGaBXLIUzy9S3JOF7a28OqzElOExD+ooV++UwyChVsDzq8/P4ryShDVXX1Pz1SaZVTQkPO6SK+c4RimR0/iuqK5CyBHkSOzlbBpad5670Hcl/9uY9pXLUST5TXg4VARU8ELFDXEEfdqbWZQr091mjnAxYbJowF+Koe9GSDfmK16a4JdT3uD7xxmfl3OU0PeVWiLmHZBuwjQ0NPWC7vmmXhuX5XeRFq2Dmld6en7aG/bWKPoZ62hz4LnsGjFPtj/KGpJXVlvmOuoKcrYK0gmT1mztqdOit5WtPwGu/5TtFhSpXBwlA4L7wEqlwcNbo2pOgopliyHc8ZciV/ES7ZPyNUJo4O9K7ZhlsrRo4ChjquCdHuaT9iOob96FIZNmT7s9A/rT1P0G7xmylDZGlR2p8lM504nh0T62QaDTNoT1o46Ae5URdySqa3oF+UEr6XJtoxilQIF4NVO1xj8DjychBHw0mO3SVD2Zd1mYBe2aJx6Jom1LW4gueFsH/4yuENss7oyjJibalY2Psk4+9N6SlcCwDTadE1QHtoLWUtkAvYgXBWT9G8eOxpsbENPtZut7iGDfrj6TQHHekBvJZ0m6JvlYMV4hkGCK82rmFGazm/hpElpnlZMPbdFu6nKNjL3TKj3gv2WKNwvRTcbO3HKbRK+nfyH1BLAwQUAAIACABnUPhIhFv6tL0DAADtDwAAJgAAAHVuaXZlcnNhbC9odG1sX3B1Ymxpc2hpbmdfc2V0dGluZ3MueG1s1Vfvbts2EP/upyA09GOtpH+W1JAdBImCGHXtzFawFsMQ0OLZ4kKRGknZdT/tafZgfZIeRduJ6ySVu6TbYASOjne/u/vdHc+Kjj7mgsxAG65kO9hv7gUEZKoYl9N2cJmcPT8MiLFUMiqUhHYgVUCOOo2oKMeCm2wE1qKqIQgjTauw7SCztmiF4Xw+b3JTaHeqRGkR3zRTlYeFBgPSgg4LQRf4ZRcFmGCJUAMA/3Ill2adRoOQyCO9U6wUQDjDyCV3SVFxbnMRhF5rTNPrqValZCdKKE30dNwOfjo8dp+Vjkc65TlIR4npoNCJbYsyxl0QVIz4JyAZ8GmG0R68CsicM5u1g5d7LxwMqofbMBW4T506mBOFHEi7xM/BUkYt9Y/eoYWP1qwEXsQWkuY8TfCEuPzbwWlyNep1T+Or/iCJR1fnybuej2EHoyR+n+xglHSTXryLfl348w8X8bDX7b+9SgaDXtK9uLFCRjcIicJNxiJkVpU6hTVhkc3KfCwpF9ijX9FowGKXC6qnkKgzjlWcUGEgIH8UMP2lpILbBQ7DHg7DNUBxbApI7dCVrR1YXUJwA+cBMTCs5bonXr9Z98TB4Ubqofd+k9adUUbUWppm2Dwoq0KLwtuildpEyY3U3DMZK8HWCU2QZYG5HGtORUC4xdzS9al1DNgzLpB/Z7vfnEi7lVyaUW02OFzz6Fo57fzWVxbM7z45L7pP9VdVCkYWqiSCXwOximDhyhz/y4DcHg8y0SqvpIIaS4zgDMiMwxzYUR1HH9BFXqIl3haFAOs9/FnyT2QME6URF+gM7xaUc+PxmzsBF9SYG1C6ivGZb/pu/zR+/8wlSNmMynRHcKw25IV9Eny6IFLZlR3SkdLSQFUUxll1Vie35veXwfC8FL7Mj12MW9BPWJKn8bJLYb4ZQW23GZ1Vg+iGq4LGEeRYEo+JByneDFyWUBcwpZIoKRaEpngfGzfWM65KgxI/wB7afH+E3p5wWT1NcdWjR81A14Lc23/x8tXrnw8O37Sa4ee//n7+oNFyU10I6tz5VXVy7yqsZ/XVQvyG0QNrccv2TOncNSrbcnr3ql+upO0rPgrdQrh7t1Qr8MesllF8PDw5J8N4dNlLRq065e0rnCSbZtggE/dbr47N4DJBguNa8I7HWp1bT60/qBXg2zpaQ79LL27t0Voh4N079XcJ3r6C5xwb6H8xSfc19T8fwh8ySA//SPNj9liDBFSnGdboyer67189j0rYf4kD/7R+9dl414nCO98qGyjffEXvNL4AUEsDBBQAAgAIAGdQ+EjjgzzrngEAACEGAAAfAAAAdW5pdmVyc2FsL2h0bWxfc2tpbl9zZXR0aW5ncy5qc42Uy27CMBBF93xF5G4rRJ+h3aFCJSQWldpd1YUThhDh2JbtpKSIf2/s8IgfofVs4quTO+OxPLtB1CyUoug52plvs3+z90YDrSlRwrWtkx690DqSJF/CR14AySkgB6mOv57k/ZlojVeYyI4zosY1qd8VcNnxQyxEc782JEKgDIlV4O/vELgNgD8ncNA5WHuoTqeTUilGhymjCqgaUiYKbBh09WpW94wOzCoQf6ArnIJlGpvVR54dH2IdXS5lBce0XrCMDROcbjLBSrrsy7+uOYjmzjctMHqKX2aWHcmlmiso3MSzsY5+kguQEg55H2c6gjDBCZCO78isC6hl7B/Ioatc5upIT250dGmOM/C6NJ7osDHaeHndjHX4nIKtaom7Wx0WQXANwrOa3uuwQMZL/o8L5IJluiMe6vf8hBKGlznNDqlHOoKcLlbb9nXvfFBT/hRZT4g5T2gdepJF4EnSgCYDmrLG0jGtdNIuQmn7Z5YrskBifnEKWdUod47o/WeEsFI4XRfNeGimo245yOYbxJyumoxfbqlOAZUztAb7X1BLAwQUAAIACABnUPh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nUPh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dQ+EiIplZk2QgAAOk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PItzzyofLzv//58z/+U4ljUsRvwpGYkqVGRCBzfD+C96riJRkR2tPhn6Yjx/5Qma8Zo/7FgvoMTLrwaeBZbqX/+yhCYvvzIOmGBEVwD9aC7NV1xE9eWKwLohaec6AF9VaWvx3RR3oxtxZPjwFd+3YuM5fbFQlcx38C7tplR8FnFblOyDRGvIx9uMuf/LAVVKWQcPPamD+5kK41J26isSZ+CuD2Kl9fkQPoxgkdJqBynT/noCvrkWQd0JX5cx7jg5as1zr8eR3EyFcG7BJP8sZZdtfakiCrJCqKZ1F0tV4VjadVQB/5Ymdxrzv6GedSqDH+I7ewxp9cID5BrjCXl+JlE/NXDxjj18Na0vNACzg3XVxikhA5GcyU8c1E1j/PRuOr8WygXVX6SpSViKfl941292u91f6hV41xOSUZN/JolJWFhLBWLZ8s3ZyORzMQiEczHX8yK33+d2Ho+NYcaTqu9ON/FBYwmeK7Sp//nQd6O51i3ZwZI03FM82Y6WNTrMsIm1it9D/TNVpaG4IYRRuHfEFsSRCUZycgKHQdWwzwku34a5JDnzq+kTV9NsWGOdUUUxvrlb5Bg2D7ByHZWrMlBM/SCpHthNbcJbZQCyEixnl5Ae3iFIbgD1s6wEk9y/Ev8mifyveafjUzx+ORMcO6mlAqfezbSA0srqm4oKls4CnICCzYrd8Gn4noExKQ7LqFhVxrV9cj+DW5IdfO49KFX/YGayYYXDIhfg4gBA6eQtQZxv14qvI1BIXIQisrDL/QwM4ETdp1OWRrujKG0FTMlHyTi0lkg+MdfwGhQxYsh7wbbBjyFZ4Nxp8gxiE3xwVB44+Qkh8Lgj5jA3IIGzlgunynXck8I3gaJgmS5ODC4vHubpG1WACOr+bGoesQKHyFIU1ENoYXhTUZ+MdbcKQmj05keyQYFlu8PTobAqYENmxzOXRBGVKwyqPrx1vtz7OhrI2wOoNwU8f3M1NUSa7Us7bIpwxZ9sbyFwTNycJaQyZsYcx2bDHGPS9M+Nva+QlZLK4/38WlS1fxp+/eYFKm4B2xDI7IoAyOKSv2mna+bPEM3mgIj/WTVuRZgDebYChYl6fa+Nu4KHS8tRtV6W/hqGfjijrrVTvev1753fYLGGNEJXigQUUbOLQQCMNOzLcc2DzdQkBNH4K6SVTPoeDze2ghAfo4lqFT9A4xd7ByGUPuYEWLibjHA0Mz4bB1T+b89pEDLHI18tpxf/M7okvgGv6cqnPyQOG85BJrEx1kYO8S7s/j5dRRKbO1mJo5AsN1kPkYBRVIdR2P36Hyib29wclSRLtBZj73dO3aIrtd50nsCLDOa4+8PIc9BNQTVNcKk7iONqU/vdOQaIrTSO+k2AHiOUFz+yqVn+/ymIHlqXI9U2RdwfxGwfPZzY+D7OBrMjKN2UgecAmQJp7FFkvYhR/4PS+/rOhGoOKhDPLiyRvEChbL//79X/nFHNgTUVFM/WNROZD8vGriZ3l/0Skj4V9zyDHlQRYqXnIC4wtVAs1/vzI1CNBvcmWxom3Jox7/xJVLNaRA7EbZNGXl+gayxBBJQdcBnAULCrmRpx+h8ImzfqV/YwVPUDhNSt2igsTK89hkhW3YX3HXzHV8UhD+7p2IT97UJjNZVcXdH3LUdRZP0fZrwwUm/syHXPpYRJ5yLetQnQ9EEtthxWWKzS2pWlASovd9Qdgc3eueCfsPKq4FNZxlvs/4LKDuhH/ZevkpFxj4hzgI4z4L+JU+eUtzhEv6JfZd/8FyQ2BLkw5ZJ2DDhB8WY5FZ2iH3lOeOnZYbUw4Z76gL+4ISTSfNnx04hCnKQHz6TRnzTHphOVyz4qGU/BT1EKCTr+wlIEU9BBh8VxnDze4l6nAoDU0+yA2sIE3P4z3gIb6oUzFP8pbl4RaM+IfZMLVQMSHL6VGb9MXuaDoeiROa09IGV09Y3POfDzA3HDPfGoysQt53yND38Vs9H8A95jCXnI5uMQ3IwfSs+OuxDIidcSwFovbB4VJEVMS2K/KhAhcRa7HklT6soFjGhwpXGzVlTuFWST3j5awQ0hPlXFTzFE7M4jzQ51W8GIRGyX4e1Ku+WKde9ZyDerHY0/7z196cBBhCwCFJaGZpae5l8iXsThxIE5bYsSdG0wLYEmT7cEVKdKUImbASp6okqKKX9DgcLZnjkg1xY54UIbU256ffCyHJzoe2zEbkgaXLSEw5mgMpthdJEFe6fSgelMDUwEmYuJEdxUUjxbYdZs1DMfsjpSrZe/ZZfWQ3Soo0j/ZMfabswO3VI7qA99Ty96rpbRZK1JHGao5uK/p+QVfbH8qma9l0LZuuZdO1bLqWTdey6Vo2Xcuma9l0LZuuZdO1bLqWTdey6Vo2Xcuma9l0LZuuZdO1bLqWTddft+m6F52z55pSkKfpmjI9V891z1+g5boH/VY7ruKyWbZcf9WW6+uqfnsd1xhUtlx/4ZbrmaT7f+65HtIACvJO/m/u/wFQSwMEFAACAAgAaFD4SO+PBMGnGAAAi0MAABcAAAB1bml2ZXJzYWwvdW5pdmVyc2FsLnBuZ+18C1RT19YuHnvE66lwentaqwbSXttaHy0ipohAose2VKtSq5Aihl0P1agIUcIz5EFrb+0DiFURBSX1WqQlkC1FEnkk0VKJEGJUDBsIEG1IImxCTEIeOzvJ/hM89XnOuOfef/xj/P+9MAYjydrrm48155pz7qzM/fWHm+Jmz5o3KyAgYPa699/5KCDgj0BAwHTazBm+kc6vaw75XqbRP4r7a4DgGm7E9+EZ6pqNawIC6rl/cu/4o+/zf9v/fhI9ICCozf8/TUb78dOAgLUvr3tnzda8FOMghX/OkSAzS14HCsNW3/368xfN7+g3vBq6Z/cL8Npv3nyj/t03Sl5cfGzrrc9/+v4vZ19g7r4SuvuNvzbuCe7v39b9l43PV2zrEzRGYHmK0kaovGlh7i59MwlwLiuwSxxtKxqgy2BuztCBxhEVGRC7RslShq0qjDXSbyBh+QH+v4zzwlsDCXRg0N7udNEwO00XPd0/vp+WSaVQuGCYeOIjZPXk1PH48TpIC6eB4kTi5EBh9/C4q8Sd9Ixq/jT/55UbxwUm5y9zJB9Knnt4fXT25OSYl7RL/K+X5r4ETM6+dsk5a5LTjHby5OyIZZI/+N+c+sz8gu/ldkkY2/wt2SfATVWuxHp6ybrO5MORr9DWZke8PokovKfE3EoyKLb3n+5494hX2jo7f0GN+kb4JJkvfNew1oiG929WyOdvHiwpmST68vs3t2ZHr7qPf3ndFpXx7n1xPn91Y4LobCrTb6+ZR1Yk/G8Bvxy0F9OY2lHEwJMeD6MVILoyEMB++VPYQL4CNgI8qYC7uUMGKhswnLpHS0Y1YAZjexXKvFm19QHtU/0NSmKBTZArhkdPm5gGSoZGwjI8B3LLkeZcKTqYm2JloJABVHPry7gc/UmqALgG0PbGshvZ2ABdOejjNDhxcb0D+eGDn5pDQiYXePXKKlwK/USXmSDr2FlcnzbWCpkJeCmxvS5ZJNDYJ7rjpeZmpn2PtxxUArTFmspE2IFk6xqo5MjYDJakzr2t6gPwAbGLmsyZlAUwlWg9GQ2yxG6WhBh4ayxFBqXDSefRGxGHrjNZXsYWxH5hmzReTR0emli5LvvhGnmElbbmGT0s+CQfNlzUy4MLmBSg24XURca+RTJUvjrJ5NK6cRHh88S2PcKQ+C223ooU3ulUJkV5lcIznZMlvDp3ktSmTGlsiTbNfmtLPEXa+mXv6AE4bejIp5P2WtnhEbbLPZxfF8s1IC+wIsyQdzKMNEsLu5Ia4bg/D/hkogkeWR/CJ0TPRLd/cRGU6cnZSmnb5X22V8XYTvihMo2p6JGdCF04Mv7Qk7Z0vpId22b7emHlxdANVsi3COzoC4Jwgk6u1pCxbdgKSaKF9bMNVXkdfa5VfFlCj+z4W02jOVlFoN+f79yyyGbtO3SLsHWc85c1QvwmekDdl9CY3aiG8NTo27uUsY4BG7wEIfa5PHsxdCnJtJHLr+W+Scn8v/fO/6qA6zaxiWUaVWu8dtUHYeIsmwnzmi5dHnbksLkGB4P8yEQ8ZsaTwVZLp8oXkXIMhCMlW9k0gyOPDeY+5ENBulauk9FcKWBGnGwy3vy5uQi8ufPvjnPwLS0/a+59D7v2vdy5mPLeffIRd5dL1pd9dz8QPfskZOKuY9DEdkzufddREnI0kjm6hdfs8oW+/Ybn6L+TYPDbIZBlTKPlndAZlGfWr1qP2QAs23aDy54Y9Zm/iuQ6S2q2XiXe3wZzs2KvOssXGDSeQQ0leHVUkG7mMak+YiL0vaiPdNAR6fq4N6QyC7oYS+GM03ktMPbxVakBGYOY6mqSZyQaFEc9RiethKTOfLkz/O6OmOl2OeC12JxLQqpsnqzui80h1GrTY7NJuct5SHMYIPUkHYuapfvqmJ10djlPLBo6Lpz+keRNvHSII34zsBrHduDDODweemUOsJRUOXHR1hWh3I7hZ6mpreNyqdZhGSM/IHs3AqBPdAC0eYcyTymm7Sk+gzhxcWSkVnyMlsyl6GSKNYtk1bgEepHizCIODwTwYTxzuS7VklqnLJPG39Ru83okZdI2h2Xlo5Kmc/Qw+wvF5hUaoWduLeK0nZ1lSeKj+OTDbSMM4d6gWgS1eZF6q7W2niDn1leyKmjJYVR47mc3teX3zfkcZPtemyZkP7s6qArp6rZ19RgbPizDfSVcsDnoB7XI8NWFdoiJGbkvXC2zZidEXdejGbyECrwvGH3AXYs4IrGUXFLOJx4eTo1pz3ROOtX+GZTqEjBqXwbvRvM20n9/Wb5mtyevsM4YkUzf3gnpCi+wi9YcT+1mZ3XKNCuW6VDD9ZY344b2HD4SqrMUpLLwCTqHbN5uESZbW/q7y20KAehjHfVZQNCatDf6sa8Kcd9kbui8IZz3gdUXe+v9YtHkIl1qInLAkg1rxwNr3PNEPICBS9aOuloknfUE6SFL+iK8iIU+8K/TqyT66ye1u71vFOLWdzP0o4xdad4YiDCzyrisgqtwAMoeOWBlQT4H+RsZWdpD6BXcyWa1epa1EIdyijrBRtcJtUMuM6Seoz63nkZGcpdLy3qu9o/M+PhRDpcaZvQa7zVwzsE5K/pLTiVJMEZyyfdRVwXUbn2qiGQiJLfdZfDcvWm7O8uguxU6qP7LvgR2lwe2aNOlevdL6GeJjL90SquRXHqHVI7E/uwJ3RA5+/zvu2pVNrN0Yvcx5c2hoPNq6jFaxGSQPrWmzJzAcCdPH9vYlrbr37W7/wmEMVJVJkjJ15VGS49m/WopiJFCLQ9zhMAXtgrIGrc+EuS9EIjb8kS4+k8em3+5xQclDNscjnkOWYq2SAtssNQLk6X3/iQNiNFbCqKk1daCaKms+hGF5wBM82jHQl4r47evFxYe7DSZ3Smmmodhlmiv55amzt6/FBEPPZQgK79nyfYvH59Z892MlecED/LlGf683YWpo49O+Ox1z71gbFkg2UM39DY/IsTe79dFXWPByZrfviciHfHHsYEo4eOUjphtvUVg2U/8BwXA3ZoZ5Z8yY9/WwjufYDIX4CqcjJNPMGiHUiMkKeemyE6RnSI7SbbgsNmWikd7G0fTCzBLGGZ5needqNbkqb3mo8Gsu2t1MO0ID56Od16yySNZEhSxLo0nIsPz8bmoVzrxgTQrHXPFvftIMZcwe0WHk7HPl0N5zl8XCrAh9wjPuwexi5cGdtcRtg2ZDpf/PGqL7LiczaqsIALepHGbsmGfhhp9MYOkWYR3DDwtY/ROpqea46rmg0zdEkg6BP/Y6wlRl5Qhz97QIKc1TaFvQQ3robyTUqVMl/rzKN2QajEiQvdK2IaGZ4mJJKqEjeb3qC3ZiNDWWAuFIRLkACQbYpivzAGJaJ8yhbQLOyDiqtmtoi3/QJMiEJ7LRzfXH02Pk12YoVjKUUC63Sczr3fdsZSSU5q8OCR1ukXHpLC9S/FSD25RoJIwy7C61XNjBmxO8pbzOMU/LErmVDJ30dgSJmar7+EVdDgAU0tIklXHZLKLmF0MliSenY5EQbBFt7c3VvS0nUOHqZKMuCvrhJWvNdeGR8gBOk7R89JJ7c6SUjh160FjStA5WCs48zYgaIfc/SLSt4S4WzZDx+YsTHiBLd2HRfZKWj1M2IbYPkVgBuYx5LdkPVJaq1YfLQJl9pwSUAV3+1J8adQ2AQRSj+u/Lwc1Jcdglt0SN3u4YRMUsQ26nlQMqqEqI696L9qYYGpg5aP1EGx1JMCsoU2UB3nor2TC9Ve1cH1spxZOlLwZpyJcEjia1pUIkK4+3A6rQ+Us147ZDb9kYDFw+FEjug+Q7GGKR5SOHPgp1zXW4QD6vQEvm49GC4eE+IU+7S9ne4icZ9YE1SCZwnbFTk+aJ+1DBT7qsLJcUcY3Z3s+Pmgb68XthSApO2PMFR6IZNfy8C2l3CTleUUZhBoMfLY+jR0Lw3LRTvU0p/HmI4ktYfrG5ZJQ9cEiEFl6y8j9w9V66zlqTo7SuZ0md2iCTkVt0t9t6pTVha+Q3TCaytyMxKgsARhGGrcbpAKZAYZS6e9QuEpuBS81YTa46FC3Oy/qQgbmuFpPAHg0jYQo/dJG7WezaP/I0p8ydWbVU8JUmG3Ls5+y2C6meMPTSz4XCPsHftwOyW9NkZ0iO0X2n5DtNJdqXfV4tN7Ci5b1PHItFhk+qnt/Ou6Dx7+P8GVNWeeZGSuPP14CpzDN7yrZ//Og/Ikq+pzEUgpu96VU/OK4+bfNxzVqJJb4H3EDsMijAjwvBC5M5z/gvWmRrInmq61xtxaSkI5o7Icq6JGLk8tBNk6NTI38iyO+mkjjbI8UVBaMN/Gplfn6/j+Fte43vBnpOKlk6kd/qq5sZjhaNCyj3ajOHbLc6wRRtqTEqLVCFd4BxFBw6ml6oozB5lCAx/EisNmW0t6+sDLvN8b5Lsc6JLOkPrjBvWqc+sYgkXgIKgPYiEvHMjEN0abWibzEh1/B+9PneC5TMc0yUs2TWFugivZ25rl9xNc5g8IQIv3q9rYx79wqhB0pThez0Xr6n1NMDSkp6aT45j1MhbKhsq/lvR6jls4cYg/YzJZ6NRYrBFC7mZv5yN7yVyNrOPq0ksMOy9gNpj6N+BbHfUmCW2rtu4DYcdEi5TcUmvxypMbuPwoonkYAUkClLAYda4BMR7VUXwXIYp9iqheT4nwlXwkTG01TfrdCI5QcZ+YX/wibkTQvUS6rU5bx0orBqNt6OZzW5UgCtGe3P9jr+9ffL9sJsiu4+Q7le3Wdl7OKj0W9r0frzMsDB4yry9dSfSorHB0iMLNVoSw7qLfb0ooUFpbVWtfzUjm3w5E8uAJnWN3s+W4mwk67V9cO+aSw0I0kje8+f+8Tyt4yZ8/+2rG8NVEXsZ7+Q9e0iMAeZj6t+HTa8ECimKihovBeD5EUv62OKw071IPbCEWkQldbWG6XWyX7mBcG8MJMsaMPI1i17/5EuKUdwi2ApN9wwnRaPnaxx0W2Oc7eFRIyBRadOw9xGbnLrl7OQrugdNiBFPXgWGTV/uYw/FGAyr5m1EJQKTZ/WC2qU4qwfnzZI1/u+4s2TwkIA3zlKxGHruwU183bDC1rrlxTrtvfPGPAww3rlaR7ZhYyo+RrIkgyrw3ZoCLUDq2QCJQNQws10nmANTU9UMUccFnHZdBSaQ/hGQPvQLQ9Q9rudtnXGs9+/LgVWjRmQuAVXKjjZ1wkJEczC7vuhB/qOHZ22B73Yu1lgkaIHZgR9aXAoSbSs1GXOw82tI5LvzSafOUrV0rssWvrLNp90h4m5rt52OgzPuyaZ4Vs4Y6DGUFXUK71R/Ljvh06TLpYlfqEwxeB/eT/85HQLCYFu4KxIsUpXPYTFj9mzkYBq3RE5wZR2Fz78LTlNV8yPb1cMrSiNgOgMVnMJzaxI1oyJGGhjI8pykzKAngjqKxk2ftgqLq6ktHJfTXv1yfmB7u6oBHdnJS8Oy4d4aLepLEJcinS2riGh8ctx3xJPWfcbDtJrWxqzoZ7bKA8p0h1lvzEZoj23fQcmK42E1ja+ZqL7JZQ8RNO0SSDDL5YNeqPC+wo/wFfMcjNe8rTG13BaQmgsn7yfMgbnK67W07TlNQzJmqeClcIXtHJ6ytvG7VTRUMTrrE+Kk8cClhPnmdceDq2rcp5nJXCWcOaGpka+Q8b0Tk7D3jaSO6205ybN+H/P84bpwBTgCnAFGAKMAWYAkwBpgBTgCnAFGAKMAWYAkwBpgBTgCnAFGAKMAWYAvy/CtAg13LHu5YcmdBb3tv6YBRw/zYHlGAek+Zk0qsjmFx9OPJ//X6ueSkEcP4yR5DCsqmi6d++SqFovmidrVKc+Bd7GwNuP3v/sDKA+skks4CV0//l9sjL0V5UiqGTVwtFx//9BB/ItGkeIPUYaYCnj+fpUx0iue/wAbQRaGFYOhbio5BsHVQGUNliFW+yRfT29vECpscFSdm2IYdEhIvBJyA2PUTx3O8svXZHIoO4HLdWdwn5UQ62uKwxP8Yzf3seqhEZPW4l5laVSSaqIsVef9cpyIZFbLg/juS6ESk+bc33IgaNU+PdwnPdotDUXnqHLF0jLMW6erQSREEbsgltrgKPgdGt+U70G30DtwBDNRpvFP5WsqcoX5kR6GMfmu2IlRAzlAyKBRZ4Y4L/R1wt3vkZ/mLohRqRabA5G94Iyu+8DfDWAq4zeNcZGHBwtTEWDoqjWDlWHnKSl59aqPiM7ml439+lxdDurzSVSfWoXtujtpjeDSpHhDaLnbVENSlBFldOSmO73S2naBqJJlk3oDzhGMvxr9HmLI02jcCMeauGpPwps7bzuaUcRTif0ZUYlKtadlyZNRCUgtSP67Tm2xaOw3j4pNLVdZkADAUfi7pgIPGZUYFWm3JfsQg+gDh2xD6/StZlbNjKuRfIOY/bX1bhLTnlirIoz6eMh5Zx9DYHsl0Lq81FCD22JcTPfGs79HwdJxZNkd3EmYTT+zfGWG3Go9gGOzaW+UMX4DibJ2mtLC2fPjKPRP91O3cdbFobVIFS6/WmFo4w0hMSZaMPyxFHFmNg3g4RWMAXhyhPkGQNar8/hX5htk2re6WWoU4kNuxHu9rWB7HhvtJTgE2ZUQyiryz3KXFiTyw7Cd/AcK/IGJrIHV5DkomJGS5X6Ds2T16QyuDvn877uAgM3j17h0ottGuhxKAMJKcNVvNdVMcyGTSqXaiFxXxipN+P2/7GZK1Om8kfEg5L17O7UzPzFLzGJE9t/LUlnKxLOfeGvF2Qzx1v/GEPGgGILGYYUMfDhno93CPb1sxD+j0h+deVB0Du/X6h1sbQfmezKUVjf9lnmYPNZWbCIZUt4m+OzOvJ2JmzO0nfHAhFpPSSwzBvo7fh4+lpJRWI8jWZmXAYDH+bQ1mgs7Ms2n1xClyMyNSAXy06J11QzSxxF+STgG/v9xXV7fTJG/Vp3Wb4dZSjK0giZXxCc+W1Zls4sBtydc9LhtSZ97bT5NQKAUTDDiannaBw1d6G5LV7JESO8UuF25AiJp722TdVsMaRIjmeEcD+UOXQWiCOByKHtd77ZT7R0aSkeOy+/TOfpgSXACLWBkm8hI0e+MjWNGmiF7VL9ueoHKmdr9jODaFDjpQCm4psatWPpzBGqiJZraN0/0aOWdpOvj1WY5KRnAdJF60hXtfh5kpVOcuYBrSwNxC12aWgXGQAk4hoNhbOV/rbue+dfwn4rIEvwUNflXv0NK9+PoiJNagYxkcf9u04XQMgMlW0pUtYaPNWVoY/2By64px1imLzXOwP5n8QdJ5PwqykMHwD+cHVfqdfMb5aRAOwQyyh/3f3o6zCSB8PMnL2mRoRTQYZOYX8LQ8A267uIMT1+H/xNervNFAFkpyXW1pNLFOL6yee6ydY9tKOHYkskl6ZT0nnfLGaDehMVkhlIGFIy1CkRujxfPSAVLO1jsaCR6kcOxUM7HH3HY1ErsYRMz0nmPsk8bb6QihBw/UJkYhYAatjUVyfOzhdl9rDKVwin/a2phI7U7eUMw57UxN58/2G3xEuGR+OSNZYKx3HDqa9hq8wbWEtvZ3tswOxJRvFD/YfJwX6Ya8ImE01rgN/fLgR5itJmNvGff7H93quxbt/jd/uMeMxs4rk1ZIsJxD/0TyMD7usyAyokwDjcb7FrKX+LMjcOuh96XNmPvps71INFQ0//sCqULE7eI9OmTfI5SPgKkyhcSsamfmYHfCoALFLB3h1mQPaG+TZJQN1LnYT3udcUVv/rkL+bi3c9qEnX8h2VXNcLmmNJCSRhHTES/bUyqF0vPVOMMc5KuO4ZZqJlaHBqt6rgzWmMnQzi1S59oHvwf6W8/F5CVsIPVUeLXs4jv0DE8eV7N03nKFyyD0/SvDKM64Bf6oI/tac3eZknKyp/64lQRPmOOtixxx6RI1RWdCwX41slIf63scM/T4xFcVfX1Xmxj2yhHj37UA5drvHpx0gCb+lk6MiA2c/HGvKV1IOhnK5v7N3OmWkFHa8pNRC/13pJpPZZsyboY4akDf8NtnjEbwRPZBt8Xf4kn0ZVwoEFcT0e70mzLtx7YJctImHNllQHZvpgQESbLzKPc07+3eF5CwuSJNF9F67k8J7wfGt1Pkt2VSgQTu/azzCVTh+Ir54D5O4dWEA9lXJKGpdMyzr4lJYmybdccSXNumkg0bcuCHpAOAZJYMcOwy6O8FjqbDlOy5z2BWO9DJ5o6mTWb0M9k3PElDPn25bpPxGHk7geNO8cA8Cs/M8xRpnMcwJidbsypssCRYvLAbLfuvmeSdUqAbz8pNFGYOvAWU0/pA/YQa8PPefFQp5Mv/TCCz3H+Rw6vVcKJfp02aJZuZkgbEnM5clw3yrcpz2zGRdsKKpRaJdbBm7jxa9N17XZ3OWe3wpP/73R0lsHK/lR7ZDY345/P3biZLnJy80+p9F4cEEAm/w63hZSFLAOM0/vO7dTe8I/vrJ5/8GUEsDBBQAAgAIAGhQ+EgrC8BtSgAAAGsAAAAbAAAAdW5pdmVyc2FsL3VuaXZlcnNhbC5wbmcueG1ss7GvyM1RKEstKs7Mz7NVMtQzULK34+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AgAAVQoAACEAAAAAAAAAAQAAAAAAyAgAAHVuaXZlcnNhbC9mbGFzaF9za2luX3NldHRpbmdzLnhtbFBLAQIAABQAAgAIAGdQ+EiEW/q0vQMAAO0PAAAmAAAAAAAAAAEAAAAAAMULAAB1bml2ZXJzYWwvaHRtbF9wdWJsaXNoaW5nX3NldHRpbmdzLnhtbFBLAQIAABQAAgAIAGdQ+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
  <p:tag name="ISPRING_PRESENTATION_TITLE" val="P037 全动态简约简单大气混合美学黑白灰色线条工作汇报PPT模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1155</Words>
  <Application>Microsoft Office PowerPoint</Application>
  <PresentationFormat>宽屏</PresentationFormat>
  <Paragraphs>136</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华文宋体</vt:lpstr>
      <vt:lpstr>微软雅黑</vt:lpstr>
      <vt:lpstr>微软雅黑 Light</vt:lpstr>
      <vt:lpstr>幼圆</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Piao Piao</cp:lastModifiedBy>
  <cp:revision>126</cp:revision>
  <dcterms:created xsi:type="dcterms:W3CDTF">2016-07-24T06:34:07Z</dcterms:created>
  <dcterms:modified xsi:type="dcterms:W3CDTF">2018-12-17T14:07:34Z</dcterms:modified>
  <cp:category>锐旗设计；https://9ppt.taobao.com</cp:category>
</cp:coreProperties>
</file>