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3" r:id="rId4"/>
    <p:sldId id="259" r:id="rId5"/>
    <p:sldId id="283" r:id="rId6"/>
    <p:sldId id="265" r:id="rId7"/>
    <p:sldId id="261" r:id="rId8"/>
    <p:sldId id="268" r:id="rId9"/>
    <p:sldId id="271" r:id="rId10"/>
    <p:sldId id="289" r:id="rId11"/>
    <p:sldId id="295" r:id="rId12"/>
    <p:sldId id="290" r:id="rId13"/>
    <p:sldId id="291" r:id="rId14"/>
    <p:sldId id="292" r:id="rId15"/>
    <p:sldId id="297" r:id="rId16"/>
    <p:sldId id="293" r:id="rId17"/>
    <p:sldId id="294" r:id="rId18"/>
    <p:sldId id="286" r:id="rId19"/>
    <p:sldId id="284" r:id="rId20"/>
    <p:sldId id="270" r:id="rId21"/>
    <p:sldId id="298" r:id="rId22"/>
    <p:sldId id="285" r:id="rId23"/>
    <p:sldId id="278" r:id="rId24"/>
    <p:sldId id="274" r:id="rId25"/>
  </p:sldIdLst>
  <p:sldSz cx="12190413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5320" autoAdjust="0"/>
  </p:normalViewPr>
  <p:slideViewPr>
    <p:cSldViewPr>
      <p:cViewPr varScale="1">
        <p:scale>
          <a:sx n="82" d="100"/>
          <a:sy n="82" d="100"/>
        </p:scale>
        <p:origin x="677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BF1-4A3C-4696-9796-DA8D9610C87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F681-7291-41D2-A146-1FB28A7F6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8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87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98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704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848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162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526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23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03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297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1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479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736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549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100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230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20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24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23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09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23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85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052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157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ianqi.so.com/weather/10134010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pollution333.xls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12&#26376;18&#26085;&#31354;&#27668;&#27745;&#26579;&#25351;&#25968;&#21487;&#35270;&#21270;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ianqi.so.com/weather/101290101/?tdsourcetag=s_pctim_aioms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91F2E83-7BC7-45DC-BB0A-725F129DBF2A}"/>
              </a:ext>
            </a:extLst>
          </p:cNvPr>
          <p:cNvGrpSpPr/>
          <p:nvPr/>
        </p:nvGrpSpPr>
        <p:grpSpPr>
          <a:xfrm>
            <a:off x="-1604504" y="2147667"/>
            <a:ext cx="3687215" cy="2719712"/>
            <a:chOff x="-1604504" y="2147667"/>
            <a:chExt cx="3687215" cy="2719712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圆角矩形 29"/>
          <p:cNvSpPr/>
          <p:nvPr/>
        </p:nvSpPr>
        <p:spPr>
          <a:xfrm>
            <a:off x="3922031" y="4802723"/>
            <a:ext cx="3809887" cy="172602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汇报时间：</a:t>
            </a:r>
            <a:r>
              <a:rPr lang="en-US" altLang="zh-CN" sz="20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2018</a:t>
            </a:r>
            <a:r>
              <a:rPr lang="zh-CN" altLang="en-US" sz="20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12</a:t>
            </a:r>
            <a:r>
              <a:rPr lang="zh-CN" altLang="en-US" sz="20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月</a:t>
            </a:r>
            <a:r>
              <a:rPr lang="en-US" altLang="zh-CN" sz="20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18</a:t>
            </a:r>
            <a:r>
              <a:rPr lang="zh-CN" altLang="en-US" sz="20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日   </a:t>
            </a:r>
            <a:endParaRPr lang="en-US" altLang="zh-CN" sz="2000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汇报人：黄煜鲲、张晴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43E57D-F6C5-4EAB-A54D-FB141D3CFFC6}"/>
              </a:ext>
            </a:extLst>
          </p:cNvPr>
          <p:cNvGrpSpPr/>
          <p:nvPr/>
        </p:nvGrpSpPr>
        <p:grpSpPr>
          <a:xfrm>
            <a:off x="10311837" y="1544376"/>
            <a:ext cx="3230037" cy="3097813"/>
            <a:chOff x="10311837" y="1544376"/>
            <a:chExt cx="3230037" cy="3097813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0949586" y="1544376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1414686" y="260648"/>
            <a:ext cx="9217024" cy="5688632"/>
            <a:chOff x="2705230" y="1714302"/>
            <a:chExt cx="6416304" cy="3139084"/>
          </a:xfrm>
        </p:grpSpPr>
        <p:sp>
          <p:nvSpPr>
            <p:cNvPr id="24" name="等腰三角形 23"/>
            <p:cNvSpPr/>
            <p:nvPr/>
          </p:nvSpPr>
          <p:spPr>
            <a:xfrm rot="512239">
              <a:off x="2950002" y="4001626"/>
              <a:ext cx="396044" cy="341417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20371609">
              <a:off x="2705230" y="3831594"/>
              <a:ext cx="198022" cy="17070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3761573">
              <a:off x="8496747" y="3872262"/>
              <a:ext cx="741200" cy="50837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445468" y="1714302"/>
              <a:ext cx="4763637" cy="3139084"/>
              <a:chOff x="3445468" y="1714302"/>
              <a:chExt cx="4763637" cy="3139084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760290" y="2767435"/>
                <a:ext cx="4199387" cy="968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5400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/>
                    <a:ea typeface="微软雅黑"/>
                    <a:sym typeface="Arial"/>
                  </a:rPr>
                  <a:t>Python</a:t>
                </a:r>
              </a:p>
              <a:p>
                <a:pPr algn="ctr"/>
                <a:r>
                  <a:rPr lang="zh-CN" altLang="en-US" sz="5400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/>
                    <a:ea typeface="微软雅黑"/>
                    <a:sym typeface="Arial"/>
                  </a:rPr>
                  <a:t>爬虫与地理可视化</a:t>
                </a: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512239">
                <a:off x="5834794" y="1926195"/>
                <a:ext cx="396044" cy="341417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20371609">
                <a:off x="6486079" y="2194280"/>
                <a:ext cx="198022" cy="1707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 rot="20371609">
                <a:off x="5390053" y="2222523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3" name="等腰三角形 22"/>
              <p:cNvSpPr/>
              <p:nvPr/>
            </p:nvSpPr>
            <p:spPr>
              <a:xfrm rot="3761573">
                <a:off x="4756821" y="1830714"/>
                <a:ext cx="741200" cy="50837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" name="等腰三角形 25"/>
              <p:cNvSpPr/>
              <p:nvPr/>
            </p:nvSpPr>
            <p:spPr>
              <a:xfrm rot="20371609">
                <a:off x="6476788" y="1810735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3445468" y="2251236"/>
                <a:ext cx="360040" cy="2602150"/>
                <a:chOff x="4078982" y="1988841"/>
                <a:chExt cx="360040" cy="2602150"/>
              </a:xfrm>
            </p:grpSpPr>
            <p:sp>
              <p:nvSpPr>
                <p:cNvPr id="36" name="左中括号 35"/>
                <p:cNvSpPr/>
                <p:nvPr/>
              </p:nvSpPr>
              <p:spPr>
                <a:xfrm>
                  <a:off x="4173148" y="2080364"/>
                  <a:ext cx="265874" cy="2423282"/>
                </a:xfrm>
                <a:prstGeom prst="leftBracket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37" name="左中括号 36"/>
                <p:cNvSpPr/>
                <p:nvPr/>
              </p:nvSpPr>
              <p:spPr>
                <a:xfrm>
                  <a:off x="4078982" y="1988841"/>
                  <a:ext cx="360040" cy="2602150"/>
                </a:xfrm>
                <a:prstGeom prst="leftBracket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 flipH="1">
                <a:off x="7849065" y="2182116"/>
                <a:ext cx="360040" cy="2602150"/>
                <a:chOff x="4078982" y="1988841"/>
                <a:chExt cx="360040" cy="2602150"/>
              </a:xfrm>
            </p:grpSpPr>
            <p:sp>
              <p:nvSpPr>
                <p:cNvPr id="40" name="左中括号 39"/>
                <p:cNvSpPr/>
                <p:nvPr/>
              </p:nvSpPr>
              <p:spPr>
                <a:xfrm>
                  <a:off x="4173148" y="2080364"/>
                  <a:ext cx="265874" cy="2423282"/>
                </a:xfrm>
                <a:prstGeom prst="leftBracket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41" name="左中括号 40"/>
                <p:cNvSpPr/>
                <p:nvPr/>
              </p:nvSpPr>
              <p:spPr>
                <a:xfrm>
                  <a:off x="4078982" y="1988841"/>
                  <a:ext cx="360040" cy="2602150"/>
                </a:xfrm>
                <a:prstGeom prst="leftBracket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</p:grpSp>
        </p:grpSp>
        <p:sp>
          <p:nvSpPr>
            <p:cNvPr id="44" name="等腰三角形 43"/>
            <p:cNvSpPr/>
            <p:nvPr/>
          </p:nvSpPr>
          <p:spPr>
            <a:xfrm rot="20371609">
              <a:off x="8890948" y="3709642"/>
              <a:ext cx="198022" cy="17070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89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  <p:extLst mod="1">
    <p:ext uri="{E180D4A7-C9FB-4DFB-919C-405C955672EB}">
      <p14:showEvtLst xmlns:p14="http://schemas.microsoft.com/office/powerpoint/2010/main">
        <p14:playEvt time="2103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左中括号 4"/>
          <p:cNvSpPr/>
          <p:nvPr/>
        </p:nvSpPr>
        <p:spPr>
          <a:xfrm>
            <a:off x="685028" y="242423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13878" y="0"/>
            <a:ext cx="2681063" cy="1165805"/>
            <a:chOff x="-194358" y="217178"/>
            <a:chExt cx="2681063" cy="1165805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-194358" y="217178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-58057" y="761631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766614" y="514207"/>
              <a:ext cx="16722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C00000"/>
                  </a:solidFill>
                  <a:latin typeface="Arial"/>
                  <a:ea typeface="微软雅黑"/>
                  <a:sym typeface="Arial"/>
                </a:rPr>
                <a:t>2 </a:t>
              </a:r>
              <a:r>
                <a:rPr lang="zh-CN" altLang="en-US" sz="2400" b="1" dirty="0">
                  <a:latin typeface="Arial"/>
                  <a:ea typeface="微软雅黑"/>
                  <a:sym typeface="Arial"/>
                </a:rPr>
                <a:t>项目介绍</a:t>
              </a: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A31D52ED-43C1-4AB7-8190-C428B0D80D5E}"/>
                </a:ext>
              </a:extLst>
            </p:cNvPr>
            <p:cNvSpPr/>
            <p:nvPr/>
          </p:nvSpPr>
          <p:spPr>
            <a:xfrm rot="512239">
              <a:off x="1764782" y="962371"/>
              <a:ext cx="314715" cy="271306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31B4B88B-0E3D-4F05-87AA-45D067F1BA3F}"/>
                </a:ext>
              </a:extLst>
            </p:cNvPr>
            <p:cNvSpPr/>
            <p:nvPr/>
          </p:nvSpPr>
          <p:spPr>
            <a:xfrm rot="20371609">
              <a:off x="2282323" y="1175404"/>
              <a:ext cx="157357" cy="13565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EAE5D36B-F98D-4D8B-A965-D59F3FA70F6C}"/>
                </a:ext>
              </a:extLst>
            </p:cNvPr>
            <p:cNvSpPr/>
            <p:nvPr/>
          </p:nvSpPr>
          <p:spPr>
            <a:xfrm rot="20371609">
              <a:off x="1411371" y="1197847"/>
              <a:ext cx="211765" cy="155966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40E3C839-FAFA-4344-B5A3-01894FD3750A}"/>
                </a:ext>
              </a:extLst>
            </p:cNvPr>
            <p:cNvSpPr/>
            <p:nvPr/>
          </p:nvSpPr>
          <p:spPr>
            <a:xfrm rot="3761573">
              <a:off x="908175" y="886498"/>
              <a:ext cx="588992" cy="403978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B1C2B083-310D-4D6A-9CAA-104AACF887F8}"/>
                </a:ext>
              </a:extLst>
            </p:cNvPr>
            <p:cNvSpPr/>
            <p:nvPr/>
          </p:nvSpPr>
          <p:spPr>
            <a:xfrm rot="20371609">
              <a:off x="2274940" y="870621"/>
              <a:ext cx="211765" cy="155966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9" name="右箭头 8"/>
          <p:cNvSpPr/>
          <p:nvPr/>
        </p:nvSpPr>
        <p:spPr>
          <a:xfrm>
            <a:off x="2899674" y="167907"/>
            <a:ext cx="1543017" cy="78065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STEP1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442691" y="153081"/>
            <a:ext cx="5809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通过爬虫对天气预报的网站中的空气指标进行爬取，将网站上每个城市天气的各项指标导入</a:t>
            </a:r>
            <a:r>
              <a:rPr lang="en-US" altLang="zh-CN" sz="2000" dirty="0"/>
              <a:t>Excel</a:t>
            </a:r>
            <a:r>
              <a:rPr lang="zh-CN" altLang="zh-CN" sz="2000" dirty="0"/>
              <a:t>，对数据进行整理，删除异常数据。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151" y="1156643"/>
            <a:ext cx="10051651" cy="55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1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左中括号 4"/>
          <p:cNvSpPr/>
          <p:nvPr/>
        </p:nvSpPr>
        <p:spPr>
          <a:xfrm>
            <a:off x="685028" y="242423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13878" y="0"/>
            <a:ext cx="2681063" cy="1165805"/>
            <a:chOff x="-194358" y="217178"/>
            <a:chExt cx="2681063" cy="1165805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-194358" y="217178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-58057" y="761631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766614" y="514207"/>
              <a:ext cx="16722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C00000"/>
                  </a:solidFill>
                  <a:latin typeface="Arial"/>
                  <a:ea typeface="微软雅黑"/>
                  <a:sym typeface="Arial"/>
                </a:rPr>
                <a:t>2 </a:t>
              </a:r>
              <a:r>
                <a:rPr lang="zh-CN" altLang="en-US" sz="2400" b="1" dirty="0">
                  <a:latin typeface="Arial"/>
                  <a:ea typeface="微软雅黑"/>
                  <a:sym typeface="Arial"/>
                </a:rPr>
                <a:t>项目介绍</a:t>
              </a: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A31D52ED-43C1-4AB7-8190-C428B0D80D5E}"/>
                </a:ext>
              </a:extLst>
            </p:cNvPr>
            <p:cNvSpPr/>
            <p:nvPr/>
          </p:nvSpPr>
          <p:spPr>
            <a:xfrm rot="512239">
              <a:off x="1764782" y="962371"/>
              <a:ext cx="314715" cy="271306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31B4B88B-0E3D-4F05-87AA-45D067F1BA3F}"/>
                </a:ext>
              </a:extLst>
            </p:cNvPr>
            <p:cNvSpPr/>
            <p:nvPr/>
          </p:nvSpPr>
          <p:spPr>
            <a:xfrm rot="20371609">
              <a:off x="2282323" y="1175404"/>
              <a:ext cx="157357" cy="13565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EAE5D36B-F98D-4D8B-A965-D59F3FA70F6C}"/>
                </a:ext>
              </a:extLst>
            </p:cNvPr>
            <p:cNvSpPr/>
            <p:nvPr/>
          </p:nvSpPr>
          <p:spPr>
            <a:xfrm rot="20371609">
              <a:off x="1411371" y="1197847"/>
              <a:ext cx="211765" cy="155966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40E3C839-FAFA-4344-B5A3-01894FD3750A}"/>
                </a:ext>
              </a:extLst>
            </p:cNvPr>
            <p:cNvSpPr/>
            <p:nvPr/>
          </p:nvSpPr>
          <p:spPr>
            <a:xfrm rot="3761573">
              <a:off x="908175" y="886498"/>
              <a:ext cx="588992" cy="403978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B1C2B083-310D-4D6A-9CAA-104AACF887F8}"/>
                </a:ext>
              </a:extLst>
            </p:cNvPr>
            <p:cNvSpPr/>
            <p:nvPr/>
          </p:nvSpPr>
          <p:spPr>
            <a:xfrm rot="20371609">
              <a:off x="2274940" y="870621"/>
              <a:ext cx="211765" cy="155966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9" name="右箭头 8"/>
          <p:cNvSpPr/>
          <p:nvPr/>
        </p:nvSpPr>
        <p:spPr>
          <a:xfrm>
            <a:off x="2899674" y="167907"/>
            <a:ext cx="1543017" cy="78065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STEP1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442691" y="153081"/>
            <a:ext cx="5809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通过爬虫对天气预报的网站中的空气指标进行爬取，将网站上每个城市天气的各项指标导入</a:t>
            </a:r>
            <a:r>
              <a:rPr lang="en-US" altLang="zh-CN" sz="2000" dirty="0"/>
              <a:t>Excel</a:t>
            </a:r>
            <a:r>
              <a:rPr lang="zh-CN" altLang="zh-CN" sz="2000" dirty="0"/>
              <a:t>，对数据进行整理，删除异常数据。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45D9BF-7E2B-42A7-A957-20298805C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831" y="1290612"/>
            <a:ext cx="8477250" cy="42005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8026F3A-D585-451C-AF56-B05ED30D8147}"/>
              </a:ext>
            </a:extLst>
          </p:cNvPr>
          <p:cNvSpPr txBox="1"/>
          <p:nvPr/>
        </p:nvSpPr>
        <p:spPr>
          <a:xfrm>
            <a:off x="1136440" y="5601433"/>
            <a:ext cx="11026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上述为得到</a:t>
            </a:r>
            <a:r>
              <a:rPr lang="en-US" altLang="zh-CN" dirty="0"/>
              <a:t>300</a:t>
            </a:r>
            <a:r>
              <a:rPr lang="zh-CN" altLang="en-US" dirty="0"/>
              <a:t>多个地区的请求状况，因台湾没有数据，导致台湾三个地区爬取失败，在此进行删去，还有</a:t>
            </a:r>
            <a:r>
              <a:rPr lang="zh-CN" altLang="en-US" dirty="0">
                <a:hlinkClick r:id="rId4"/>
              </a:rPr>
              <a:t>部分城市</a:t>
            </a:r>
            <a:r>
              <a:rPr lang="zh-CN" altLang="en-US" dirty="0"/>
              <a:t>缺少各别空气指标，也进行删去处理。最终将得到的结果化为一个数据框，然后转换为</a:t>
            </a:r>
            <a:r>
              <a:rPr lang="en-US" altLang="zh-CN" dirty="0"/>
              <a:t>Excel</a:t>
            </a:r>
            <a:r>
              <a:rPr lang="zh-CN" altLang="en-US" dirty="0"/>
              <a:t>文件，方便进行下一步处理。</a:t>
            </a:r>
          </a:p>
        </p:txBody>
      </p:sp>
    </p:spTree>
    <p:extLst>
      <p:ext uri="{BB962C8B-B14F-4D97-AF65-F5344CB8AC3E}">
        <p14:creationId xmlns:p14="http://schemas.microsoft.com/office/powerpoint/2010/main" val="398201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左中括号 4"/>
          <p:cNvSpPr/>
          <p:nvPr/>
        </p:nvSpPr>
        <p:spPr>
          <a:xfrm>
            <a:off x="685028" y="242423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13878" y="0"/>
            <a:ext cx="2681063" cy="1165805"/>
            <a:chOff x="-194358" y="217178"/>
            <a:chExt cx="2681063" cy="1165805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-194358" y="217178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-58057" y="761631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766614" y="514207"/>
              <a:ext cx="16722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C00000"/>
                  </a:solidFill>
                  <a:latin typeface="Arial"/>
                  <a:ea typeface="微软雅黑"/>
                  <a:sym typeface="Arial"/>
                </a:rPr>
                <a:t>2 </a:t>
              </a:r>
              <a:r>
                <a:rPr lang="zh-CN" altLang="en-US" sz="2400" b="1" dirty="0">
                  <a:latin typeface="Arial"/>
                  <a:ea typeface="微软雅黑"/>
                  <a:sym typeface="Arial"/>
                </a:rPr>
                <a:t>项目介绍</a:t>
              </a: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A31D52ED-43C1-4AB7-8190-C428B0D80D5E}"/>
                </a:ext>
              </a:extLst>
            </p:cNvPr>
            <p:cNvSpPr/>
            <p:nvPr/>
          </p:nvSpPr>
          <p:spPr>
            <a:xfrm rot="512239">
              <a:off x="1764782" y="962371"/>
              <a:ext cx="314715" cy="271306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31B4B88B-0E3D-4F05-87AA-45D067F1BA3F}"/>
                </a:ext>
              </a:extLst>
            </p:cNvPr>
            <p:cNvSpPr/>
            <p:nvPr/>
          </p:nvSpPr>
          <p:spPr>
            <a:xfrm rot="20371609">
              <a:off x="2282323" y="1175404"/>
              <a:ext cx="157357" cy="13565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EAE5D36B-F98D-4D8B-A965-D59F3FA70F6C}"/>
                </a:ext>
              </a:extLst>
            </p:cNvPr>
            <p:cNvSpPr/>
            <p:nvPr/>
          </p:nvSpPr>
          <p:spPr>
            <a:xfrm rot="20371609">
              <a:off x="1411371" y="1197847"/>
              <a:ext cx="211765" cy="155966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40E3C839-FAFA-4344-B5A3-01894FD3750A}"/>
                </a:ext>
              </a:extLst>
            </p:cNvPr>
            <p:cNvSpPr/>
            <p:nvPr/>
          </p:nvSpPr>
          <p:spPr>
            <a:xfrm rot="3761573">
              <a:off x="908175" y="886498"/>
              <a:ext cx="588992" cy="403978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B1C2B083-310D-4D6A-9CAA-104AACF887F8}"/>
                </a:ext>
              </a:extLst>
            </p:cNvPr>
            <p:cNvSpPr/>
            <p:nvPr/>
          </p:nvSpPr>
          <p:spPr>
            <a:xfrm rot="20371609">
              <a:off x="2274940" y="870621"/>
              <a:ext cx="211765" cy="155966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9" name="右箭头 8"/>
          <p:cNvSpPr/>
          <p:nvPr/>
        </p:nvSpPr>
        <p:spPr>
          <a:xfrm>
            <a:off x="2899674" y="167907"/>
            <a:ext cx="1543017" cy="78065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STEP2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442690" y="153081"/>
            <a:ext cx="6405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并将所选取数据的城市名调用百度地图</a:t>
            </a:r>
            <a:r>
              <a:rPr lang="en-US" altLang="zh-CN" sz="2000" dirty="0"/>
              <a:t>API</a:t>
            </a:r>
            <a:r>
              <a:rPr lang="zh-CN" altLang="zh-CN" sz="2000" dirty="0"/>
              <a:t>，实现经纬度转换。并根据转换后的经纬度实现地理可视化。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21" y="1651957"/>
            <a:ext cx="11472676" cy="408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6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左中括号 4"/>
          <p:cNvSpPr/>
          <p:nvPr/>
        </p:nvSpPr>
        <p:spPr>
          <a:xfrm>
            <a:off x="685028" y="242423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13878" y="0"/>
            <a:ext cx="2681063" cy="1165805"/>
            <a:chOff x="-194358" y="217178"/>
            <a:chExt cx="2681063" cy="1165805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-194358" y="217178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-58057" y="761631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766614" y="514207"/>
              <a:ext cx="16722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C00000"/>
                  </a:solidFill>
                  <a:latin typeface="Arial"/>
                  <a:ea typeface="微软雅黑"/>
                  <a:sym typeface="Arial"/>
                </a:rPr>
                <a:t>2 </a:t>
              </a:r>
              <a:r>
                <a:rPr lang="zh-CN" altLang="en-US" sz="2400" b="1" dirty="0">
                  <a:latin typeface="Arial"/>
                  <a:ea typeface="微软雅黑"/>
                  <a:sym typeface="Arial"/>
                </a:rPr>
                <a:t>项目介绍</a:t>
              </a: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A31D52ED-43C1-4AB7-8190-C428B0D80D5E}"/>
                </a:ext>
              </a:extLst>
            </p:cNvPr>
            <p:cNvSpPr/>
            <p:nvPr/>
          </p:nvSpPr>
          <p:spPr>
            <a:xfrm rot="512239">
              <a:off x="1764782" y="962371"/>
              <a:ext cx="314715" cy="271306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31B4B88B-0E3D-4F05-87AA-45D067F1BA3F}"/>
                </a:ext>
              </a:extLst>
            </p:cNvPr>
            <p:cNvSpPr/>
            <p:nvPr/>
          </p:nvSpPr>
          <p:spPr>
            <a:xfrm rot="20371609">
              <a:off x="2282323" y="1175404"/>
              <a:ext cx="157357" cy="13565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EAE5D36B-F98D-4D8B-A965-D59F3FA70F6C}"/>
                </a:ext>
              </a:extLst>
            </p:cNvPr>
            <p:cNvSpPr/>
            <p:nvPr/>
          </p:nvSpPr>
          <p:spPr>
            <a:xfrm rot="20371609">
              <a:off x="1411371" y="1197847"/>
              <a:ext cx="211765" cy="155966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40E3C839-FAFA-4344-B5A3-01894FD3750A}"/>
                </a:ext>
              </a:extLst>
            </p:cNvPr>
            <p:cNvSpPr/>
            <p:nvPr/>
          </p:nvSpPr>
          <p:spPr>
            <a:xfrm rot="3761573">
              <a:off x="908175" y="886498"/>
              <a:ext cx="588992" cy="403978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B1C2B083-310D-4D6A-9CAA-104AACF887F8}"/>
                </a:ext>
              </a:extLst>
            </p:cNvPr>
            <p:cNvSpPr/>
            <p:nvPr/>
          </p:nvSpPr>
          <p:spPr>
            <a:xfrm rot="20371609">
              <a:off x="2274940" y="870621"/>
              <a:ext cx="211765" cy="155966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9" name="右箭头 8"/>
          <p:cNvSpPr/>
          <p:nvPr/>
        </p:nvSpPr>
        <p:spPr>
          <a:xfrm>
            <a:off x="2899674" y="167907"/>
            <a:ext cx="1543017" cy="78065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STEP2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442690" y="153081"/>
            <a:ext cx="6405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并将所选取数据的城市名调用百度地图</a:t>
            </a:r>
            <a:r>
              <a:rPr lang="en-US" altLang="zh-CN" sz="2000" dirty="0"/>
              <a:t>API</a:t>
            </a:r>
            <a:r>
              <a:rPr lang="zh-CN" altLang="zh-CN" sz="2000" dirty="0"/>
              <a:t>，实现经纬度转换。并根据转换后的经纬度实现地理可视化。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88" y="1128784"/>
            <a:ext cx="11994583" cy="568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左中括号 4"/>
          <p:cNvSpPr/>
          <p:nvPr/>
        </p:nvSpPr>
        <p:spPr>
          <a:xfrm>
            <a:off x="685028" y="242423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13878" y="0"/>
            <a:ext cx="2681063" cy="1165805"/>
            <a:chOff x="-194358" y="217178"/>
            <a:chExt cx="2681063" cy="1165805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-194358" y="217178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-58057" y="761631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766614" y="514207"/>
              <a:ext cx="16722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C00000"/>
                  </a:solidFill>
                  <a:latin typeface="Arial"/>
                  <a:ea typeface="微软雅黑"/>
                  <a:sym typeface="Arial"/>
                </a:rPr>
                <a:t>2 </a:t>
              </a:r>
              <a:r>
                <a:rPr lang="zh-CN" altLang="en-US" sz="2400" b="1" dirty="0">
                  <a:latin typeface="Arial"/>
                  <a:ea typeface="微软雅黑"/>
                  <a:sym typeface="Arial"/>
                </a:rPr>
                <a:t>项目介绍</a:t>
              </a: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A31D52ED-43C1-4AB7-8190-C428B0D80D5E}"/>
                </a:ext>
              </a:extLst>
            </p:cNvPr>
            <p:cNvSpPr/>
            <p:nvPr/>
          </p:nvSpPr>
          <p:spPr>
            <a:xfrm rot="512239">
              <a:off x="1764782" y="962371"/>
              <a:ext cx="314715" cy="271306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31B4B88B-0E3D-4F05-87AA-45D067F1BA3F}"/>
                </a:ext>
              </a:extLst>
            </p:cNvPr>
            <p:cNvSpPr/>
            <p:nvPr/>
          </p:nvSpPr>
          <p:spPr>
            <a:xfrm rot="20371609">
              <a:off x="2282323" y="1175404"/>
              <a:ext cx="157357" cy="13565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EAE5D36B-F98D-4D8B-A965-D59F3FA70F6C}"/>
                </a:ext>
              </a:extLst>
            </p:cNvPr>
            <p:cNvSpPr/>
            <p:nvPr/>
          </p:nvSpPr>
          <p:spPr>
            <a:xfrm rot="20371609">
              <a:off x="1411371" y="1197847"/>
              <a:ext cx="211765" cy="155966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40E3C839-FAFA-4344-B5A3-01894FD3750A}"/>
                </a:ext>
              </a:extLst>
            </p:cNvPr>
            <p:cNvSpPr/>
            <p:nvPr/>
          </p:nvSpPr>
          <p:spPr>
            <a:xfrm rot="3761573">
              <a:off x="908175" y="886498"/>
              <a:ext cx="588992" cy="403978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B1C2B083-310D-4D6A-9CAA-104AACF887F8}"/>
                </a:ext>
              </a:extLst>
            </p:cNvPr>
            <p:cNvSpPr/>
            <p:nvPr/>
          </p:nvSpPr>
          <p:spPr>
            <a:xfrm rot="20371609">
              <a:off x="2274940" y="870621"/>
              <a:ext cx="211765" cy="155966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9" name="右箭头 8"/>
          <p:cNvSpPr/>
          <p:nvPr/>
        </p:nvSpPr>
        <p:spPr>
          <a:xfrm>
            <a:off x="2899674" y="167907"/>
            <a:ext cx="1543017" cy="78065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STEP2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442690" y="153081"/>
            <a:ext cx="6405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并将所选取数据的城市名调用百度地图</a:t>
            </a:r>
            <a:r>
              <a:rPr lang="en-US" altLang="zh-CN" sz="2000" dirty="0"/>
              <a:t>API</a:t>
            </a:r>
            <a:r>
              <a:rPr lang="zh-CN" altLang="zh-CN" sz="2000" dirty="0"/>
              <a:t>，实现经纬度转换。并根据转换后的经纬度实现地理可视化。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54" y="1342113"/>
            <a:ext cx="10983424" cy="9347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822" y="2429599"/>
            <a:ext cx="4679608" cy="30550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/>
          <a:srcRect t="23584" b="17384"/>
          <a:stretch/>
        </p:blipFill>
        <p:spPr>
          <a:xfrm>
            <a:off x="6887294" y="3200658"/>
            <a:ext cx="4797627" cy="39164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5326" y="2558994"/>
            <a:ext cx="2929539" cy="5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9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左中括号 4"/>
          <p:cNvSpPr/>
          <p:nvPr/>
        </p:nvSpPr>
        <p:spPr>
          <a:xfrm>
            <a:off x="685028" y="242423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13878" y="0"/>
            <a:ext cx="2681063" cy="1165805"/>
            <a:chOff x="-194358" y="217178"/>
            <a:chExt cx="2681063" cy="1165805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-194358" y="217178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-58057" y="761631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766614" y="514207"/>
              <a:ext cx="16722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C00000"/>
                  </a:solidFill>
                  <a:latin typeface="Arial"/>
                  <a:ea typeface="微软雅黑"/>
                  <a:sym typeface="Arial"/>
                </a:rPr>
                <a:t>2 </a:t>
              </a:r>
              <a:r>
                <a:rPr lang="zh-CN" altLang="en-US" sz="2400" b="1" dirty="0">
                  <a:latin typeface="Arial"/>
                  <a:ea typeface="微软雅黑"/>
                  <a:sym typeface="Arial"/>
                </a:rPr>
                <a:t>项目介绍</a:t>
              </a: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A31D52ED-43C1-4AB7-8190-C428B0D80D5E}"/>
                </a:ext>
              </a:extLst>
            </p:cNvPr>
            <p:cNvSpPr/>
            <p:nvPr/>
          </p:nvSpPr>
          <p:spPr>
            <a:xfrm rot="512239">
              <a:off x="1764782" y="962371"/>
              <a:ext cx="314715" cy="271306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31B4B88B-0E3D-4F05-87AA-45D067F1BA3F}"/>
                </a:ext>
              </a:extLst>
            </p:cNvPr>
            <p:cNvSpPr/>
            <p:nvPr/>
          </p:nvSpPr>
          <p:spPr>
            <a:xfrm rot="20371609">
              <a:off x="2282323" y="1175404"/>
              <a:ext cx="157357" cy="13565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EAE5D36B-F98D-4D8B-A965-D59F3FA70F6C}"/>
                </a:ext>
              </a:extLst>
            </p:cNvPr>
            <p:cNvSpPr/>
            <p:nvPr/>
          </p:nvSpPr>
          <p:spPr>
            <a:xfrm rot="20371609">
              <a:off x="1411371" y="1197847"/>
              <a:ext cx="211765" cy="155966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40E3C839-FAFA-4344-B5A3-01894FD3750A}"/>
                </a:ext>
              </a:extLst>
            </p:cNvPr>
            <p:cNvSpPr/>
            <p:nvPr/>
          </p:nvSpPr>
          <p:spPr>
            <a:xfrm rot="3761573">
              <a:off x="908175" y="886498"/>
              <a:ext cx="588992" cy="403978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B1C2B083-310D-4D6A-9CAA-104AACF887F8}"/>
                </a:ext>
              </a:extLst>
            </p:cNvPr>
            <p:cNvSpPr/>
            <p:nvPr/>
          </p:nvSpPr>
          <p:spPr>
            <a:xfrm rot="20371609">
              <a:off x="2274940" y="870621"/>
              <a:ext cx="211765" cy="155966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9" name="右箭头 8"/>
          <p:cNvSpPr/>
          <p:nvPr/>
        </p:nvSpPr>
        <p:spPr>
          <a:xfrm>
            <a:off x="2899674" y="167907"/>
            <a:ext cx="1543017" cy="78065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STEP2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442690" y="153081"/>
            <a:ext cx="6405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并将所选取数据的城市名调用百度地图</a:t>
            </a:r>
            <a:r>
              <a:rPr lang="en-US" altLang="zh-CN" sz="2000" dirty="0"/>
              <a:t>API</a:t>
            </a:r>
            <a:r>
              <a:rPr lang="zh-CN" altLang="zh-CN" sz="2000" dirty="0"/>
              <a:t>，实现经纬度转换。并根据转换后的经纬度实现地理可视化。</a:t>
            </a:r>
            <a:endParaRPr lang="zh-CN" altLang="en-US" sz="20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320D5B3-9712-42BA-A7AF-8F506AC60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9" y="1431233"/>
            <a:ext cx="6288123" cy="31902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88C01E3-F14E-4BA9-8EB8-202757A3B7DD}"/>
              </a:ext>
            </a:extLst>
          </p:cNvPr>
          <p:cNvSpPr txBox="1"/>
          <p:nvPr/>
        </p:nvSpPr>
        <p:spPr>
          <a:xfrm>
            <a:off x="6599262" y="1464663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经检验，百度</a:t>
            </a:r>
            <a:r>
              <a:rPr lang="en-US" altLang="zh-CN" dirty="0" err="1"/>
              <a:t>api</a:t>
            </a:r>
            <a:r>
              <a:rPr lang="zh-CN" altLang="en-US" dirty="0"/>
              <a:t>中并没有阿左旗和昆玉两个地方，因此进行了删除操作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C61F99-BF35-42F8-B784-573252C34FEB}"/>
              </a:ext>
            </a:extLst>
          </p:cNvPr>
          <p:cNvSpPr txBox="1"/>
          <p:nvPr/>
        </p:nvSpPr>
        <p:spPr>
          <a:xfrm>
            <a:off x="6599262" y="3120317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</a:t>
            </a:r>
            <a:r>
              <a:rPr lang="en-US" altLang="zh-CN" dirty="0" err="1"/>
              <a:t>dataframe</a:t>
            </a:r>
            <a:r>
              <a:rPr lang="zh-CN" altLang="en-US" dirty="0"/>
              <a:t>要求每一个列表的长度相同，因此只有在删除后才能对新的列赋值得到的经纬度列表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AD38BB7-2AB6-4684-8120-E6C2A2C08CF0}"/>
              </a:ext>
            </a:extLst>
          </p:cNvPr>
          <p:cNvSpPr txBox="1"/>
          <p:nvPr/>
        </p:nvSpPr>
        <p:spPr>
          <a:xfrm>
            <a:off x="6671270" y="4365104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在得到一个新的数据框后，将结果保存到一个新的</a:t>
            </a:r>
            <a:r>
              <a:rPr lang="en-US" altLang="zh-CN" dirty="0"/>
              <a:t>Excel</a:t>
            </a:r>
            <a:r>
              <a:rPr lang="zh-CN" altLang="en-US" dirty="0"/>
              <a:t>文件中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812B3AC-18BE-4964-8F8D-551AB7F16DBE}"/>
              </a:ext>
            </a:extLst>
          </p:cNvPr>
          <p:cNvSpPr txBox="1"/>
          <p:nvPr/>
        </p:nvSpPr>
        <p:spPr>
          <a:xfrm>
            <a:off x="5087094" y="5426767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hlinkClick r:id="rId4" action="ppaction://hlinkfile"/>
              </a:rPr>
              <a:t>数据在此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512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左中括号 4"/>
          <p:cNvSpPr/>
          <p:nvPr/>
        </p:nvSpPr>
        <p:spPr>
          <a:xfrm>
            <a:off x="685028" y="242423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13878" y="0"/>
            <a:ext cx="2681063" cy="1165805"/>
            <a:chOff x="-194358" y="217178"/>
            <a:chExt cx="2681063" cy="1165805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-194358" y="217178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-58057" y="761631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766614" y="514207"/>
              <a:ext cx="16722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C00000"/>
                  </a:solidFill>
                  <a:latin typeface="Arial"/>
                  <a:ea typeface="微软雅黑"/>
                  <a:sym typeface="Arial"/>
                </a:rPr>
                <a:t>2 </a:t>
              </a:r>
              <a:r>
                <a:rPr lang="zh-CN" altLang="en-US" sz="2400" b="1" dirty="0">
                  <a:latin typeface="Arial"/>
                  <a:ea typeface="微软雅黑"/>
                  <a:sym typeface="Arial"/>
                </a:rPr>
                <a:t>项目介绍</a:t>
              </a: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A31D52ED-43C1-4AB7-8190-C428B0D80D5E}"/>
                </a:ext>
              </a:extLst>
            </p:cNvPr>
            <p:cNvSpPr/>
            <p:nvPr/>
          </p:nvSpPr>
          <p:spPr>
            <a:xfrm rot="512239">
              <a:off x="1764782" y="962371"/>
              <a:ext cx="314715" cy="271306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31B4B88B-0E3D-4F05-87AA-45D067F1BA3F}"/>
                </a:ext>
              </a:extLst>
            </p:cNvPr>
            <p:cNvSpPr/>
            <p:nvPr/>
          </p:nvSpPr>
          <p:spPr>
            <a:xfrm rot="20371609">
              <a:off x="2282323" y="1175404"/>
              <a:ext cx="157357" cy="13565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EAE5D36B-F98D-4D8B-A965-D59F3FA70F6C}"/>
                </a:ext>
              </a:extLst>
            </p:cNvPr>
            <p:cNvSpPr/>
            <p:nvPr/>
          </p:nvSpPr>
          <p:spPr>
            <a:xfrm rot="20371609">
              <a:off x="1411371" y="1197847"/>
              <a:ext cx="211765" cy="155966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40E3C839-FAFA-4344-B5A3-01894FD3750A}"/>
                </a:ext>
              </a:extLst>
            </p:cNvPr>
            <p:cNvSpPr/>
            <p:nvPr/>
          </p:nvSpPr>
          <p:spPr>
            <a:xfrm rot="3761573">
              <a:off x="908175" y="886498"/>
              <a:ext cx="588992" cy="403978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B1C2B083-310D-4D6A-9CAA-104AACF887F8}"/>
                </a:ext>
              </a:extLst>
            </p:cNvPr>
            <p:cNvSpPr/>
            <p:nvPr/>
          </p:nvSpPr>
          <p:spPr>
            <a:xfrm rot="20371609">
              <a:off x="2274940" y="870621"/>
              <a:ext cx="211765" cy="155966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9" name="右箭头 8"/>
          <p:cNvSpPr/>
          <p:nvPr/>
        </p:nvSpPr>
        <p:spPr>
          <a:xfrm>
            <a:off x="2899674" y="167907"/>
            <a:ext cx="1543017" cy="78065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STEP3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442690" y="153081"/>
            <a:ext cx="74851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用</a:t>
            </a:r>
            <a:r>
              <a:rPr lang="en-GB" altLang="zh-CN" sz="22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pyecharts</a:t>
            </a:r>
            <a:r>
              <a:rPr lang="zh-CN" altLang="en-US" sz="22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实现数据可视化</a:t>
            </a:r>
            <a:endParaRPr lang="en-US" altLang="zh-CN" sz="22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2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针对</a:t>
            </a:r>
            <a:r>
              <a:rPr lang="zh-CN" altLang="zh-CN" sz="22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不同指标，展示出不同地区的不同空气指标的分布程度。</a:t>
            </a:r>
            <a:endParaRPr lang="zh-CN" altLang="en-US" sz="22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74" y="1549956"/>
            <a:ext cx="12089602" cy="45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0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左中括号 4"/>
          <p:cNvSpPr/>
          <p:nvPr/>
        </p:nvSpPr>
        <p:spPr>
          <a:xfrm>
            <a:off x="685028" y="242423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13878" y="0"/>
            <a:ext cx="2681063" cy="1165805"/>
            <a:chOff x="-194358" y="217178"/>
            <a:chExt cx="2681063" cy="1165805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-194358" y="217178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-58057" y="761631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766614" y="514207"/>
              <a:ext cx="16722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C00000"/>
                  </a:solidFill>
                  <a:latin typeface="Arial"/>
                  <a:ea typeface="微软雅黑"/>
                  <a:sym typeface="Arial"/>
                </a:rPr>
                <a:t>2 </a:t>
              </a:r>
              <a:r>
                <a:rPr lang="zh-CN" altLang="en-US" sz="2400" b="1" dirty="0">
                  <a:latin typeface="Arial"/>
                  <a:ea typeface="微软雅黑"/>
                  <a:sym typeface="Arial"/>
                </a:rPr>
                <a:t>项目介绍</a:t>
              </a: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A31D52ED-43C1-4AB7-8190-C428B0D80D5E}"/>
                </a:ext>
              </a:extLst>
            </p:cNvPr>
            <p:cNvSpPr/>
            <p:nvPr/>
          </p:nvSpPr>
          <p:spPr>
            <a:xfrm rot="512239">
              <a:off x="1764782" y="962371"/>
              <a:ext cx="314715" cy="271306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31B4B88B-0E3D-4F05-87AA-45D067F1BA3F}"/>
                </a:ext>
              </a:extLst>
            </p:cNvPr>
            <p:cNvSpPr/>
            <p:nvPr/>
          </p:nvSpPr>
          <p:spPr>
            <a:xfrm rot="20371609">
              <a:off x="2282323" y="1175404"/>
              <a:ext cx="157357" cy="13565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EAE5D36B-F98D-4D8B-A965-D59F3FA70F6C}"/>
                </a:ext>
              </a:extLst>
            </p:cNvPr>
            <p:cNvSpPr/>
            <p:nvPr/>
          </p:nvSpPr>
          <p:spPr>
            <a:xfrm rot="20371609">
              <a:off x="1411371" y="1197847"/>
              <a:ext cx="211765" cy="155966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40E3C839-FAFA-4344-B5A3-01894FD3750A}"/>
                </a:ext>
              </a:extLst>
            </p:cNvPr>
            <p:cNvSpPr/>
            <p:nvPr/>
          </p:nvSpPr>
          <p:spPr>
            <a:xfrm rot="3761573">
              <a:off x="908175" y="886498"/>
              <a:ext cx="588992" cy="403978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B1C2B083-310D-4D6A-9CAA-104AACF887F8}"/>
                </a:ext>
              </a:extLst>
            </p:cNvPr>
            <p:cNvSpPr/>
            <p:nvPr/>
          </p:nvSpPr>
          <p:spPr>
            <a:xfrm rot="20371609">
              <a:off x="2274940" y="870621"/>
              <a:ext cx="211765" cy="155966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9" name="右箭头 8"/>
          <p:cNvSpPr/>
          <p:nvPr/>
        </p:nvSpPr>
        <p:spPr>
          <a:xfrm>
            <a:off x="2899674" y="167907"/>
            <a:ext cx="1543017" cy="78065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STEP3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442690" y="153081"/>
            <a:ext cx="74851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用</a:t>
            </a:r>
            <a:r>
              <a:rPr lang="en-GB" altLang="zh-CN" sz="22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pyecharts</a:t>
            </a:r>
            <a:r>
              <a:rPr lang="zh-CN" altLang="en-US" sz="22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实现数据可视化</a:t>
            </a:r>
            <a:endParaRPr lang="en-US" altLang="zh-CN" sz="22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2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针对</a:t>
            </a:r>
            <a:r>
              <a:rPr lang="zh-CN" altLang="zh-CN" sz="22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不同指标，展示出不同地区的不同空气指标的分布程度。</a:t>
            </a:r>
            <a:endParaRPr lang="zh-CN" altLang="en-US" sz="2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68" y="1844824"/>
            <a:ext cx="1093250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9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1" y="116632"/>
            <a:ext cx="10210489" cy="51845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7A2C19E-A6A7-4222-B186-49522ADA8BD8}"/>
              </a:ext>
            </a:extLst>
          </p:cNvPr>
          <p:cNvSpPr txBox="1"/>
          <p:nvPr/>
        </p:nvSpPr>
        <p:spPr>
          <a:xfrm>
            <a:off x="766614" y="5661248"/>
            <a:ext cx="1043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hlinkClick r:id="rId3" action="ppaction://hlinkfile"/>
              </a:rPr>
              <a:t>地图展示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8981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527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3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61484" y="2997736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300" dirty="0">
                <a:latin typeface="Arial"/>
                <a:ea typeface="微软雅黑"/>
                <a:sym typeface="Arial"/>
              </a:rPr>
              <a:t>存在的问题</a:t>
            </a: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40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45210" y="1749258"/>
            <a:ext cx="1105802" cy="815646"/>
            <a:chOff x="-1604504" y="2147667"/>
            <a:chExt cx="3687215" cy="2719712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 flipH="1" flipV="1">
            <a:off x="1270670" y="4341546"/>
            <a:ext cx="1105802" cy="815646"/>
            <a:chOff x="-1604504" y="2147667"/>
            <a:chExt cx="3687215" cy="2719712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645365" y="2076114"/>
            <a:ext cx="5437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800" dirty="0">
                <a:latin typeface="Arial"/>
                <a:ea typeface="微软雅黑"/>
                <a:sym typeface="Arial"/>
              </a:rPr>
              <a:t>目</a:t>
            </a:r>
            <a:endParaRPr lang="en-US" altLang="zh-CN" sz="2800" dirty="0">
              <a:latin typeface="Arial"/>
              <a:ea typeface="微软雅黑"/>
              <a:sym typeface="Arial"/>
            </a:endParaRPr>
          </a:p>
          <a:p>
            <a:pPr>
              <a:lnSpc>
                <a:spcPct val="250000"/>
              </a:lnSpc>
            </a:pPr>
            <a:r>
              <a:rPr lang="zh-CN" altLang="en-US" sz="2800" dirty="0">
                <a:latin typeface="Arial"/>
                <a:ea typeface="微软雅黑"/>
                <a:sym typeface="Arial"/>
              </a:rPr>
              <a:t>录</a:t>
            </a:r>
            <a:endParaRPr lang="en-US" altLang="zh-CN" sz="2800" dirty="0">
              <a:latin typeface="Arial"/>
              <a:ea typeface="微软雅黑"/>
              <a:sym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61668" y="3329697"/>
            <a:ext cx="2250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0" dirty="0">
                <a:solidFill>
                  <a:prstClr val="black"/>
                </a:solidFill>
                <a:latin typeface="Arial"/>
                <a:ea typeface="微软雅黑"/>
                <a:sym typeface="Arial"/>
              </a:rPr>
              <a:t>CONTENTS</a:t>
            </a:r>
            <a:endParaRPr lang="zh-CN" altLang="en-US" sz="1000" dirty="0">
              <a:solidFill>
                <a:prstClr val="black"/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439022" y="1069325"/>
            <a:ext cx="2474213" cy="634535"/>
            <a:chOff x="4727054" y="1723056"/>
            <a:chExt cx="2474213" cy="634535"/>
          </a:xfrm>
        </p:grpSpPr>
        <p:sp>
          <p:nvSpPr>
            <p:cNvPr id="13" name="TextBox 12"/>
            <p:cNvSpPr txBox="1"/>
            <p:nvPr/>
          </p:nvSpPr>
          <p:spPr>
            <a:xfrm>
              <a:off x="4772855" y="1723056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Arial"/>
                  <a:ea typeface="微软雅黑"/>
                  <a:sym typeface="Arial"/>
                </a:rPr>
                <a:t>1</a:t>
              </a:r>
              <a:endParaRPr lang="zh-CN" altLang="en-US" sz="3200" dirty="0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727054" y="1768670"/>
              <a:ext cx="504056" cy="488790"/>
              <a:chOff x="4727054" y="1768670"/>
              <a:chExt cx="504056" cy="488790"/>
            </a:xfrm>
          </p:grpSpPr>
          <p:sp>
            <p:nvSpPr>
              <p:cNvPr id="12" name="左中括号 11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" name="左中括号 13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375126" y="1772816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latin typeface="Arial"/>
                  <a:ea typeface="微软雅黑"/>
                  <a:sym typeface="Arial"/>
                </a:rPr>
                <a:t>成员简介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439022" y="2405774"/>
            <a:ext cx="2474213" cy="626210"/>
            <a:chOff x="4727054" y="3103679"/>
            <a:chExt cx="2474213" cy="626210"/>
          </a:xfrm>
        </p:grpSpPr>
        <p:sp>
          <p:nvSpPr>
            <p:cNvPr id="21" name="TextBox 20"/>
            <p:cNvSpPr txBox="1"/>
            <p:nvPr/>
          </p:nvSpPr>
          <p:spPr>
            <a:xfrm>
              <a:off x="4757575" y="31036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Arial"/>
                  <a:ea typeface="微软雅黑"/>
                  <a:sym typeface="Arial"/>
                </a:rPr>
                <a:t>2</a:t>
              </a:r>
              <a:endParaRPr lang="zh-CN" altLang="en-US" sz="3200" dirty="0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727054" y="3140968"/>
              <a:ext cx="504056" cy="488790"/>
              <a:chOff x="4727054" y="1768670"/>
              <a:chExt cx="504056" cy="488790"/>
            </a:xfrm>
          </p:grpSpPr>
          <p:sp>
            <p:nvSpPr>
              <p:cNvPr id="23" name="左中括号 22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" name="左中括号 23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375126" y="3145114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latin typeface="Arial"/>
                  <a:ea typeface="微软雅黑"/>
                  <a:sym typeface="Arial"/>
                </a:rPr>
                <a:t>作品介绍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453686" y="3720307"/>
            <a:ext cx="2628101" cy="542218"/>
            <a:chOff x="4727054" y="4413802"/>
            <a:chExt cx="2628101" cy="542218"/>
          </a:xfrm>
        </p:grpSpPr>
        <p:sp>
          <p:nvSpPr>
            <p:cNvPr id="27" name="TextBox 26"/>
            <p:cNvSpPr txBox="1"/>
            <p:nvPr/>
          </p:nvSpPr>
          <p:spPr>
            <a:xfrm>
              <a:off x="4757575" y="443280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Arial"/>
                  <a:ea typeface="微软雅黑"/>
                  <a:sym typeface="Arial"/>
                </a:rPr>
                <a:t>3</a:t>
              </a:r>
              <a:endParaRPr lang="zh-CN" altLang="en-US" sz="2800" dirty="0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4727054" y="4413802"/>
              <a:ext cx="504056" cy="488790"/>
              <a:chOff x="4727054" y="1768670"/>
              <a:chExt cx="504056" cy="488790"/>
            </a:xfrm>
          </p:grpSpPr>
          <p:sp>
            <p:nvSpPr>
              <p:cNvPr id="29" name="左中括号 28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" name="左中括号 29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375126" y="4417948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latin typeface="Arial"/>
                  <a:ea typeface="微软雅黑"/>
                  <a:sym typeface="Arial"/>
                </a:rPr>
                <a:t>存在的问题</a:t>
              </a:r>
            </a:p>
          </p:txBody>
        </p:sp>
      </p:grpSp>
      <p:cxnSp>
        <p:nvCxnSpPr>
          <p:cNvPr id="36" name="直接连接符 35"/>
          <p:cNvCxnSpPr/>
          <p:nvPr/>
        </p:nvCxnSpPr>
        <p:spPr>
          <a:xfrm flipH="1">
            <a:off x="8857297" y="764704"/>
            <a:ext cx="777432" cy="6537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8255446" y="2921425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0631710" y="5314403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9593077" y="3537213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AD1D57-A211-44D8-892B-97DAE6828F5A}"/>
              </a:ext>
            </a:extLst>
          </p:cNvPr>
          <p:cNvGrpSpPr/>
          <p:nvPr/>
        </p:nvGrpSpPr>
        <p:grpSpPr>
          <a:xfrm>
            <a:off x="4239112" y="4952446"/>
            <a:ext cx="3705319" cy="556109"/>
            <a:chOff x="4727054" y="4385059"/>
            <a:chExt cx="3705319" cy="556109"/>
          </a:xfrm>
        </p:grpSpPr>
        <p:sp>
          <p:nvSpPr>
            <p:cNvPr id="41" name="TextBox 26">
              <a:extLst>
                <a:ext uri="{FF2B5EF4-FFF2-40B4-BE49-F238E27FC236}">
                  <a16:creationId xmlns:a16="http://schemas.microsoft.com/office/drawing/2014/main" id="{A9FBF5A1-7233-4BFB-BE52-3C7EBE48845D}"/>
                </a:ext>
              </a:extLst>
            </p:cNvPr>
            <p:cNvSpPr txBox="1"/>
            <p:nvPr/>
          </p:nvSpPr>
          <p:spPr>
            <a:xfrm>
              <a:off x="4727054" y="4385059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Arial"/>
                  <a:ea typeface="微软雅黑"/>
                  <a:sym typeface="Arial"/>
                </a:rPr>
                <a:t>4</a:t>
              </a:r>
              <a:endParaRPr lang="zh-CN" altLang="en-US" sz="2800" dirty="0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ED21585-49C2-4A11-81D6-133F3A8BB37F}"/>
                </a:ext>
              </a:extLst>
            </p:cNvPr>
            <p:cNvGrpSpPr/>
            <p:nvPr/>
          </p:nvGrpSpPr>
          <p:grpSpPr>
            <a:xfrm>
              <a:off x="4727054" y="4413802"/>
              <a:ext cx="504056" cy="488790"/>
              <a:chOff x="4727054" y="1768670"/>
              <a:chExt cx="504056" cy="488790"/>
            </a:xfrm>
          </p:grpSpPr>
          <p:sp>
            <p:nvSpPr>
              <p:cNvPr id="45" name="左中括号 44">
                <a:extLst>
                  <a:ext uri="{FF2B5EF4-FFF2-40B4-BE49-F238E27FC236}">
                    <a16:creationId xmlns:a16="http://schemas.microsoft.com/office/drawing/2014/main" id="{5FE9DE43-67AD-4B15-A321-B16285C428D9}"/>
                  </a:ext>
                </a:extLst>
              </p:cNvPr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6" name="左中括号 45">
                <a:extLst>
                  <a:ext uri="{FF2B5EF4-FFF2-40B4-BE49-F238E27FC236}">
                    <a16:creationId xmlns:a16="http://schemas.microsoft.com/office/drawing/2014/main" id="{9F6869D8-3057-433C-8E1E-26C51425B794}"/>
                  </a:ext>
                </a:extLst>
              </p:cNvPr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43" name="TextBox 30">
              <a:extLst>
                <a:ext uri="{FF2B5EF4-FFF2-40B4-BE49-F238E27FC236}">
                  <a16:creationId xmlns:a16="http://schemas.microsoft.com/office/drawing/2014/main" id="{B0330DDB-0C00-4A43-9F13-06FDADEF338B}"/>
                </a:ext>
              </a:extLst>
            </p:cNvPr>
            <p:cNvSpPr txBox="1"/>
            <p:nvPr/>
          </p:nvSpPr>
          <p:spPr>
            <a:xfrm>
              <a:off x="5375126" y="4417948"/>
              <a:ext cx="3057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ea typeface="微软雅黑"/>
                  <a:sym typeface="Arial"/>
                </a:rPr>
                <a:t>小组成员工作心得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3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66614" y="575034"/>
            <a:ext cx="2064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Arial"/>
                <a:ea typeface="微软雅黑"/>
                <a:sym typeface="Arial"/>
              </a:rPr>
              <a:t>3</a:t>
            </a:r>
            <a:r>
              <a:rPr lang="en-US" altLang="zh-CN" sz="2400" b="1" dirty="0">
                <a:latin typeface="Arial"/>
                <a:ea typeface="微软雅黑"/>
                <a:sym typeface="Arial"/>
              </a:rPr>
              <a:t>  </a:t>
            </a:r>
            <a:r>
              <a:rPr lang="zh-CN" altLang="en-US" sz="2400" b="1" dirty="0">
                <a:latin typeface="Arial"/>
                <a:ea typeface="微软雅黑"/>
                <a:sym typeface="Arial"/>
              </a:rPr>
              <a:t>存在的问题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3293" y="1603716"/>
            <a:ext cx="3347690" cy="1090006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ea typeface="微软雅黑"/>
                <a:cs typeface="Aparajita" panose="020B0604020202020204" pitchFamily="34" charset="0"/>
                <a:sym typeface="Arial"/>
              </a:rPr>
              <a:t>部分网页因为数据缺失，导致正则提取失败</a:t>
            </a:r>
            <a:endParaRPr lang="en-US" sz="2000" dirty="0">
              <a:latin typeface="Arial"/>
              <a:ea typeface="微软雅黑"/>
              <a:cs typeface="Aparajita" panose="020B0604020202020204" pitchFamily="34" charset="0"/>
              <a:sym typeface="Arial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674095" y="3730841"/>
            <a:ext cx="963922" cy="998657"/>
            <a:chOff x="5731201" y="2650280"/>
            <a:chExt cx="963922" cy="998657"/>
          </a:xfrm>
        </p:grpSpPr>
        <p:grpSp>
          <p:nvGrpSpPr>
            <p:cNvPr id="28" name="Group 67"/>
            <p:cNvGrpSpPr/>
            <p:nvPr/>
          </p:nvGrpSpPr>
          <p:grpSpPr>
            <a:xfrm rot="21316916">
              <a:off x="5731201" y="2650280"/>
              <a:ext cx="963922" cy="998657"/>
              <a:chOff x="5013110" y="5059616"/>
              <a:chExt cx="3378533" cy="3379413"/>
            </a:xfrm>
          </p:grpSpPr>
          <p:sp>
            <p:nvSpPr>
              <p:cNvPr id="30" name="Oval 68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" name="Oval 69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6035909" y="2905780"/>
              <a:ext cx="583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014207" y="3456006"/>
            <a:ext cx="3347690" cy="1420930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300" dirty="0">
                <a:latin typeface="+mj-ea"/>
                <a:ea typeface="+mj-ea"/>
                <a:cs typeface="Open Sans" pitchFamily="34" charset="0"/>
                <a:sym typeface="Arial"/>
              </a:rPr>
              <a:t>调用百度地图</a:t>
            </a:r>
            <a:r>
              <a:rPr lang="en-US" altLang="zh-CN" b="1" spc="300" dirty="0">
                <a:latin typeface="+mj-ea"/>
                <a:ea typeface="+mj-ea"/>
                <a:cs typeface="Open Sans" pitchFamily="34" charset="0"/>
                <a:sym typeface="Arial"/>
              </a:rPr>
              <a:t>API</a:t>
            </a:r>
            <a:r>
              <a:rPr lang="zh-CN" altLang="en-US" b="1" spc="300" dirty="0">
                <a:latin typeface="+mj-ea"/>
                <a:ea typeface="+mj-ea"/>
                <a:cs typeface="Open Sans" pitchFamily="34" charset="0"/>
                <a:sym typeface="Arial"/>
              </a:rPr>
              <a:t>时仍有部分城市的经纬度结果不能出来</a:t>
            </a:r>
            <a:endParaRPr lang="en-US" altLang="zh-CN" b="1" dirty="0">
              <a:latin typeface="+mj-ea"/>
              <a:ea typeface="+mj-ea"/>
              <a:cs typeface="Aparajita" panose="020B0604020202020204" pitchFamily="34" charset="0"/>
              <a:sym typeface="Arial"/>
            </a:endParaRPr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991201BC-A452-4211-9650-BEFECFAD5CA0}"/>
              </a:ext>
            </a:extLst>
          </p:cNvPr>
          <p:cNvSpPr/>
          <p:nvPr/>
        </p:nvSpPr>
        <p:spPr>
          <a:xfrm rot="512239">
            <a:off x="1830037" y="1023198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D64BDE91-86B5-4E40-BE94-A692F2296024}"/>
              </a:ext>
            </a:extLst>
          </p:cNvPr>
          <p:cNvSpPr/>
          <p:nvPr/>
        </p:nvSpPr>
        <p:spPr>
          <a:xfrm rot="20371609">
            <a:off x="2347578" y="1236231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EC19070C-7E7C-460D-B3E7-65883FD2BE4C}"/>
              </a:ext>
            </a:extLst>
          </p:cNvPr>
          <p:cNvSpPr/>
          <p:nvPr/>
        </p:nvSpPr>
        <p:spPr>
          <a:xfrm rot="20371609">
            <a:off x="1476626" y="1258674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1" name="等腰三角形 50">
            <a:extLst>
              <a:ext uri="{FF2B5EF4-FFF2-40B4-BE49-F238E27FC236}">
                <a16:creationId xmlns:a16="http://schemas.microsoft.com/office/drawing/2014/main" id="{258791EA-A70F-479F-BAA1-7F3450172930}"/>
              </a:ext>
            </a:extLst>
          </p:cNvPr>
          <p:cNvSpPr/>
          <p:nvPr/>
        </p:nvSpPr>
        <p:spPr>
          <a:xfrm rot="3761573">
            <a:off x="973430" y="947325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A1BD1CDA-D148-414A-9153-B974891A7F1C}"/>
              </a:ext>
            </a:extLst>
          </p:cNvPr>
          <p:cNvSpPr/>
          <p:nvPr/>
        </p:nvSpPr>
        <p:spPr>
          <a:xfrm rot="20371609">
            <a:off x="2340195" y="931448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86023" y="1907123"/>
            <a:ext cx="963922" cy="998657"/>
            <a:chOff x="6769404" y="1503656"/>
            <a:chExt cx="963922" cy="998657"/>
          </a:xfrm>
        </p:grpSpPr>
        <p:grpSp>
          <p:nvGrpSpPr>
            <p:cNvPr id="32" name="Group 70"/>
            <p:cNvGrpSpPr/>
            <p:nvPr/>
          </p:nvGrpSpPr>
          <p:grpSpPr>
            <a:xfrm rot="21316916">
              <a:off x="6769404" y="1503656"/>
              <a:ext cx="963922" cy="998657"/>
              <a:chOff x="5013110" y="5059616"/>
              <a:chExt cx="3378533" cy="3379413"/>
            </a:xfrm>
          </p:grpSpPr>
          <p:sp>
            <p:nvSpPr>
              <p:cNvPr id="34" name="Oval 71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" name="Oval 72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53" name="TextBox 40"/>
            <p:cNvSpPr txBox="1"/>
            <p:nvPr/>
          </p:nvSpPr>
          <p:spPr>
            <a:xfrm>
              <a:off x="7070759" y="1741374"/>
              <a:ext cx="583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B882B60-F2FA-4599-A5BA-8BF32B1BD4C6}"/>
              </a:ext>
            </a:extLst>
          </p:cNvPr>
          <p:cNvGrpSpPr/>
          <p:nvPr/>
        </p:nvGrpSpPr>
        <p:grpSpPr>
          <a:xfrm>
            <a:off x="3111233" y="5589240"/>
            <a:ext cx="963922" cy="998657"/>
            <a:chOff x="6769404" y="1503656"/>
            <a:chExt cx="963922" cy="998657"/>
          </a:xfrm>
        </p:grpSpPr>
        <p:grpSp>
          <p:nvGrpSpPr>
            <p:cNvPr id="25" name="Group 70">
              <a:extLst>
                <a:ext uri="{FF2B5EF4-FFF2-40B4-BE49-F238E27FC236}">
                  <a16:creationId xmlns:a16="http://schemas.microsoft.com/office/drawing/2014/main" id="{6898C587-740B-4429-AE1A-486F712BC5C9}"/>
                </a:ext>
              </a:extLst>
            </p:cNvPr>
            <p:cNvGrpSpPr/>
            <p:nvPr/>
          </p:nvGrpSpPr>
          <p:grpSpPr>
            <a:xfrm rot="21316916">
              <a:off x="6769404" y="1503656"/>
              <a:ext cx="963922" cy="998657"/>
              <a:chOff x="5013110" y="5059616"/>
              <a:chExt cx="3378533" cy="3379413"/>
            </a:xfrm>
          </p:grpSpPr>
          <p:sp>
            <p:nvSpPr>
              <p:cNvPr id="27" name="Oval 71">
                <a:extLst>
                  <a:ext uri="{FF2B5EF4-FFF2-40B4-BE49-F238E27FC236}">
                    <a16:creationId xmlns:a16="http://schemas.microsoft.com/office/drawing/2014/main" id="{9410F839-F009-4738-BC38-CC7EBD6F39E0}"/>
                  </a:ext>
                </a:extLst>
              </p:cNvPr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" name="Oval 72">
                <a:extLst>
                  <a:ext uri="{FF2B5EF4-FFF2-40B4-BE49-F238E27FC236}">
                    <a16:creationId xmlns:a16="http://schemas.microsoft.com/office/drawing/2014/main" id="{B0B9F63B-B402-4692-9802-806F36017BA5}"/>
                  </a:ext>
                </a:extLst>
              </p:cNvPr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26" name="TextBox 40">
              <a:extLst>
                <a:ext uri="{FF2B5EF4-FFF2-40B4-BE49-F238E27FC236}">
                  <a16:creationId xmlns:a16="http://schemas.microsoft.com/office/drawing/2014/main" id="{9BA0C7B5-A542-4EF5-BD5A-84A402379403}"/>
                </a:ext>
              </a:extLst>
            </p:cNvPr>
            <p:cNvSpPr txBox="1"/>
            <p:nvPr/>
          </p:nvSpPr>
          <p:spPr>
            <a:xfrm>
              <a:off x="7070759" y="1741374"/>
              <a:ext cx="583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36" name="TextBox 10">
            <a:extLst>
              <a:ext uri="{FF2B5EF4-FFF2-40B4-BE49-F238E27FC236}">
                <a16:creationId xmlns:a16="http://schemas.microsoft.com/office/drawing/2014/main" id="{B36B768E-8CC2-4118-B5D5-217299E24278}"/>
              </a:ext>
            </a:extLst>
          </p:cNvPr>
          <p:cNvSpPr txBox="1"/>
          <p:nvPr/>
        </p:nvSpPr>
        <p:spPr>
          <a:xfrm>
            <a:off x="4198856" y="5210737"/>
            <a:ext cx="3347690" cy="1551670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Arial"/>
                <a:ea typeface="微软雅黑"/>
                <a:cs typeface="Aparajita" panose="020B0604020202020204" pitchFamily="34" charset="0"/>
                <a:sym typeface="Arial"/>
              </a:rPr>
              <a:t>定义获取网页的函数需要城市代码，而所有城市代码难以获取</a:t>
            </a:r>
            <a:endParaRPr lang="en-US" sz="2000" dirty="0">
              <a:latin typeface="Arial"/>
              <a:ea typeface="微软雅黑"/>
              <a:cs typeface="Aparajita" panose="020B0604020202020204" pitchFamily="34" charset="0"/>
              <a:sym typeface="Arial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B04B07B-88B5-4920-9214-DF63561A7BA9}"/>
              </a:ext>
            </a:extLst>
          </p:cNvPr>
          <p:cNvGrpSpPr/>
          <p:nvPr/>
        </p:nvGrpSpPr>
        <p:grpSpPr>
          <a:xfrm>
            <a:off x="7032981" y="1036699"/>
            <a:ext cx="963922" cy="998657"/>
            <a:chOff x="5731201" y="2650280"/>
            <a:chExt cx="963922" cy="998657"/>
          </a:xfrm>
        </p:grpSpPr>
        <p:grpSp>
          <p:nvGrpSpPr>
            <p:cNvPr id="48" name="Group 67">
              <a:extLst>
                <a:ext uri="{FF2B5EF4-FFF2-40B4-BE49-F238E27FC236}">
                  <a16:creationId xmlns:a16="http://schemas.microsoft.com/office/drawing/2014/main" id="{17FC6D39-A697-4F63-A2FC-73E153AB2DDB}"/>
                </a:ext>
              </a:extLst>
            </p:cNvPr>
            <p:cNvGrpSpPr/>
            <p:nvPr/>
          </p:nvGrpSpPr>
          <p:grpSpPr>
            <a:xfrm rot="21316916">
              <a:off x="5731201" y="2650280"/>
              <a:ext cx="963922" cy="998657"/>
              <a:chOff x="5013110" y="5059616"/>
              <a:chExt cx="3378533" cy="3379413"/>
            </a:xfrm>
          </p:grpSpPr>
          <p:sp>
            <p:nvSpPr>
              <p:cNvPr id="50" name="Oval 68">
                <a:extLst>
                  <a:ext uri="{FF2B5EF4-FFF2-40B4-BE49-F238E27FC236}">
                    <a16:creationId xmlns:a16="http://schemas.microsoft.com/office/drawing/2014/main" id="{82DC091D-EC6D-4E85-82EE-37701261026A}"/>
                  </a:ext>
                </a:extLst>
              </p:cNvPr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4" name="Oval 69">
                <a:extLst>
                  <a:ext uri="{FF2B5EF4-FFF2-40B4-BE49-F238E27FC236}">
                    <a16:creationId xmlns:a16="http://schemas.microsoft.com/office/drawing/2014/main" id="{A8448F77-D935-4B87-9C9F-3E5CB87A9907}"/>
                  </a:ext>
                </a:extLst>
              </p:cNvPr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49" name="TextBox 41">
              <a:extLst>
                <a:ext uri="{FF2B5EF4-FFF2-40B4-BE49-F238E27FC236}">
                  <a16:creationId xmlns:a16="http://schemas.microsoft.com/office/drawing/2014/main" id="{FD0B9A49-F0D3-4CBC-8157-966CFB742AE9}"/>
                </a:ext>
              </a:extLst>
            </p:cNvPr>
            <p:cNvSpPr txBox="1"/>
            <p:nvPr/>
          </p:nvSpPr>
          <p:spPr>
            <a:xfrm>
              <a:off x="6035909" y="2905780"/>
              <a:ext cx="583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55" name="TextBox 10">
            <a:extLst>
              <a:ext uri="{FF2B5EF4-FFF2-40B4-BE49-F238E27FC236}">
                <a16:creationId xmlns:a16="http://schemas.microsoft.com/office/drawing/2014/main" id="{515A29EF-29F1-414C-B0EB-65E45DFE4E76}"/>
              </a:ext>
            </a:extLst>
          </p:cNvPr>
          <p:cNvSpPr txBox="1"/>
          <p:nvPr/>
        </p:nvSpPr>
        <p:spPr>
          <a:xfrm>
            <a:off x="8029213" y="1058713"/>
            <a:ext cx="3347690" cy="2011220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a typeface="微软雅黑"/>
                <a:cs typeface="Aparajita" panose="020B0604020202020204" pitchFamily="34" charset="0"/>
                <a:sym typeface="Arial"/>
              </a:rPr>
              <a:t>最终获取的地区代码有</a:t>
            </a:r>
            <a:r>
              <a:rPr lang="en-US" altLang="zh-CN" sz="2000" dirty="0">
                <a:ea typeface="微软雅黑"/>
                <a:cs typeface="Aparajita" panose="020B0604020202020204" pitchFamily="34" charset="0"/>
                <a:sym typeface="Arial"/>
              </a:rPr>
              <a:t>2600</a:t>
            </a:r>
            <a:r>
              <a:rPr lang="zh-CN" altLang="en-US" sz="2000" dirty="0">
                <a:ea typeface="微软雅黑"/>
                <a:cs typeface="Aparajita" panose="020B0604020202020204" pitchFamily="34" charset="0"/>
                <a:sym typeface="Arial"/>
              </a:rPr>
              <a:t>多个，需要从中提取出市级代码</a:t>
            </a:r>
            <a:endParaRPr lang="en-US" altLang="zh-CN" sz="2000" dirty="0">
              <a:ea typeface="微软雅黑"/>
              <a:cs typeface="Aparajita" panose="020B0604020202020204" pitchFamily="34" charset="0"/>
              <a:sym typeface="Arial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/>
              <a:ea typeface="微软雅黑"/>
              <a:cs typeface="Aparajita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859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6" grpId="0"/>
      <p:bldP spid="33" grpId="0" animBg="1"/>
      <p:bldP spid="37" grpId="0" animBg="1"/>
      <p:bldP spid="40" grpId="0" animBg="1"/>
      <p:bldP spid="51" grpId="0" animBg="1"/>
      <p:bldP spid="52" grpId="0" animBg="1"/>
      <p:bldP spid="36" grpId="0"/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66614" y="575034"/>
            <a:ext cx="1757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Arial"/>
                <a:ea typeface="微软雅黑"/>
                <a:sym typeface="Arial"/>
              </a:rPr>
              <a:t>3</a:t>
            </a:r>
            <a:r>
              <a:rPr lang="en-US" altLang="zh-CN" sz="2400" b="1" dirty="0">
                <a:latin typeface="Arial"/>
                <a:ea typeface="微软雅黑"/>
                <a:sym typeface="Arial"/>
              </a:rPr>
              <a:t>  </a:t>
            </a:r>
            <a:r>
              <a:rPr lang="zh-CN" altLang="en-US" sz="2400" b="1" dirty="0">
                <a:latin typeface="Arial"/>
                <a:ea typeface="微软雅黑"/>
                <a:sym typeface="Arial"/>
              </a:rPr>
              <a:t>解决方法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2676" y="1659753"/>
            <a:ext cx="3347690" cy="1832260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微软雅黑"/>
                <a:cs typeface="Aparajita" panose="020B0604020202020204" pitchFamily="34" charset="0"/>
                <a:sym typeface="Arial"/>
              </a:rPr>
              <a:t>将提取失败的网页地区代码设置报错，并浏览该网页，发现有空气污染物缺失</a:t>
            </a:r>
            <a:endParaRPr lang="en-US" altLang="zh-CN" dirty="0">
              <a:ea typeface="微软雅黑"/>
              <a:cs typeface="Aparajita" panose="020B0604020202020204" pitchFamily="34" charset="0"/>
              <a:sym typeface="Arial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/>
              <a:ea typeface="微软雅黑"/>
              <a:cs typeface="Aparajita" panose="020B0604020202020204" pitchFamily="34" charset="0"/>
              <a:sym typeface="Arial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707488" y="3730840"/>
            <a:ext cx="963922" cy="998657"/>
            <a:chOff x="5731201" y="2650280"/>
            <a:chExt cx="963922" cy="998657"/>
          </a:xfrm>
        </p:grpSpPr>
        <p:grpSp>
          <p:nvGrpSpPr>
            <p:cNvPr id="28" name="Group 67"/>
            <p:cNvGrpSpPr/>
            <p:nvPr/>
          </p:nvGrpSpPr>
          <p:grpSpPr>
            <a:xfrm rot="21316916">
              <a:off x="5731201" y="2650280"/>
              <a:ext cx="963922" cy="998657"/>
              <a:chOff x="5013110" y="5059616"/>
              <a:chExt cx="3378533" cy="3379413"/>
            </a:xfrm>
          </p:grpSpPr>
          <p:sp>
            <p:nvSpPr>
              <p:cNvPr id="30" name="Oval 68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" name="Oval 69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6035909" y="2905780"/>
              <a:ext cx="583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782620" y="3528413"/>
            <a:ext cx="3347690" cy="1285637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Arial"/>
                <a:ea typeface="微软雅黑"/>
                <a:cs typeface="Aparajita" panose="020B0604020202020204" pitchFamily="34" charset="0"/>
                <a:sym typeface="Arial"/>
              </a:rPr>
              <a:t>和</a:t>
            </a:r>
            <a:r>
              <a:rPr lang="en-US" altLang="zh-CN" sz="1600" dirty="0">
                <a:latin typeface="Arial"/>
                <a:ea typeface="微软雅黑"/>
                <a:cs typeface="Aparajita" panose="020B0604020202020204" pitchFamily="34" charset="0"/>
                <a:sym typeface="Arial"/>
              </a:rPr>
              <a:t>1</a:t>
            </a:r>
            <a:r>
              <a:rPr lang="zh-CN" altLang="en-US" sz="1600" dirty="0">
                <a:latin typeface="Arial"/>
                <a:ea typeface="微软雅黑"/>
                <a:cs typeface="Aparajita" panose="020B0604020202020204" pitchFamily="34" charset="0"/>
                <a:sym typeface="Arial"/>
              </a:rPr>
              <a:t>采用同样的方法，并返回网页查明原因，得到百度地图没有该地区的结论，故进行删去</a:t>
            </a:r>
            <a:endParaRPr lang="en-US" altLang="zh-CN" sz="1600" dirty="0">
              <a:latin typeface="Arial"/>
              <a:ea typeface="微软雅黑"/>
              <a:cs typeface="Aparajita" panose="020B0604020202020204" pitchFamily="34" charset="0"/>
              <a:sym typeface="Arial"/>
            </a:endParaRPr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991201BC-A452-4211-9650-BEFECFAD5CA0}"/>
              </a:ext>
            </a:extLst>
          </p:cNvPr>
          <p:cNvSpPr/>
          <p:nvPr/>
        </p:nvSpPr>
        <p:spPr>
          <a:xfrm rot="512239">
            <a:off x="1830037" y="1023198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D64BDE91-86B5-4E40-BE94-A692F2296024}"/>
              </a:ext>
            </a:extLst>
          </p:cNvPr>
          <p:cNvSpPr/>
          <p:nvPr/>
        </p:nvSpPr>
        <p:spPr>
          <a:xfrm rot="20371609">
            <a:off x="2347578" y="1236231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EC19070C-7E7C-460D-B3E7-65883FD2BE4C}"/>
              </a:ext>
            </a:extLst>
          </p:cNvPr>
          <p:cNvSpPr/>
          <p:nvPr/>
        </p:nvSpPr>
        <p:spPr>
          <a:xfrm rot="20371609">
            <a:off x="1476626" y="1258674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1" name="等腰三角形 50">
            <a:extLst>
              <a:ext uri="{FF2B5EF4-FFF2-40B4-BE49-F238E27FC236}">
                <a16:creationId xmlns:a16="http://schemas.microsoft.com/office/drawing/2014/main" id="{258791EA-A70F-479F-BAA1-7F3450172930}"/>
              </a:ext>
            </a:extLst>
          </p:cNvPr>
          <p:cNvSpPr/>
          <p:nvPr/>
        </p:nvSpPr>
        <p:spPr>
          <a:xfrm rot="3761573">
            <a:off x="973430" y="947325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A1BD1CDA-D148-414A-9153-B974891A7F1C}"/>
              </a:ext>
            </a:extLst>
          </p:cNvPr>
          <p:cNvSpPr/>
          <p:nvPr/>
        </p:nvSpPr>
        <p:spPr>
          <a:xfrm rot="20371609">
            <a:off x="2340195" y="931448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86023" y="1907123"/>
            <a:ext cx="963922" cy="998657"/>
            <a:chOff x="6769404" y="1503656"/>
            <a:chExt cx="963922" cy="998657"/>
          </a:xfrm>
        </p:grpSpPr>
        <p:grpSp>
          <p:nvGrpSpPr>
            <p:cNvPr id="32" name="Group 70"/>
            <p:cNvGrpSpPr/>
            <p:nvPr/>
          </p:nvGrpSpPr>
          <p:grpSpPr>
            <a:xfrm rot="21316916">
              <a:off x="6769404" y="1503656"/>
              <a:ext cx="963922" cy="998657"/>
              <a:chOff x="5013110" y="5059616"/>
              <a:chExt cx="3378533" cy="3379413"/>
            </a:xfrm>
          </p:grpSpPr>
          <p:sp>
            <p:nvSpPr>
              <p:cNvPr id="34" name="Oval 71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" name="Oval 72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53" name="TextBox 40"/>
            <p:cNvSpPr txBox="1"/>
            <p:nvPr/>
          </p:nvSpPr>
          <p:spPr>
            <a:xfrm>
              <a:off x="7070759" y="1741374"/>
              <a:ext cx="583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B882B60-F2FA-4599-A5BA-8BF32B1BD4C6}"/>
              </a:ext>
            </a:extLst>
          </p:cNvPr>
          <p:cNvGrpSpPr/>
          <p:nvPr/>
        </p:nvGrpSpPr>
        <p:grpSpPr>
          <a:xfrm>
            <a:off x="3111233" y="5589240"/>
            <a:ext cx="963922" cy="998657"/>
            <a:chOff x="6769404" y="1503656"/>
            <a:chExt cx="963922" cy="998657"/>
          </a:xfrm>
        </p:grpSpPr>
        <p:grpSp>
          <p:nvGrpSpPr>
            <p:cNvPr id="25" name="Group 70">
              <a:extLst>
                <a:ext uri="{FF2B5EF4-FFF2-40B4-BE49-F238E27FC236}">
                  <a16:creationId xmlns:a16="http://schemas.microsoft.com/office/drawing/2014/main" id="{6898C587-740B-4429-AE1A-486F712BC5C9}"/>
                </a:ext>
              </a:extLst>
            </p:cNvPr>
            <p:cNvGrpSpPr/>
            <p:nvPr/>
          </p:nvGrpSpPr>
          <p:grpSpPr>
            <a:xfrm rot="21316916">
              <a:off x="6769404" y="1503656"/>
              <a:ext cx="963922" cy="998657"/>
              <a:chOff x="5013110" y="5059616"/>
              <a:chExt cx="3378533" cy="3379413"/>
            </a:xfrm>
          </p:grpSpPr>
          <p:sp>
            <p:nvSpPr>
              <p:cNvPr id="27" name="Oval 71">
                <a:extLst>
                  <a:ext uri="{FF2B5EF4-FFF2-40B4-BE49-F238E27FC236}">
                    <a16:creationId xmlns:a16="http://schemas.microsoft.com/office/drawing/2014/main" id="{9410F839-F009-4738-BC38-CC7EBD6F39E0}"/>
                  </a:ext>
                </a:extLst>
              </p:cNvPr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" name="Oval 72">
                <a:extLst>
                  <a:ext uri="{FF2B5EF4-FFF2-40B4-BE49-F238E27FC236}">
                    <a16:creationId xmlns:a16="http://schemas.microsoft.com/office/drawing/2014/main" id="{B0B9F63B-B402-4692-9802-806F36017BA5}"/>
                  </a:ext>
                </a:extLst>
              </p:cNvPr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26" name="TextBox 40">
              <a:extLst>
                <a:ext uri="{FF2B5EF4-FFF2-40B4-BE49-F238E27FC236}">
                  <a16:creationId xmlns:a16="http://schemas.microsoft.com/office/drawing/2014/main" id="{9BA0C7B5-A542-4EF5-BD5A-84A402379403}"/>
                </a:ext>
              </a:extLst>
            </p:cNvPr>
            <p:cNvSpPr txBox="1"/>
            <p:nvPr/>
          </p:nvSpPr>
          <p:spPr>
            <a:xfrm>
              <a:off x="7070759" y="1741374"/>
              <a:ext cx="583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36" name="TextBox 10">
            <a:extLst>
              <a:ext uri="{FF2B5EF4-FFF2-40B4-BE49-F238E27FC236}">
                <a16:creationId xmlns:a16="http://schemas.microsoft.com/office/drawing/2014/main" id="{B36B768E-8CC2-4118-B5D5-217299E24278}"/>
              </a:ext>
            </a:extLst>
          </p:cNvPr>
          <p:cNvSpPr txBox="1"/>
          <p:nvPr/>
        </p:nvSpPr>
        <p:spPr>
          <a:xfrm>
            <a:off x="4130500" y="5340211"/>
            <a:ext cx="3347690" cy="1285637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Arial"/>
                <a:ea typeface="微软雅黑"/>
                <a:cs typeface="Aparajita" panose="020B0604020202020204" pitchFamily="34" charset="0"/>
                <a:sym typeface="Arial"/>
              </a:rPr>
              <a:t>通过对网页的观察，发现有储存所有城市代码的字典，利用正则提取，得到代码</a:t>
            </a:r>
            <a:endParaRPr lang="en-US" sz="1600" dirty="0">
              <a:latin typeface="Arial"/>
              <a:ea typeface="微软雅黑"/>
              <a:cs typeface="Aparajita" panose="020B0604020202020204" pitchFamily="34" charset="0"/>
              <a:sym typeface="Arial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B04B07B-88B5-4920-9214-DF63561A7BA9}"/>
              </a:ext>
            </a:extLst>
          </p:cNvPr>
          <p:cNvGrpSpPr/>
          <p:nvPr/>
        </p:nvGrpSpPr>
        <p:grpSpPr>
          <a:xfrm>
            <a:off x="7032981" y="1036699"/>
            <a:ext cx="963922" cy="998657"/>
            <a:chOff x="5731201" y="2650280"/>
            <a:chExt cx="963922" cy="998657"/>
          </a:xfrm>
        </p:grpSpPr>
        <p:grpSp>
          <p:nvGrpSpPr>
            <p:cNvPr id="48" name="Group 67">
              <a:extLst>
                <a:ext uri="{FF2B5EF4-FFF2-40B4-BE49-F238E27FC236}">
                  <a16:creationId xmlns:a16="http://schemas.microsoft.com/office/drawing/2014/main" id="{17FC6D39-A697-4F63-A2FC-73E153AB2DDB}"/>
                </a:ext>
              </a:extLst>
            </p:cNvPr>
            <p:cNvGrpSpPr/>
            <p:nvPr/>
          </p:nvGrpSpPr>
          <p:grpSpPr>
            <a:xfrm rot="21316916">
              <a:off x="5731201" y="2650280"/>
              <a:ext cx="963922" cy="998657"/>
              <a:chOff x="5013110" y="5059616"/>
              <a:chExt cx="3378533" cy="3379413"/>
            </a:xfrm>
          </p:grpSpPr>
          <p:sp>
            <p:nvSpPr>
              <p:cNvPr id="50" name="Oval 68">
                <a:extLst>
                  <a:ext uri="{FF2B5EF4-FFF2-40B4-BE49-F238E27FC236}">
                    <a16:creationId xmlns:a16="http://schemas.microsoft.com/office/drawing/2014/main" id="{82DC091D-EC6D-4E85-82EE-37701261026A}"/>
                  </a:ext>
                </a:extLst>
              </p:cNvPr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4" name="Oval 69">
                <a:extLst>
                  <a:ext uri="{FF2B5EF4-FFF2-40B4-BE49-F238E27FC236}">
                    <a16:creationId xmlns:a16="http://schemas.microsoft.com/office/drawing/2014/main" id="{A8448F77-D935-4B87-9C9F-3E5CB87A9907}"/>
                  </a:ext>
                </a:extLst>
              </p:cNvPr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49" name="TextBox 41">
              <a:extLst>
                <a:ext uri="{FF2B5EF4-FFF2-40B4-BE49-F238E27FC236}">
                  <a16:creationId xmlns:a16="http://schemas.microsoft.com/office/drawing/2014/main" id="{FD0B9A49-F0D3-4CBC-8157-966CFB742AE9}"/>
                </a:ext>
              </a:extLst>
            </p:cNvPr>
            <p:cNvSpPr txBox="1"/>
            <p:nvPr/>
          </p:nvSpPr>
          <p:spPr>
            <a:xfrm>
              <a:off x="6035909" y="2905780"/>
              <a:ext cx="583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55" name="TextBox 10">
            <a:extLst>
              <a:ext uri="{FF2B5EF4-FFF2-40B4-BE49-F238E27FC236}">
                <a16:creationId xmlns:a16="http://schemas.microsoft.com/office/drawing/2014/main" id="{515A29EF-29F1-414C-B0EB-65E45DFE4E76}"/>
              </a:ext>
            </a:extLst>
          </p:cNvPr>
          <p:cNvSpPr txBox="1"/>
          <p:nvPr/>
        </p:nvSpPr>
        <p:spPr>
          <a:xfrm>
            <a:off x="7983582" y="998748"/>
            <a:ext cx="3347690" cy="1285637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ea typeface="微软雅黑"/>
                <a:cs typeface="Aparajita" panose="020B0604020202020204" pitchFamily="34" charset="0"/>
                <a:sym typeface="Arial"/>
              </a:rPr>
              <a:t>观察得到城市代码有两个固定的数字，对此入手，将所有非市级地区代码去除</a:t>
            </a:r>
            <a:endParaRPr lang="en-US" sz="1600" dirty="0">
              <a:latin typeface="Arial"/>
              <a:ea typeface="微软雅黑"/>
              <a:cs typeface="Aparajita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657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6" grpId="0"/>
      <p:bldP spid="33" grpId="0" animBg="1"/>
      <p:bldP spid="37" grpId="0" animBg="1"/>
      <p:bldP spid="40" grpId="0" animBg="1"/>
      <p:bldP spid="51" grpId="0" animBg="1"/>
      <p:bldP spid="52" grpId="0" animBg="1"/>
      <p:bldP spid="36" grpId="0"/>
      <p:bldP spid="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527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4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75126" y="2955654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300" dirty="0">
                <a:latin typeface="Arial"/>
                <a:ea typeface="微软雅黑"/>
                <a:sym typeface="Arial"/>
              </a:rPr>
              <a:t>小组成员工作心得</a:t>
            </a: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3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2AB701E-BB0E-401A-9063-7263E5BEEACF}"/>
              </a:ext>
            </a:extLst>
          </p:cNvPr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7DFDE6F1-078E-444E-B4CC-5A51325ACDC6}"/>
                </a:ext>
              </a:extLst>
            </p:cNvPr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9214D3F-E673-4601-8A30-B81A29C16B5D}"/>
                </a:ext>
              </a:extLst>
            </p:cNvPr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DF7CAAF0-4C35-4326-9517-9A93F1807399}"/>
              </a:ext>
            </a:extLst>
          </p:cNvPr>
          <p:cNvSpPr/>
          <p:nvPr/>
        </p:nvSpPr>
        <p:spPr>
          <a:xfrm>
            <a:off x="9272348" y="683404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Arial"/>
                <a:ea typeface="微软雅黑"/>
                <a:sym typeface="Arial"/>
              </a:rPr>
              <a:t>小组成员工作心得  </a:t>
            </a:r>
            <a:r>
              <a:rPr lang="en-US" altLang="zh-CN" b="1" dirty="0">
                <a:solidFill>
                  <a:srgbClr val="C00000"/>
                </a:solidFill>
                <a:latin typeface="Arial"/>
                <a:ea typeface="微软雅黑"/>
                <a:sym typeface="Arial"/>
              </a:rPr>
              <a:t>4</a:t>
            </a:r>
            <a:endParaRPr lang="zh-CN" altLang="en-US" b="1" dirty="0">
              <a:solidFill>
                <a:srgbClr val="C00000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" name="左中括号 5">
            <a:extLst>
              <a:ext uri="{FF2B5EF4-FFF2-40B4-BE49-F238E27FC236}">
                <a16:creationId xmlns:a16="http://schemas.microsoft.com/office/drawing/2014/main" id="{C4AE4604-F167-444A-8EF8-8D848CED412E}"/>
              </a:ext>
            </a:extLst>
          </p:cNvPr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2BF825-1525-4FF2-9DE0-DD4E641781AD}"/>
              </a:ext>
            </a:extLst>
          </p:cNvPr>
          <p:cNvSpPr/>
          <p:nvPr/>
        </p:nvSpPr>
        <p:spPr>
          <a:xfrm>
            <a:off x="900581" y="1052736"/>
            <a:ext cx="9400324" cy="5472608"/>
          </a:xfrm>
          <a:prstGeom prst="rect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608A77-54D9-4B6B-ABDA-AF96DCD4961B}"/>
              </a:ext>
            </a:extLst>
          </p:cNvPr>
          <p:cNvSpPr/>
          <p:nvPr/>
        </p:nvSpPr>
        <p:spPr>
          <a:xfrm>
            <a:off x="1054646" y="1167368"/>
            <a:ext cx="9073008" cy="514195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F155B29-17C1-44BB-9495-CD02DF39931B}"/>
              </a:ext>
            </a:extLst>
          </p:cNvPr>
          <p:cNvSpPr txBox="1"/>
          <p:nvPr/>
        </p:nvSpPr>
        <p:spPr>
          <a:xfrm>
            <a:off x="1260127" y="4800618"/>
            <a:ext cx="8766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4.</a:t>
            </a:r>
            <a:r>
              <a:rPr lang="zh-CN" altLang="en-US" sz="2400" b="1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通过</a:t>
            </a:r>
            <a:r>
              <a:rPr lang="en-US" altLang="zh-CN" sz="2400" b="1" dirty="0" err="1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Echarts</a:t>
            </a:r>
            <a:r>
              <a:rPr lang="zh-CN" altLang="en-US" sz="2400" b="1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可实现数据可视化，得到的结果可交互，更方便人们分析数据</a:t>
            </a: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24472E0D-EDF5-4195-8586-7399D0384335}"/>
              </a:ext>
            </a:extLst>
          </p:cNvPr>
          <p:cNvSpPr/>
          <p:nvPr/>
        </p:nvSpPr>
        <p:spPr>
          <a:xfrm rot="512239">
            <a:off x="11203956" y="1137587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1D34A707-CD4A-4F08-96B4-281E4C0CD8DD}"/>
              </a:ext>
            </a:extLst>
          </p:cNvPr>
          <p:cNvSpPr/>
          <p:nvPr/>
        </p:nvSpPr>
        <p:spPr>
          <a:xfrm rot="20371609">
            <a:off x="11721497" y="1350620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244A0551-70E6-4051-8182-EFE38DE99D8C}"/>
              </a:ext>
            </a:extLst>
          </p:cNvPr>
          <p:cNvSpPr/>
          <p:nvPr/>
        </p:nvSpPr>
        <p:spPr>
          <a:xfrm rot="20371609">
            <a:off x="10850545" y="1373063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75A4AED9-FDD2-40FB-860C-5E8B15CF2C96}"/>
              </a:ext>
            </a:extLst>
          </p:cNvPr>
          <p:cNvSpPr/>
          <p:nvPr/>
        </p:nvSpPr>
        <p:spPr>
          <a:xfrm rot="3761573">
            <a:off x="10347349" y="1061714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07270BCE-1777-4E3F-95E7-0C8C0A2C7D5B}"/>
              </a:ext>
            </a:extLst>
          </p:cNvPr>
          <p:cNvSpPr/>
          <p:nvPr/>
        </p:nvSpPr>
        <p:spPr>
          <a:xfrm rot="20371609">
            <a:off x="11714114" y="104583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D178DA-4D11-4F05-B10A-C67FDD9D739D}"/>
              </a:ext>
            </a:extLst>
          </p:cNvPr>
          <p:cNvSpPr txBox="1"/>
          <p:nvPr/>
        </p:nvSpPr>
        <p:spPr>
          <a:xfrm>
            <a:off x="1198661" y="1844824"/>
            <a:ext cx="876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1.</a:t>
            </a:r>
            <a:r>
              <a:rPr lang="zh-CN" altLang="en-US" sz="2400" b="1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请求多网页，设置爬取间隔和模拟浏览器，防止被反爬虫针对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F60CCFC-39E1-422C-992E-1354A2BCBD85}"/>
              </a:ext>
            </a:extLst>
          </p:cNvPr>
          <p:cNvSpPr txBox="1"/>
          <p:nvPr/>
        </p:nvSpPr>
        <p:spPr>
          <a:xfrm>
            <a:off x="1249089" y="2808510"/>
            <a:ext cx="876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定义请求函数时要标注每一个是否成功，方便定位问题的所在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FA84570-D80B-4EFE-B08F-6A44DE24DF6E}"/>
              </a:ext>
            </a:extLst>
          </p:cNvPr>
          <p:cNvSpPr txBox="1"/>
          <p:nvPr/>
        </p:nvSpPr>
        <p:spPr>
          <a:xfrm>
            <a:off x="1267692" y="3736701"/>
            <a:ext cx="8766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3.</a:t>
            </a:r>
            <a:r>
              <a:rPr lang="zh-CN" altLang="en-US" sz="2400" b="1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要学会从网页中发现爬取数据以外的数据，发现其他有用的信息可以提高爬取效率</a:t>
            </a:r>
          </a:p>
        </p:txBody>
      </p:sp>
    </p:spTree>
    <p:extLst>
      <p:ext uri="{BB962C8B-B14F-4D97-AF65-F5344CB8AC3E}">
        <p14:creationId xmlns:p14="http://schemas.microsoft.com/office/powerpoint/2010/main" val="166364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62958" y="1714302"/>
            <a:ext cx="3816424" cy="3964125"/>
            <a:chOff x="3862958" y="1655787"/>
            <a:chExt cx="3816424" cy="3964125"/>
          </a:xfrm>
        </p:grpSpPr>
        <p:sp>
          <p:nvSpPr>
            <p:cNvPr id="3" name="TextBox 2"/>
            <p:cNvSpPr txBox="1"/>
            <p:nvPr/>
          </p:nvSpPr>
          <p:spPr>
            <a:xfrm>
              <a:off x="4256035" y="2828831"/>
              <a:ext cx="3108543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5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sym typeface="Arial"/>
                </a:rPr>
                <a:t>感谢聆听</a:t>
              </a:r>
              <a:endParaRPr lang="en-US" altLang="zh-CN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  <a:p>
              <a:pPr algn="ctr"/>
              <a:r>
                <a:rPr lang="en-US" altLang="zh-CN" sz="28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sym typeface="Arial"/>
                </a:rPr>
                <a:t>Thank</a:t>
              </a:r>
              <a:r>
                <a:rPr lang="zh-CN" altLang="en-US" sz="28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sym typeface="Arial"/>
                </a:rPr>
                <a:t> </a:t>
              </a:r>
              <a:r>
                <a:rPr lang="en-US" altLang="zh-CN" sz="28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sym typeface="Arial"/>
                </a:rPr>
                <a:t>you</a:t>
              </a:r>
              <a:endParaRPr lang="zh-CN" altLang="en-US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873233" y="1655787"/>
              <a:ext cx="1870045" cy="741200"/>
              <a:chOff x="4796735" y="1439763"/>
              <a:chExt cx="1870045" cy="741200"/>
            </a:xfrm>
          </p:grpSpPr>
          <p:sp>
            <p:nvSpPr>
              <p:cNvPr id="12" name="等腰三角形 11"/>
              <p:cNvSpPr/>
              <p:nvPr/>
            </p:nvSpPr>
            <p:spPr>
              <a:xfrm rot="512239">
                <a:off x="5758296" y="1651656"/>
                <a:ext cx="396044" cy="341417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20371609">
                <a:off x="6409581" y="1919741"/>
                <a:ext cx="198022" cy="1707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20371609">
                <a:off x="5313555" y="1947984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3761573">
                <a:off x="4680323" y="1556175"/>
                <a:ext cx="741200" cy="50837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20371609">
                <a:off x="6400290" y="1536196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5" name="圆角矩形 4"/>
            <p:cNvSpPr/>
            <p:nvPr/>
          </p:nvSpPr>
          <p:spPr>
            <a:xfrm>
              <a:off x="4150990" y="4598307"/>
              <a:ext cx="3240360" cy="102160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汇报时间：</a:t>
              </a:r>
              <a:r>
                <a:rPr lang="en-US" altLang="zh-CN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2018</a:t>
              </a:r>
              <a:r>
                <a:rPr lang="zh-CN" altLang="en-US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年</a:t>
              </a:r>
              <a:r>
                <a:rPr lang="en-US" altLang="zh-CN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12</a:t>
              </a:r>
              <a:r>
                <a:rPr lang="zh-CN" altLang="en-US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月</a:t>
              </a:r>
              <a:r>
                <a:rPr lang="en-US" altLang="zh-CN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18</a:t>
              </a:r>
              <a:r>
                <a:rPr lang="zh-CN" altLang="en-US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日</a:t>
              </a:r>
              <a:endParaRPr lang="en-US" altLang="zh-CN" dirty="0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汇报人：第六组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862958" y="2204865"/>
              <a:ext cx="360040" cy="2602150"/>
              <a:chOff x="3934966" y="1988841"/>
              <a:chExt cx="360040" cy="2602150"/>
            </a:xfrm>
          </p:grpSpPr>
          <p:sp>
            <p:nvSpPr>
              <p:cNvPr id="10" name="左中括号 9"/>
              <p:cNvSpPr/>
              <p:nvPr/>
            </p:nvSpPr>
            <p:spPr>
              <a:xfrm>
                <a:off x="4029132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" name="左中括号 10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flipH="1">
              <a:off x="7319342" y="2185087"/>
              <a:ext cx="360040" cy="2602150"/>
              <a:chOff x="3934966" y="1988841"/>
              <a:chExt cx="360040" cy="2602150"/>
            </a:xfrm>
          </p:grpSpPr>
          <p:sp>
            <p:nvSpPr>
              <p:cNvPr id="8" name="左中括号 7"/>
              <p:cNvSpPr/>
              <p:nvPr/>
            </p:nvSpPr>
            <p:spPr>
              <a:xfrm>
                <a:off x="4006974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" name="左中括号 8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 rot="10800000">
            <a:off x="8909219" y="2293464"/>
            <a:ext cx="3687215" cy="2719712"/>
            <a:chOff x="-1604504" y="2147667"/>
            <a:chExt cx="3687215" cy="271971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 rot="15539734">
            <a:off x="-1516550" y="1473563"/>
            <a:ext cx="3687215" cy="2719712"/>
            <a:chOff x="-1604504" y="2147667"/>
            <a:chExt cx="3687215" cy="2719712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79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527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1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0938" y="296503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ea typeface="微软雅黑"/>
                <a:sym typeface="Arial"/>
              </a:rPr>
              <a:t>成员简介</a:t>
            </a: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9E2F6D3-4866-4433-81B1-721E89B08C5C}"/>
              </a:ext>
            </a:extLst>
          </p:cNvPr>
          <p:cNvSpPr/>
          <p:nvPr/>
        </p:nvSpPr>
        <p:spPr>
          <a:xfrm>
            <a:off x="0" y="5481098"/>
            <a:ext cx="12176462" cy="1376902"/>
          </a:xfrm>
          <a:prstGeom prst="triangle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/>
                <a:ea typeface="微软雅黑"/>
                <a:sym typeface="Arial"/>
              </a:rPr>
              <a:t>1</a:t>
            </a:r>
            <a:r>
              <a:rPr lang="en-US" altLang="zh-CN" b="1" dirty="0">
                <a:latin typeface="Arial"/>
                <a:ea typeface="微软雅黑"/>
                <a:sym typeface="Arial"/>
              </a:rPr>
              <a:t>  </a:t>
            </a:r>
            <a:r>
              <a:rPr lang="zh-CN" altLang="en-US" b="1" dirty="0">
                <a:latin typeface="Arial"/>
                <a:ea typeface="微软雅黑"/>
                <a:sym typeface="Arial"/>
              </a:rPr>
              <a:t>成员简介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0017807" y="1051584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10406523" y="1378440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82976" y="5521128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982976" y="5589240"/>
            <a:ext cx="777432" cy="6537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">
            <a:extLst>
              <a:ext uri="{FF2B5EF4-FFF2-40B4-BE49-F238E27FC236}">
                <a16:creationId xmlns:a16="http://schemas.microsoft.com/office/drawing/2014/main" id="{21E0BF23-FEB4-457E-8B13-A0095206B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2544763"/>
            <a:ext cx="121904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937492" y="2120702"/>
            <a:ext cx="9284961" cy="3005458"/>
            <a:chOff x="1480111" y="2310361"/>
            <a:chExt cx="8571464" cy="226865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12FC2E6-D66D-4B0C-93B0-1DC510F07C9C}"/>
                </a:ext>
              </a:extLst>
            </p:cNvPr>
            <p:cNvSpPr/>
            <p:nvPr/>
          </p:nvSpPr>
          <p:spPr>
            <a:xfrm>
              <a:off x="1480111" y="2310361"/>
              <a:ext cx="8571464" cy="2160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/>
                <a:t>   成员姓名</a:t>
              </a:r>
              <a:r>
                <a:rPr lang="en-US" altLang="zh-CN" sz="2000" b="1" dirty="0"/>
                <a:t>		</a:t>
              </a:r>
              <a:r>
                <a:rPr lang="zh-CN" altLang="en-US" sz="2000" b="1" dirty="0"/>
                <a:t>学院</a:t>
              </a:r>
              <a:r>
                <a:rPr lang="en-US" altLang="zh-CN" sz="2000" b="1" dirty="0"/>
                <a:t>			</a:t>
              </a:r>
              <a:r>
                <a:rPr lang="zh-CN" altLang="en-US" sz="2000" b="1" dirty="0"/>
                <a:t>专业</a:t>
              </a:r>
            </a:p>
            <a:p>
              <a:r>
                <a:rPr lang="zh-CN" altLang="en-US" sz="2000" dirty="0"/>
                <a:t>    黄煜鲲	     数学与统计学院	</a:t>
              </a:r>
              <a:r>
                <a:rPr lang="en-US" altLang="zh-CN" sz="2000" dirty="0"/>
                <a:t>             </a:t>
              </a:r>
              <a:r>
                <a:rPr lang="zh-CN" altLang="en-US" sz="2000" dirty="0"/>
                <a:t>统计学</a:t>
              </a:r>
            </a:p>
            <a:p>
              <a:r>
                <a:rPr lang="zh-CN" altLang="en-US" sz="2000" dirty="0"/>
                <a:t>    吴宇辉	</a:t>
              </a:r>
              <a:r>
                <a:rPr lang="en-US" altLang="zh-CN" sz="2000" dirty="0"/>
                <a:t>           </a:t>
              </a:r>
              <a:r>
                <a:rPr lang="zh-CN" altLang="en-US" sz="2000" dirty="0"/>
                <a:t>软件学院	</a:t>
              </a:r>
              <a:r>
                <a:rPr lang="en-US" altLang="zh-CN" sz="2000" dirty="0"/>
                <a:t>	           </a:t>
              </a:r>
              <a:r>
                <a:rPr lang="zh-CN" altLang="en-US" sz="2000" dirty="0"/>
                <a:t>软件工程</a:t>
              </a:r>
            </a:p>
            <a:p>
              <a:r>
                <a:rPr lang="zh-CN" altLang="en-US" sz="2000" dirty="0"/>
                <a:t>    魏昕格	</a:t>
              </a:r>
              <a:r>
                <a:rPr lang="en-US" altLang="zh-CN" sz="2000" dirty="0"/>
                <a:t> </a:t>
              </a:r>
              <a:r>
                <a:rPr lang="zh-CN" altLang="en-US" sz="2000" dirty="0"/>
                <a:t>资源环境与地球科学学院	大气科学</a:t>
              </a:r>
            </a:p>
            <a:p>
              <a:r>
                <a:rPr lang="zh-CN" altLang="en-US" sz="2000" dirty="0"/>
                <a:t>     胡鑫	</a:t>
              </a:r>
              <a:r>
                <a:rPr lang="en-US" altLang="zh-CN" sz="2000" dirty="0"/>
                <a:t>	           </a:t>
              </a:r>
              <a:r>
                <a:rPr lang="zh-CN" altLang="en-US" sz="2000" dirty="0"/>
                <a:t>化工学院	</a:t>
              </a:r>
              <a:r>
                <a:rPr lang="en-US" altLang="zh-CN" sz="2000" dirty="0"/>
                <a:t>		 </a:t>
              </a:r>
              <a:r>
                <a:rPr lang="zh-CN" altLang="en-US" sz="2000" dirty="0"/>
                <a:t>化学</a:t>
              </a:r>
            </a:p>
            <a:p>
              <a:r>
                <a:rPr lang="zh-CN" altLang="en-US" sz="2000" dirty="0"/>
                <a:t>     王宇	</a:t>
              </a:r>
              <a:r>
                <a:rPr lang="en-US" altLang="zh-CN" sz="2000" dirty="0"/>
                <a:t>	     </a:t>
              </a:r>
              <a:r>
                <a:rPr lang="zh-CN" altLang="en-US" sz="2000" dirty="0"/>
                <a:t>数学与统计学院	</a:t>
              </a:r>
              <a:r>
                <a:rPr lang="en-US" altLang="zh-CN" sz="2000" dirty="0"/>
                <a:t>      </a:t>
              </a:r>
              <a:r>
                <a:rPr lang="zh-CN" altLang="en-US" sz="2000" dirty="0"/>
                <a:t>信息与计算科学</a:t>
              </a:r>
            </a:p>
            <a:p>
              <a:r>
                <a:rPr lang="zh-CN" altLang="en-US" sz="2000" dirty="0"/>
                <a:t>     张晴	</a:t>
              </a:r>
              <a:r>
                <a:rPr lang="en-US" altLang="zh-CN" sz="2000" dirty="0"/>
                <a:t>	     </a:t>
              </a:r>
              <a:r>
                <a:rPr lang="zh-CN" altLang="en-US" sz="2000" dirty="0"/>
                <a:t>数学与统计学院	</a:t>
              </a:r>
              <a:r>
                <a:rPr lang="en-US" altLang="zh-CN" sz="2000" dirty="0"/>
                <a:t>             </a:t>
              </a:r>
              <a:r>
                <a:rPr lang="zh-CN" altLang="en-US" sz="2000" dirty="0"/>
                <a:t>统计学</a:t>
              </a:r>
            </a:p>
            <a:p>
              <a:r>
                <a:rPr lang="zh-CN" altLang="en-US" sz="2000" dirty="0"/>
                <a:t>   李鸿潇	</a:t>
              </a:r>
              <a:r>
                <a:rPr lang="en-US" altLang="zh-CN" sz="2000" dirty="0"/>
                <a:t>	 </a:t>
              </a:r>
              <a:r>
                <a:rPr lang="zh-CN" altLang="en-US" sz="2000" dirty="0"/>
                <a:t>经济学院	</a:t>
              </a:r>
              <a:r>
                <a:rPr lang="en-US" altLang="zh-CN" sz="2000" dirty="0"/>
                <a:t>	   </a:t>
              </a:r>
              <a:r>
                <a:rPr lang="zh-CN" altLang="en-US" sz="2000" dirty="0"/>
                <a:t>经济学</a:t>
              </a:r>
            </a:p>
            <a:p>
              <a:r>
                <a:rPr lang="zh-CN" altLang="en-US" sz="2000" dirty="0"/>
                <a:t>     刘华	</a:t>
              </a:r>
              <a:r>
                <a:rPr lang="en-US" altLang="zh-CN" sz="2000" dirty="0"/>
                <a:t>	           </a:t>
              </a:r>
              <a:r>
                <a:rPr lang="zh-CN" altLang="en-US" sz="2000" dirty="0"/>
                <a:t>软件学院	</a:t>
              </a:r>
              <a:r>
                <a:rPr lang="en-US" altLang="zh-CN" sz="2000" dirty="0"/>
                <a:t>	           </a:t>
              </a:r>
              <a:r>
                <a:rPr lang="zh-CN" altLang="en-US" sz="2000" dirty="0"/>
                <a:t>网络工程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6000383" y="2487433"/>
              <a:ext cx="0" cy="20406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3075501" y="2430355"/>
              <a:ext cx="0" cy="204061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BFEAA58-B859-42FB-BA07-59F74B1CE6C7}"/>
                </a:ext>
              </a:extLst>
            </p:cNvPr>
            <p:cNvCxnSpPr/>
            <p:nvPr/>
          </p:nvCxnSpPr>
          <p:spPr>
            <a:xfrm>
              <a:off x="8393468" y="2538401"/>
              <a:ext cx="0" cy="20406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7790FF3D-A07C-4327-91AD-6100A7B6AA2C}"/>
              </a:ext>
            </a:extLst>
          </p:cNvPr>
          <p:cNvSpPr txBox="1"/>
          <p:nvPr/>
        </p:nvSpPr>
        <p:spPr>
          <a:xfrm>
            <a:off x="8448244" y="2120701"/>
            <a:ext cx="3155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负责部分</a:t>
            </a:r>
            <a:endParaRPr lang="en-US" altLang="zh-CN" sz="2000" b="1" dirty="0"/>
          </a:p>
          <a:p>
            <a:pPr algn="ctr"/>
            <a:r>
              <a:rPr lang="zh-CN" altLang="en-US" sz="2000" dirty="0"/>
              <a:t>用爬虫爬取网页数据</a:t>
            </a:r>
            <a:endParaRPr lang="en-US" altLang="zh-CN" sz="2000" dirty="0"/>
          </a:p>
          <a:p>
            <a:pPr algn="ctr"/>
            <a:r>
              <a:rPr lang="zh-CN" altLang="en-US" sz="2000" dirty="0"/>
              <a:t>用爬虫爬取网页数据</a:t>
            </a:r>
            <a:endParaRPr lang="en-US" altLang="zh-CN" sz="2000" dirty="0"/>
          </a:p>
          <a:p>
            <a:pPr algn="ctr"/>
            <a:r>
              <a:rPr lang="zh-CN" altLang="en-US" sz="2000" dirty="0"/>
              <a:t>制作图表</a:t>
            </a:r>
            <a:endParaRPr lang="en-US" altLang="zh-CN" sz="2000" dirty="0"/>
          </a:p>
          <a:p>
            <a:pPr algn="ctr"/>
            <a:r>
              <a:rPr lang="zh-CN" altLang="zh-CN" sz="2000" dirty="0"/>
              <a:t>用经纬度模拟出地图</a:t>
            </a:r>
            <a:endParaRPr lang="en-US" altLang="zh-CN" sz="2000" dirty="0"/>
          </a:p>
          <a:p>
            <a:pPr algn="ctr"/>
            <a:r>
              <a:rPr lang="zh-CN" altLang="zh-CN" sz="2000" dirty="0"/>
              <a:t>提纲、指标选取</a:t>
            </a:r>
            <a:endParaRPr lang="en-US" altLang="zh-CN" sz="2000" dirty="0"/>
          </a:p>
          <a:p>
            <a:pPr algn="ctr"/>
            <a:r>
              <a:rPr lang="zh-CN" altLang="en-US" sz="2000" dirty="0"/>
              <a:t>调用百度地图</a:t>
            </a:r>
            <a:r>
              <a:rPr lang="en-US" altLang="zh-CN" sz="2000" dirty="0"/>
              <a:t>API</a:t>
            </a:r>
          </a:p>
          <a:p>
            <a:pPr algn="ctr"/>
            <a:r>
              <a:rPr lang="zh-CN" altLang="zh-CN" sz="2000" dirty="0"/>
              <a:t>报告</a:t>
            </a:r>
            <a:r>
              <a:rPr lang="en-US" altLang="zh-CN" sz="2000" dirty="0"/>
              <a:t>&amp;PPT</a:t>
            </a:r>
          </a:p>
          <a:p>
            <a:pPr algn="ctr"/>
            <a:r>
              <a:rPr lang="zh-CN" altLang="en-US" sz="2000" dirty="0"/>
              <a:t>用爬虫爬取网页数据</a:t>
            </a:r>
            <a:endParaRPr lang="en-US" altLang="zh-CN" sz="2000" dirty="0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5B72B0BF-A4EA-4EF4-A2AC-48FC61257859}"/>
              </a:ext>
            </a:extLst>
          </p:cNvPr>
          <p:cNvSpPr/>
          <p:nvPr/>
        </p:nvSpPr>
        <p:spPr>
          <a:xfrm rot="10800000">
            <a:off x="-97483" y="0"/>
            <a:ext cx="12287895" cy="1378440"/>
          </a:xfrm>
          <a:prstGeom prst="triangle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B9D4E7E8-EB15-48D4-A786-D2FC68A16E43}"/>
              </a:ext>
            </a:extLst>
          </p:cNvPr>
          <p:cNvSpPr/>
          <p:nvPr/>
        </p:nvSpPr>
        <p:spPr>
          <a:xfrm rot="512239">
            <a:off x="1884315" y="1047164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F09DE849-8F06-4EA7-B8C7-EBEB89E48E44}"/>
              </a:ext>
            </a:extLst>
          </p:cNvPr>
          <p:cNvSpPr/>
          <p:nvPr/>
        </p:nvSpPr>
        <p:spPr>
          <a:xfrm rot="20371609">
            <a:off x="2401856" y="1260197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03119318-FD28-473F-A295-FB6572DEB2D6}"/>
              </a:ext>
            </a:extLst>
          </p:cNvPr>
          <p:cNvSpPr/>
          <p:nvPr/>
        </p:nvSpPr>
        <p:spPr>
          <a:xfrm rot="20371609">
            <a:off x="1530904" y="1282640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E3E104F0-2C0A-4F54-9C26-4EF3699142D4}"/>
              </a:ext>
            </a:extLst>
          </p:cNvPr>
          <p:cNvSpPr/>
          <p:nvPr/>
        </p:nvSpPr>
        <p:spPr>
          <a:xfrm rot="3761573">
            <a:off x="1027708" y="971291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26F31096-E54C-45C7-B710-575957763149}"/>
              </a:ext>
            </a:extLst>
          </p:cNvPr>
          <p:cNvSpPr/>
          <p:nvPr/>
        </p:nvSpPr>
        <p:spPr>
          <a:xfrm rot="20371609">
            <a:off x="2394473" y="955414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375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527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2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88310" y="2965038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300" dirty="0">
                <a:latin typeface="Arial"/>
                <a:ea typeface="微软雅黑"/>
                <a:sym typeface="Arial"/>
              </a:rPr>
              <a:t>项目介绍</a:t>
            </a: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3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000569" y="963362"/>
            <a:ext cx="3348841" cy="4720038"/>
            <a:chOff x="2998862" y="2016224"/>
            <a:chExt cx="5286333" cy="3933056"/>
          </a:xfrm>
        </p:grpSpPr>
        <p:grpSp>
          <p:nvGrpSpPr>
            <p:cNvPr id="12" name="组合 11"/>
            <p:cNvGrpSpPr/>
            <p:nvPr/>
          </p:nvGrpSpPr>
          <p:grpSpPr>
            <a:xfrm>
              <a:off x="5663158" y="2016224"/>
              <a:ext cx="2622037" cy="3933056"/>
              <a:chOff x="6239222" y="1412776"/>
              <a:chExt cx="2622037" cy="3933056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9222" y="1412776"/>
                <a:ext cx="2622037" cy="3933056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6239222" y="1412776"/>
                <a:ext cx="2622037" cy="3933056"/>
              </a:xfrm>
              <a:prstGeom prst="rect">
                <a:avLst/>
              </a:prstGeom>
              <a:solidFill>
                <a:srgbClr val="262626">
                  <a:alpha val="3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998862" y="2016224"/>
              <a:ext cx="2622037" cy="3933056"/>
              <a:chOff x="3358902" y="2016224"/>
              <a:chExt cx="2622037" cy="3933056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8902" y="2016224"/>
                <a:ext cx="2622037" cy="3933056"/>
              </a:xfrm>
              <a:prstGeom prst="rect">
                <a:avLst/>
              </a:prstGeom>
            </p:spPr>
          </p:pic>
          <p:sp>
            <p:nvSpPr>
              <p:cNvPr id="11" name="矩形 10"/>
              <p:cNvSpPr/>
              <p:nvPr/>
            </p:nvSpPr>
            <p:spPr>
              <a:xfrm>
                <a:off x="3358902" y="2016224"/>
                <a:ext cx="2622037" cy="3933056"/>
              </a:xfrm>
              <a:prstGeom prst="rect">
                <a:avLst/>
              </a:prstGeom>
              <a:solidFill>
                <a:srgbClr val="C00000">
                  <a:alpha val="3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631886" y="2585579"/>
            <a:ext cx="3276751" cy="2951412"/>
            <a:chOff x="1054646" y="3356992"/>
            <a:chExt cx="2916711" cy="2037043"/>
          </a:xfrm>
        </p:grpSpPr>
        <p:sp>
          <p:nvSpPr>
            <p:cNvPr id="16" name="TextBox 15"/>
            <p:cNvSpPr txBox="1"/>
            <p:nvPr/>
          </p:nvSpPr>
          <p:spPr>
            <a:xfrm>
              <a:off x="1054646" y="3773939"/>
              <a:ext cx="2916711" cy="1620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/>
                <a:t>利用</a:t>
              </a:r>
              <a:r>
                <a:rPr lang="en-US" altLang="zh-CN" sz="2000" dirty="0"/>
                <a:t>Python</a:t>
              </a:r>
              <a:r>
                <a:rPr lang="zh-CN" altLang="en-US" sz="2000" dirty="0"/>
                <a:t>爬虫对</a:t>
              </a:r>
              <a:r>
                <a:rPr lang="zh-CN" altLang="en-US" sz="2000" dirty="0">
                  <a:hlinkClick r:id="rId4"/>
                </a:rPr>
                <a:t>天气网</a:t>
              </a:r>
              <a:r>
                <a:rPr lang="zh-CN" altLang="en-US" sz="2000" dirty="0"/>
                <a:t>站的空气指标进行爬取，将爬取的数据实现可视化，反映不同地区不同空气指标的情况。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4646" y="3356992"/>
              <a:ext cx="1686846" cy="318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1</a:t>
              </a:r>
              <a:r>
                <a:rPr lang="zh-CN" altLang="en-US" sz="2400" b="1" dirty="0"/>
                <a:t>．作品简介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45089" y="3789040"/>
              <a:ext cx="2069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7679382" y="1065362"/>
            <a:ext cx="4229606" cy="5026733"/>
            <a:chOff x="8700008" y="1854578"/>
            <a:chExt cx="3479957" cy="2427968"/>
          </a:xfrm>
        </p:grpSpPr>
        <p:sp>
          <p:nvSpPr>
            <p:cNvPr id="13" name="TextBox 12"/>
            <p:cNvSpPr txBox="1"/>
            <p:nvPr/>
          </p:nvSpPr>
          <p:spPr>
            <a:xfrm>
              <a:off x="8700008" y="2231045"/>
              <a:ext cx="3479957" cy="205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/>
                <a:t>a)</a:t>
              </a:r>
              <a:r>
                <a:rPr lang="zh-CN" altLang="en-US" sz="2000" dirty="0"/>
                <a:t>基本思路</a:t>
              </a:r>
              <a:endParaRPr lang="en-US" altLang="zh-CN" sz="2000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zh-CN" sz="2000" kern="1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通过爬虫对天气预报的网站中的空气指标进行爬取，将网站上每个城市天气的各项指标导入</a:t>
              </a:r>
              <a:r>
                <a:rPr lang="en-US" altLang="zh-CN" sz="2000" kern="1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Excel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zh-CN" sz="2000" kern="1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城市名调用百度地图</a:t>
              </a:r>
              <a:r>
                <a:rPr lang="en-US" altLang="zh-CN" sz="2000" kern="1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API</a:t>
              </a:r>
              <a:r>
                <a:rPr lang="zh-CN" altLang="zh-CN" sz="2000" kern="1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，实现经纬度转换。</a:t>
              </a:r>
              <a:endParaRPr lang="en-US" altLang="zh-CN" sz="2000" kern="100" dirty="0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kern="1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用</a:t>
              </a:r>
              <a:r>
                <a:rPr lang="en-GB" altLang="zh-CN" sz="2000" kern="100" dirty="0" err="1">
                  <a:ea typeface="华文楷体" panose="02010600040101010101" pitchFamily="2" charset="-122"/>
                  <a:cs typeface="Times New Roman" panose="02020603050405020304" pitchFamily="18" charset="0"/>
                </a:rPr>
                <a:t>pyecharts</a:t>
              </a:r>
              <a:r>
                <a:rPr lang="zh-CN" altLang="en-US" sz="2000" kern="1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实现数据可视化</a:t>
              </a:r>
              <a:endParaRPr lang="en-US" altLang="zh-CN" sz="2000" kern="100" dirty="0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kern="1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针对</a:t>
              </a:r>
              <a:r>
                <a:rPr lang="zh-CN" altLang="zh-CN" sz="2000" kern="1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不同指标，展示出不同地区的不同空气指标的分布程度。</a:t>
              </a:r>
              <a:endParaRPr lang="zh-CN" alt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939135" y="1854578"/>
              <a:ext cx="1895071" cy="361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2</a:t>
              </a:r>
              <a:r>
                <a:rPr lang="zh-CN" altLang="en-US" sz="2400" b="1" dirty="0"/>
                <a:t>．总体设计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851771" y="2152348"/>
              <a:ext cx="2069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346741" y="264432"/>
            <a:ext cx="2180216" cy="1243400"/>
            <a:chOff x="10237038" y="296059"/>
            <a:chExt cx="2180216" cy="1243400"/>
          </a:xfrm>
        </p:grpSpPr>
        <p:grpSp>
          <p:nvGrpSpPr>
            <p:cNvPr id="6" name="组合 5"/>
            <p:cNvGrpSpPr/>
            <p:nvPr/>
          </p:nvGrpSpPr>
          <p:grpSpPr>
            <a:xfrm flipH="1">
              <a:off x="11639822" y="296059"/>
              <a:ext cx="777432" cy="871309"/>
              <a:chOff x="8415343" y="292006"/>
              <a:chExt cx="777432" cy="871309"/>
            </a:xfrm>
          </p:grpSpPr>
          <p:cxnSp>
            <p:nvCxnSpPr>
              <p:cNvPr id="2" name="直接连接符 1"/>
              <p:cNvCxnSpPr/>
              <p:nvPr/>
            </p:nvCxnSpPr>
            <p:spPr>
              <a:xfrm flipH="1">
                <a:off x="8415343" y="292006"/>
                <a:ext cx="777432" cy="653712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接连接符 2"/>
              <p:cNvCxnSpPr/>
              <p:nvPr/>
            </p:nvCxnSpPr>
            <p:spPr>
              <a:xfrm flipH="1">
                <a:off x="8551644" y="836459"/>
                <a:ext cx="388716" cy="326856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矩形 3"/>
            <p:cNvSpPr/>
            <p:nvPr/>
          </p:nvSpPr>
          <p:spPr>
            <a:xfrm>
              <a:off x="10237038" y="598150"/>
              <a:ext cx="15872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Arial"/>
                  <a:ea typeface="微软雅黑"/>
                  <a:sym typeface="Arial"/>
                </a:rPr>
                <a:t>项目介绍</a:t>
              </a:r>
              <a:r>
                <a:rPr lang="en-US" altLang="zh-CN" sz="2400" b="1" dirty="0">
                  <a:solidFill>
                    <a:srgbClr val="C00000"/>
                  </a:solidFill>
                  <a:latin typeface="Arial"/>
                  <a:ea typeface="微软雅黑"/>
                  <a:sym typeface="Arial"/>
                </a:rPr>
                <a:t>2</a:t>
              </a:r>
              <a:endParaRPr lang="zh-CN" altLang="en-US" sz="2400" b="1" dirty="0">
                <a:solidFill>
                  <a:srgbClr val="C00000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783F4756-E844-4B3A-8C0D-6119BDDD1567}"/>
                </a:ext>
              </a:extLst>
            </p:cNvPr>
            <p:cNvSpPr/>
            <p:nvPr/>
          </p:nvSpPr>
          <p:spPr>
            <a:xfrm rot="512239">
              <a:off x="11049397" y="1118847"/>
              <a:ext cx="314715" cy="271306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84D44368-EC23-42AC-B2F6-F5F24CBFB9D9}"/>
                </a:ext>
              </a:extLst>
            </p:cNvPr>
            <p:cNvSpPr/>
            <p:nvPr/>
          </p:nvSpPr>
          <p:spPr>
            <a:xfrm rot="20371609">
              <a:off x="11566938" y="1331880"/>
              <a:ext cx="157357" cy="13565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E536D7AF-BEAF-42C4-A89C-4DD0C9EC0077}"/>
                </a:ext>
              </a:extLst>
            </p:cNvPr>
            <p:cNvSpPr/>
            <p:nvPr/>
          </p:nvSpPr>
          <p:spPr>
            <a:xfrm rot="20371609">
              <a:off x="10695986" y="1354323"/>
              <a:ext cx="211765" cy="155966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8739D44B-0072-48ED-AF9F-C20F71D07269}"/>
                </a:ext>
              </a:extLst>
            </p:cNvPr>
            <p:cNvSpPr/>
            <p:nvPr/>
          </p:nvSpPr>
          <p:spPr>
            <a:xfrm rot="3761573">
              <a:off x="10192790" y="1042974"/>
              <a:ext cx="588992" cy="403978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8F62D403-7D82-4F44-B7B3-266519B0EE3D}"/>
                </a:ext>
              </a:extLst>
            </p:cNvPr>
            <p:cNvSpPr/>
            <p:nvPr/>
          </p:nvSpPr>
          <p:spPr>
            <a:xfrm rot="20371609">
              <a:off x="11559555" y="1027097"/>
              <a:ext cx="211765" cy="155966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31" name="椭圆形标注 30"/>
          <p:cNvSpPr/>
          <p:nvPr/>
        </p:nvSpPr>
        <p:spPr>
          <a:xfrm>
            <a:off x="3475207" y="1183545"/>
            <a:ext cx="4494816" cy="3794421"/>
          </a:xfrm>
          <a:prstGeom prst="wedgeEllipseCallout">
            <a:avLst>
              <a:gd name="adj1" fmla="val 56280"/>
              <a:gd name="adj2" fmla="val 467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tx1"/>
                </a:solidFill>
              </a:rPr>
              <a:t>pyecharts</a:t>
            </a:r>
            <a:r>
              <a:rPr lang="zh-CN" altLang="en-US" sz="2000" dirty="0">
                <a:solidFill>
                  <a:schemeClr val="tx1"/>
                </a:solidFill>
              </a:rPr>
              <a:t> 是一个用于生成 </a:t>
            </a:r>
            <a:r>
              <a:rPr lang="en-US" altLang="zh-CN" sz="2000" dirty="0" err="1">
                <a:solidFill>
                  <a:schemeClr val="tx1"/>
                </a:solidFill>
              </a:rPr>
              <a:t>Echarts</a:t>
            </a:r>
            <a:r>
              <a:rPr lang="zh-CN" altLang="en-US" sz="2000" dirty="0">
                <a:solidFill>
                  <a:schemeClr val="tx1"/>
                </a:solidFill>
              </a:rPr>
              <a:t> </a:t>
            </a:r>
            <a:r>
              <a:rPr lang="zh-CN" altLang="en-US" sz="2000" dirty="0"/>
              <a:t>图表的类库。</a:t>
            </a:r>
            <a:endParaRPr lang="en-US" altLang="zh-CN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Echarts</a:t>
            </a:r>
            <a:r>
              <a:rPr lang="en-US" altLang="zh-CN" sz="2000" dirty="0"/>
              <a:t> </a:t>
            </a:r>
            <a:r>
              <a:rPr lang="zh-CN" altLang="en-US" sz="2000" dirty="0"/>
              <a:t>是百度开源的一个数据可视化 </a:t>
            </a:r>
            <a:r>
              <a:rPr lang="en-US" altLang="zh-CN" sz="2000" dirty="0"/>
              <a:t>JS </a:t>
            </a:r>
            <a:r>
              <a:rPr lang="zh-CN" altLang="en-US" sz="2000" dirty="0"/>
              <a:t>库。主要用于数据可视化。</a:t>
            </a:r>
          </a:p>
        </p:txBody>
      </p:sp>
    </p:spTree>
    <p:extLst>
      <p:ext uri="{BB962C8B-B14F-4D97-AF65-F5344CB8AC3E}">
        <p14:creationId xmlns:p14="http://schemas.microsoft.com/office/powerpoint/2010/main" val="39746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66" y="-60127"/>
            <a:ext cx="4678346" cy="7017519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313750" y="2011054"/>
            <a:ext cx="5949965" cy="3718481"/>
            <a:chOff x="1047412" y="2420888"/>
            <a:chExt cx="4687754" cy="3718481"/>
          </a:xfrm>
        </p:grpSpPr>
        <p:sp>
          <p:nvSpPr>
            <p:cNvPr id="8" name="TextBox 7"/>
            <p:cNvSpPr txBox="1"/>
            <p:nvPr/>
          </p:nvSpPr>
          <p:spPr>
            <a:xfrm>
              <a:off x="1054646" y="2923790"/>
              <a:ext cx="468052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/>
                <a:t> </a:t>
              </a:r>
              <a:r>
                <a:rPr lang="en-US" altLang="zh-CN" sz="2000" dirty="0"/>
                <a:t>(a)</a:t>
              </a:r>
              <a:r>
                <a:rPr lang="zh-CN" altLang="en-US" sz="2000" dirty="0"/>
                <a:t>特色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000" dirty="0"/>
                <a:t>利用</a:t>
              </a:r>
              <a:r>
                <a:rPr lang="en-US" altLang="zh-CN" sz="2000" dirty="0"/>
                <a:t>Python</a:t>
              </a:r>
              <a:r>
                <a:rPr lang="zh-CN" altLang="en-US" sz="2000" dirty="0"/>
                <a:t>爬虫爬取</a:t>
              </a:r>
              <a:r>
                <a:rPr lang="en-US" altLang="zh-CN" sz="2000" dirty="0"/>
                <a:t>300</a:t>
              </a:r>
              <a:r>
                <a:rPr lang="zh-CN" altLang="en-US" sz="2000" dirty="0"/>
                <a:t>多个市级地区的空气指标情况，再对数据进行处理实现数据的可视化，可以让人们直观的看出不同地区不同空气指标的状况，具有现实意义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48814" y="2420888"/>
              <a:ext cx="27016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3</a:t>
              </a:r>
              <a:r>
                <a:rPr lang="zh-CN" altLang="en-US" sz="2800" dirty="0"/>
                <a:t>．特色和创新点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47412" y="5123706"/>
              <a:ext cx="46805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/>
                <a:t>(b)</a:t>
              </a:r>
              <a:r>
                <a:rPr lang="zh-CN" altLang="en-US" sz="2000" dirty="0"/>
                <a:t>创新点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000" dirty="0"/>
                <a:t>利用</a:t>
              </a:r>
              <a:r>
                <a:rPr lang="en-US" altLang="zh-CN" sz="2000" dirty="0"/>
                <a:t>Python</a:t>
              </a:r>
              <a:r>
                <a:rPr lang="zh-CN" altLang="en-US" sz="2000" dirty="0"/>
                <a:t>实现数据可视化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694606" y="1742410"/>
            <a:ext cx="7268884" cy="4206870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/>
              <a:ea typeface="微软雅黑"/>
              <a:sym typeface="Arial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76FC5F3-1EB1-4774-8081-AEFF59E3A9FE}"/>
              </a:ext>
            </a:extLst>
          </p:cNvPr>
          <p:cNvSpPr/>
          <p:nvPr/>
        </p:nvSpPr>
        <p:spPr>
          <a:xfrm>
            <a:off x="766614" y="592691"/>
            <a:ext cx="1587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ea typeface="微软雅黑"/>
                <a:sym typeface="Arial"/>
              </a:rPr>
              <a:t>2</a:t>
            </a:r>
            <a:r>
              <a:rPr lang="zh-CN" altLang="en-US" sz="2400" b="1" dirty="0">
                <a:latin typeface="Arial"/>
                <a:ea typeface="微软雅黑"/>
                <a:sym typeface="Arial"/>
              </a:rPr>
              <a:t>项目介绍</a:t>
            </a:r>
            <a:endParaRPr lang="zh-CN" altLang="en-US" sz="2400" b="1" dirty="0">
              <a:solidFill>
                <a:srgbClr val="C00000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06D3A4CA-96FF-4677-965A-23A74A98ADEB}"/>
              </a:ext>
            </a:extLst>
          </p:cNvPr>
          <p:cNvSpPr/>
          <p:nvPr/>
        </p:nvSpPr>
        <p:spPr>
          <a:xfrm rot="512239">
            <a:off x="1699554" y="1126740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01A21490-7EBA-41AD-B47C-42BBC23B4F52}"/>
              </a:ext>
            </a:extLst>
          </p:cNvPr>
          <p:cNvSpPr/>
          <p:nvPr/>
        </p:nvSpPr>
        <p:spPr>
          <a:xfrm rot="20371609">
            <a:off x="2217095" y="1339773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3E12C552-AEB5-4A2C-9F64-C4A71A18DE6C}"/>
              </a:ext>
            </a:extLst>
          </p:cNvPr>
          <p:cNvSpPr/>
          <p:nvPr/>
        </p:nvSpPr>
        <p:spPr>
          <a:xfrm rot="20371609">
            <a:off x="1346143" y="1362216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2724043B-8A15-4A41-AF5B-CE48A9F58530}"/>
              </a:ext>
            </a:extLst>
          </p:cNvPr>
          <p:cNvSpPr/>
          <p:nvPr/>
        </p:nvSpPr>
        <p:spPr>
          <a:xfrm rot="3761573">
            <a:off x="842947" y="1050867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16863CAF-3F13-468E-8EEC-D1554C56B0A4}"/>
              </a:ext>
            </a:extLst>
          </p:cNvPr>
          <p:cNvSpPr/>
          <p:nvPr/>
        </p:nvSpPr>
        <p:spPr>
          <a:xfrm rot="20371609">
            <a:off x="2209712" y="1034990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5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10212117" y="678052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Arial"/>
                <a:ea typeface="微软雅黑"/>
                <a:sym typeface="Arial"/>
              </a:rPr>
              <a:t>项目介绍 </a:t>
            </a:r>
            <a:r>
              <a:rPr lang="en-US" altLang="zh-CN" b="1" dirty="0">
                <a:solidFill>
                  <a:srgbClr val="C00000"/>
                </a:solidFill>
                <a:latin typeface="Arial"/>
                <a:ea typeface="微软雅黑"/>
                <a:sym typeface="Arial"/>
              </a:rPr>
              <a:t>2</a:t>
            </a:r>
            <a:endParaRPr lang="zh-CN" altLang="en-US" b="1" dirty="0">
              <a:solidFill>
                <a:srgbClr val="C00000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" name="左中括号 5"/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313506" y="2132856"/>
            <a:ext cx="13105456" cy="288032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8822" y="3160788"/>
            <a:ext cx="6696744" cy="824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spc="300" dirty="0">
                <a:solidFill>
                  <a:schemeClr val="bg1"/>
                </a:solidFill>
                <a:latin typeface="Arial"/>
                <a:ea typeface="微软雅黑"/>
                <a:cs typeface="Open Sans" pitchFamily="34" charset="0"/>
                <a:sym typeface="Arial"/>
              </a:rPr>
              <a:t>Python </a:t>
            </a:r>
            <a:r>
              <a:rPr lang="zh-CN" altLang="en-US" sz="3600" spc="300" dirty="0">
                <a:solidFill>
                  <a:schemeClr val="bg1"/>
                </a:solidFill>
                <a:latin typeface="Arial"/>
                <a:ea typeface="微软雅黑"/>
                <a:cs typeface="Open Sans" pitchFamily="34" charset="0"/>
                <a:sym typeface="Arial"/>
              </a:rPr>
              <a:t>运行截图</a:t>
            </a:r>
            <a:endParaRPr lang="en-US" altLang="zh-CN" sz="3600" spc="300" dirty="0">
              <a:solidFill>
                <a:schemeClr val="bg1"/>
              </a:solidFill>
              <a:latin typeface="Arial"/>
              <a:ea typeface="微软雅黑"/>
              <a:cs typeface="Open Sans" pitchFamily="34" charset="0"/>
              <a:sym typeface="Arial"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D5C94EFF-7E5D-411E-9A38-2ADCD15A7192}"/>
              </a:ext>
            </a:extLst>
          </p:cNvPr>
          <p:cNvSpPr/>
          <p:nvPr/>
        </p:nvSpPr>
        <p:spPr>
          <a:xfrm rot="512239">
            <a:off x="11104714" y="1100209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984AAAEB-F6F3-49AD-A2C7-5B8DF42EC020}"/>
              </a:ext>
            </a:extLst>
          </p:cNvPr>
          <p:cNvSpPr/>
          <p:nvPr/>
        </p:nvSpPr>
        <p:spPr>
          <a:xfrm rot="20371609">
            <a:off x="11622255" y="1313242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724AF659-F298-408E-82FC-30C7624F9E0C}"/>
              </a:ext>
            </a:extLst>
          </p:cNvPr>
          <p:cNvSpPr/>
          <p:nvPr/>
        </p:nvSpPr>
        <p:spPr>
          <a:xfrm rot="20371609">
            <a:off x="10751303" y="1335685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95BA9C58-5F1E-4636-AF79-8B0C8C478D57}"/>
              </a:ext>
            </a:extLst>
          </p:cNvPr>
          <p:cNvSpPr/>
          <p:nvPr/>
        </p:nvSpPr>
        <p:spPr>
          <a:xfrm rot="3761573">
            <a:off x="10248107" y="1024336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194A0D81-C63E-4121-8794-B1768D1AF121}"/>
              </a:ext>
            </a:extLst>
          </p:cNvPr>
          <p:cNvSpPr/>
          <p:nvPr/>
        </p:nvSpPr>
        <p:spPr>
          <a:xfrm rot="20371609">
            <a:off x="11614872" y="1008459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263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左中括号 4"/>
          <p:cNvSpPr/>
          <p:nvPr/>
        </p:nvSpPr>
        <p:spPr>
          <a:xfrm>
            <a:off x="685028" y="242423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13878" y="0"/>
            <a:ext cx="2681063" cy="1165805"/>
            <a:chOff x="-194358" y="217178"/>
            <a:chExt cx="2681063" cy="1165805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-194358" y="217178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-58057" y="761631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766614" y="514207"/>
              <a:ext cx="16722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C00000"/>
                  </a:solidFill>
                  <a:latin typeface="Arial"/>
                  <a:ea typeface="微软雅黑"/>
                  <a:sym typeface="Arial"/>
                </a:rPr>
                <a:t>2 </a:t>
              </a:r>
              <a:r>
                <a:rPr lang="zh-CN" altLang="en-US" sz="2400" b="1" dirty="0">
                  <a:latin typeface="Arial"/>
                  <a:ea typeface="微软雅黑"/>
                  <a:sym typeface="Arial"/>
                </a:rPr>
                <a:t>项目介绍</a:t>
              </a: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A31D52ED-43C1-4AB7-8190-C428B0D80D5E}"/>
                </a:ext>
              </a:extLst>
            </p:cNvPr>
            <p:cNvSpPr/>
            <p:nvPr/>
          </p:nvSpPr>
          <p:spPr>
            <a:xfrm rot="512239">
              <a:off x="1764782" y="962371"/>
              <a:ext cx="314715" cy="271306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31B4B88B-0E3D-4F05-87AA-45D067F1BA3F}"/>
                </a:ext>
              </a:extLst>
            </p:cNvPr>
            <p:cNvSpPr/>
            <p:nvPr/>
          </p:nvSpPr>
          <p:spPr>
            <a:xfrm rot="20371609">
              <a:off x="2282323" y="1175404"/>
              <a:ext cx="157357" cy="13565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EAE5D36B-F98D-4D8B-A965-D59F3FA70F6C}"/>
                </a:ext>
              </a:extLst>
            </p:cNvPr>
            <p:cNvSpPr/>
            <p:nvPr/>
          </p:nvSpPr>
          <p:spPr>
            <a:xfrm rot="20371609">
              <a:off x="1411371" y="1197847"/>
              <a:ext cx="211765" cy="155966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40E3C839-FAFA-4344-B5A3-01894FD3750A}"/>
                </a:ext>
              </a:extLst>
            </p:cNvPr>
            <p:cNvSpPr/>
            <p:nvPr/>
          </p:nvSpPr>
          <p:spPr>
            <a:xfrm rot="3761573">
              <a:off x="908175" y="886498"/>
              <a:ext cx="588992" cy="403978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B1C2B083-310D-4D6A-9CAA-104AACF887F8}"/>
                </a:ext>
              </a:extLst>
            </p:cNvPr>
            <p:cNvSpPr/>
            <p:nvPr/>
          </p:nvSpPr>
          <p:spPr>
            <a:xfrm rot="20371609">
              <a:off x="2274940" y="870621"/>
              <a:ext cx="211765" cy="155966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9" name="右箭头 8"/>
          <p:cNvSpPr/>
          <p:nvPr/>
        </p:nvSpPr>
        <p:spPr>
          <a:xfrm>
            <a:off x="2902748" y="385085"/>
            <a:ext cx="1543017" cy="78065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STEP1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462258" y="385085"/>
            <a:ext cx="5809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通过爬虫对天气预报的网站中的空气指标进行爬取，将网站上每个城市天气的各项指标导入</a:t>
            </a:r>
            <a:r>
              <a:rPr lang="en-US" altLang="zh-CN" sz="2000" dirty="0"/>
              <a:t>Excel</a:t>
            </a:r>
            <a:r>
              <a:rPr lang="zh-CN" altLang="zh-CN" sz="2000" dirty="0"/>
              <a:t>，对数据进行整理，删除异常数据。</a:t>
            </a:r>
            <a:endParaRPr lang="zh-CN" altLang="en-US" sz="2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92" y="1319123"/>
            <a:ext cx="10572806" cy="556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3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红黑三角线条PPT模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1002</Words>
  <Application>Microsoft Office PowerPoint</Application>
  <PresentationFormat>自定义</PresentationFormat>
  <Paragraphs>150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微软雅黑 Light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简约红黑三角线条PPT模板</dc:title>
  <dc:creator>优品PPT</dc:creator>
  <cp:keywords>http:/www.ypppt.com</cp:keywords>
  <cp:lastModifiedBy>yukun huang</cp:lastModifiedBy>
  <cp:revision>90</cp:revision>
  <dcterms:modified xsi:type="dcterms:W3CDTF">2018-12-18T12:39:57Z</dcterms:modified>
</cp:coreProperties>
</file>