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97" r:id="rId3"/>
    <p:sldId id="290" r:id="rId4"/>
    <p:sldId id="301" r:id="rId5"/>
    <p:sldId id="285" r:id="rId6"/>
    <p:sldId id="286" r:id="rId7"/>
    <p:sldId id="288" r:id="rId8"/>
    <p:sldId id="298" r:id="rId9"/>
    <p:sldId id="289" r:id="rId10"/>
    <p:sldId id="291" r:id="rId11"/>
    <p:sldId id="292" r:id="rId12"/>
    <p:sldId id="293" r:id="rId13"/>
    <p:sldId id="294" r:id="rId14"/>
    <p:sldId id="299" r:id="rId15"/>
    <p:sldId id="300" r:id="rId16"/>
    <p:sldId id="295" r:id="rId17"/>
    <p:sldId id="296" r:id="rId18"/>
    <p:sldId id="311" r:id="rId19"/>
    <p:sldId id="302" r:id="rId20"/>
    <p:sldId id="315" r:id="rId21"/>
    <p:sldId id="312" r:id="rId22"/>
    <p:sldId id="303" r:id="rId23"/>
    <p:sldId id="307" r:id="rId24"/>
    <p:sldId id="304" r:id="rId25"/>
    <p:sldId id="306" r:id="rId26"/>
    <p:sldId id="305" r:id="rId27"/>
    <p:sldId id="308" r:id="rId28"/>
    <p:sldId id="309" r:id="rId29"/>
    <p:sldId id="310" r:id="rId30"/>
    <p:sldId id="313" r:id="rId31"/>
    <p:sldId id="314" r:id="rId32"/>
    <p:sldId id="316" r:id="rId33"/>
    <p:sldId id="318" r:id="rId34"/>
    <p:sldId id="319" r:id="rId35"/>
    <p:sldId id="31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03"/>
    <a:srgbClr val="FF8FBF"/>
    <a:srgbClr val="FFB3CF"/>
    <a:srgbClr val="FFFFFF"/>
    <a:srgbClr val="FFB8D8"/>
    <a:srgbClr val="FF7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01220-60D5-748B-4E81-63A93E586C22}" v="522" dt="2024-06-10T17:55:07.736"/>
    <p1510:client id="{C1AC7E9D-9A04-79B0-5D48-97D42D9A04A5}" v="1548" dt="2024-06-11T07:39:32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05:47:21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18722 9095 16383 0 0,'6'0'0'0'0,"7"0"0"0"0,7 0 0 0 0,7 0 0 0 0,3 0 0 0 0,4 0 0 0 0,0 0 0 0 0,1 0 0 0 0,0 0 0 0 0,0 0 0 0 0,-1 0 0 0 0,1 0 0 0 0,-1 0 0 0 0,-1 0 0 0 0,1 0 0 0 0,0 0 0 0 0,-1 0 0 0 0,1 0 0 0 0,-1 0 0 0 0,1 0 0 0 0,-1 0 0 0 0,1 0 0 0 0,-1 0 0 0 0,1 0 0 0 0,0 0 0 0 0,-1 0 0 0 0,1 0 0 0 0,-1-5 0 0 0,1-3 0 0 0,0 1 0 0 0,-1 1 0 0 0,-5-4 0 0 0,-2 0 0 0 0,0 1 0 0 0,2 3 0 0 0,2 2 0 0 0,1 1 0 0 0,1 2 0 0 0,1 1 0 0 0,-5-5 0 0 0,-2-2 0 0 0,1 0 0 0 0,1 1 0 0 0,2 2 0 0 0,-5-4 0 0 0,0-1 0 0 0,1 2 0 0 0,1 1 0 0 0,3 2 0 0 0,1 2 0 0 0,-4-5 0 0 0,-1-1 0 0 0,0 1 0 0 0,3-4 0 0 0,0-1 0 0 0,3 3 0 0 0,-5-4 0 0 0,-2 1 0 0 0,2 2 0 0 0,1 3 0 0 0,1 3 0 0 0,-3-4 0 0 0,-1-1 0 0 0,1 2 0 0 0,2-4 0 0 0,1 0 0 0 0,3 2 0 0 0,0 2 0 0 0,2 2 0 0 0,-1 3 0 0 0,-4-5 0 0 0,-3-1 0 0 0,1 1 0 0 0,1 2 0 0 0,-4-4 0 0 0,-1-1 0 0 0,2 2 0 0 0,-3-4 0 0 0,0 0 0 0 0,1 3 0 0 0,4 2 0 0 0,2 2 0 0 0,3 3 0 0 0,-5-5 0 0 0,-2 0 0 0 0,-4-6 0 0 0,0 0 0 0 0,2 2 0 0 0,2 3 0 0 0,-2-3 0 0 0,0 1 0 0 0,-3-5 0 0 0,-1 2 0 0 0,4 2 0 0 0,3 3 0 0 0,2 3 0 0 0,-2-4 0 0 0,-1 1 0 0 0,-5-5 0 0 0,1 0 0 0 0,2 2 0 0 0,-3-3 0 0 0,1 2 0 0 0,-4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05:47:21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20309 8419 16383 0 0,'6'0'0'0'0,"7"0"0"0"0,8 0 0 0 0,5 0 0 0 0,5 0 0 0 0,2 0 0 0 0,-4 6 0 0 0,-2 1 0 0 0,1 1 0 0 0,1-3 0 0 0,1 0 0 0 0,2-3 0 0 0,1 0 0 0 0,0-2 0 0 0,0 0 0 0 0,-5 6 0 0 0,-7 7 0 0 0,-8 7 0 0 0,-5 6 0 0 0,-5 4 0 0 0,-3 3 0 0 0,0 2 0 0 0,-8-6 0 0 0,-1-1 0 0 0,1-1 0 0 0,1 2 0 0 0,-3-5 0 0 0,-1 0 0 0 0,-3-5 0 0 0,0 1 0 0 0,2-4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04:33:14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20754 9809 16383 0 0,'6'6'0'0'0,"7"2"0"0"0,7 5 0 0 0,13 6 0 0 0,16 6 0 0 0,7 4 0 0 0,16 2 0 0 0,19 9 0 0 0,16-4 0 0 0,8-1 0 0 0,-5-8 0 0 0,-3-1 0 0 0,-9-7 0 0 0,-16-5 0 0 0,-9-6 0 0 0,-12-4 0 0 0,-11-2 0 0 0,-8-2 0 0 0,-5-1 0 0 0,-4-1 0 0 0,-1 1 0 0 0,5 0 0 0 0,8 1 0 0 0,1-1 0 0 0,0 1 0 0 0,8 0 0 0 0,7 0 0 0 0,-2 0 0 0 0,2 0 0 0 0,-5 0 0 0 0,-1 0 0 0 0,-3-5 0 0 0,-5-3 0 0 0,1 1 0 0 0,3-5 0 0 0,0 1 0 0 0,-4 1 0 0 0,1 3 0 0 0,-1 2 0 0 0,-3 2 0 0 0,3-4 0 0 0,-2 0 0 0 0,-2 0 0 0 0,-3 1 0 0 0,-3 3 0 0 0,-1 0 0 0 0,-2 2 0 0 0,0 1 0 0 0,-1-6 0 0 0,6-7 0 0 0,1-1 0 0 0,1 1 0 0 0,-2-2 0 0 0,-2 1 0 0 0,0 2 0 0 0,3 5 0 0 0,2-4 0 0 0,-1 1 0 0 0,-8-3 0 0 0,3-1 0 0 0,0 3 0 0 0,0 4 0 0 0,0 2 0 0 0,-1-4 0 0 0,5-5 0 0 0,2-1 0 0 0,-7-3 0 0 0,-3 1 0 0 0,-1 3 0 0 0,-1-1 0 0 0,6-4 0 0 0,9-4 0 0 0,2 1 0 0 0,-1 5 0 0 0,-3-1 0 0 0,-3-2 0 0 0,-2-5 0 0 0,-2 3 0 0 0,-2 5 0 0 0,-6 0 0 0 0,-3 2 0 0 0,1-2 0 0 0,1 3 0 0 0,-4-3 0 0 0,1 2 0 0 0,0-3 0 0 0,-2-3 0 0 0,0 1 0 0 0,2 5 0 0 0,-3-1 0 0 0,-5-4 0 0 0,0 1 0 0 0,4 5 0 0 0,-3-1 0 0 0,-3-5 0 0 0,2 2 0 0 0,3 4 0 0 0,-1-1 0 0 0,-4-5 0 0 0,1 2 0 0 0,-1-1 0 0 0,-4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1T04:33:14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23167 9199 16383 0 0,'6'0'0'0'0,"7"0"0"0"0,7 0 0 0 0,7 0 0 0 0,3 0 0 0 0,4 0 0 0 0,0 0 0 0 0,1 0 0 0 0,0 0 0 0 0,0 0 0 0 0,-6-5 0 0 0,-3-3 0 0 0,1 1 0 0 0,1 1 0 0 0,1 2 0 0 0,-3-4 0 0 0,-2-1 0 0 0,-4 7 0 0 0,-5 9 0 0 0,-6 10 0 0 0,-4 7 0 0 0,-3 5 0 0 0,-2 4 0 0 0,-1 2 0 0 0,-6-5 0 0 0,-1-3 0 0 0,-1 1 0 0 0,3 1 0 0 0,-4 1 0 0 0,-1 2 0 0 0,3 0 0 0 0,1 1 0 0 0,3 1 0 0 0,2 0 0 0 0,1-6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A4800-DD02-6E7B-8A7C-9BDD71FB9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8364B1-14E9-603F-1EF2-457C7DE3B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109BB-E211-9414-93F2-072D59D9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8E8E3-BC1F-9B1C-6118-06731DFF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8698A-750C-BD4B-87D9-E7DB2EB5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983DB-ED88-89E9-6B3F-01C9D7A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E32A6-EF9B-1BFC-2A0E-8FA180A81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6939-2DF8-EE0D-935D-3B233B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3E28B-193F-DC9F-D923-A38149C1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E14C5-D674-E80D-8250-3299EA02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5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28176-4CF5-4DBA-C166-C0C138B6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600DE-9D79-7994-F9A9-8B653AF0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7D331-A157-C736-01C0-1E08643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FD029-DFFE-6BA3-F874-5D0164D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C2C5-0FB5-8627-ABD6-1E092201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CF7A6-433C-7E55-23B6-F9EB393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DD3CE-F4A1-C013-352A-1E403ED4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7EA3E-FBBD-089E-9FD9-F7D01C7B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5C55-A602-802C-44F6-75D72489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75987-964D-9652-1AA0-D6135735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C94F-0F85-801E-9243-659B7C24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03926-486E-B9F8-1AA5-445F9BE9D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35479-0711-BAB0-FB0A-AFB4CF30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888B8-1682-F019-6513-99059AA0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22436-2CC6-3CD2-9530-DA5ED5B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4564C-761E-A749-FAD5-54E573EC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FDE98-9CFD-BF13-954F-48CC60FA8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1251E-6F81-30DB-7716-C5633F98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8F327-2B9A-4730-2226-66CCE13F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A1363-CFFF-01C4-28CB-9EFCBFAF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9E617-675C-8FA6-8CD7-283DFF7C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4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320B-C984-39AF-F77B-98C74299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A525F-DD92-B7D0-B3DE-D88D01DF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56B40-A9F9-AB5D-3499-00AFA2781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CCF7CB-3235-12F5-3B9D-7721CE005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F2C95-8FE8-1B38-C30A-3C143451C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BC41A-F963-9423-5F47-A4CF467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15004D-DA63-9E0E-6C1C-8BF0862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6CEEB1-3C15-317B-9169-0F112EF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0E7D8-1625-494D-68FC-BC54DFD8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83DC3D-825F-41C0-065C-C11185B4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1E512-9A8E-84DA-82FC-C22226FB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C8D18-FD64-62CF-A27F-8407DF3D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2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1F49A0-869F-7536-84A9-28E02CE5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DA127-7AA6-FEF5-AD27-3E60787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FC0CA-F016-45E6-44AC-4A31E6D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05A93-2F3B-F3C2-54BD-47CF155A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27AEE-4796-38C6-5A85-A5721FE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508BB-2D01-E468-3874-D0A4A892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3B218-4789-D3B0-4E41-54C021EA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42A59-6117-203C-4BAB-F1485DCB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46EF8-4760-E503-1189-A4230DFF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3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308B0-3489-93FC-9855-778C7DFC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5F1171-6E01-16F1-231C-630661B2C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F98EF-2A9C-74E5-C9F2-B48ED4B6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13193-C89E-6BF7-C3A2-E44AFD4A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E6A02-93BA-FD55-2228-56E44503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3C83-055E-0E9A-A72B-62A60613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0856AD-C018-28DB-C1EC-E89BD3E7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A8A5B-4138-D285-6ABE-FF8DD5D3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EDBE-AABD-3697-E03B-3720B15F2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F8572-77AE-4C02-BF52-A76B4A708A6A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F246A-9BF0-D53E-B4A2-5835EF87A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D284-262D-AE25-3A46-DD14B8DB9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DD5F4-48CB-4D7D-A4B1-9F813B645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6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80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nys1211/ai/raw/main/flowers.z02" TargetMode="External"/><Relationship Id="rId2" Type="http://schemas.openxmlformats.org/officeDocument/2006/relationships/hyperlink" Target="https://github.com/ynys1211/ai/raw/main/flowers.z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nys1211/ai/raw/main/flowers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E5958B-9687-91E5-87A3-9B0B960530B2}"/>
              </a:ext>
            </a:extLst>
          </p:cNvPr>
          <p:cNvSpPr/>
          <p:nvPr/>
        </p:nvSpPr>
        <p:spPr>
          <a:xfrm>
            <a:off x="444500" y="697128"/>
            <a:ext cx="11277600" cy="576717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7135F9-9198-543A-469E-D6A6262E5C1A}"/>
              </a:ext>
            </a:extLst>
          </p:cNvPr>
          <p:cNvSpPr/>
          <p:nvPr/>
        </p:nvSpPr>
        <p:spPr>
          <a:xfrm flipV="1">
            <a:off x="1288904" y="2558267"/>
            <a:ext cx="9836296" cy="45719"/>
          </a:xfrm>
          <a:prstGeom prst="rect">
            <a:avLst/>
          </a:prstGeom>
          <a:solidFill>
            <a:srgbClr val="0069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83F6-F20B-9258-3B7C-60532A58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43" y="74511"/>
            <a:ext cx="974730" cy="567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5989A-2BE5-1EE6-CA14-DC752AC0B729}"/>
              </a:ext>
            </a:extLst>
          </p:cNvPr>
          <p:cNvSpPr txBox="1"/>
          <p:nvPr/>
        </p:nvSpPr>
        <p:spPr>
          <a:xfrm>
            <a:off x="5125747" y="5134749"/>
            <a:ext cx="175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2024-1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A844-7AB1-99BF-BE02-A82C865EACB4}"/>
              </a:ext>
            </a:extLst>
          </p:cNvPr>
          <p:cNvSpPr txBox="1"/>
          <p:nvPr/>
        </p:nvSpPr>
        <p:spPr>
          <a:xfrm>
            <a:off x="4927742" y="5722223"/>
            <a:ext cx="2124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최예나</a:t>
            </a:r>
            <a:endParaRPr lang="en-US" altLang="ko-KR" sz="2800" b="1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838D2-2F1D-52E7-7889-54AD83FBA446}"/>
              </a:ext>
            </a:extLst>
          </p:cNvPr>
          <p:cNvSpPr txBox="1"/>
          <p:nvPr/>
        </p:nvSpPr>
        <p:spPr>
          <a:xfrm>
            <a:off x="5111891" y="4553073"/>
            <a:ext cx="175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AI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프로젝트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I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FCD2A-C774-3650-AB0A-F7693F299A0A}"/>
              </a:ext>
            </a:extLst>
          </p:cNvPr>
          <p:cNvSpPr txBox="1"/>
          <p:nvPr/>
        </p:nvSpPr>
        <p:spPr>
          <a:xfrm>
            <a:off x="1103587" y="1813033"/>
            <a:ext cx="102278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>
                <a:ea typeface="맑은 고딕"/>
              </a:rPr>
              <a:t>꽃 이미지 다중 분류 - 중간</a:t>
            </a:r>
          </a:p>
        </p:txBody>
      </p:sp>
    </p:spTree>
    <p:extLst>
      <p:ext uri="{BB962C8B-B14F-4D97-AF65-F5344CB8AC3E}">
        <p14:creationId xmlns:p14="http://schemas.microsoft.com/office/powerpoint/2010/main" val="17551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5"/>
            <a:ext cx="10795000" cy="13382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모델 학습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65" y="1559364"/>
            <a:ext cx="11093668" cy="4919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2000">
                <a:solidFill>
                  <a:srgbClr val="0000FF"/>
                </a:solidFill>
                <a:ea typeface="+mn-lt"/>
                <a:cs typeface="+mn-lt"/>
              </a:rPr>
              <a:t>!</a:t>
            </a:r>
            <a:r>
              <a:rPr lang="ko-KR" sz="2000" err="1">
                <a:ea typeface="+mn-lt"/>
                <a:cs typeface="+mn-lt"/>
              </a:rPr>
              <a:t>pip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install</a:t>
            </a:r>
            <a:r>
              <a:rPr lang="ko-KR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split-folders</a:t>
            </a:r>
            <a:endParaRPr lang="ko-KR" sz="2000" err="1"/>
          </a:p>
          <a:p>
            <a:pPr>
              <a:buNone/>
            </a:pPr>
            <a:r>
              <a:rPr lang="en-US" altLang="ko-KR" sz="2000">
                <a:ea typeface="맑은 고딕"/>
              </a:rPr>
              <a:t>'split-folders' </a:t>
            </a:r>
            <a:r>
              <a:rPr lang="en-US" altLang="ko-KR" sz="2000" err="1">
                <a:ea typeface="맑은 고딕"/>
              </a:rPr>
              <a:t>데이터셋을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훈련</a:t>
            </a:r>
            <a:r>
              <a:rPr lang="en-US" altLang="ko-KR" sz="2000">
                <a:ea typeface="맑은 고딕"/>
              </a:rPr>
              <a:t>, </a:t>
            </a:r>
            <a:r>
              <a:rPr lang="en-US" altLang="ko-KR" sz="2000" err="1">
                <a:ea typeface="맑은 고딕"/>
              </a:rPr>
              <a:t>검증</a:t>
            </a:r>
            <a:r>
              <a:rPr lang="en-US" altLang="ko-KR" sz="2000">
                <a:ea typeface="맑은 고딕"/>
              </a:rPr>
              <a:t>, </a:t>
            </a:r>
            <a:r>
              <a:rPr lang="en-US" altLang="ko-KR" sz="2000" err="1">
                <a:ea typeface="맑은 고딕"/>
              </a:rPr>
              <a:t>테스트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세트로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나누는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작업을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돕는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solidFill>
                  <a:srgbClr val="FF0000"/>
                </a:solidFill>
                <a:ea typeface="맑은 고딕"/>
              </a:rPr>
              <a:t>유틸리티</a:t>
            </a:r>
            <a:r>
              <a:rPr lang="en-US" altLang="ko-KR" sz="200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2000" err="1">
                <a:solidFill>
                  <a:srgbClr val="FF0000"/>
                </a:solidFill>
                <a:ea typeface="맑은 고딕"/>
              </a:rPr>
              <a:t>라이브러리</a:t>
            </a:r>
            <a:endParaRPr lang="en-US" altLang="ko-KR" sz="2000">
              <a:solidFill>
                <a:srgbClr val="FF0000"/>
              </a:solidFill>
              <a:ea typeface="맑은 고딕"/>
            </a:endParaRPr>
          </a:p>
          <a:p>
            <a:pPr>
              <a:buNone/>
            </a:pPr>
            <a:endParaRPr lang="en-US" altLang="ko-KR" sz="2000">
              <a:solidFill>
                <a:srgbClr val="FF0000"/>
              </a:solidFill>
              <a:ea typeface="맑은 고딕"/>
            </a:endParaRPr>
          </a:p>
          <a:p>
            <a:pPr>
              <a:buNone/>
            </a:pPr>
            <a:endParaRPr lang="en-US" altLang="ko-KR" sz="2000">
              <a:solidFill>
                <a:srgbClr val="FF0000"/>
              </a:solidFill>
              <a:ea typeface="맑은 고딕"/>
            </a:endParaRPr>
          </a:p>
          <a:p>
            <a:pPr>
              <a:buNone/>
            </a:pPr>
            <a:r>
              <a:rPr lang="ko-KR" sz="2000" err="1">
                <a:ea typeface="+mn-lt"/>
                <a:cs typeface="+mn-lt"/>
              </a:rPr>
              <a:t>splitfolders.ratio</a:t>
            </a:r>
            <a:r>
              <a:rPr lang="ko-KR" sz="2000">
                <a:ea typeface="+mn-lt"/>
                <a:cs typeface="+mn-lt"/>
              </a:rPr>
              <a:t>(</a:t>
            </a:r>
            <a:r>
              <a:rPr lang="ko-KR" sz="2000" err="1">
                <a:ea typeface="+mn-lt"/>
                <a:cs typeface="+mn-lt"/>
              </a:rPr>
              <a:t>parent_path</a:t>
            </a:r>
            <a:r>
              <a:rPr lang="ko-KR" sz="2000">
                <a:ea typeface="+mn-lt"/>
                <a:cs typeface="+mn-lt"/>
              </a:rPr>
              <a:t>, </a:t>
            </a:r>
            <a:r>
              <a:rPr lang="ko-KR" sz="2000" err="1">
                <a:ea typeface="+mn-lt"/>
                <a:cs typeface="+mn-lt"/>
              </a:rPr>
              <a:t>output</a:t>
            </a:r>
            <a:r>
              <a:rPr lang="ko-KR" sz="2000">
                <a:ea typeface="+mn-lt"/>
                <a:cs typeface="+mn-lt"/>
              </a:rPr>
              <a:t>=</a:t>
            </a:r>
            <a:r>
              <a:rPr lang="ko-KR" sz="2000">
                <a:solidFill>
                  <a:srgbClr val="A31515"/>
                </a:solidFill>
                <a:ea typeface="+mn-lt"/>
                <a:cs typeface="+mn-lt"/>
              </a:rPr>
              <a:t>"</a:t>
            </a:r>
            <a:r>
              <a:rPr lang="ko-KR" sz="2000" err="1">
                <a:solidFill>
                  <a:srgbClr val="A31515"/>
                </a:solidFill>
                <a:ea typeface="+mn-lt"/>
                <a:cs typeface="+mn-lt"/>
              </a:rPr>
              <a:t>splittedfolder</a:t>
            </a:r>
            <a:r>
              <a:rPr lang="ko-KR" sz="2000">
                <a:solidFill>
                  <a:srgbClr val="A31515"/>
                </a:solidFill>
                <a:ea typeface="+mn-lt"/>
                <a:cs typeface="+mn-lt"/>
              </a:rPr>
              <a:t>"</a:t>
            </a:r>
            <a:r>
              <a:rPr lang="ko-KR" sz="2000">
                <a:ea typeface="+mn-lt"/>
                <a:cs typeface="+mn-lt"/>
              </a:rPr>
              <a:t>, </a:t>
            </a:r>
            <a:r>
              <a:rPr lang="ko-KR" sz="2000" err="1">
                <a:ea typeface="+mn-lt"/>
                <a:cs typeface="+mn-lt"/>
              </a:rPr>
              <a:t>seed</a:t>
            </a:r>
            <a:r>
              <a:rPr lang="ko-KR" sz="2000">
                <a:ea typeface="+mn-lt"/>
                <a:cs typeface="+mn-lt"/>
              </a:rPr>
              <a:t>=</a:t>
            </a:r>
            <a:r>
              <a:rPr lang="ko-KR" sz="2000">
                <a:solidFill>
                  <a:srgbClr val="116644"/>
                </a:solidFill>
                <a:ea typeface="+mn-lt"/>
                <a:cs typeface="+mn-lt"/>
              </a:rPr>
              <a:t>213</a:t>
            </a:r>
            <a:r>
              <a:rPr lang="ko-KR" sz="2000">
                <a:ea typeface="+mn-lt"/>
                <a:cs typeface="+mn-lt"/>
              </a:rPr>
              <a:t>, </a:t>
            </a:r>
            <a:r>
              <a:rPr lang="ko-KR" sz="2000" err="1">
                <a:ea typeface="+mn-lt"/>
                <a:cs typeface="+mn-lt"/>
              </a:rPr>
              <a:t>ratio</a:t>
            </a:r>
            <a:r>
              <a:rPr lang="ko-KR" sz="2000">
                <a:ea typeface="+mn-lt"/>
                <a:cs typeface="+mn-lt"/>
              </a:rPr>
              <a:t>=(</a:t>
            </a:r>
            <a:r>
              <a:rPr lang="ko-KR" sz="2000">
                <a:solidFill>
                  <a:srgbClr val="116644"/>
                </a:solidFill>
                <a:ea typeface="+mn-lt"/>
                <a:cs typeface="+mn-lt"/>
              </a:rPr>
              <a:t>.8</a:t>
            </a:r>
            <a:r>
              <a:rPr lang="ko-KR" sz="2000">
                <a:ea typeface="+mn-lt"/>
                <a:cs typeface="+mn-lt"/>
              </a:rPr>
              <a:t>, </a:t>
            </a:r>
            <a:r>
              <a:rPr lang="ko-KR" sz="2000">
                <a:solidFill>
                  <a:srgbClr val="116644"/>
                </a:solidFill>
                <a:ea typeface="+mn-lt"/>
                <a:cs typeface="+mn-lt"/>
              </a:rPr>
              <a:t>.1</a:t>
            </a:r>
            <a:r>
              <a:rPr lang="ko-KR" sz="2000">
                <a:ea typeface="+mn-lt"/>
                <a:cs typeface="+mn-lt"/>
              </a:rPr>
              <a:t>, </a:t>
            </a:r>
            <a:r>
              <a:rPr lang="ko-KR" sz="2000">
                <a:solidFill>
                  <a:srgbClr val="116644"/>
                </a:solidFill>
                <a:ea typeface="+mn-lt"/>
                <a:cs typeface="+mn-lt"/>
              </a:rPr>
              <a:t>.1</a:t>
            </a:r>
            <a:r>
              <a:rPr lang="ko-KR" sz="2000">
                <a:ea typeface="+mn-lt"/>
                <a:cs typeface="+mn-lt"/>
              </a:rPr>
              <a:t>))</a:t>
            </a:r>
            <a:endParaRPr lang="ko-KR" sz="2000">
              <a:ea typeface="맑은 고딕"/>
            </a:endParaRPr>
          </a:p>
          <a:p>
            <a:pPr marL="0" indent="0">
              <a:buNone/>
            </a:pPr>
            <a:r>
              <a:rPr lang="ko-KR" sz="2000" b="1" err="1">
                <a:solidFill>
                  <a:srgbClr val="0D0D0D"/>
                </a:solidFill>
                <a:ea typeface="+mn-lt"/>
                <a:cs typeface="+mn-lt"/>
              </a:rPr>
              <a:t>parent_path</a:t>
            </a:r>
            <a:r>
              <a:rPr lang="ko-KR" sz="2000">
                <a:solidFill>
                  <a:srgbClr val="0D0D0D"/>
                </a:solidFill>
                <a:ea typeface="+mn-lt"/>
                <a:cs typeface="+mn-lt"/>
              </a:rPr>
              <a:t>: 원본 데이터가 있는 디렉토리의 경로</a:t>
            </a:r>
          </a:p>
          <a:p>
            <a:pPr marL="0" indent="0">
              <a:buNone/>
            </a:pPr>
            <a:r>
              <a:rPr lang="ko-KR" sz="2000" b="1" err="1">
                <a:solidFill>
                  <a:srgbClr val="0D0D0D"/>
                </a:solidFill>
                <a:ea typeface="+mn-lt"/>
                <a:cs typeface="+mn-lt"/>
              </a:rPr>
              <a:t>seed</a:t>
            </a:r>
            <a:r>
              <a:rPr lang="ko-KR" sz="2000">
                <a:solidFill>
                  <a:srgbClr val="0D0D0D"/>
                </a:solidFill>
                <a:ea typeface="+mn-lt"/>
                <a:cs typeface="+mn-lt"/>
              </a:rPr>
              <a:t>: 랜덤 </a:t>
            </a:r>
            <a:r>
              <a:rPr lang="ko-KR" sz="2000" err="1">
                <a:solidFill>
                  <a:srgbClr val="0D0D0D"/>
                </a:solidFill>
                <a:ea typeface="+mn-lt"/>
                <a:cs typeface="+mn-lt"/>
              </a:rPr>
              <a:t>시드</a:t>
            </a:r>
            <a:r>
              <a:rPr lang="ko-KR" sz="2000">
                <a:solidFill>
                  <a:srgbClr val="0D0D0D"/>
                </a:solidFill>
                <a:ea typeface="+mn-lt"/>
                <a:cs typeface="+mn-lt"/>
              </a:rPr>
              <a:t> 값</a:t>
            </a:r>
          </a:p>
          <a:p>
            <a:pPr marL="0" indent="0">
              <a:buNone/>
            </a:pPr>
            <a:r>
              <a:rPr lang="ko-KR" sz="2000" b="1" err="1">
                <a:solidFill>
                  <a:srgbClr val="0D0D0D"/>
                </a:solidFill>
                <a:ea typeface="+mn-lt"/>
                <a:cs typeface="+mn-lt"/>
              </a:rPr>
              <a:t>ratio</a:t>
            </a:r>
            <a:r>
              <a:rPr lang="ko-KR" sz="2000">
                <a:solidFill>
                  <a:srgbClr val="0D0D0D"/>
                </a:solidFill>
                <a:ea typeface="+mn-lt"/>
                <a:cs typeface="+mn-lt"/>
              </a:rPr>
              <a:t>: 훈련, 검증, 테스트 세트의 비율을 설정</a:t>
            </a:r>
          </a:p>
          <a:p>
            <a:pPr marL="0" indent="0">
              <a:buNone/>
            </a:pPr>
            <a:r>
              <a:rPr lang="ko-KR" altLang="en-US" sz="2000" err="1">
                <a:solidFill>
                  <a:srgbClr val="0D0D0D"/>
                </a:solidFill>
                <a:ea typeface="맑은 고딕"/>
              </a:rPr>
              <a:t>Training</a:t>
            </a:r>
            <a:r>
              <a:rPr lang="ko-KR" altLang="en-US" sz="2000">
                <a:solidFill>
                  <a:srgbClr val="0D0D0D"/>
                </a:solidFill>
                <a:ea typeface="맑은 고딕"/>
              </a:rPr>
              <a:t> </a:t>
            </a:r>
            <a:r>
              <a:rPr lang="ko-KR" altLang="en-US" sz="2000" err="1">
                <a:solidFill>
                  <a:srgbClr val="0D0D0D"/>
                </a:solidFill>
                <a:ea typeface="맑은 고딕"/>
              </a:rPr>
              <a:t>set</a:t>
            </a:r>
            <a:r>
              <a:rPr lang="ko-KR" altLang="en-US" sz="2000">
                <a:solidFill>
                  <a:srgbClr val="0D0D0D"/>
                </a:solidFill>
                <a:ea typeface="맑은 고딕"/>
              </a:rPr>
              <a:t> : 80%   </a:t>
            </a:r>
            <a:r>
              <a:rPr lang="ko-KR" sz="2000">
                <a:solidFill>
                  <a:srgbClr val="0D0D0D"/>
                </a:solidFill>
                <a:latin typeface="Malgun Gothic"/>
                <a:ea typeface="Malgun Gothic"/>
              </a:rPr>
              <a:t>   </a:t>
            </a:r>
            <a:r>
              <a:rPr lang="ko-KR" altLang="en-US" sz="2000" err="1">
                <a:solidFill>
                  <a:srgbClr val="0D0D0D"/>
                </a:solidFill>
                <a:ea typeface="맑은 고딕"/>
              </a:rPr>
              <a:t>test</a:t>
            </a:r>
            <a:r>
              <a:rPr lang="ko-KR" altLang="en-US" sz="2000">
                <a:solidFill>
                  <a:srgbClr val="0D0D0D"/>
                </a:solidFill>
                <a:ea typeface="맑은 고딕"/>
              </a:rPr>
              <a:t> </a:t>
            </a:r>
            <a:r>
              <a:rPr lang="ko-KR" altLang="en-US" sz="2000" err="1">
                <a:solidFill>
                  <a:srgbClr val="0D0D0D"/>
                </a:solidFill>
                <a:ea typeface="맑은 고딕"/>
              </a:rPr>
              <a:t>set</a:t>
            </a:r>
            <a:r>
              <a:rPr lang="ko-KR" altLang="en-US" sz="2000">
                <a:solidFill>
                  <a:srgbClr val="0D0D0D"/>
                </a:solidFill>
                <a:ea typeface="맑은 고딕"/>
              </a:rPr>
              <a:t> : 10%</a:t>
            </a:r>
            <a:r>
              <a:rPr lang="ko-KR" sz="2000">
                <a:solidFill>
                  <a:srgbClr val="0D0D0D"/>
                </a:solidFill>
                <a:latin typeface="Malgun Gothic"/>
                <a:ea typeface="Malgun Gothic"/>
              </a:rPr>
              <a:t>      </a:t>
            </a:r>
            <a:r>
              <a:rPr lang="ko-KR" altLang="en-US" sz="2000" err="1">
                <a:solidFill>
                  <a:srgbClr val="0D0D0D"/>
                </a:solidFill>
                <a:ea typeface="맑은 고딕"/>
              </a:rPr>
              <a:t>validation</a:t>
            </a:r>
            <a:r>
              <a:rPr lang="ko-KR" altLang="en-US" sz="2000">
                <a:solidFill>
                  <a:srgbClr val="0D0D0D"/>
                </a:solidFill>
                <a:ea typeface="맑은 고딕"/>
              </a:rPr>
              <a:t> </a:t>
            </a:r>
            <a:r>
              <a:rPr lang="ko-KR" altLang="en-US" sz="2000" err="1">
                <a:solidFill>
                  <a:srgbClr val="0D0D0D"/>
                </a:solidFill>
                <a:ea typeface="맑은 고딕"/>
              </a:rPr>
              <a:t>set</a:t>
            </a:r>
            <a:r>
              <a:rPr lang="ko-KR" altLang="en-US" sz="2000">
                <a:solidFill>
                  <a:srgbClr val="0D0D0D"/>
                </a:solidFill>
                <a:ea typeface="맑은 고딕"/>
              </a:rPr>
              <a:t> : 10%</a:t>
            </a:r>
          </a:p>
          <a:p>
            <a:pPr marL="0" indent="0">
              <a:buNone/>
            </a:pPr>
            <a:endParaRPr lang="ko-KR" altLang="en-US" sz="2000">
              <a:solidFill>
                <a:srgbClr val="0D0D0D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solidFill>
                <a:srgbClr val="0D0D0D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rgbClr val="0D0D0D"/>
                </a:solidFill>
                <a:ea typeface="맑은 고딕"/>
              </a:rPr>
              <a:t>결과 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495129-A03A-3991-1449-D1045183C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" r="6210" b="1869"/>
          <a:stretch/>
        </p:blipFill>
        <p:spPr>
          <a:xfrm>
            <a:off x="1533525" y="5586413"/>
            <a:ext cx="8503161" cy="8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65125"/>
            <a:ext cx="9296400" cy="11604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클래스별 랜덤 이미지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65" y="1377623"/>
            <a:ext cx="10725368" cy="54430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classnames</a:t>
            </a:r>
            <a:r>
              <a:rPr lang="en-US" sz="2000">
                <a:ea typeface="+mn-lt"/>
                <a:cs typeface="+mn-lt"/>
              </a:rPr>
              <a:t> =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795E26"/>
                </a:solidFill>
                <a:ea typeface="+mn-lt"/>
                <a:cs typeface="+mn-lt"/>
              </a:rPr>
              <a:t>sorted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altLang="ko-KR" sz="2000" err="1">
                <a:ea typeface="+mn-lt"/>
                <a:cs typeface="+mn-lt"/>
              </a:rPr>
              <a:t>.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listdir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parent_path</a:t>
            </a:r>
            <a:r>
              <a:rPr lang="en-US" sz="2000">
                <a:ea typeface="+mn-lt"/>
                <a:cs typeface="+mn-lt"/>
              </a:rPr>
              <a:t>))</a:t>
            </a:r>
            <a:endParaRPr lang="ko-KR" sz="2000">
              <a:ea typeface="맑은 고딕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fig, </a:t>
            </a:r>
            <a:r>
              <a:rPr lang="en-US" sz="2000">
                <a:ea typeface="+mn-lt"/>
                <a:cs typeface="+mn-lt"/>
              </a:rPr>
              <a:t>axes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= </a:t>
            </a:r>
            <a:r>
              <a:rPr lang="en-US" sz="2000" err="1">
                <a:ea typeface="+mn-lt"/>
                <a:cs typeface="+mn-lt"/>
              </a:rPr>
              <a:t>plt.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subplots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116644"/>
                </a:solidFill>
                <a:ea typeface="+mn-lt"/>
                <a:cs typeface="+mn-lt"/>
              </a:rPr>
              <a:t>4</a:t>
            </a:r>
            <a:r>
              <a:rPr lang="en-US" sz="2000">
                <a:ea typeface="+mn-lt"/>
                <a:cs typeface="+mn-lt"/>
              </a:rPr>
              <a:t>,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116644"/>
                </a:solidFill>
                <a:ea typeface="+mn-lt"/>
                <a:cs typeface="+mn-lt"/>
              </a:rPr>
              <a:t>4</a:t>
            </a:r>
            <a:r>
              <a:rPr lang="en-US" sz="2000">
                <a:ea typeface="+mn-lt"/>
                <a:cs typeface="+mn-lt"/>
              </a:rPr>
              <a:t>,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figsize</a:t>
            </a:r>
            <a:r>
              <a:rPr lang="en-US" sz="2000">
                <a:ea typeface="+mn-lt"/>
                <a:cs typeface="+mn-lt"/>
              </a:rPr>
              <a:t>=(</a:t>
            </a:r>
            <a:r>
              <a:rPr lang="en-US" sz="2000">
                <a:solidFill>
                  <a:srgbClr val="116644"/>
                </a:solidFill>
                <a:ea typeface="+mn-lt"/>
                <a:cs typeface="+mn-lt"/>
              </a:rPr>
              <a:t>15</a:t>
            </a:r>
            <a:r>
              <a:rPr lang="en-US" sz="2000">
                <a:ea typeface="+mn-lt"/>
                <a:cs typeface="+mn-lt"/>
              </a:rPr>
              <a:t>,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116644"/>
                </a:solidFill>
                <a:ea typeface="+mn-lt"/>
                <a:cs typeface="+mn-lt"/>
              </a:rPr>
              <a:t>15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))</a:t>
            </a:r>
            <a:br>
              <a:rPr lang="en-US" altLang="ko-KR" sz="2000"/>
            </a:br>
            <a:endParaRPr lang="en-US" altLang="ko-KR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for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altLang="ko-KR" sz="2000" err="1">
                <a:ea typeface="+mn-lt"/>
                <a:cs typeface="+mn-lt"/>
              </a:rPr>
              <a:t>classname</a:t>
            </a:r>
            <a:r>
              <a:rPr lang="en-US" sz="2000">
                <a:ea typeface="+mn-lt"/>
                <a:cs typeface="+mn-lt"/>
              </a:rPr>
              <a:t>,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ax </a:t>
            </a:r>
            <a:r>
              <a:rPr lang="en-US" sz="2000">
                <a:solidFill>
                  <a:srgbClr val="0000FF"/>
                </a:solidFill>
                <a:ea typeface="+mn-lt"/>
                <a:cs typeface="+mn-lt"/>
              </a:rPr>
              <a:t>in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795E26"/>
                </a:solidFill>
                <a:ea typeface="+mn-lt"/>
                <a:cs typeface="+mn-lt"/>
              </a:rPr>
              <a:t>zip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classnames</a:t>
            </a:r>
            <a:r>
              <a:rPr lang="en-US" sz="2000">
                <a:ea typeface="+mn-lt"/>
                <a:cs typeface="+mn-lt"/>
              </a:rPr>
              <a:t>,</a:t>
            </a:r>
            <a:r>
              <a:rPr lang="en-US" altLang="ko-KR" sz="2000"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axes</a:t>
            </a:r>
            <a:r>
              <a:rPr lang="en-US" sz="2000" err="1">
                <a:ea typeface="+mn-lt"/>
                <a:cs typeface="+mn-lt"/>
              </a:rPr>
              <a:t>.flatten</a:t>
            </a:r>
            <a:r>
              <a:rPr lang="en-US" sz="2000">
                <a:ea typeface="+mn-lt"/>
                <a:cs typeface="+mn-lt"/>
              </a:rPr>
              <a:t>()):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classpath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os.path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.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join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parent_path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classname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img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os.listdir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classpath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rnd_img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random.choice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img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ko-KR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imgpath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os.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path.join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classpath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rnd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_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img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br>
              <a:rPr lang="en-US" sz="2000"/>
            </a:b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img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tf.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keras.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preprocessing.image.load_img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imgpath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target_size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=(</a:t>
            </a:r>
            <a:r>
              <a:rPr lang="en-US" sz="2000">
                <a:solidFill>
                  <a:srgbClr val="116644"/>
                </a:solidFill>
                <a:ea typeface="+mn-lt"/>
                <a:cs typeface="+mn-lt"/>
              </a:rPr>
              <a:t>128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116644"/>
                </a:solidFill>
                <a:ea typeface="+mn-lt"/>
                <a:cs typeface="+mn-lt"/>
              </a:rPr>
              <a:t>128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ax.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imshow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img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ax.set_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title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classname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ax.axis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'off'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ko-KR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plt.show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()</a:t>
            </a:r>
            <a:endParaRPr lang="en-US" sz="2000">
              <a:ea typeface="맑은 고딕"/>
            </a:endParaRPr>
          </a:p>
          <a:p>
            <a:pPr>
              <a:buNone/>
            </a:pPr>
            <a:endParaRPr lang="en-US" altLang="ko-KR" sz="2000">
              <a:ea typeface="맑은 고딕"/>
            </a:endParaRPr>
          </a:p>
          <a:p>
            <a:pPr>
              <a:buNone/>
            </a:pPr>
            <a:endParaRPr lang="ko-KR" altLang="en-US" sz="2000">
              <a:ea typeface="맑은 고딕"/>
            </a:endParaRPr>
          </a:p>
          <a:p>
            <a:pPr>
              <a:buNone/>
            </a:pPr>
            <a:endParaRPr lang="ko-KR" sz="2000">
              <a:ea typeface="맑은 고딕"/>
            </a:endParaRPr>
          </a:p>
          <a:p>
            <a:pPr>
              <a:buNone/>
            </a:pPr>
            <a:endParaRPr lang="ko-KR" sz="2000">
              <a:solidFill>
                <a:srgbClr val="A31515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309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이미지 시각화 결과</a:t>
            </a:r>
          </a:p>
        </p:txBody>
      </p:sp>
      <p:pic>
        <p:nvPicPr>
          <p:cNvPr id="4" name="내용 개체 틀 3" descr="식물, 콜라주, 꽃잎, 꽃이(가) 표시된 사진&#10;&#10;자동 생성된 설명">
            <a:extLst>
              <a:ext uri="{FF2B5EF4-FFF2-40B4-BE49-F238E27FC236}">
                <a16:creationId xmlns:a16="http://schemas.microsoft.com/office/drawing/2014/main" id="{012372CC-562D-4BD7-C4DC-455A2B514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419" y="768049"/>
            <a:ext cx="5605761" cy="5702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27AE3-35CB-D752-90BF-3AE9E06244E2}"/>
              </a:ext>
            </a:extLst>
          </p:cNvPr>
          <p:cNvSpPr txBox="1"/>
          <p:nvPr/>
        </p:nvSpPr>
        <p:spPr>
          <a:xfrm>
            <a:off x="691737" y="1680853"/>
            <a:ext cx="54090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>
                <a:ea typeface="맑은 고딕"/>
              </a:rPr>
              <a:t>학습된 데이터 </a:t>
            </a:r>
            <a:r>
              <a:rPr lang="ko-KR" altLang="en-US" sz="2000" err="1">
                <a:ea typeface="맑은 고딕"/>
              </a:rPr>
              <a:t>X</a:t>
            </a:r>
            <a:endParaRPr lang="ko-KR" altLang="en-US" sz="2000">
              <a:ea typeface="맑은 고딕" panose="020B0503020000020004" pitchFamily="34" charset="-127"/>
            </a:endParaRPr>
          </a:p>
          <a:p>
            <a:r>
              <a:rPr lang="ko-KR" altLang="en-US" sz="2000">
                <a:ea typeface="맑은 고딕"/>
              </a:rPr>
              <a:t>기존 데이터가 잘 들어갔는지 확인하는 과정</a:t>
            </a:r>
          </a:p>
        </p:txBody>
      </p:sp>
    </p:spTree>
    <p:extLst>
      <p:ext uri="{BB962C8B-B14F-4D97-AF65-F5344CB8AC3E}">
        <p14:creationId xmlns:p14="http://schemas.microsoft.com/office/powerpoint/2010/main" val="417805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43" y="365125"/>
            <a:ext cx="10766257" cy="1345615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모델 학습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23" y="1472463"/>
            <a:ext cx="11093668" cy="488100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model.</a:t>
            </a:r>
            <a:r>
              <a:rPr lang="en-US" sz="2000" err="1">
                <a:solidFill>
                  <a:srgbClr val="795E26"/>
                </a:solidFill>
                <a:ea typeface="+mn-lt"/>
                <a:cs typeface="+mn-lt"/>
              </a:rPr>
              <a:t>compile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(optimizer=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ea typeface="+mn-lt"/>
                <a:cs typeface="+mn-lt"/>
              </a:rPr>
              <a:t>adam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</a:t>
            </a:r>
            <a:endParaRPr lang="ko-KR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             loss=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ea typeface="+mn-lt"/>
                <a:cs typeface="+mn-lt"/>
              </a:rPr>
              <a:t>categorical_crossentropy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</a:t>
            </a: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             metrics=[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'accuracy'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])</a:t>
            </a:r>
            <a:br>
              <a:rPr lang="en-US" sz="2000"/>
            </a:b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history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model.fit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(train, epochs=</a:t>
            </a:r>
            <a:r>
              <a:rPr lang="en-US" sz="2000">
                <a:solidFill>
                  <a:srgbClr val="116644"/>
                </a:solidFill>
                <a:ea typeface="+mn-lt"/>
                <a:cs typeface="+mn-lt"/>
              </a:rPr>
              <a:t>100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validation_data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=validation, verbose=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'auto'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/>
          </a:p>
          <a:p>
            <a:pPr>
              <a:buNone/>
            </a:pPr>
            <a:endParaRPr lang="en-US" sz="2000">
              <a:ea typeface="맑은 고딕"/>
            </a:endParaRPr>
          </a:p>
          <a:p>
            <a:pPr>
              <a:buNone/>
            </a:pPr>
            <a:r>
              <a:rPr lang="ko-KR" altLang="en-US" sz="2000">
                <a:ea typeface="맑은 고딕"/>
              </a:rPr>
              <a:t>이중 분류 : </a:t>
            </a:r>
            <a:r>
              <a:rPr lang="ko-KR" altLang="en-US" sz="2000" err="1">
                <a:ea typeface="맑은 고딕"/>
              </a:rPr>
              <a:t>binary_crossentropy</a:t>
            </a:r>
            <a:r>
              <a:rPr lang="ko-KR" altLang="en-US" sz="2000">
                <a:ea typeface="맑은 고딕"/>
              </a:rPr>
              <a:t>  &lt;-&gt; </a:t>
            </a:r>
            <a:r>
              <a:rPr lang="ko-KR" altLang="en-US" sz="2000">
                <a:solidFill>
                  <a:srgbClr val="FF0000"/>
                </a:solidFill>
                <a:ea typeface="맑은 고딕"/>
              </a:rPr>
              <a:t>다중</a:t>
            </a:r>
            <a:r>
              <a:rPr lang="en-US" sz="200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sz="2000">
                <a:solidFill>
                  <a:srgbClr val="FF0000"/>
                </a:solidFill>
                <a:ea typeface="맑은 고딕"/>
              </a:rPr>
              <a:t>분류</a:t>
            </a:r>
            <a:r>
              <a:rPr lang="en-US" altLang="ko-KR" sz="2000">
                <a:solidFill>
                  <a:srgbClr val="FF0000"/>
                </a:solidFill>
                <a:ea typeface="맑은 고딕"/>
              </a:rPr>
              <a:t> : </a:t>
            </a:r>
            <a:r>
              <a:rPr lang="en-US" sz="2000" err="1">
                <a:solidFill>
                  <a:srgbClr val="FF0000"/>
                </a:solidFill>
                <a:ea typeface="맑은 고딕"/>
              </a:rPr>
              <a:t>categorical_crossentropy</a:t>
            </a:r>
            <a:endParaRPr lang="ko-KR" altLang="en-US" sz="2000" err="1">
              <a:solidFill>
                <a:srgbClr val="FF0000"/>
              </a:solidFill>
              <a:ea typeface="맑은 고딕"/>
            </a:endParaRPr>
          </a:p>
          <a:p>
            <a:pPr>
              <a:buNone/>
            </a:pPr>
            <a:endParaRPr lang="en-US" altLang="ko-KR" sz="2000">
              <a:ea typeface="맑은 고딕"/>
            </a:endParaRPr>
          </a:p>
          <a:p>
            <a:pPr>
              <a:buNone/>
            </a:pPr>
            <a:endParaRPr lang="en-US" altLang="ko-KR" sz="2000">
              <a:ea typeface="맑은 고딕"/>
            </a:endParaRPr>
          </a:p>
          <a:p>
            <a:pPr>
              <a:buNone/>
            </a:pPr>
            <a:endParaRPr lang="en-US" altLang="ko-KR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83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CC554-371E-E1A5-6852-1001655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Train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set</a:t>
            </a:r>
            <a:r>
              <a:rPr lang="ko-KR" altLang="en-US">
                <a:ea typeface="맑은 고딕"/>
              </a:rPr>
              <a:t> &amp; </a:t>
            </a:r>
            <a:r>
              <a:rPr lang="ko-KR" altLang="en-US" err="1">
                <a:ea typeface="맑은 고딕"/>
              </a:rPr>
              <a:t>validation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set</a:t>
            </a:r>
            <a:r>
              <a:rPr lang="ko-KR" altLang="en-US">
                <a:ea typeface="맑은 고딕"/>
              </a:rPr>
              <a:t> 학습 결과</a:t>
            </a:r>
            <a:endParaRPr lang="ko-KR" altLang="en-US" err="1"/>
          </a:p>
        </p:txBody>
      </p:sp>
      <p:pic>
        <p:nvPicPr>
          <p:cNvPr id="4" name="내용 개체 틀 3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EFFA1974-55D8-5058-896C-0CB18F6F8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94" y="2147154"/>
            <a:ext cx="11637215" cy="2428696"/>
          </a:xfrm>
        </p:spPr>
      </p:pic>
    </p:spTree>
    <p:extLst>
      <p:ext uri="{BB962C8B-B14F-4D97-AF65-F5344CB8AC3E}">
        <p14:creationId xmlns:p14="http://schemas.microsoft.com/office/powerpoint/2010/main" val="107706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F8E3-C639-BA8E-9F78-9F5D5DF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Test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set</a:t>
            </a:r>
            <a:r>
              <a:rPr lang="ko-KR" altLang="en-US">
                <a:ea typeface="맑은 고딕"/>
              </a:rPr>
              <a:t> 성능 검증 결과</a:t>
            </a:r>
            <a:endParaRPr lang="ko-KR" altLang="en-US" err="1"/>
          </a:p>
        </p:txBody>
      </p:sp>
      <p:pic>
        <p:nvPicPr>
          <p:cNvPr id="4" name="내용 개체 틀 3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1390F9BB-2F11-2C4E-B11B-CA9D14002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97" y="2194477"/>
            <a:ext cx="11555982" cy="1882896"/>
          </a:xfr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C42270E-D96F-7698-6572-F4A9D3DC3AF7}"/>
              </a:ext>
            </a:extLst>
          </p:cNvPr>
          <p:cNvSpPr/>
          <p:nvPr/>
        </p:nvSpPr>
        <p:spPr>
          <a:xfrm>
            <a:off x="7633137" y="2785241"/>
            <a:ext cx="4388069" cy="1024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4" y="391401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정확도 및 손실 시각화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8" y="1529164"/>
            <a:ext cx="11093668" cy="50213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acc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history.history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[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'accuracy'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val_acc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history.history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[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ea typeface="+mn-lt"/>
                <a:cs typeface="+mn-lt"/>
              </a:rPr>
              <a:t>val_accuracy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ko-KR" sz="2000">
              <a:ea typeface="맑은 고딕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loss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history.history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[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'loss'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val_loss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history.history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[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ea typeface="+mn-lt"/>
                <a:cs typeface="+mn-lt"/>
              </a:rPr>
              <a:t>val_loss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]</a:t>
            </a:r>
            <a:endParaRPr lang="en-US" sz="2000"/>
          </a:p>
          <a:p>
            <a:pPr>
              <a:buNone/>
            </a:pPr>
            <a:endParaRPr lang="en-US" sz="2000">
              <a:ea typeface="맑은 고딕" panose="02110004020202020204"/>
            </a:endParaRP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epochs = </a:t>
            </a:r>
            <a:r>
              <a:rPr lang="en-US" sz="2000">
                <a:solidFill>
                  <a:srgbClr val="795E26"/>
                </a:solidFill>
                <a:ea typeface="+mn-lt"/>
                <a:cs typeface="+mn-lt"/>
              </a:rPr>
              <a:t>range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795E26"/>
                </a:solidFill>
                <a:ea typeface="+mn-lt"/>
                <a:cs typeface="+mn-lt"/>
              </a:rPr>
              <a:t>len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(acc))</a:t>
            </a:r>
            <a:br>
              <a:rPr lang="en-US" sz="2000"/>
            </a:br>
            <a:endParaRPr lang="en-US" sz="2000">
              <a:ea typeface="맑은 고딕" panose="02110004020202020204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plt.plot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(epochs, acc, 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ea typeface="+mn-lt"/>
                <a:cs typeface="+mn-lt"/>
              </a:rPr>
              <a:t>bo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 label=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'Training acc'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plt.plot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(epochs,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val_acc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'b'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 label=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'Validation acc'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plt.title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A31515"/>
                </a:solidFill>
                <a:ea typeface="+mn-lt"/>
                <a:cs typeface="+mn-lt"/>
              </a:rPr>
              <a:t>'Training and validation accuracy'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sz="2000">
              <a:ea typeface="맑은 고딕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plt.legend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()</a:t>
            </a:r>
            <a:br>
              <a:rPr lang="en-US" sz="2000"/>
            </a:br>
            <a:endParaRPr lang="en-US" sz="2000">
              <a:ea typeface="맑은 고딕" panose="02110004020202020204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plt.figure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()</a:t>
            </a:r>
            <a:endParaRPr lang="en-US" sz="2000">
              <a:ea typeface="맑은 고딕"/>
            </a:endParaRPr>
          </a:p>
          <a:p>
            <a:pPr>
              <a:buNone/>
            </a:pPr>
            <a:endParaRPr lang="en-US" sz="2000">
              <a:ea typeface="맑은 고딕"/>
            </a:endParaRPr>
          </a:p>
          <a:p>
            <a:pPr>
              <a:buNone/>
            </a:pPr>
            <a:endParaRPr lang="en-US" altLang="ko-KR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477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9" y="365125"/>
            <a:ext cx="10831901" cy="106677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정확도 및 손실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23" y="1279048"/>
            <a:ext cx="11093668" cy="50744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plt.plot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(epochs, loss, </a:t>
            </a:r>
            <a:r>
              <a:rPr lang="en-US" sz="2000">
                <a:solidFill>
                  <a:srgbClr val="A31515"/>
                </a:solidFill>
                <a:latin typeface="Malgun Gothic"/>
                <a:ea typeface="Malgun Gothic"/>
                <a:cs typeface="+mn-lt"/>
              </a:rPr>
              <a:t>'</a:t>
            </a:r>
            <a:r>
              <a:rPr lang="en-US" sz="2000" err="1">
                <a:solidFill>
                  <a:srgbClr val="A31515"/>
                </a:solidFill>
                <a:latin typeface="Malgun Gothic"/>
                <a:ea typeface="Malgun Gothic"/>
                <a:cs typeface="+mn-lt"/>
              </a:rPr>
              <a:t>bo</a:t>
            </a:r>
            <a:r>
              <a:rPr lang="en-US" sz="2000">
                <a:solidFill>
                  <a:srgbClr val="A31515"/>
                </a:solidFill>
                <a:latin typeface="Malgun Gothic"/>
                <a:ea typeface="Malgun Gothic"/>
                <a:cs typeface="+mn-lt"/>
              </a:rPr>
              <a:t>'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, label=</a:t>
            </a:r>
            <a:r>
              <a:rPr lang="en-US" sz="2000">
                <a:solidFill>
                  <a:srgbClr val="A31515"/>
                </a:solidFill>
                <a:latin typeface="Malgun Gothic"/>
                <a:ea typeface="Malgun Gothic"/>
                <a:cs typeface="+mn-lt"/>
              </a:rPr>
              <a:t>'Training loss'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)</a:t>
            </a:r>
            <a:endParaRPr 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plt.plot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(epochs, </a:t>
            </a:r>
            <a:r>
              <a:rPr lang="en-US" sz="20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val_loss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, </a:t>
            </a:r>
            <a:r>
              <a:rPr lang="en-US" sz="2000">
                <a:solidFill>
                  <a:srgbClr val="A31515"/>
                </a:solidFill>
                <a:latin typeface="Malgun Gothic"/>
                <a:ea typeface="Malgun Gothic"/>
                <a:cs typeface="+mn-lt"/>
              </a:rPr>
              <a:t>'b'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, label=</a:t>
            </a:r>
            <a:r>
              <a:rPr lang="en-US" sz="2000">
                <a:solidFill>
                  <a:srgbClr val="A31515"/>
                </a:solidFill>
                <a:latin typeface="Malgun Gothic"/>
                <a:ea typeface="Malgun Gothic"/>
                <a:cs typeface="+mn-lt"/>
              </a:rPr>
              <a:t>'Validation loss'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)</a:t>
            </a:r>
            <a:endParaRPr 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plt.title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en-US" sz="2000">
                <a:solidFill>
                  <a:srgbClr val="A31515"/>
                </a:solidFill>
                <a:latin typeface="Malgun Gothic"/>
                <a:ea typeface="Malgun Gothic"/>
                <a:cs typeface="+mn-lt"/>
              </a:rPr>
              <a:t>'Training and validation loss'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)</a:t>
            </a:r>
            <a:endParaRPr 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plt.legend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()</a:t>
            </a:r>
            <a:endParaRPr lang="en-US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sz="20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plt.show</a:t>
            </a:r>
            <a:r>
              <a:rPr lang="en-US" sz="200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()</a:t>
            </a:r>
            <a:endParaRPr 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en-US" sz="2000">
              <a:ea typeface="맑은 고딕"/>
            </a:endParaRPr>
          </a:p>
          <a:p>
            <a:pPr>
              <a:buNone/>
            </a:pPr>
            <a:endParaRPr lang="en-US" altLang="ko-KR" sz="2000">
              <a:ea typeface="맑은 고딕"/>
            </a:endParaRPr>
          </a:p>
        </p:txBody>
      </p:sp>
      <p:pic>
        <p:nvPicPr>
          <p:cNvPr id="4" name="그림 3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25EA1F38-FB01-476C-D350-3476343F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69" y="2749862"/>
            <a:ext cx="9101854" cy="36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5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E5958B-9687-91E5-87A3-9B0B960530B2}"/>
              </a:ext>
            </a:extLst>
          </p:cNvPr>
          <p:cNvSpPr/>
          <p:nvPr/>
        </p:nvSpPr>
        <p:spPr>
          <a:xfrm>
            <a:off x="444500" y="697128"/>
            <a:ext cx="11277600" cy="576717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7135F9-9198-543A-469E-D6A6262E5C1A}"/>
              </a:ext>
            </a:extLst>
          </p:cNvPr>
          <p:cNvSpPr/>
          <p:nvPr/>
        </p:nvSpPr>
        <p:spPr>
          <a:xfrm flipV="1">
            <a:off x="1288904" y="2558267"/>
            <a:ext cx="9836296" cy="45719"/>
          </a:xfrm>
          <a:prstGeom prst="rect">
            <a:avLst/>
          </a:prstGeom>
          <a:solidFill>
            <a:srgbClr val="0069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83F6-F20B-9258-3B7C-60532A58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43" y="74511"/>
            <a:ext cx="974730" cy="567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5989A-2BE5-1EE6-CA14-DC752AC0B729}"/>
              </a:ext>
            </a:extLst>
          </p:cNvPr>
          <p:cNvSpPr txBox="1"/>
          <p:nvPr/>
        </p:nvSpPr>
        <p:spPr>
          <a:xfrm>
            <a:off x="5125747" y="5134749"/>
            <a:ext cx="175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2024-1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4A844-7AB1-99BF-BE02-A82C865EACB4}"/>
              </a:ext>
            </a:extLst>
          </p:cNvPr>
          <p:cNvSpPr txBox="1"/>
          <p:nvPr/>
        </p:nvSpPr>
        <p:spPr>
          <a:xfrm>
            <a:off x="4927742" y="5722223"/>
            <a:ext cx="2124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최예나</a:t>
            </a:r>
            <a:endParaRPr lang="en-US" altLang="ko-KR" sz="2800" b="1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838D2-2F1D-52E7-7889-54AD83FBA446}"/>
              </a:ext>
            </a:extLst>
          </p:cNvPr>
          <p:cNvSpPr txBox="1"/>
          <p:nvPr/>
        </p:nvSpPr>
        <p:spPr>
          <a:xfrm>
            <a:off x="5111891" y="4553073"/>
            <a:ext cx="175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AI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프로젝트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I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DLaM Display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FCD2A-C774-3650-AB0A-F7693F299A0A}"/>
              </a:ext>
            </a:extLst>
          </p:cNvPr>
          <p:cNvSpPr txBox="1"/>
          <p:nvPr/>
        </p:nvSpPr>
        <p:spPr>
          <a:xfrm>
            <a:off x="1103587" y="1813033"/>
            <a:ext cx="102278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ea typeface="맑은 고딕"/>
              </a:rPr>
              <a:t>꽃 이미지 다중 분류 - 기말</a:t>
            </a:r>
          </a:p>
        </p:txBody>
      </p:sp>
    </p:spTree>
    <p:extLst>
      <p:ext uri="{BB962C8B-B14F-4D97-AF65-F5344CB8AC3E}">
        <p14:creationId xmlns:p14="http://schemas.microsoft.com/office/powerpoint/2010/main" val="254611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9" y="365125"/>
            <a:ext cx="10831901" cy="873248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중간 평가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4" y="1420159"/>
            <a:ext cx="11079557" cy="49333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br>
              <a:rPr lang="en-US" altLang="ko-KR"/>
            </a:br>
            <a:endParaRPr lang="en-US" altLang="ko-KR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245E-A76E-1967-687B-BF5F6B71A199}"/>
              </a:ext>
            </a:extLst>
          </p:cNvPr>
          <p:cNvSpPr txBox="1"/>
          <p:nvPr/>
        </p:nvSpPr>
        <p:spPr>
          <a:xfrm>
            <a:off x="650118" y="1224644"/>
            <a:ext cx="109794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Training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accuracy</a:t>
            </a:r>
            <a:r>
              <a:rPr lang="ko-KR" altLang="en-US" sz="2400" dirty="0">
                <a:ea typeface="맑은 고딕"/>
              </a:rPr>
              <a:t> 89%                 </a:t>
            </a:r>
            <a:r>
              <a:rPr lang="ko-KR" altLang="en-US" sz="2400" dirty="0" err="1">
                <a:ea typeface="맑은 고딕"/>
              </a:rPr>
              <a:t>Training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loss</a:t>
            </a:r>
            <a:r>
              <a:rPr lang="ko-KR" altLang="en-US" sz="2400" dirty="0">
                <a:ea typeface="맑은 고딕"/>
              </a:rPr>
              <a:t> 0.3                   </a:t>
            </a:r>
            <a:endParaRPr lang="ko-KR" sz="2400" dirty="0">
              <a:ea typeface="맑은 고딕"/>
            </a:endParaRPr>
          </a:p>
          <a:p>
            <a:r>
              <a:rPr lang="ko-KR" altLang="en-US" sz="2400" dirty="0" err="1">
                <a:ea typeface="맑은 고딕"/>
              </a:rPr>
              <a:t>Validation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accuracy</a:t>
            </a:r>
            <a:r>
              <a:rPr lang="ko-KR" altLang="en-US" sz="2400" dirty="0">
                <a:ea typeface="맑은 고딕"/>
              </a:rPr>
              <a:t> 81%              </a:t>
            </a:r>
            <a:r>
              <a:rPr lang="ko-KR" altLang="en-US" sz="2400" dirty="0" err="1">
                <a:ea typeface="맑은 고딕"/>
              </a:rPr>
              <a:t>Validation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loss</a:t>
            </a:r>
            <a:r>
              <a:rPr lang="ko-KR" altLang="en-US" sz="2400" dirty="0">
                <a:ea typeface="맑은 고딕"/>
              </a:rPr>
              <a:t> 0.71</a:t>
            </a:r>
            <a:endParaRPr lang="ko-KR" sz="2400" dirty="0">
              <a:ea typeface="맑은 고딕"/>
            </a:endParaRPr>
          </a:p>
          <a:p>
            <a:r>
              <a:rPr lang="ko-KR" altLang="en-US" sz="2400" dirty="0" err="1">
                <a:ea typeface="맑은 고딕"/>
              </a:rPr>
              <a:t>Test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accuracy</a:t>
            </a:r>
            <a:r>
              <a:rPr lang="ko-KR" altLang="en-US" sz="2400" dirty="0">
                <a:ea typeface="맑은 고딕"/>
              </a:rPr>
              <a:t> 82%                      </a:t>
            </a:r>
            <a:r>
              <a:rPr lang="ko-KR" altLang="en-US" sz="2400" dirty="0" err="1">
                <a:ea typeface="맑은 고딕"/>
              </a:rPr>
              <a:t>Test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loss</a:t>
            </a:r>
            <a:r>
              <a:rPr lang="ko-KR" altLang="en-US" sz="2400" dirty="0">
                <a:ea typeface="맑은 고딕"/>
              </a:rPr>
              <a:t> 0.8</a:t>
            </a:r>
          </a:p>
        </p:txBody>
      </p:sp>
      <p:pic>
        <p:nvPicPr>
          <p:cNvPr id="6" name="그림 5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8DA2D13D-014C-2679-A18A-400E7511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4" y="2592623"/>
            <a:ext cx="8376140" cy="331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13F6B-37ED-F190-EF0B-E26D78FAEDBB}"/>
              </a:ext>
            </a:extLst>
          </p:cNvPr>
          <p:cNvSpPr txBox="1"/>
          <p:nvPr/>
        </p:nvSpPr>
        <p:spPr>
          <a:xfrm>
            <a:off x="8897257" y="3962400"/>
            <a:ext cx="27552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맑은 고딕"/>
              </a:rPr>
              <a:t>Overfitting </a:t>
            </a:r>
            <a:r>
              <a:rPr lang="en-US" altLang="ko-KR" sz="2400" dirty="0" err="1">
                <a:ea typeface="맑은 고딕"/>
              </a:rPr>
              <a:t>발생</a:t>
            </a:r>
            <a:endParaRPr lang="ko-KR" sz="2400" dirty="0" err="1"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EDFB80B-5D5D-89D8-C1D1-14AC3F37FF6C}"/>
                  </a:ext>
                </a:extLst>
              </p14:cNvPr>
              <p14:cNvContentPartPr/>
              <p14:nvPr/>
            </p14:nvContentPartPr>
            <p14:xfrm>
              <a:off x="7160381" y="4189197"/>
              <a:ext cx="1043090" cy="225564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EDFB80B-5D5D-89D8-C1D1-14AC3F37F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2744" y="4171597"/>
                <a:ext cx="1078724" cy="26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0629B28-405D-F9F0-8AAA-F64693CCE541}"/>
                  </a:ext>
                </a:extLst>
              </p14:cNvPr>
              <p14:cNvContentPartPr/>
              <p14:nvPr/>
            </p14:nvContentPartPr>
            <p14:xfrm>
              <a:off x="8067524" y="4160761"/>
              <a:ext cx="171746" cy="149159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0629B28-405D-F9F0-8AAA-F64693CCE5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9559" y="4142790"/>
                <a:ext cx="207317" cy="1847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01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7093E-F68F-4790-1207-9D13F720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주제 선정 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9005A-23F3-E9F5-D9C7-4CDADA74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800"/>
            <a:ext cx="10673255" cy="4490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err="1">
                <a:ea typeface="맑은 고딕"/>
              </a:rPr>
              <a:t>딥러닝에</a:t>
            </a:r>
            <a:r>
              <a:rPr lang="ko-KR" altLang="en-US">
                <a:ea typeface="맑은 고딕"/>
              </a:rPr>
              <a:t> 대한 기술적 흥미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인공지능 분야에서의 혁신적인 발전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이미지 인식, 자연어 처리, 음성 인식 등 다양한 분야에 적용</a:t>
            </a:r>
          </a:p>
          <a:p>
            <a:pPr marL="0" indent="0">
              <a:buNone/>
            </a:pPr>
            <a:r>
              <a:rPr lang="ko-KR">
                <a:latin typeface="Malgun Gothic"/>
                <a:ea typeface="Malgun Gothic"/>
              </a:rPr>
              <a:t>빠르게 성장 중인 분야</a:t>
            </a:r>
            <a:endParaRPr lang="ko-KR">
              <a:latin typeface="맑은 고딕" panose="02110004020202020204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Malgun Gothic"/>
                <a:ea typeface="Malgun Gothic"/>
              </a:rPr>
              <a:t>=&gt; </a:t>
            </a:r>
            <a:r>
              <a:rPr lang="en-US" altLang="ko-KR" err="1">
                <a:solidFill>
                  <a:srgbClr val="FF0000"/>
                </a:solidFill>
                <a:latin typeface="Malgun Gothic"/>
                <a:ea typeface="Malgun Gothic"/>
              </a:rPr>
              <a:t>미래에</a:t>
            </a:r>
            <a:r>
              <a:rPr lang="en-US" altLang="ko-KR">
                <a:solidFill>
                  <a:srgbClr val="FF0000"/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rgbClr val="FF0000"/>
                </a:solidFill>
                <a:latin typeface="Malgun Gothic"/>
                <a:ea typeface="Malgun Gothic"/>
              </a:rPr>
              <a:t>대한</a:t>
            </a:r>
            <a:r>
              <a:rPr lang="en-US" altLang="ko-KR">
                <a:solidFill>
                  <a:srgbClr val="FF0000"/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rgbClr val="FF0000"/>
                </a:solidFill>
                <a:latin typeface="Malgun Gothic"/>
                <a:ea typeface="Malgun Gothic"/>
              </a:rPr>
              <a:t>성장</a:t>
            </a:r>
            <a:r>
              <a:rPr lang="en-US" altLang="ko-KR">
                <a:solidFill>
                  <a:srgbClr val="FF0000"/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rgbClr val="FF0000"/>
                </a:solidFill>
                <a:latin typeface="Malgun Gothic"/>
                <a:ea typeface="Malgun Gothic"/>
              </a:rPr>
              <a:t>가능성</a:t>
            </a:r>
            <a:r>
              <a:rPr lang="en-US" altLang="ko-KR">
                <a:solidFill>
                  <a:srgbClr val="FF0000"/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rgbClr val="FF0000"/>
                </a:solidFill>
                <a:latin typeface="Malgun Gothic"/>
                <a:ea typeface="Malgun Gothic"/>
              </a:rPr>
              <a:t>높음</a:t>
            </a:r>
            <a:endParaRPr lang="en-US" altLang="ko-KR">
              <a:solidFill>
                <a:srgbClr val="FF0000"/>
              </a:solidFill>
              <a:latin typeface="Malgun Gothic"/>
              <a:ea typeface="Malgun Gothic"/>
            </a:endParaRPr>
          </a:p>
          <a:p>
            <a:pPr marL="0" indent="0">
              <a:buNone/>
            </a:pPr>
            <a:endParaRPr lang="en-US" altLang="ko-KR">
              <a:solidFill>
                <a:srgbClr val="FF0000"/>
              </a:solidFill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en-US" altLang="ko-KR" err="1">
                <a:latin typeface="Malgun Gothic"/>
                <a:ea typeface="Malgun Gothic"/>
              </a:rPr>
              <a:t>딥러닝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학습의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가장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기초적인</a:t>
            </a:r>
            <a:r>
              <a:rPr lang="en-US" altLang="ko-KR">
                <a:latin typeface="Malgun Gothic"/>
                <a:ea typeface="Malgun Gothic"/>
              </a:rPr>
              <a:t> 예 : '꽃 </a:t>
            </a:r>
            <a:r>
              <a:rPr lang="en-US" altLang="ko-KR" err="1">
                <a:latin typeface="Malgun Gothic"/>
                <a:ea typeface="Malgun Gothic"/>
              </a:rPr>
              <a:t>이미지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en-US" altLang="ko-KR" err="1">
                <a:latin typeface="Malgun Gothic"/>
                <a:ea typeface="Malgun Gothic"/>
              </a:rPr>
              <a:t>분류'를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주제로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선정</a:t>
            </a:r>
            <a:endParaRPr lang="en-US" alt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967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9" y="365125"/>
            <a:ext cx="10831901" cy="1066771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기말 보완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4" y="1420159"/>
            <a:ext cx="11079557" cy="49333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br>
              <a:rPr lang="en-US" altLang="ko-KR"/>
            </a:br>
            <a:endParaRPr lang="en-US" altLang="ko-KR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ABBF6-0DF3-D0E7-C204-5BFE03E78F01}"/>
              </a:ext>
            </a:extLst>
          </p:cNvPr>
          <p:cNvSpPr txBox="1"/>
          <p:nvPr/>
        </p:nvSpPr>
        <p:spPr>
          <a:xfrm>
            <a:off x="521520" y="1551039"/>
            <a:ext cx="112745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>
                <a:ea typeface="맑은 고딕"/>
              </a:rPr>
              <a:t>파라미터 변경 및 수정을 통해 </a:t>
            </a:r>
            <a:r>
              <a:rPr lang="ko-KR" altLang="en-US" sz="2800" err="1">
                <a:ea typeface="맑은 고딕"/>
              </a:rPr>
              <a:t>overfitting</a:t>
            </a:r>
            <a:r>
              <a:rPr lang="ko-KR" altLang="en-US" sz="2800" dirty="0">
                <a:ea typeface="맑은 고딕"/>
              </a:rPr>
              <a:t> 문제 해결 </a:t>
            </a:r>
          </a:p>
          <a:p>
            <a:pPr marL="457200" indent="-457200">
              <a:buAutoNum type="arabicPeriod"/>
            </a:pPr>
            <a:r>
              <a:rPr lang="ko-KR" sz="2800" dirty="0" err="1">
                <a:ea typeface="+mn-lt"/>
                <a:cs typeface="+mn-lt"/>
              </a:rPr>
              <a:t>deep</a:t>
            </a:r>
            <a:r>
              <a:rPr lang="ko-KR" sz="2800" dirty="0">
                <a:ea typeface="+mn-lt"/>
                <a:cs typeface="+mn-lt"/>
              </a:rPr>
              <a:t> </a:t>
            </a:r>
            <a:r>
              <a:rPr lang="ko-KR" sz="2800" dirty="0" err="1">
                <a:ea typeface="+mn-lt"/>
                <a:cs typeface="+mn-lt"/>
              </a:rPr>
              <a:t>learning에</a:t>
            </a:r>
            <a:r>
              <a:rPr lang="ko-KR" sz="2800" dirty="0">
                <a:ea typeface="+mn-lt"/>
                <a:cs typeface="+mn-lt"/>
              </a:rPr>
              <a:t> 사용되는 </a:t>
            </a:r>
            <a:r>
              <a:rPr lang="ko-KR" sz="2800" dirty="0" err="1">
                <a:ea typeface="+mn-lt"/>
                <a:cs typeface="+mn-lt"/>
              </a:rPr>
              <a:t>model</a:t>
            </a:r>
            <a:r>
              <a:rPr lang="ko-KR" sz="2800" dirty="0">
                <a:ea typeface="+mn-lt"/>
                <a:cs typeface="+mn-lt"/>
              </a:rPr>
              <a:t> </a:t>
            </a:r>
            <a:r>
              <a:rPr lang="en-US" altLang="ko-KR" sz="2800" dirty="0">
                <a:ea typeface="+mn-lt"/>
                <a:cs typeface="+mn-lt"/>
              </a:rPr>
              <a:t>architecture</a:t>
            </a:r>
            <a:r>
              <a:rPr lang="ko-KR" altLang="en-US" sz="2800" dirty="0">
                <a:ea typeface="+mn-lt"/>
                <a:cs typeface="+mn-lt"/>
              </a:rPr>
              <a:t> 적용</a:t>
            </a:r>
          </a:p>
          <a:p>
            <a:pPr marL="457200" indent="-457200">
              <a:buAutoNum type="arabicPeriod"/>
            </a:pPr>
            <a:r>
              <a:rPr lang="ko-KR" altLang="en-US" sz="2800" dirty="0">
                <a:ea typeface="맑은 고딕"/>
              </a:rPr>
              <a:t>다중 분류에 사용되는 적절한 </a:t>
            </a:r>
            <a:r>
              <a:rPr lang="ko-KR" altLang="en-US" sz="2800" err="1">
                <a:ea typeface="맑은 고딕"/>
              </a:rPr>
              <a:t>augmentation을</a:t>
            </a:r>
            <a:r>
              <a:rPr lang="ko-KR" altLang="en-US" sz="2800" dirty="0">
                <a:ea typeface="맑은 고딕"/>
              </a:rPr>
              <a:t> 논문에서 찾고 적용</a:t>
            </a:r>
          </a:p>
        </p:txBody>
      </p:sp>
    </p:spTree>
    <p:extLst>
      <p:ext uri="{BB962C8B-B14F-4D97-AF65-F5344CB8AC3E}">
        <p14:creationId xmlns:p14="http://schemas.microsoft.com/office/powerpoint/2010/main" val="130856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9" y="365125"/>
            <a:ext cx="10831901" cy="1066771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Overfitting</a:t>
            </a:r>
            <a:r>
              <a:rPr lang="ko-KR" altLang="en-US" dirty="0">
                <a:ea typeface="맑은 고딕"/>
              </a:rPr>
              <a:t> 문제 해결 - </a:t>
            </a:r>
            <a:r>
              <a:rPr lang="ko-KR" altLang="en-US" dirty="0" err="1">
                <a:ea typeface="맑은 고딕"/>
              </a:rPr>
              <a:t>Dropout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4" y="1553206"/>
            <a:ext cx="11079557" cy="48002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model.add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layers.Dense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116644"/>
                </a:solidFill>
                <a:ea typeface="+mn-lt"/>
                <a:cs typeface="+mn-lt"/>
              </a:rPr>
              <a:t>512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activation=</a:t>
            </a:r>
            <a:r>
              <a:rPr lang="en-US" sz="24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en-US" sz="24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))</a:t>
            </a:r>
            <a:endParaRPr lang="en-US" sz="2400">
              <a:ea typeface="맑은 고딕"/>
            </a:endParaRPr>
          </a:p>
          <a:p>
            <a:pPr>
              <a:buNone/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model.add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layers.Dropout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116644"/>
                </a:solidFill>
                <a:ea typeface="+mn-lt"/>
                <a:cs typeface="+mn-lt"/>
              </a:rPr>
              <a:t>0.5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))</a:t>
            </a:r>
            <a:endParaRPr lang="en-US" sz="2400">
              <a:solidFill>
                <a:srgbClr val="008000"/>
              </a:solidFill>
              <a:ea typeface="맑은 고딕"/>
            </a:endParaRPr>
          </a:p>
          <a:p>
            <a:pPr>
              <a:buNone/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model.add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layers.Dense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116644"/>
                </a:solidFill>
                <a:ea typeface="+mn-lt"/>
                <a:cs typeface="+mn-lt"/>
              </a:rPr>
              <a:t>256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activation=</a:t>
            </a:r>
            <a:r>
              <a:rPr lang="en-US" sz="24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40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en-US" sz="24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))</a:t>
            </a:r>
            <a:endParaRPr lang="en-US" sz="2400">
              <a:ea typeface="맑은 고딕"/>
            </a:endParaRPr>
          </a:p>
          <a:p>
            <a:pPr>
              <a:buNone/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model.add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layers.Dropout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116644"/>
                </a:solidFill>
                <a:ea typeface="+mn-lt"/>
                <a:cs typeface="+mn-lt"/>
              </a:rPr>
              <a:t>0.5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))</a:t>
            </a:r>
            <a:endParaRPr lang="en-US" sz="2400">
              <a:solidFill>
                <a:srgbClr val="008000"/>
              </a:solidFill>
              <a:ea typeface="맑은 고딕"/>
            </a:endParaRPr>
          </a:p>
          <a:p>
            <a:pPr>
              <a:buNone/>
            </a:pPr>
            <a:r>
              <a:rPr lang="en-US" altLang="ko-KR" sz="2400" err="1">
                <a:ea typeface="+mn-lt"/>
                <a:cs typeface="+mn-lt"/>
              </a:rPr>
              <a:t>model.add</a:t>
            </a:r>
            <a:r>
              <a:rPr lang="en-US" altLang="ko-KR" sz="2400" dirty="0">
                <a:ea typeface="+mn-lt"/>
                <a:cs typeface="+mn-lt"/>
              </a:rPr>
              <a:t>(</a:t>
            </a:r>
            <a:r>
              <a:rPr lang="en-US" altLang="ko-KR" sz="2400" err="1">
                <a:ea typeface="+mn-lt"/>
                <a:cs typeface="+mn-lt"/>
              </a:rPr>
              <a:t>layers.Dense</a:t>
            </a:r>
            <a:r>
              <a:rPr lang="en-US" altLang="ko-KR" sz="2400" dirty="0">
                <a:ea typeface="+mn-lt"/>
                <a:cs typeface="+mn-lt"/>
              </a:rPr>
              <a:t>(</a:t>
            </a:r>
            <a:r>
              <a:rPr lang="en-US" altLang="ko-KR" sz="2400" dirty="0">
                <a:solidFill>
                  <a:srgbClr val="116644"/>
                </a:solidFill>
                <a:ea typeface="+mn-lt"/>
                <a:cs typeface="+mn-lt"/>
              </a:rPr>
              <a:t>16</a:t>
            </a:r>
            <a:r>
              <a:rPr lang="en-US" altLang="ko-KR" sz="2400" dirty="0">
                <a:ea typeface="+mn-lt"/>
                <a:cs typeface="+mn-lt"/>
              </a:rPr>
              <a:t>, activation=</a:t>
            </a:r>
            <a:r>
              <a:rPr lang="en-US" altLang="ko-KR" sz="24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altLang="ko-KR" sz="2400" err="1">
                <a:solidFill>
                  <a:srgbClr val="A31515"/>
                </a:solidFill>
                <a:ea typeface="+mn-lt"/>
                <a:cs typeface="+mn-lt"/>
              </a:rPr>
              <a:t>softmax</a:t>
            </a:r>
            <a:r>
              <a:rPr lang="en-US" altLang="ko-KR" sz="24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en-US" altLang="ko-KR" sz="2400" dirty="0">
                <a:ea typeface="+mn-lt"/>
                <a:cs typeface="+mn-lt"/>
              </a:rPr>
              <a:t>))</a:t>
            </a:r>
            <a:endParaRPr lang="ko-KR" sz="2400">
              <a:ea typeface="맑은 고딕"/>
            </a:endParaRPr>
          </a:p>
          <a:p>
            <a:pPr>
              <a:buNone/>
            </a:pPr>
            <a:endParaRPr lang="en-US" altLang="ko-KR" sz="2400" dirty="0">
              <a:ea typeface="맑은 고딕"/>
            </a:endParaRPr>
          </a:p>
          <a:p>
            <a:pPr>
              <a:buNone/>
            </a:pPr>
            <a:endParaRPr lang="en-US" altLang="ko-KR" sz="2400" dirty="0">
              <a:ea typeface="맑은 고딕"/>
            </a:endParaRPr>
          </a:p>
          <a:p>
            <a:pPr>
              <a:buNone/>
            </a:pPr>
            <a:r>
              <a:rPr lang="en-US" altLang="ko-KR" sz="2400" dirty="0">
                <a:ea typeface="맑은 고딕"/>
              </a:rPr>
              <a:t>-</a:t>
            </a:r>
            <a:r>
              <a:rPr lang="en-US" altLang="ko-KR" sz="2400" dirty="0" err="1">
                <a:ea typeface="맑은 고딕"/>
              </a:rPr>
              <a:t>일부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뉴런을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비활성화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하여</a:t>
            </a:r>
            <a:r>
              <a:rPr lang="en-US" altLang="ko-KR" sz="2400" dirty="0">
                <a:ea typeface="맑은 고딕"/>
              </a:rPr>
              <a:t> </a:t>
            </a:r>
            <a:r>
              <a:rPr lang="en-US" altLang="ko-KR" sz="2400" dirty="0">
                <a:highlight>
                  <a:srgbClr val="FFFF00"/>
                </a:highlight>
                <a:ea typeface="맑은 고딕"/>
              </a:rPr>
              <a:t>train </a:t>
            </a:r>
            <a:r>
              <a:rPr lang="en-US" altLang="ko-KR" sz="2400" dirty="0" err="1">
                <a:highlight>
                  <a:srgbClr val="FFFF00"/>
                </a:highlight>
                <a:ea typeface="맑은 고딕"/>
              </a:rPr>
              <a:t>data에</a:t>
            </a:r>
            <a:r>
              <a:rPr lang="en-US" altLang="ko-KR" sz="2400" dirty="0">
                <a:highlight>
                  <a:srgbClr val="FFFF00"/>
                </a:highlight>
                <a:ea typeface="맑은 고딕"/>
              </a:rPr>
              <a:t> 덜 </a:t>
            </a:r>
            <a:r>
              <a:rPr lang="en-US" altLang="ko-KR" sz="2400" dirty="0" err="1">
                <a:highlight>
                  <a:srgbClr val="FFFF00"/>
                </a:highlight>
                <a:ea typeface="맑은 고딕"/>
              </a:rPr>
              <a:t>의존하도록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만들어</a:t>
            </a:r>
            <a:r>
              <a:rPr lang="en-US" altLang="ko-KR" sz="2400" dirty="0">
                <a:ea typeface="맑은 고딕"/>
              </a:rPr>
              <a:t> </a:t>
            </a:r>
          </a:p>
          <a:p>
            <a:pPr>
              <a:buNone/>
            </a:pPr>
            <a:r>
              <a:rPr lang="en-US" altLang="ko-KR" sz="2400" dirty="0">
                <a:ea typeface="맑은 고딕"/>
              </a:rPr>
              <a:t> </a:t>
            </a:r>
            <a:r>
              <a:rPr lang="en-US" altLang="ko-KR" sz="2400" dirty="0" err="1">
                <a:ea typeface="맑은 고딕"/>
              </a:rPr>
              <a:t>새로운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데이터에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대한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일반화</a:t>
            </a:r>
            <a:r>
              <a:rPr lang="en-US" altLang="ko-KR" sz="2400" dirty="0">
                <a:ea typeface="맑은 고딕"/>
              </a:rPr>
              <a:t> </a:t>
            </a:r>
            <a:r>
              <a:rPr lang="en-US" altLang="ko-KR" sz="2400" dirty="0" err="1">
                <a:ea typeface="맑은 고딕"/>
              </a:rPr>
              <a:t>능력을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올림</a:t>
            </a:r>
            <a:endParaRPr lang="en-US" altLang="ko-KR" sz="2400" dirty="0">
              <a:ea typeface="맑은 고딕"/>
            </a:endParaRPr>
          </a:p>
          <a:p>
            <a:pPr>
              <a:buNone/>
            </a:pPr>
            <a:r>
              <a:rPr lang="en-US" altLang="ko-KR" sz="2400" dirty="0">
                <a:ea typeface="맑은 고딕"/>
              </a:rPr>
              <a:t>-</a:t>
            </a:r>
            <a:r>
              <a:rPr lang="en-US" sz="2400" err="1">
                <a:latin typeface="Malgun Gothic"/>
                <a:ea typeface="Malgun Gothic"/>
              </a:rPr>
              <a:t>일부</a:t>
            </a:r>
            <a:r>
              <a:rPr lang="en-US" sz="2400" dirty="0">
                <a:latin typeface="Malgun Gothic"/>
                <a:ea typeface="Malgun Gothic"/>
              </a:rPr>
              <a:t> </a:t>
            </a:r>
            <a:r>
              <a:rPr lang="en-US" sz="2400" err="1">
                <a:latin typeface="Malgun Gothic"/>
                <a:ea typeface="Malgun Gothic"/>
              </a:rPr>
              <a:t>뉴런을</a:t>
            </a:r>
            <a:r>
              <a:rPr lang="en-US" sz="2400" dirty="0">
                <a:latin typeface="Malgun Gothic"/>
                <a:ea typeface="Malgun Gothic"/>
              </a:rPr>
              <a:t> </a:t>
            </a:r>
            <a:r>
              <a:rPr lang="en-US" sz="2400" err="1">
                <a:latin typeface="Malgun Gothic"/>
                <a:ea typeface="Malgun Gothic"/>
              </a:rPr>
              <a:t>비활성화</a:t>
            </a:r>
            <a:r>
              <a:rPr lang="en-US" sz="2400" dirty="0">
                <a:latin typeface="Malgun Gothic"/>
                <a:ea typeface="Malgun Gothic"/>
              </a:rPr>
              <a:t> </a:t>
            </a:r>
            <a:r>
              <a:rPr lang="ko-KR" altLang="en-US" sz="2400" dirty="0">
                <a:latin typeface="Malgun Gothic"/>
                <a:ea typeface="Malgun Gothic"/>
              </a:rPr>
              <a:t>하여</a:t>
            </a:r>
            <a:r>
              <a:rPr lang="en-US" sz="2400" dirty="0">
                <a:latin typeface="Malgun Gothic"/>
                <a:ea typeface="Malgun Gothic"/>
              </a:rPr>
              <a:t> </a:t>
            </a:r>
            <a:r>
              <a:rPr lang="en-US" altLang="ko-KR" sz="2400" err="1">
                <a:highlight>
                  <a:srgbClr val="FFFF00"/>
                </a:highlight>
                <a:ea typeface="맑은 고딕"/>
              </a:rPr>
              <a:t>모델</a:t>
            </a:r>
            <a:r>
              <a:rPr lang="en-US" altLang="ko-KR" sz="2400" dirty="0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sz="2400" err="1">
                <a:highlight>
                  <a:srgbClr val="FFFF00"/>
                </a:highlight>
                <a:ea typeface="맑은 고딕"/>
              </a:rPr>
              <a:t>복잡도를</a:t>
            </a:r>
            <a:r>
              <a:rPr lang="en-US" altLang="ko-KR" sz="2400" dirty="0">
                <a:highlight>
                  <a:srgbClr val="FFFF00"/>
                </a:highlight>
                <a:ea typeface="맑은 고딕"/>
              </a:rPr>
              <a:t> </a:t>
            </a:r>
            <a:r>
              <a:rPr lang="en-US" altLang="ko-KR" sz="2400" err="1">
                <a:highlight>
                  <a:srgbClr val="FFFF00"/>
                </a:highlight>
                <a:ea typeface="맑은 고딕"/>
              </a:rPr>
              <a:t>줄임</a:t>
            </a:r>
            <a:endParaRPr lang="en-US" altLang="ko-KR" sz="2400">
              <a:highlight>
                <a:srgbClr val="FFFF00"/>
              </a:highlight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515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9" y="365125"/>
            <a:ext cx="11666471" cy="1066771"/>
          </a:xfrm>
        </p:spPr>
        <p:txBody>
          <a:bodyPr>
            <a:normAutofit fontScale="90000"/>
          </a:bodyPr>
          <a:lstStyle/>
          <a:p>
            <a:r>
              <a:rPr lang="ko-KR" altLang="en-US" err="1">
                <a:ea typeface="맑은 고딕"/>
              </a:rPr>
              <a:t>Overfitting</a:t>
            </a:r>
            <a:r>
              <a:rPr lang="ko-KR" altLang="en-US" dirty="0">
                <a:ea typeface="맑은 고딕"/>
              </a:rPr>
              <a:t> 문제 해결 - </a:t>
            </a:r>
            <a:r>
              <a:rPr lang="en-US" altLang="ko-KR" dirty="0">
                <a:latin typeface="Malgun Gothic"/>
                <a:ea typeface="+mj-lt"/>
              </a:rPr>
              <a:t>Learning Rate, </a:t>
            </a:r>
            <a:r>
              <a:rPr lang="en-US" dirty="0">
                <a:latin typeface="Malgun Gothic"/>
                <a:ea typeface="Malgun Gothic"/>
              </a:rPr>
              <a:t>Batch Size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4" y="1700107"/>
            <a:ext cx="11505089" cy="46533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optimizer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=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learning_rate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=</a:t>
            </a:r>
            <a:r>
              <a:rPr lang="en-US" sz="2400" dirty="0">
                <a:solidFill>
                  <a:srgbClr val="116644"/>
                </a:solidFill>
                <a:ea typeface="+mn-lt"/>
                <a:cs typeface="+mn-lt"/>
              </a:rPr>
              <a:t>0.0001</a:t>
            </a:r>
            <a:endParaRPr lang="en-US" sz="2400" dirty="0">
              <a:ea typeface="맑은 고딕"/>
            </a:endParaRPr>
          </a:p>
          <a:p>
            <a:pPr marL="0" indent="0">
              <a:buNone/>
            </a:pPr>
            <a:endParaRPr lang="en-US" altLang="ko-KR" sz="2400" dirty="0">
              <a:ea typeface="맑은 고딕"/>
            </a:endParaRPr>
          </a:p>
          <a:p>
            <a:pPr>
              <a:buNone/>
            </a:pPr>
            <a:endParaRPr lang="en-US" altLang="ko-KR" sz="2400" dirty="0">
              <a:ea typeface="맑은 고딕"/>
            </a:endParaRPr>
          </a:p>
          <a:p>
            <a:pPr>
              <a:buNone/>
            </a:pPr>
            <a:endParaRPr lang="en-US" altLang="ko-KR" sz="2400" dirty="0">
              <a:ea typeface="+mn-lt"/>
              <a:cs typeface="+mn-lt"/>
            </a:endParaRPr>
          </a:p>
          <a:p>
            <a:pPr>
              <a:buNone/>
            </a:pPr>
            <a:endParaRPr lang="en-US" altLang="ko-KR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history = </a:t>
            </a:r>
            <a:r>
              <a:rPr lang="en-US" sz="2400" err="1">
                <a:ea typeface="+mn-lt"/>
                <a:cs typeface="+mn-lt"/>
              </a:rPr>
              <a:t>model.fit</a:t>
            </a:r>
            <a:r>
              <a:rPr lang="en-US" sz="2400" dirty="0">
                <a:ea typeface="+mn-lt"/>
                <a:cs typeface="+mn-lt"/>
              </a:rPr>
              <a:t>(train, epochs=</a:t>
            </a:r>
            <a:r>
              <a:rPr lang="en-US" sz="2400" dirty="0">
                <a:solidFill>
                  <a:srgbClr val="116644"/>
                </a:solidFill>
                <a:ea typeface="+mn-lt"/>
                <a:cs typeface="+mn-lt"/>
              </a:rPr>
              <a:t>50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batch_size</a:t>
            </a:r>
            <a:r>
              <a:rPr lang="en-US" sz="2400" dirty="0">
                <a:ea typeface="+mn-lt"/>
                <a:cs typeface="+mn-lt"/>
              </a:rPr>
              <a:t>=</a:t>
            </a:r>
            <a:r>
              <a:rPr lang="en-US" sz="2400" dirty="0">
                <a:solidFill>
                  <a:srgbClr val="116644"/>
                </a:solidFill>
                <a:ea typeface="+mn-lt"/>
                <a:cs typeface="+mn-lt"/>
              </a:rPr>
              <a:t>32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validation_data</a:t>
            </a:r>
            <a:r>
              <a:rPr lang="en-US" sz="2400" dirty="0">
                <a:ea typeface="+mn-lt"/>
                <a:cs typeface="+mn-lt"/>
              </a:rPr>
              <a:t>=validation, verbose=</a:t>
            </a:r>
            <a:r>
              <a:rPr lang="en-US" sz="2400" dirty="0">
                <a:solidFill>
                  <a:srgbClr val="A31515"/>
                </a:solidFill>
                <a:ea typeface="+mn-lt"/>
                <a:cs typeface="+mn-lt"/>
              </a:rPr>
              <a:t>'auto'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>
              <a:ea typeface="맑은 고딕"/>
            </a:endParaRPr>
          </a:p>
          <a:p>
            <a:pPr>
              <a:buNone/>
            </a:pPr>
            <a:endParaRPr 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>
                <a:ea typeface="맑은 고딕"/>
              </a:rPr>
              <a:t>메모리 사용량을 줄여 더 복잡한 모델에 사용할 수 있음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>
                <a:ea typeface="맑은 고딕"/>
              </a:rPr>
              <a:t>한 번의 업데이트에 많은 데이터를 처리</a:t>
            </a:r>
            <a:br>
              <a:rPr lang="ko-KR" altLang="en-US" sz="2400" dirty="0">
                <a:ea typeface="맑은 고딕"/>
              </a:rPr>
            </a:br>
            <a:r>
              <a:rPr lang="ko-KR" altLang="en-US" sz="2400" dirty="0">
                <a:ea typeface="맑은 고딕"/>
              </a:rPr>
              <a:t> =&gt; </a:t>
            </a:r>
            <a:r>
              <a:rPr lang="ko-KR" altLang="en-US" sz="2400" dirty="0">
                <a:highlight>
                  <a:srgbClr val="FFFF00"/>
                </a:highlight>
                <a:ea typeface="맑은 고딕"/>
              </a:rPr>
              <a:t>빠르게 학습되어 조기 종료를 적용하기 더 </a:t>
            </a:r>
            <a:r>
              <a:rPr lang="ko-KR" altLang="en-US" sz="2400" err="1">
                <a:highlight>
                  <a:srgbClr val="FFFF00"/>
                </a:highlight>
                <a:ea typeface="맑은 고딕"/>
              </a:rPr>
              <a:t>편해짐</a:t>
            </a:r>
            <a:r>
              <a:rPr lang="ko-KR" altLang="en-US" sz="2400" dirty="0">
                <a:ea typeface="맑은 고딕"/>
              </a:rPr>
              <a:t> </a:t>
            </a:r>
          </a:p>
          <a:p>
            <a:pPr>
              <a:buNone/>
            </a:pP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403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95" y="365125"/>
            <a:ext cx="10503505" cy="1035278"/>
          </a:xfrm>
        </p:spPr>
        <p:txBody>
          <a:bodyPr/>
          <a:lstStyle/>
          <a:p>
            <a:r>
              <a:rPr lang="ko-KR" altLang="en-US" err="1">
                <a:ea typeface="맑은 고딕"/>
              </a:rPr>
              <a:t>Training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validation</a:t>
            </a:r>
            <a:r>
              <a:rPr lang="ko-KR" altLang="en-US">
                <a:ea typeface="맑은 고딕"/>
              </a:rPr>
              <a:t> (</a:t>
            </a:r>
            <a:r>
              <a:rPr lang="ko-KR" altLang="en-US" err="1">
                <a:ea typeface="맑은 고딕"/>
              </a:rPr>
              <a:t>epoch</a:t>
            </a:r>
            <a:r>
              <a:rPr lang="ko-KR" altLang="en-US">
                <a:ea typeface="맑은 고딕"/>
              </a:rPr>
              <a:t>=50)</a:t>
            </a:r>
          </a:p>
        </p:txBody>
      </p:sp>
      <p:pic>
        <p:nvPicPr>
          <p:cNvPr id="4" name="내용 개체 틀 3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72C13D1-5571-F25B-5FF4-A175D66C5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198" y="1298973"/>
            <a:ext cx="10834255" cy="2637694"/>
          </a:xfrm>
        </p:spPr>
      </p:pic>
      <p:pic>
        <p:nvPicPr>
          <p:cNvPr id="5" name="그림 4" descr="텍스트, 도표, 그래프, 폰트이(가) 표시된 사진&#10;&#10;자동 생성된 설명">
            <a:extLst>
              <a:ext uri="{FF2B5EF4-FFF2-40B4-BE49-F238E27FC236}">
                <a16:creationId xmlns:a16="http://schemas.microsoft.com/office/drawing/2014/main" id="{CEB89999-F510-EFEC-516F-FA4CB222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10" y="3940162"/>
            <a:ext cx="6991447" cy="27775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B0BC21B-F7C8-F8C0-9A99-B0A508238FE4}"/>
              </a:ext>
            </a:extLst>
          </p:cNvPr>
          <p:cNvSpPr/>
          <p:nvPr/>
        </p:nvSpPr>
        <p:spPr>
          <a:xfrm>
            <a:off x="8373140" y="3600442"/>
            <a:ext cx="1452112" cy="345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94C2B-E299-7250-B763-CBD5368FD9B4}"/>
              </a:ext>
            </a:extLst>
          </p:cNvPr>
          <p:cNvSpPr txBox="1"/>
          <p:nvPr/>
        </p:nvSpPr>
        <p:spPr>
          <a:xfrm>
            <a:off x="8570686" y="4230430"/>
            <a:ext cx="31302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성능이 한 </a:t>
            </a:r>
            <a:r>
              <a:rPr lang="ko-KR" altLang="en-US" sz="2000" err="1">
                <a:ea typeface="맑은 고딕"/>
              </a:rPr>
              <a:t>epoch를</a:t>
            </a:r>
            <a:r>
              <a:rPr lang="ko-KR" altLang="en-US" sz="2000" dirty="0">
                <a:ea typeface="맑은 고딕"/>
              </a:rPr>
              <a:t> </a:t>
            </a:r>
            <a:endParaRPr lang="ko-KR"/>
          </a:p>
          <a:p>
            <a:r>
              <a:rPr lang="ko-KR" altLang="en-US" sz="2000" dirty="0">
                <a:ea typeface="맑은 고딕"/>
              </a:rPr>
              <a:t>넘길 때마다 튀는 모습</a:t>
            </a:r>
            <a:endParaRPr lang="ko-KR"/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=&gt;</a:t>
            </a:r>
            <a:r>
              <a:rPr lang="ko-KR" altLang="en-US" sz="2000" dirty="0">
                <a:solidFill>
                  <a:srgbClr val="FF0000"/>
                </a:solidFill>
                <a:ea typeface="맑은 고딕"/>
              </a:rPr>
              <a:t>불안정한 성능 표</a:t>
            </a:r>
            <a:endParaRPr lang="ko-KR" sz="2000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714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70299-C43D-4C64-620B-CCC6605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782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모델 구조 적용 - </a:t>
            </a:r>
            <a:r>
              <a:rPr lang="ko-KR" altLang="en-US" err="1">
                <a:ea typeface="맑은 고딕"/>
              </a:rPr>
              <a:t>ResNet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B9E1-FFAA-A6DD-0132-0D48B328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751"/>
            <a:ext cx="10792690" cy="53699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ko-KR" sz="2000" dirty="0" err="1">
                <a:ea typeface="+mn-lt"/>
                <a:cs typeface="+mn-lt"/>
              </a:rPr>
              <a:t>from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tensorflow.keras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import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models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layers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optimizers</a:t>
            </a:r>
            <a:endParaRPr lang="ko-KR" sz="2000" dirty="0" err="1">
              <a:ea typeface="맑은 고딕"/>
            </a:endParaRPr>
          </a:p>
          <a:p>
            <a:pPr>
              <a:buNone/>
            </a:pPr>
            <a:endParaRPr lang="ko-KR" sz="2000">
              <a:ea typeface="맑은 고딕"/>
            </a:endParaRPr>
          </a:p>
          <a:p>
            <a:pPr>
              <a:buNone/>
            </a:pPr>
            <a:r>
              <a:rPr lang="ko-KR" sz="2000" dirty="0" err="1">
                <a:ea typeface="+mn-lt"/>
                <a:cs typeface="+mn-lt"/>
              </a:rPr>
              <a:t>def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residual_block</a:t>
            </a:r>
            <a:r>
              <a:rPr lang="ko-KR" sz="2000" dirty="0">
                <a:ea typeface="+mn-lt"/>
                <a:cs typeface="+mn-lt"/>
              </a:rPr>
              <a:t>(</a:t>
            </a:r>
            <a:r>
              <a:rPr lang="ko-KR" sz="2000" dirty="0" err="1">
                <a:ea typeface="+mn-lt"/>
                <a:cs typeface="+mn-lt"/>
              </a:rPr>
              <a:t>x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filters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kernel_size</a:t>
            </a:r>
            <a:r>
              <a:rPr lang="ko-KR" sz="2000" dirty="0">
                <a:ea typeface="+mn-lt"/>
                <a:cs typeface="+mn-lt"/>
              </a:rPr>
              <a:t>=3, </a:t>
            </a:r>
            <a:r>
              <a:rPr lang="ko-KR" sz="2000" dirty="0" err="1">
                <a:ea typeface="+mn-lt"/>
                <a:cs typeface="+mn-lt"/>
              </a:rPr>
              <a:t>strides</a:t>
            </a:r>
            <a:r>
              <a:rPr lang="ko-KR" sz="2000" dirty="0">
                <a:ea typeface="+mn-lt"/>
                <a:cs typeface="+mn-lt"/>
              </a:rPr>
              <a:t>=1):</a:t>
            </a:r>
            <a:endParaRPr lang="ko-KR" sz="200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    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 = layers.Conv2D(</a:t>
            </a:r>
            <a:r>
              <a:rPr lang="ko-KR" sz="2000" dirty="0" err="1">
                <a:ea typeface="+mn-lt"/>
                <a:cs typeface="+mn-lt"/>
              </a:rPr>
              <a:t>filters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kernel_size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strides</a:t>
            </a:r>
            <a:r>
              <a:rPr lang="ko-KR" sz="2000" dirty="0">
                <a:ea typeface="+mn-lt"/>
                <a:cs typeface="+mn-lt"/>
              </a:rPr>
              <a:t>=</a:t>
            </a:r>
            <a:r>
              <a:rPr lang="ko-KR" sz="2000" dirty="0" err="1">
                <a:ea typeface="+mn-lt"/>
                <a:cs typeface="+mn-lt"/>
              </a:rPr>
              <a:t>strides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padding</a:t>
            </a:r>
            <a:r>
              <a:rPr lang="ko-KR" sz="2000" dirty="0">
                <a:ea typeface="+mn-lt"/>
                <a:cs typeface="+mn-lt"/>
              </a:rPr>
              <a:t>='</a:t>
            </a:r>
            <a:r>
              <a:rPr lang="ko-KR" sz="2000" dirty="0" err="1">
                <a:ea typeface="+mn-lt"/>
                <a:cs typeface="+mn-lt"/>
              </a:rPr>
              <a:t>same</a:t>
            </a:r>
            <a:r>
              <a:rPr lang="ko-KR" sz="2000" dirty="0">
                <a:ea typeface="+mn-lt"/>
                <a:cs typeface="+mn-lt"/>
              </a:rPr>
              <a:t>')(</a:t>
            </a:r>
            <a:r>
              <a:rPr lang="ko-KR" sz="2000" dirty="0" err="1">
                <a:ea typeface="+mn-lt"/>
                <a:cs typeface="+mn-lt"/>
              </a:rPr>
              <a:t>x</a:t>
            </a:r>
            <a:r>
              <a:rPr lang="ko-KR" sz="2000" dirty="0">
                <a:ea typeface="+mn-lt"/>
                <a:cs typeface="+mn-lt"/>
              </a:rPr>
              <a:t>)</a:t>
            </a:r>
            <a:endParaRPr lang="ko-KR" sz="2000" dirty="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    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 = </a:t>
            </a:r>
            <a:r>
              <a:rPr lang="ko-KR" sz="2000" dirty="0" err="1">
                <a:ea typeface="+mn-lt"/>
                <a:cs typeface="+mn-lt"/>
              </a:rPr>
              <a:t>layers.BatchNormalization</a:t>
            </a:r>
            <a:r>
              <a:rPr lang="ko-KR" sz="2000" dirty="0">
                <a:ea typeface="+mn-lt"/>
                <a:cs typeface="+mn-lt"/>
              </a:rPr>
              <a:t>()(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)</a:t>
            </a:r>
            <a:endParaRPr lang="ko-KR" sz="2000" dirty="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    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 = </a:t>
            </a:r>
            <a:r>
              <a:rPr lang="ko-KR" sz="2000" dirty="0" err="1">
                <a:ea typeface="+mn-lt"/>
                <a:cs typeface="+mn-lt"/>
              </a:rPr>
              <a:t>layers.Activation</a:t>
            </a:r>
            <a:r>
              <a:rPr lang="ko-KR" sz="2000" dirty="0">
                <a:ea typeface="+mn-lt"/>
                <a:cs typeface="+mn-lt"/>
              </a:rPr>
              <a:t>('</a:t>
            </a:r>
            <a:r>
              <a:rPr lang="ko-KR" sz="2000" dirty="0" err="1">
                <a:ea typeface="+mn-lt"/>
                <a:cs typeface="+mn-lt"/>
              </a:rPr>
              <a:t>relu</a:t>
            </a:r>
            <a:r>
              <a:rPr lang="ko-KR" sz="2000" dirty="0">
                <a:ea typeface="+mn-lt"/>
                <a:cs typeface="+mn-lt"/>
              </a:rPr>
              <a:t>')(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)</a:t>
            </a:r>
            <a:endParaRPr lang="ko-KR" sz="2000" dirty="0">
              <a:ea typeface="맑은 고딕"/>
            </a:endParaRPr>
          </a:p>
          <a:p>
            <a:pPr>
              <a:buNone/>
            </a:pPr>
            <a:endParaRPr lang="ko-KR" sz="200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    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 = layers.Conv2D(</a:t>
            </a:r>
            <a:r>
              <a:rPr lang="ko-KR" sz="2000" dirty="0" err="1">
                <a:ea typeface="+mn-lt"/>
                <a:cs typeface="+mn-lt"/>
              </a:rPr>
              <a:t>filters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kernel_size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padding</a:t>
            </a:r>
            <a:r>
              <a:rPr lang="ko-KR" sz="2000" dirty="0">
                <a:ea typeface="+mn-lt"/>
                <a:cs typeface="+mn-lt"/>
              </a:rPr>
              <a:t>='</a:t>
            </a:r>
            <a:r>
              <a:rPr lang="ko-KR" sz="2000" dirty="0" err="1">
                <a:ea typeface="+mn-lt"/>
                <a:cs typeface="+mn-lt"/>
              </a:rPr>
              <a:t>same</a:t>
            </a:r>
            <a:r>
              <a:rPr lang="ko-KR" sz="2000" dirty="0">
                <a:ea typeface="+mn-lt"/>
                <a:cs typeface="+mn-lt"/>
              </a:rPr>
              <a:t>')(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)</a:t>
            </a:r>
            <a:endParaRPr lang="ko-KR" sz="2000" dirty="0">
              <a:ea typeface="맑은 고딕"/>
            </a:endParaRPr>
          </a:p>
          <a:p>
            <a:pPr>
              <a:buNone/>
            </a:pPr>
            <a:r>
              <a:rPr lang="ko-KR" sz="2000" dirty="0">
                <a:ea typeface="+mn-lt"/>
                <a:cs typeface="+mn-lt"/>
              </a:rPr>
              <a:t>    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 = </a:t>
            </a:r>
            <a:r>
              <a:rPr lang="ko-KR" sz="2000" dirty="0" err="1">
                <a:ea typeface="+mn-lt"/>
                <a:cs typeface="+mn-lt"/>
              </a:rPr>
              <a:t>layers.BatchNormalization</a:t>
            </a:r>
            <a:r>
              <a:rPr lang="ko-KR" sz="2000" dirty="0">
                <a:ea typeface="+mn-lt"/>
                <a:cs typeface="+mn-lt"/>
              </a:rPr>
              <a:t>()(</a:t>
            </a:r>
            <a:r>
              <a:rPr lang="ko-KR" sz="2000" dirty="0" err="1">
                <a:ea typeface="+mn-lt"/>
                <a:cs typeface="+mn-lt"/>
              </a:rPr>
              <a:t>y</a:t>
            </a:r>
            <a:r>
              <a:rPr lang="ko-KR" sz="2000" dirty="0">
                <a:ea typeface="+mn-lt"/>
                <a:cs typeface="+mn-lt"/>
              </a:rPr>
              <a:t>)</a:t>
            </a:r>
            <a:endParaRPr lang="ko-KR" sz="2000" dirty="0"/>
          </a:p>
          <a:p>
            <a:pPr>
              <a:buNone/>
            </a:pPr>
            <a:endParaRPr lang="ko-KR" sz="2000">
              <a:latin typeface="맑은 고딕"/>
              <a:ea typeface="맑은 고딕"/>
            </a:endParaRPr>
          </a:p>
          <a:p>
            <a:pPr>
              <a:buNone/>
            </a:pPr>
            <a:r>
              <a:rPr lang="ko-KR" altLang="en-US" sz="2000" dirty="0">
                <a:latin typeface="Malgun Gothic"/>
                <a:ea typeface="Malgun Gothic"/>
              </a:rPr>
              <a:t>  </a:t>
            </a:r>
            <a:r>
              <a:rPr lang="en-US" altLang="ko-KR" sz="2000" dirty="0">
                <a:latin typeface="Malgun Gothic"/>
                <a:ea typeface="Malgun Gothic"/>
              </a:rPr>
              <a:t>if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strides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&gt;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1:</a:t>
            </a:r>
            <a:endParaRPr lang="ko-KR" altLang="en-US" sz="2000" dirty="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 dirty="0">
                <a:latin typeface="Malgun Gothic"/>
                <a:ea typeface="Malgun Gothic"/>
              </a:rPr>
              <a:t>         </a:t>
            </a:r>
            <a:r>
              <a:rPr lang="en-US" altLang="ko-KR" sz="2000" dirty="0">
                <a:latin typeface="Malgun Gothic"/>
                <a:ea typeface="Malgun Gothic"/>
              </a:rPr>
              <a:t>x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=</a:t>
            </a:r>
            <a:r>
              <a:rPr lang="ko-KR" altLang="en-US" sz="2000" dirty="0">
                <a:latin typeface="Malgun Gothic"/>
                <a:ea typeface="Malgun Gothic"/>
              </a:rPr>
              <a:t> </a:t>
            </a:r>
            <a:r>
              <a:rPr lang="en-US" altLang="ko-KR" sz="2000" dirty="0">
                <a:latin typeface="Malgun Gothic"/>
                <a:ea typeface="Malgun Gothic"/>
              </a:rPr>
              <a:t>layers.Conv2D(filters,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 err="1">
                <a:latin typeface="Malgun Gothic"/>
                <a:ea typeface="Malgun Gothic"/>
              </a:rPr>
              <a:t>kernel_size</a:t>
            </a:r>
            <a:r>
              <a:rPr lang="en-US" altLang="ko-KR" sz="2000" dirty="0">
                <a:latin typeface="Malgun Gothic"/>
                <a:ea typeface="Malgun Gothic"/>
              </a:rPr>
              <a:t>=1,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strides=strides,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padding='same')(x)</a:t>
            </a:r>
            <a:endParaRPr lang="ko-KR" altLang="en-US" sz="2000" dirty="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 dirty="0">
                <a:latin typeface="Malgun Gothic"/>
                <a:ea typeface="Malgun Gothic"/>
              </a:rPr>
              <a:t>    </a:t>
            </a:r>
            <a:r>
              <a:rPr lang="en-US" altLang="ko-KR" sz="2000" dirty="0">
                <a:latin typeface="Malgun Gothic"/>
                <a:ea typeface="Malgun Gothic"/>
              </a:rPr>
              <a:t> out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=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 err="1">
                <a:latin typeface="Malgun Gothic"/>
                <a:ea typeface="Malgun Gothic"/>
              </a:rPr>
              <a:t>layers.Add</a:t>
            </a:r>
            <a:r>
              <a:rPr lang="en-US" altLang="ko-KR" sz="2000" dirty="0">
                <a:latin typeface="Malgun Gothic"/>
                <a:ea typeface="Malgun Gothic"/>
              </a:rPr>
              <a:t>()([x,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y])</a:t>
            </a:r>
            <a:endParaRPr lang="ko-KR" altLang="en-US" sz="2000" dirty="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 dirty="0">
                <a:latin typeface="Malgun Gothic"/>
                <a:ea typeface="Malgun Gothic"/>
              </a:rPr>
              <a:t>    </a:t>
            </a:r>
            <a:r>
              <a:rPr lang="en-US" altLang="ko-KR" sz="2000" dirty="0">
                <a:latin typeface="Malgun Gothic"/>
                <a:ea typeface="Malgun Gothic"/>
              </a:rPr>
              <a:t> out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=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 err="1">
                <a:latin typeface="Malgun Gothic"/>
                <a:ea typeface="Malgun Gothic"/>
              </a:rPr>
              <a:t>layers.Activation</a:t>
            </a:r>
            <a:r>
              <a:rPr lang="en-US" altLang="ko-KR" sz="2000" dirty="0">
                <a:latin typeface="Malgun Gothic"/>
                <a:ea typeface="Malgun Gothic"/>
              </a:rPr>
              <a:t>('</a:t>
            </a:r>
            <a:r>
              <a:rPr lang="en-US" altLang="ko-KR" sz="2000" dirty="0" err="1">
                <a:latin typeface="Malgun Gothic"/>
                <a:ea typeface="Malgun Gothic"/>
              </a:rPr>
              <a:t>relu</a:t>
            </a:r>
            <a:r>
              <a:rPr lang="en-US" altLang="ko-KR" sz="2000" dirty="0">
                <a:latin typeface="Malgun Gothic"/>
                <a:ea typeface="Malgun Gothic"/>
              </a:rPr>
              <a:t>')(out)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 dirty="0">
                <a:latin typeface="Malgun Gothic"/>
                <a:ea typeface="Malgun Gothic"/>
              </a:rPr>
              <a:t>    </a:t>
            </a:r>
            <a:r>
              <a:rPr lang="en-US" altLang="ko-KR" sz="2000" dirty="0">
                <a:latin typeface="Malgun Gothic"/>
                <a:ea typeface="Malgun Gothic"/>
              </a:rPr>
              <a:t> return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>
                <a:latin typeface="Malgun Gothic"/>
                <a:ea typeface="Malgun Gothic"/>
              </a:rPr>
              <a:t>out</a:t>
            </a:r>
            <a:endParaRPr lang="ko-KR" dirty="0"/>
          </a:p>
          <a:p>
            <a:pPr>
              <a:buNone/>
            </a:pPr>
            <a:endParaRPr lang="ko-KR">
              <a:ea typeface="맑은 고딕" panose="020B0503020000020004" pitchFamily="34" charset="-127"/>
            </a:endParaRPr>
          </a:p>
          <a:p>
            <a:pPr>
              <a:buNone/>
            </a:pPr>
            <a:endParaRPr lang="ko-KR">
              <a:ea typeface="맑은 고딕"/>
            </a:endParaRPr>
          </a:p>
          <a:p>
            <a:pPr>
              <a:buNone/>
            </a:pPr>
            <a:endParaRPr lang="ko-KR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671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70299-C43D-4C64-620B-CCC6605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909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모델 구조 적용 - </a:t>
            </a:r>
            <a:r>
              <a:rPr lang="ko-KR" altLang="en-US" err="1">
                <a:ea typeface="맑은 고딕"/>
              </a:rPr>
              <a:t>ResNet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B9E1-FFAA-A6DD-0132-0D48B328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7"/>
            <a:ext cx="10792690" cy="53072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ko-KR" altLang="en-US" sz="2000">
                <a:latin typeface="Malgun Gothic"/>
                <a:ea typeface="Malgun Gothic"/>
                <a:cs typeface="+mn-lt"/>
              </a:rPr>
              <a:t> 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def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 err="1">
                <a:latin typeface="Malgun Gothic"/>
                <a:ea typeface="Malgun Gothic"/>
                <a:cs typeface="+mn-lt"/>
              </a:rPr>
              <a:t>build_resnet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sz="2000" err="1">
                <a:latin typeface="Malgun Gothic"/>
                <a:ea typeface="Malgun Gothic"/>
                <a:cs typeface="+mn-lt"/>
              </a:rPr>
              <a:t>input_shape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 err="1">
                <a:latin typeface="Malgun Gothic"/>
                <a:ea typeface="Malgun Gothic"/>
                <a:cs typeface="+mn-lt"/>
              </a:rPr>
              <a:t>num_classes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):</a:t>
            </a:r>
            <a:endParaRPr lang="ko-KR" altLang="en-US" sz="2000">
              <a:latin typeface="Malgun Gothic"/>
              <a:ea typeface="Malgun Gothic"/>
              <a:cs typeface="+mn-lt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  <a:cs typeface="+mn-lt"/>
              </a:rPr>
              <a:t>   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inputs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=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 err="1">
                <a:latin typeface="Malgun Gothic"/>
                <a:ea typeface="Malgun Gothic"/>
                <a:cs typeface="+mn-lt"/>
              </a:rPr>
              <a:t>layers.Input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(shape=</a:t>
            </a:r>
            <a:r>
              <a:rPr lang="en-US" altLang="ko-KR" sz="2000" err="1">
                <a:latin typeface="Malgun Gothic"/>
                <a:ea typeface="Malgun Gothic"/>
                <a:cs typeface="+mn-lt"/>
              </a:rPr>
              <a:t>input_shape</a:t>
            </a:r>
            <a:r>
              <a:rPr lang="ko-KR" sz="2000">
                <a:latin typeface="Malgun Gothic"/>
                <a:ea typeface="Malgun Gothic"/>
                <a:cs typeface="+mn-lt"/>
              </a:rPr>
              <a:t>)</a:t>
            </a:r>
            <a:endParaRPr lang="ko-KR" sz="2000">
              <a:latin typeface="Malgun Gothic"/>
              <a:ea typeface="Malgun Gothic"/>
            </a:endParaRPr>
          </a:p>
          <a:p>
            <a:pPr>
              <a:buNone/>
            </a:pPr>
            <a:endParaRPr 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  <a:cs typeface="+mn-lt"/>
              </a:rPr>
              <a:t>   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x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ko-KR" sz="2000">
                <a:latin typeface="Malgun Gothic"/>
                <a:ea typeface="Malgun Gothic"/>
                <a:cs typeface="+mn-lt"/>
              </a:rPr>
              <a:t>= layers.Conv2D(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32</a:t>
            </a:r>
            <a:r>
              <a:rPr lang="ko-KR" sz="2000"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3,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strides=2</a:t>
            </a:r>
            <a:r>
              <a:rPr lang="ko-KR" sz="20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padding</a:t>
            </a:r>
            <a:r>
              <a:rPr lang="ko-KR" sz="2000">
                <a:latin typeface="Malgun Gothic"/>
                <a:ea typeface="Malgun Gothic"/>
                <a:cs typeface="+mn-lt"/>
              </a:rPr>
              <a:t>='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same</a:t>
            </a:r>
            <a:r>
              <a:rPr lang="ko-KR" sz="2000">
                <a:latin typeface="Malgun Gothic"/>
                <a:ea typeface="Malgun Gothic"/>
                <a:cs typeface="+mn-lt"/>
              </a:rPr>
              <a:t>')(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inputs</a:t>
            </a:r>
            <a:r>
              <a:rPr lang="ko-KR" sz="2000">
                <a:latin typeface="Malgun Gothic"/>
                <a:ea typeface="Malgun Gothic"/>
                <a:cs typeface="+mn-lt"/>
              </a:rPr>
              <a:t>)</a:t>
            </a:r>
            <a:endParaRPr 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sz="2000">
                <a:latin typeface="Malgun Gothic"/>
                <a:ea typeface="Malgun Gothic"/>
                <a:cs typeface="+mn-lt"/>
              </a:rPr>
              <a:t>   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x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ko-KR" sz="2000">
                <a:latin typeface="Malgun Gothic"/>
                <a:ea typeface="Malgun Gothic"/>
                <a:cs typeface="+mn-lt"/>
              </a:rPr>
              <a:t>=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layers.BatchNormalization</a:t>
            </a:r>
            <a:r>
              <a:rPr lang="ko-KR" sz="2000">
                <a:latin typeface="Malgun Gothic"/>
                <a:ea typeface="Malgun Gothic"/>
                <a:cs typeface="+mn-lt"/>
              </a:rPr>
              <a:t>()(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x)</a:t>
            </a:r>
            <a:endParaRPr lang="ko-KR" altLang="en-US" sz="2000">
              <a:latin typeface="Malgun Gothic"/>
              <a:ea typeface="Malgun Gothic"/>
              <a:cs typeface="+mn-lt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  <a:cs typeface="+mn-lt"/>
              </a:rPr>
              <a:t>   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x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=</a:t>
            </a:r>
            <a:r>
              <a:rPr lang="ko-KR" altLang="en-US" sz="200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2000" err="1">
                <a:latin typeface="Malgun Gothic"/>
                <a:ea typeface="Malgun Gothic"/>
                <a:cs typeface="+mn-lt"/>
              </a:rPr>
              <a:t>layers.Activation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('</a:t>
            </a:r>
            <a:r>
              <a:rPr lang="en-US" altLang="ko-KR" sz="2000" err="1">
                <a:latin typeface="Malgun Gothic"/>
                <a:ea typeface="Malgun Gothic"/>
                <a:cs typeface="+mn-lt"/>
              </a:rPr>
              <a:t>relu</a:t>
            </a:r>
            <a:r>
              <a:rPr lang="en-US" altLang="ko-KR" sz="2000">
                <a:latin typeface="Malgun Gothic"/>
                <a:ea typeface="Malgun Gothic"/>
                <a:cs typeface="+mn-lt"/>
              </a:rPr>
              <a:t>')(x</a:t>
            </a:r>
            <a:r>
              <a:rPr lang="ko-KR" sz="2000">
                <a:latin typeface="Malgun Gothic"/>
                <a:ea typeface="Malgun Gothic"/>
                <a:cs typeface="+mn-lt"/>
              </a:rPr>
              <a:t>)</a:t>
            </a:r>
            <a:endParaRPr lang="ko-KR" sz="2000">
              <a:latin typeface="Malgun Gothic"/>
              <a:ea typeface="Malgun Gothic"/>
            </a:endParaRPr>
          </a:p>
          <a:p>
            <a:pPr>
              <a:buNone/>
            </a:pP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x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residual_block</a:t>
            </a:r>
            <a:r>
              <a:rPr lang="en-US" altLang="ko-KR" sz="2000">
                <a:latin typeface="Malgun Gothic"/>
                <a:ea typeface="Malgun Gothic"/>
              </a:rPr>
              <a:t>(x,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32,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strides=1)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x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residual_block</a:t>
            </a:r>
            <a:r>
              <a:rPr lang="en-US" altLang="ko-KR" sz="2000">
                <a:latin typeface="Malgun Gothic"/>
                <a:ea typeface="Malgun Gothic"/>
              </a:rPr>
              <a:t>(x,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32,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strides=1)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x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residual_block</a:t>
            </a:r>
            <a:r>
              <a:rPr lang="en-US" altLang="ko-KR" sz="2000">
                <a:latin typeface="Malgun Gothic"/>
                <a:ea typeface="Malgun Gothic"/>
              </a:rPr>
              <a:t>(x,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64,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strides=2)</a:t>
            </a:r>
            <a:r>
              <a:rPr lang="ko-KR" altLang="en-US" sz="2000">
                <a:latin typeface="Malgun Gothic"/>
                <a:ea typeface="Malgun Gothic"/>
              </a:rPr>
              <a:t>  </a:t>
            </a: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x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residual_block</a:t>
            </a:r>
            <a:r>
              <a:rPr lang="en-US" altLang="ko-KR" sz="2000">
                <a:latin typeface="Malgun Gothic"/>
                <a:ea typeface="Malgun Gothic"/>
              </a:rPr>
              <a:t>(x,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64,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strides=1)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x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residual_block</a:t>
            </a:r>
            <a:r>
              <a:rPr lang="en-US" altLang="ko-KR" sz="2000">
                <a:latin typeface="Malgun Gothic"/>
                <a:ea typeface="Malgun Gothic"/>
              </a:rPr>
              <a:t>(x,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128,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strides=2)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x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residual_block</a:t>
            </a:r>
            <a:r>
              <a:rPr lang="en-US" altLang="ko-KR" sz="2000">
                <a:latin typeface="Malgun Gothic"/>
                <a:ea typeface="Malgun Gothic"/>
              </a:rPr>
              <a:t>(x,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128,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strides=1)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x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layers.GlobalAveragePooling2D()(x)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outputs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layers.Dense</a:t>
            </a:r>
            <a:r>
              <a:rPr lang="en-US" altLang="ko-KR" sz="2000">
                <a:latin typeface="Malgun Gothic"/>
                <a:ea typeface="Malgun Gothic"/>
              </a:rPr>
              <a:t>(</a:t>
            </a:r>
            <a:r>
              <a:rPr lang="en-US" altLang="ko-KR" sz="2000" err="1">
                <a:latin typeface="Malgun Gothic"/>
                <a:ea typeface="Malgun Gothic"/>
              </a:rPr>
              <a:t>num_classes</a:t>
            </a:r>
            <a:r>
              <a:rPr lang="en-US" altLang="ko-KR" sz="2000">
                <a:latin typeface="Malgun Gothic"/>
                <a:ea typeface="Malgun Gothic"/>
              </a:rPr>
              <a:t>,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activation='</a:t>
            </a:r>
            <a:r>
              <a:rPr lang="en-US" altLang="ko-KR" sz="2000" err="1">
                <a:latin typeface="Malgun Gothic"/>
                <a:ea typeface="Malgun Gothic"/>
              </a:rPr>
              <a:t>softmax</a:t>
            </a:r>
            <a:r>
              <a:rPr lang="en-US" altLang="ko-KR" sz="2000">
                <a:latin typeface="Malgun Gothic"/>
                <a:ea typeface="Malgun Gothic"/>
              </a:rPr>
              <a:t>')(x)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ko-KR" sz="2000">
              <a:latin typeface="Malgun Gothic"/>
              <a:ea typeface="Malgun Gothic"/>
            </a:endParaRPr>
          </a:p>
          <a:p>
            <a:pPr>
              <a:buNone/>
            </a:pPr>
            <a:endParaRPr lang="ko-KR">
              <a:ea typeface="맑은 고딕" panose="020B0503020000020004" pitchFamily="34" charset="-127"/>
            </a:endParaRPr>
          </a:p>
          <a:p>
            <a:pPr>
              <a:buNone/>
            </a:pPr>
            <a:endParaRPr lang="ko-KR">
              <a:ea typeface="맑은 고딕"/>
            </a:endParaRPr>
          </a:p>
          <a:p>
            <a:pPr>
              <a:buNone/>
            </a:pPr>
            <a:endParaRPr lang="ko-KR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080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70299-C43D-4C64-620B-CCC6605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47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모델 구조 적용 - </a:t>
            </a:r>
            <a:r>
              <a:rPr lang="ko-KR" altLang="en-US" err="1">
                <a:ea typeface="맑은 고딕"/>
              </a:rPr>
              <a:t>ResNet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B9E1-FFAA-A6DD-0132-0D48B328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918"/>
            <a:ext cx="10792690" cy="56398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 err="1">
                <a:latin typeface="Malgun Gothic"/>
                <a:ea typeface="Malgun Gothic"/>
              </a:rPr>
              <a:t>model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 err="1">
                <a:latin typeface="Malgun Gothic"/>
                <a:ea typeface="Malgun Gothic"/>
              </a:rPr>
              <a:t>models.Model</a:t>
            </a:r>
            <a:r>
              <a:rPr lang="en-US" altLang="ko-KR" sz="2000">
                <a:latin typeface="Malgun Gothic"/>
                <a:ea typeface="Malgun Gothic"/>
              </a:rPr>
              <a:t>(</a:t>
            </a:r>
            <a:r>
              <a:rPr lang="en-US" altLang="ko-KR" sz="2000" err="1">
                <a:latin typeface="Malgun Gothic"/>
                <a:ea typeface="Malgun Gothic"/>
              </a:rPr>
              <a:t>inputs</a:t>
            </a:r>
            <a:r>
              <a:rPr lang="en-US" altLang="ko-KR" sz="2000">
                <a:latin typeface="Malgun Gothic"/>
                <a:ea typeface="Malgun Gothic"/>
              </a:rPr>
              <a:t>,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 err="1">
                <a:latin typeface="Malgun Gothic"/>
                <a:ea typeface="Malgun Gothic"/>
              </a:rPr>
              <a:t>outputs</a:t>
            </a:r>
            <a:r>
              <a:rPr lang="en-US" altLang="ko-KR" sz="2000">
                <a:latin typeface="Malgun Gothic"/>
                <a:ea typeface="Malgun Gothic"/>
              </a:rPr>
              <a:t>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</a:t>
            </a:r>
            <a:r>
              <a:rPr lang="en-US" altLang="ko-KR" sz="2000">
                <a:latin typeface="Malgun Gothic"/>
                <a:ea typeface="Malgun Gothic"/>
              </a:rPr>
              <a:t>return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model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altLang="ko-KR" sz="2000" err="1">
                <a:latin typeface="Malgun Gothic"/>
                <a:ea typeface="Malgun Gothic"/>
              </a:rPr>
              <a:t>input_shape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(128,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128,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3)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altLang="ko-KR" sz="2000" err="1">
                <a:latin typeface="Malgun Gothic"/>
                <a:ea typeface="Malgun Gothic"/>
              </a:rPr>
              <a:t>num_classes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16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altLang="ko-KR" sz="2000">
                <a:latin typeface="Malgun Gothic"/>
                <a:ea typeface="Malgun Gothic"/>
              </a:rPr>
              <a:t>model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build_resnet</a:t>
            </a:r>
            <a:r>
              <a:rPr lang="en-US" altLang="ko-KR" sz="2000">
                <a:latin typeface="Malgun Gothic"/>
                <a:ea typeface="Malgun Gothic"/>
              </a:rPr>
              <a:t>(</a:t>
            </a:r>
            <a:r>
              <a:rPr lang="en-US" altLang="ko-KR" sz="2000" err="1">
                <a:latin typeface="Malgun Gothic"/>
                <a:ea typeface="Malgun Gothic"/>
              </a:rPr>
              <a:t>input_shape</a:t>
            </a:r>
            <a:r>
              <a:rPr lang="en-US" altLang="ko-KR" sz="2000">
                <a:latin typeface="Malgun Gothic"/>
                <a:ea typeface="Malgun Gothic"/>
              </a:rPr>
              <a:t>,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 err="1">
                <a:latin typeface="Malgun Gothic"/>
                <a:ea typeface="Malgun Gothic"/>
              </a:rPr>
              <a:t>num_classes</a:t>
            </a:r>
            <a:r>
              <a:rPr lang="en-US" altLang="ko-KR" sz="2000">
                <a:latin typeface="Malgun Gothic"/>
                <a:ea typeface="Malgun Gothic"/>
              </a:rPr>
              <a:t>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altLang="ko-KR" sz="2000" err="1">
                <a:latin typeface="Malgun Gothic"/>
                <a:ea typeface="Malgun Gothic"/>
              </a:rPr>
              <a:t>optimizer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en-US" altLang="ko-KR" sz="2000" err="1">
                <a:latin typeface="Malgun Gothic"/>
                <a:ea typeface="Malgun Gothic"/>
              </a:rPr>
              <a:t>optimizers.Adam</a:t>
            </a:r>
            <a:r>
              <a:rPr lang="en-US" altLang="ko-KR" sz="2000">
                <a:latin typeface="Malgun Gothic"/>
                <a:ea typeface="Malgun Gothic"/>
              </a:rPr>
              <a:t>(</a:t>
            </a:r>
            <a:r>
              <a:rPr lang="en-US" altLang="ko-KR" sz="2000" err="1">
                <a:latin typeface="Malgun Gothic"/>
                <a:ea typeface="Malgun Gothic"/>
              </a:rPr>
              <a:t>learning_rate</a:t>
            </a:r>
            <a:r>
              <a:rPr lang="en-US" altLang="ko-KR" sz="2000">
                <a:latin typeface="Malgun Gothic"/>
                <a:ea typeface="Malgun Gothic"/>
              </a:rPr>
              <a:t>=0.0001)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altLang="ko-KR" sz="2000" err="1">
                <a:latin typeface="Malgun Gothic"/>
                <a:ea typeface="Malgun Gothic"/>
              </a:rPr>
              <a:t>model.compile</a:t>
            </a:r>
            <a:r>
              <a:rPr lang="en-US" altLang="ko-KR" sz="2000">
                <a:latin typeface="Malgun Gothic"/>
                <a:ea typeface="Malgun Gothic"/>
              </a:rPr>
              <a:t>(</a:t>
            </a:r>
            <a:r>
              <a:rPr lang="en-US" altLang="ko-KR" sz="2000" err="1">
                <a:latin typeface="Malgun Gothic"/>
                <a:ea typeface="Malgun Gothic"/>
              </a:rPr>
              <a:t>optimizer</a:t>
            </a:r>
            <a:r>
              <a:rPr lang="en-US" altLang="ko-KR" sz="2000">
                <a:latin typeface="Malgun Gothic"/>
                <a:ea typeface="Malgun Gothic"/>
              </a:rPr>
              <a:t>=</a:t>
            </a:r>
            <a:r>
              <a:rPr lang="en-US" altLang="ko-KR" sz="2000" err="1">
                <a:latin typeface="Malgun Gothic"/>
                <a:ea typeface="Malgun Gothic"/>
              </a:rPr>
              <a:t>optimizer</a:t>
            </a:r>
            <a:r>
              <a:rPr lang="en-US" altLang="ko-KR" sz="2000">
                <a:latin typeface="Malgun Gothic"/>
                <a:ea typeface="Malgun Gothic"/>
              </a:rPr>
              <a:t>,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          </a:t>
            </a:r>
            <a:r>
              <a:rPr lang="en-US" altLang="ko-KR" sz="2000" err="1">
                <a:latin typeface="Malgun Gothic"/>
                <a:ea typeface="Malgun Gothic"/>
              </a:rPr>
              <a:t>loss</a:t>
            </a:r>
            <a:r>
              <a:rPr lang="en-US" altLang="ko-KR" sz="2000">
                <a:latin typeface="Malgun Gothic"/>
                <a:ea typeface="Malgun Gothic"/>
              </a:rPr>
              <a:t>='</a:t>
            </a:r>
            <a:r>
              <a:rPr lang="en-US" altLang="ko-KR" sz="2000" err="1">
                <a:latin typeface="Malgun Gothic"/>
                <a:ea typeface="Malgun Gothic"/>
              </a:rPr>
              <a:t>categorical_crossentropy</a:t>
            </a:r>
            <a:r>
              <a:rPr lang="en-US" altLang="ko-KR" sz="2000">
                <a:latin typeface="Malgun Gothic"/>
                <a:ea typeface="Malgun Gothic"/>
              </a:rPr>
              <a:t>',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ko-KR" altLang="en-US" sz="2000">
                <a:latin typeface="Malgun Gothic"/>
                <a:ea typeface="Malgun Gothic"/>
              </a:rPr>
              <a:t>              </a:t>
            </a:r>
            <a:r>
              <a:rPr lang="en-US" altLang="ko-KR" sz="2000">
                <a:latin typeface="Malgun Gothic"/>
                <a:ea typeface="Malgun Gothic"/>
              </a:rPr>
              <a:t>metrics=['accuracy'])</a:t>
            </a:r>
            <a:endParaRPr lang="ko-KR" altLang="en-US" sz="2000">
              <a:latin typeface="Malgun Gothic"/>
              <a:ea typeface="Malgun Gothic"/>
            </a:endParaRPr>
          </a:p>
          <a:p>
            <a:pPr>
              <a:buNone/>
            </a:pPr>
            <a:endParaRPr lang="en-US" altLang="ko-KR" sz="2000">
              <a:latin typeface="Malgun Gothic"/>
              <a:ea typeface="Malgun Gothic"/>
            </a:endParaRPr>
          </a:p>
          <a:p>
            <a:pPr>
              <a:buNone/>
            </a:pPr>
            <a:r>
              <a:rPr lang="en-US" altLang="ko-KR" sz="2000" err="1">
                <a:latin typeface="Malgun Gothic"/>
                <a:ea typeface="Malgun Gothic"/>
              </a:rPr>
              <a:t>model.summary</a:t>
            </a:r>
            <a:r>
              <a:rPr lang="en-US" altLang="ko-KR" sz="2000">
                <a:latin typeface="Malgun Gothic"/>
                <a:ea typeface="Malgun Gothic"/>
              </a:rPr>
              <a:t>()</a:t>
            </a:r>
            <a:endParaRPr lang="en-US" sz="2000"/>
          </a:p>
          <a:p>
            <a:pPr>
              <a:buNone/>
            </a:pPr>
            <a:endParaRPr lang="ko-KR"/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191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49" y="365125"/>
            <a:ext cx="10890551" cy="1107850"/>
          </a:xfrm>
        </p:spPr>
        <p:txBody>
          <a:bodyPr/>
          <a:lstStyle/>
          <a:p>
            <a:r>
              <a:rPr lang="ko-KR" altLang="en-US" err="1">
                <a:ea typeface="맑은 고딕"/>
              </a:rPr>
              <a:t>Training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validation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epoch</a:t>
            </a:r>
            <a:r>
              <a:rPr lang="ko-KR" altLang="en-US">
                <a:ea typeface="맑은 고딕"/>
              </a:rPr>
              <a:t>=100)</a:t>
            </a:r>
          </a:p>
        </p:txBody>
      </p:sp>
      <p:pic>
        <p:nvPicPr>
          <p:cNvPr id="3" name="그림 2" descr="텍스트, 폰트, 친필, 번호이(가) 표시된 사진&#10;&#10;자동 생성된 설명">
            <a:extLst>
              <a:ext uri="{FF2B5EF4-FFF2-40B4-BE49-F238E27FC236}">
                <a16:creationId xmlns:a16="http://schemas.microsoft.com/office/drawing/2014/main" id="{64F5FEB6-6FF9-9647-41C0-4F747544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2" y="1342780"/>
            <a:ext cx="11295581" cy="2415532"/>
          </a:xfrm>
          <a:prstGeom prst="rect">
            <a:avLst/>
          </a:prstGeom>
        </p:spPr>
      </p:pic>
      <p:pic>
        <p:nvPicPr>
          <p:cNvPr id="10" name="그림 9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092179C-198A-FE00-E30E-FE9C56DF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99" y="3840871"/>
            <a:ext cx="6664476" cy="28204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13EB4A-FBA3-832D-3EBC-4D645AE21C9A}"/>
              </a:ext>
            </a:extLst>
          </p:cNvPr>
          <p:cNvSpPr/>
          <p:nvPr/>
        </p:nvSpPr>
        <p:spPr>
          <a:xfrm>
            <a:off x="8461458" y="2890702"/>
            <a:ext cx="1434767" cy="883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8E0069-0BE6-E27B-ADB4-45010968A8A6}"/>
              </a:ext>
            </a:extLst>
          </p:cNvPr>
          <p:cNvCxnSpPr/>
          <p:nvPr/>
        </p:nvCxnSpPr>
        <p:spPr>
          <a:xfrm>
            <a:off x="10014414" y="2812976"/>
            <a:ext cx="0" cy="103516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F72A8B-4B87-ABB8-61A3-06F2D5113E67}"/>
              </a:ext>
            </a:extLst>
          </p:cNvPr>
          <p:cNvSpPr txBox="1"/>
          <p:nvPr/>
        </p:nvSpPr>
        <p:spPr>
          <a:xfrm>
            <a:off x="9090782" y="401271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ea typeface="맑은 고딕"/>
              </a:rPr>
              <a:t>점차 안정되는 성능 표</a:t>
            </a:r>
          </a:p>
        </p:txBody>
      </p:sp>
    </p:spTree>
    <p:extLst>
      <p:ext uri="{BB962C8B-B14F-4D97-AF65-F5344CB8AC3E}">
        <p14:creationId xmlns:p14="http://schemas.microsoft.com/office/powerpoint/2010/main" val="269208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Training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validation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epoch</a:t>
            </a:r>
            <a:r>
              <a:rPr lang="ko-KR" altLang="en-US">
                <a:ea typeface="맑은 고딕"/>
              </a:rPr>
              <a:t>=130)</a:t>
            </a:r>
          </a:p>
        </p:txBody>
      </p:sp>
      <p:pic>
        <p:nvPicPr>
          <p:cNvPr id="4" name="그림 3" descr="텍스트, 폰트, 번호, 문서이(가) 표시된 사진&#10;&#10;자동 생성된 설명">
            <a:extLst>
              <a:ext uri="{FF2B5EF4-FFF2-40B4-BE49-F238E27FC236}">
                <a16:creationId xmlns:a16="http://schemas.microsoft.com/office/drawing/2014/main" id="{99440F59-DA59-03C4-32FC-6361CAACE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0" t="-660" r="315" b="660"/>
          <a:stretch/>
        </p:blipFill>
        <p:spPr>
          <a:xfrm>
            <a:off x="338138" y="1878984"/>
            <a:ext cx="11503657" cy="36662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C9A85A-8E64-932F-F2A3-46C3072DFACE}"/>
              </a:ext>
            </a:extLst>
          </p:cNvPr>
          <p:cNvSpPr/>
          <p:nvPr/>
        </p:nvSpPr>
        <p:spPr>
          <a:xfrm>
            <a:off x="11218332" y="3105453"/>
            <a:ext cx="616857" cy="2273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A4F2FAD-CE7F-E82A-025D-858BAD6AF5DC}"/>
              </a:ext>
            </a:extLst>
          </p:cNvPr>
          <p:cNvCxnSpPr/>
          <p:nvPr/>
        </p:nvCxnSpPr>
        <p:spPr>
          <a:xfrm flipH="1">
            <a:off x="12004523" y="3102428"/>
            <a:ext cx="12095" cy="2261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86311F-BC52-4C69-19F8-50934DDD4083}"/>
              </a:ext>
            </a:extLst>
          </p:cNvPr>
          <p:cNvSpPr txBox="1"/>
          <p:nvPr/>
        </p:nvSpPr>
        <p:spPr>
          <a:xfrm>
            <a:off x="9809238" y="5757334"/>
            <a:ext cx="2025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err="1">
                <a:solidFill>
                  <a:srgbClr val="FF0000"/>
                </a:solidFill>
                <a:ea typeface="맑은 고딕"/>
              </a:rPr>
              <a:t>Overfitting</a:t>
            </a:r>
            <a:r>
              <a:rPr lang="ko-KR" altLang="en-US" sz="2000" dirty="0">
                <a:solidFill>
                  <a:srgbClr val="FF0000"/>
                </a:solidFill>
                <a:ea typeface="맑은 고딕"/>
              </a:rPr>
              <a:t> 발생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8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epoch</a:t>
            </a:r>
            <a:r>
              <a:rPr lang="ko-KR" altLang="en-US" dirty="0">
                <a:ea typeface="맑은 고딕"/>
              </a:rPr>
              <a:t>=130)</a:t>
            </a:r>
          </a:p>
        </p:txBody>
      </p:sp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EDB8DAC8-E953-018F-BF5E-701CBCD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51" y="2661103"/>
            <a:ext cx="9550234" cy="3710796"/>
          </a:xfrm>
          <a:prstGeom prst="rect">
            <a:avLst/>
          </a:prstGeom>
        </p:spPr>
      </p:pic>
      <p:pic>
        <p:nvPicPr>
          <p:cNvPr id="5" name="그림 4" descr="텍스트, 폰트, 라인, 화이트이(가) 표시된 사진&#10;&#10;자동 생성된 설명">
            <a:extLst>
              <a:ext uri="{FF2B5EF4-FFF2-40B4-BE49-F238E27FC236}">
                <a16:creationId xmlns:a16="http://schemas.microsoft.com/office/drawing/2014/main" id="{8D9A50DF-0505-B62E-7F20-9726CB82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8" y="1564421"/>
            <a:ext cx="10513560" cy="93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89B9334-26BF-A217-D772-64762882EBA5}"/>
                  </a:ext>
                </a:extLst>
              </p14:cNvPr>
              <p14:cNvContentPartPr/>
              <p14:nvPr/>
            </p14:nvContentPartPr>
            <p14:xfrm>
              <a:off x="8321524" y="4605878"/>
              <a:ext cx="1508124" cy="34299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89B9334-26BF-A217-D772-64762882EB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3887" y="4588261"/>
                <a:ext cx="1543757" cy="378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57AA560-423C-892D-9DC8-4DF5E8D53E0A}"/>
                  </a:ext>
                </a:extLst>
              </p14:cNvPr>
              <p14:cNvContentPartPr/>
              <p14:nvPr/>
            </p14:nvContentPartPr>
            <p14:xfrm>
              <a:off x="9700382" y="4578231"/>
              <a:ext cx="183207" cy="173589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57AA560-423C-892D-9DC8-4DF5E8D53E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82780" y="4560621"/>
                <a:ext cx="218771" cy="209169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A5E2173-12E0-CCAC-F4BD-A6D16AADA865}"/>
              </a:ext>
            </a:extLst>
          </p:cNvPr>
          <p:cNvSpPr txBox="1"/>
          <p:nvPr/>
        </p:nvSpPr>
        <p:spPr>
          <a:xfrm>
            <a:off x="8510210" y="397643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err="1">
                <a:solidFill>
                  <a:srgbClr val="FF0000"/>
                </a:solidFill>
                <a:ea typeface="맑은 고딕"/>
              </a:rPr>
              <a:t>Overfitting</a:t>
            </a:r>
            <a:r>
              <a:rPr lang="ko-KR" sz="2000" dirty="0">
                <a:solidFill>
                  <a:srgbClr val="FF0000"/>
                </a:solidFill>
                <a:ea typeface="맑은 고딕"/>
              </a:rPr>
              <a:t> 발생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1CE3-E7A9-BF7D-5E71-3B740A43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프로젝트 일정표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96856C-16C5-62DE-AA94-911DD70BB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7397"/>
              </p:ext>
            </p:extLst>
          </p:nvPr>
        </p:nvGraphicFramePr>
        <p:xfrm>
          <a:off x="788275" y="1576552"/>
          <a:ext cx="10609536" cy="481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714">
                  <a:extLst>
                    <a:ext uri="{9D8B030D-6E8A-4147-A177-3AD203B41FA5}">
                      <a16:colId xmlns:a16="http://schemas.microsoft.com/office/drawing/2014/main" val="31151650"/>
                    </a:ext>
                  </a:extLst>
                </a:gridCol>
                <a:gridCol w="1099219">
                  <a:extLst>
                    <a:ext uri="{9D8B030D-6E8A-4147-A177-3AD203B41FA5}">
                      <a16:colId xmlns:a16="http://schemas.microsoft.com/office/drawing/2014/main" val="1857528526"/>
                    </a:ext>
                  </a:extLst>
                </a:gridCol>
                <a:gridCol w="1099219">
                  <a:extLst>
                    <a:ext uri="{9D8B030D-6E8A-4147-A177-3AD203B41FA5}">
                      <a16:colId xmlns:a16="http://schemas.microsoft.com/office/drawing/2014/main" val="4291205962"/>
                    </a:ext>
                  </a:extLst>
                </a:gridCol>
                <a:gridCol w="1077756">
                  <a:extLst>
                    <a:ext uri="{9D8B030D-6E8A-4147-A177-3AD203B41FA5}">
                      <a16:colId xmlns:a16="http://schemas.microsoft.com/office/drawing/2014/main" val="490466737"/>
                    </a:ext>
                  </a:extLst>
                </a:gridCol>
                <a:gridCol w="1107180">
                  <a:extLst>
                    <a:ext uri="{9D8B030D-6E8A-4147-A177-3AD203B41FA5}">
                      <a16:colId xmlns:a16="http://schemas.microsoft.com/office/drawing/2014/main" val="1449331316"/>
                    </a:ext>
                  </a:extLst>
                </a:gridCol>
                <a:gridCol w="1077756">
                  <a:extLst>
                    <a:ext uri="{9D8B030D-6E8A-4147-A177-3AD203B41FA5}">
                      <a16:colId xmlns:a16="http://schemas.microsoft.com/office/drawing/2014/main" val="37295337"/>
                    </a:ext>
                  </a:extLst>
                </a:gridCol>
                <a:gridCol w="1077756">
                  <a:extLst>
                    <a:ext uri="{9D8B030D-6E8A-4147-A177-3AD203B41FA5}">
                      <a16:colId xmlns:a16="http://schemas.microsoft.com/office/drawing/2014/main" val="259424546"/>
                    </a:ext>
                  </a:extLst>
                </a:gridCol>
                <a:gridCol w="1107180">
                  <a:extLst>
                    <a:ext uri="{9D8B030D-6E8A-4147-A177-3AD203B41FA5}">
                      <a16:colId xmlns:a16="http://schemas.microsoft.com/office/drawing/2014/main" val="3863146273"/>
                    </a:ext>
                  </a:extLst>
                </a:gridCol>
                <a:gridCol w="1077756">
                  <a:extLst>
                    <a:ext uri="{9D8B030D-6E8A-4147-A177-3AD203B41FA5}">
                      <a16:colId xmlns:a16="http://schemas.microsoft.com/office/drawing/2014/main" val="1494899437"/>
                    </a:ext>
                  </a:extLst>
                </a:gridCol>
              </a:tblGrid>
              <a:tr h="5480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1주차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2주차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3주차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4주차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5주차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6주차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7주차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8주차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3833"/>
                  </a:ext>
                </a:extLst>
              </a:tr>
              <a:tr h="608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주제 선정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R w="0">
                      <a:noFill/>
                    </a:ln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R w="0">
                      <a:noFill/>
                    </a:lnR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4055"/>
                  </a:ext>
                </a:extLst>
              </a:tr>
              <a:tr h="608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데이터셋 수집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15988"/>
                  </a:ext>
                </a:extLst>
              </a:tr>
              <a:tr h="608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데이터셋 </a:t>
                      </a:r>
                      <a:r>
                        <a:rPr lang="ko-KR" altLang="en-US" err="1"/>
                        <a:t>전처리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67980"/>
                  </a:ext>
                </a:extLst>
              </a:tr>
              <a:tr h="608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모델 조사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52757"/>
                  </a:ext>
                </a:extLst>
              </a:tr>
              <a:tr h="60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모델 학습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12773"/>
                  </a:ext>
                </a:extLst>
              </a:tr>
              <a:tr h="60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오류 테스트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69170"/>
                  </a:ext>
                </a:extLst>
              </a:tr>
              <a:tr h="60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중간 발표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5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31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65125"/>
            <a:ext cx="10878457" cy="1071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Learning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Rate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Scheduler</a:t>
            </a:r>
            <a:r>
              <a:rPr lang="ko-KR" altLang="en-US" dirty="0">
                <a:ea typeface="맑은 고딕"/>
              </a:rPr>
              <a:t>, Best </a:t>
            </a:r>
            <a:r>
              <a:rPr lang="ko-KR" altLang="en-US" dirty="0" err="1">
                <a:ea typeface="맑은 고딕"/>
              </a:rPr>
              <a:t>Model</a:t>
            </a:r>
            <a:r>
              <a:rPr lang="ko-KR" altLang="en-US" dirty="0">
                <a:ea typeface="맑은 고딕"/>
              </a:rPr>
              <a:t> 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762E4-B931-8BAD-0E88-914112FEC6BD}"/>
              </a:ext>
            </a:extLst>
          </p:cNvPr>
          <p:cNvSpPr txBox="1"/>
          <p:nvPr/>
        </p:nvSpPr>
        <p:spPr>
          <a:xfrm>
            <a:off x="478973" y="1446592"/>
            <a:ext cx="11270340" cy="5616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Malgun Gothic"/>
                <a:ea typeface="+mn-lt"/>
                <a:cs typeface="+mn-lt"/>
              </a:rPr>
              <a:t>def</a:t>
            </a:r>
            <a:r>
              <a:rPr lang="en-US" sz="1900" dirty="0">
                <a:latin typeface="Malgun Gothic"/>
                <a:ea typeface="+mn-lt"/>
                <a:cs typeface="+mn-lt"/>
              </a:rPr>
              <a:t> </a:t>
            </a:r>
            <a:r>
              <a:rPr lang="en-US" sz="1900" dirty="0">
                <a:solidFill>
                  <a:srgbClr val="795E26"/>
                </a:solidFill>
                <a:latin typeface="Malgun Gothic"/>
                <a:ea typeface="+mn-lt"/>
                <a:cs typeface="+mn-lt"/>
              </a:rPr>
              <a:t>scheduler</a:t>
            </a:r>
            <a:r>
              <a:rPr lang="en-US" sz="1900" dirty="0">
                <a:latin typeface="Malgun Gothic"/>
                <a:ea typeface="+mn-lt"/>
                <a:cs typeface="+mn-lt"/>
              </a:rPr>
              <a:t>(</a:t>
            </a:r>
            <a:r>
              <a:rPr lang="en-US" sz="1900" dirty="0">
                <a:solidFill>
                  <a:srgbClr val="001080"/>
                </a:solidFill>
                <a:latin typeface="Malgun Gothic"/>
                <a:ea typeface="+mn-lt"/>
                <a:cs typeface="+mn-lt"/>
              </a:rPr>
              <a:t>epoch</a:t>
            </a:r>
            <a:r>
              <a:rPr lang="en-US" sz="1900" dirty="0">
                <a:latin typeface="Malgun Gothic"/>
                <a:ea typeface="+mn-lt"/>
                <a:cs typeface="+mn-lt"/>
              </a:rPr>
              <a:t>, </a:t>
            </a:r>
            <a:r>
              <a:rPr lang="en-US" sz="1900" dirty="0" err="1">
                <a:solidFill>
                  <a:srgbClr val="001080"/>
                </a:solidFill>
                <a:latin typeface="Malgun Gothic"/>
                <a:ea typeface="+mn-lt"/>
                <a:cs typeface="+mn-lt"/>
              </a:rPr>
              <a:t>lr</a:t>
            </a:r>
            <a:r>
              <a:rPr lang="en-US" sz="1900" dirty="0">
                <a:latin typeface="Malgun Gothic"/>
                <a:ea typeface="+mn-lt"/>
                <a:cs typeface="+mn-lt"/>
              </a:rPr>
              <a:t>) :</a:t>
            </a:r>
            <a:endParaRPr lang="ko-KR" altLang="en-US" sz="1900" dirty="0">
              <a:ea typeface="맑은 고딕"/>
            </a:endParaRPr>
          </a:p>
          <a:p>
            <a:r>
              <a:rPr lang="en-US" sz="1900" dirty="0">
                <a:latin typeface="Malgun Gothic"/>
                <a:ea typeface="+mn-lt"/>
                <a:cs typeface="+mn-lt"/>
              </a:rPr>
              <a:t>  </a:t>
            </a:r>
            <a:r>
              <a:rPr lang="en-US" sz="1900" dirty="0">
                <a:solidFill>
                  <a:srgbClr val="AF00DB"/>
                </a:solidFill>
                <a:latin typeface="Malgun Gothic"/>
                <a:ea typeface="+mn-lt"/>
                <a:cs typeface="+mn-lt"/>
              </a:rPr>
              <a:t>if</a:t>
            </a:r>
            <a:r>
              <a:rPr lang="en-US" sz="1900" dirty="0">
                <a:latin typeface="Malgun Gothic"/>
                <a:ea typeface="+mn-lt"/>
                <a:cs typeface="+mn-lt"/>
              </a:rPr>
              <a:t> epoch &lt; </a:t>
            </a:r>
            <a:r>
              <a:rPr lang="en-US" sz="1900" dirty="0">
                <a:solidFill>
                  <a:srgbClr val="116644"/>
                </a:solidFill>
                <a:latin typeface="Malgun Gothic"/>
                <a:ea typeface="+mn-lt"/>
                <a:cs typeface="+mn-lt"/>
              </a:rPr>
              <a:t>5</a:t>
            </a:r>
            <a:r>
              <a:rPr lang="en-US" sz="1900" dirty="0">
                <a:latin typeface="Malgun Gothic"/>
                <a:ea typeface="+mn-lt"/>
                <a:cs typeface="+mn-lt"/>
              </a:rPr>
              <a:t> :</a:t>
            </a:r>
          </a:p>
          <a:p>
            <a:r>
              <a:rPr lang="en-US" sz="1900" dirty="0">
                <a:latin typeface="Malgun Gothic"/>
                <a:ea typeface="+mn-lt"/>
                <a:cs typeface="+mn-lt"/>
              </a:rPr>
              <a:t>    </a:t>
            </a:r>
            <a:r>
              <a:rPr lang="en-US" sz="1900" dirty="0">
                <a:solidFill>
                  <a:srgbClr val="AF00DB"/>
                </a:solidFill>
                <a:latin typeface="Malgun Gothic"/>
                <a:ea typeface="+mn-lt"/>
                <a:cs typeface="+mn-lt"/>
              </a:rPr>
              <a:t>return</a:t>
            </a:r>
            <a:r>
              <a:rPr lang="en-US" sz="1900" dirty="0">
                <a:latin typeface="Malgun Gothic"/>
                <a:ea typeface="+mn-lt"/>
                <a:cs typeface="+mn-lt"/>
              </a:rPr>
              <a:t>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lr</a:t>
            </a:r>
            <a:endParaRPr lang="en-US" sz="1900" dirty="0">
              <a:latin typeface="Malgun Gothic"/>
              <a:ea typeface="+mn-lt"/>
              <a:cs typeface="+mn-lt"/>
            </a:endParaRPr>
          </a:p>
          <a:p>
            <a:r>
              <a:rPr lang="en-US" sz="1900" dirty="0">
                <a:latin typeface="Malgun Gothic"/>
                <a:ea typeface="+mn-lt"/>
                <a:cs typeface="+mn-lt"/>
              </a:rPr>
              <a:t>  </a:t>
            </a:r>
            <a:r>
              <a:rPr lang="en-US" sz="1900" dirty="0">
                <a:solidFill>
                  <a:srgbClr val="AF00DB"/>
                </a:solidFill>
                <a:latin typeface="Malgun Gothic"/>
                <a:ea typeface="+mn-lt"/>
                <a:cs typeface="+mn-lt"/>
              </a:rPr>
              <a:t>else</a:t>
            </a:r>
            <a:r>
              <a:rPr lang="en-US" sz="1900" dirty="0">
                <a:latin typeface="Malgun Gothic"/>
                <a:ea typeface="+mn-lt"/>
                <a:cs typeface="+mn-lt"/>
              </a:rPr>
              <a:t> :</a:t>
            </a:r>
          </a:p>
          <a:p>
            <a:r>
              <a:rPr lang="en-US" sz="1900" dirty="0">
                <a:latin typeface="Malgun Gothic"/>
                <a:ea typeface="+mn-lt"/>
                <a:cs typeface="+mn-lt"/>
              </a:rPr>
              <a:t>    </a:t>
            </a:r>
            <a:r>
              <a:rPr lang="en-US" sz="1900" dirty="0">
                <a:solidFill>
                  <a:srgbClr val="AF00DB"/>
                </a:solidFill>
                <a:latin typeface="Malgun Gothic"/>
                <a:ea typeface="+mn-lt"/>
                <a:cs typeface="+mn-lt"/>
              </a:rPr>
              <a:t>return</a:t>
            </a:r>
            <a:r>
              <a:rPr lang="en-US" sz="1900" dirty="0">
                <a:latin typeface="Malgun Gothic"/>
                <a:ea typeface="+mn-lt"/>
                <a:cs typeface="+mn-lt"/>
              </a:rPr>
              <a:t>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lr</a:t>
            </a:r>
            <a:r>
              <a:rPr lang="en-US" sz="1900" dirty="0">
                <a:latin typeface="Malgun Gothic"/>
                <a:ea typeface="+mn-lt"/>
                <a:cs typeface="+mn-lt"/>
              </a:rPr>
              <a:t> *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tf.math.exp</a:t>
            </a:r>
            <a:r>
              <a:rPr lang="en-US" sz="1900" dirty="0">
                <a:latin typeface="Malgun Gothic"/>
                <a:ea typeface="+mn-lt"/>
                <a:cs typeface="+mn-lt"/>
              </a:rPr>
              <a:t>(</a:t>
            </a:r>
            <a:r>
              <a:rPr lang="en-US" sz="1900" dirty="0">
                <a:solidFill>
                  <a:srgbClr val="116644"/>
                </a:solidFill>
                <a:latin typeface="Malgun Gothic"/>
                <a:ea typeface="+mn-lt"/>
                <a:cs typeface="+mn-lt"/>
              </a:rPr>
              <a:t>-0.1</a:t>
            </a:r>
            <a:r>
              <a:rPr lang="en-US" sz="1900" dirty="0">
                <a:latin typeface="Malgun Gothic"/>
                <a:ea typeface="+mn-lt"/>
                <a:cs typeface="+mn-lt"/>
              </a:rPr>
              <a:t>)</a:t>
            </a:r>
          </a:p>
          <a:p>
            <a:endParaRPr lang="en-US" sz="1900">
              <a:latin typeface="Malgun Gothic"/>
              <a:ea typeface="맑은 고딕"/>
            </a:endParaRPr>
          </a:p>
          <a:p>
            <a:r>
              <a:rPr lang="en-US" sz="1900" dirty="0" err="1">
                <a:latin typeface="Malgun Gothic"/>
                <a:ea typeface="+mn-lt"/>
                <a:cs typeface="+mn-lt"/>
              </a:rPr>
              <a:t>lr_scheduler</a:t>
            </a:r>
            <a:r>
              <a:rPr lang="en-US" sz="1900" dirty="0">
                <a:latin typeface="Malgun Gothic"/>
                <a:ea typeface="+mn-lt"/>
                <a:cs typeface="+mn-lt"/>
              </a:rPr>
              <a:t> =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LearningRateScheduler</a:t>
            </a:r>
            <a:r>
              <a:rPr lang="en-US" sz="1900" dirty="0">
                <a:latin typeface="Malgun Gothic"/>
                <a:ea typeface="+mn-lt"/>
                <a:cs typeface="+mn-lt"/>
              </a:rPr>
              <a:t>(scheduler)</a:t>
            </a:r>
          </a:p>
          <a:p>
            <a:endParaRPr lang="en-US" sz="1900">
              <a:latin typeface="Malgun Gothic"/>
              <a:ea typeface="맑은 고딕"/>
            </a:endParaRPr>
          </a:p>
          <a:p>
            <a:r>
              <a:rPr lang="ko-KR" altLang="en-US" sz="1900" dirty="0" err="1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학습률을</a:t>
            </a:r>
            <a:r>
              <a:rPr lang="en-US" altLang="ko-KR" sz="19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 </a:t>
            </a:r>
            <a:r>
              <a:rPr lang="en-US" altLang="ko-KR" sz="1900" dirty="0" err="1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주기적으로</a:t>
            </a:r>
            <a:r>
              <a:rPr lang="en-US" altLang="ko-KR" sz="19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감소시키면</a:t>
            </a:r>
            <a:r>
              <a:rPr lang="en-US" altLang="ko-KR" sz="19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모델이</a:t>
            </a:r>
            <a:r>
              <a:rPr lang="en-US" altLang="ko-KR" sz="19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 </a:t>
            </a:r>
            <a:r>
              <a:rPr lang="en-US" altLang="ko-KR" sz="1900" dirty="0" err="1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새로운</a:t>
            </a:r>
            <a:r>
              <a:rPr lang="en-US" altLang="ko-KR" sz="19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데이터</a:t>
            </a:r>
            <a:r>
              <a:rPr lang="en-US" altLang="ko-KR" sz="19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포인터</a:t>
            </a:r>
            <a:r>
              <a:rPr lang="en-US" altLang="ko-KR" sz="19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대한</a:t>
            </a:r>
            <a:r>
              <a:rPr lang="en-US" altLang="ko-KR" sz="19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민감도를</a:t>
            </a:r>
            <a:r>
              <a:rPr lang="en-US" altLang="ko-KR" sz="19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높이고</a:t>
            </a:r>
            <a:r>
              <a:rPr lang="en-US" altLang="ko-KR" sz="19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과적합을</a:t>
            </a:r>
            <a:r>
              <a:rPr lang="en-US" altLang="ko-KR" sz="19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900" dirty="0" err="1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+mn-lt"/>
                <a:cs typeface="+mn-lt"/>
              </a:rPr>
              <a:t>방지</a:t>
            </a:r>
            <a:endParaRPr lang="en-US" altLang="ko-KR" sz="1900">
              <a:solidFill>
                <a:srgbClr val="000000"/>
              </a:solidFill>
              <a:highlight>
                <a:srgbClr val="FFFF00"/>
              </a:highlight>
              <a:latin typeface="Malgun Gothic"/>
              <a:ea typeface="+mn-lt"/>
              <a:cs typeface="+mn-lt"/>
            </a:endParaRPr>
          </a:p>
          <a:p>
            <a:endParaRPr lang="en-US" sz="1900">
              <a:latin typeface="Malgun Gothic"/>
              <a:ea typeface="+mn-lt"/>
              <a:cs typeface="+mn-lt"/>
            </a:endParaRPr>
          </a:p>
          <a:p>
            <a:r>
              <a:rPr lang="en-US" sz="1900" dirty="0" err="1">
                <a:latin typeface="Malgun Gothic"/>
                <a:ea typeface="+mn-lt"/>
                <a:cs typeface="+mn-lt"/>
              </a:rPr>
              <a:t>checkpoint_acc</a:t>
            </a:r>
            <a:r>
              <a:rPr lang="en-US" sz="1900" dirty="0">
                <a:latin typeface="Malgun Gothic"/>
                <a:ea typeface="+mn-lt"/>
                <a:cs typeface="+mn-lt"/>
              </a:rPr>
              <a:t> =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ModelCheckpoint</a:t>
            </a:r>
            <a:r>
              <a:rPr lang="en-US" sz="1900" dirty="0">
                <a:latin typeface="Malgun Gothic"/>
                <a:ea typeface="+mn-lt"/>
                <a:cs typeface="+mn-lt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'best_model_acc.h5'</a:t>
            </a:r>
            <a:r>
              <a:rPr lang="en-US" sz="1900" dirty="0">
                <a:latin typeface="Malgun Gothic"/>
                <a:ea typeface="+mn-lt"/>
                <a:cs typeface="+mn-lt"/>
              </a:rPr>
              <a:t>,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save_best_only</a:t>
            </a:r>
            <a:r>
              <a:rPr lang="en-US" sz="1900" dirty="0">
                <a:latin typeface="Malgun Gothic"/>
                <a:ea typeface="+mn-lt"/>
                <a:cs typeface="+mn-lt"/>
              </a:rPr>
              <a:t>=</a:t>
            </a:r>
            <a:r>
              <a:rPr lang="en-US" sz="1900" dirty="0">
                <a:solidFill>
                  <a:srgbClr val="0000FF"/>
                </a:solidFill>
                <a:latin typeface="Malgun Gothic"/>
                <a:ea typeface="+mn-lt"/>
                <a:cs typeface="+mn-lt"/>
              </a:rPr>
              <a:t>True</a:t>
            </a:r>
            <a:r>
              <a:rPr lang="en-US" sz="1900" dirty="0">
                <a:latin typeface="Malgun Gothic"/>
                <a:ea typeface="+mn-lt"/>
                <a:cs typeface="+mn-lt"/>
              </a:rPr>
              <a:t>, monitor=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</a:t>
            </a:r>
            <a:r>
              <a:rPr lang="en-US" sz="1900" dirty="0" err="1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val_accuracy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</a:t>
            </a:r>
            <a:r>
              <a:rPr lang="en-US" sz="1900" dirty="0">
                <a:latin typeface="Malgun Gothic"/>
                <a:ea typeface="+mn-lt"/>
                <a:cs typeface="+mn-lt"/>
              </a:rPr>
              <a:t>, mode=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'max'</a:t>
            </a:r>
            <a:r>
              <a:rPr lang="en-US" sz="1900" dirty="0">
                <a:latin typeface="Malgun Gothic"/>
                <a:ea typeface="+mn-lt"/>
                <a:cs typeface="+mn-lt"/>
              </a:rPr>
              <a:t>)</a:t>
            </a:r>
          </a:p>
          <a:p>
            <a:r>
              <a:rPr lang="en-US" sz="1900" dirty="0" err="1">
                <a:latin typeface="Malgun Gothic"/>
                <a:ea typeface="+mn-lt"/>
                <a:cs typeface="+mn-lt"/>
              </a:rPr>
              <a:t>checkpoint_loss</a:t>
            </a:r>
            <a:r>
              <a:rPr lang="en-US" sz="1900" dirty="0">
                <a:latin typeface="Malgun Gothic"/>
                <a:ea typeface="+mn-lt"/>
                <a:cs typeface="+mn-lt"/>
              </a:rPr>
              <a:t> =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ModelCheckpoint</a:t>
            </a:r>
            <a:r>
              <a:rPr lang="en-US" sz="1900" dirty="0">
                <a:latin typeface="Malgun Gothic"/>
                <a:ea typeface="+mn-lt"/>
                <a:cs typeface="+mn-lt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'best_model_loss.h5'</a:t>
            </a:r>
            <a:r>
              <a:rPr lang="en-US" sz="1900" dirty="0">
                <a:latin typeface="Malgun Gothic"/>
                <a:ea typeface="+mn-lt"/>
                <a:cs typeface="+mn-lt"/>
              </a:rPr>
              <a:t>,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save_best_only</a:t>
            </a:r>
            <a:r>
              <a:rPr lang="en-US" sz="1900" dirty="0">
                <a:latin typeface="Malgun Gothic"/>
                <a:ea typeface="+mn-lt"/>
                <a:cs typeface="+mn-lt"/>
              </a:rPr>
              <a:t>=</a:t>
            </a:r>
            <a:r>
              <a:rPr lang="en-US" sz="1900" dirty="0">
                <a:solidFill>
                  <a:srgbClr val="0000FF"/>
                </a:solidFill>
                <a:latin typeface="Malgun Gothic"/>
                <a:ea typeface="+mn-lt"/>
                <a:cs typeface="+mn-lt"/>
              </a:rPr>
              <a:t>True</a:t>
            </a:r>
            <a:r>
              <a:rPr lang="en-US" sz="1900" dirty="0">
                <a:latin typeface="Malgun Gothic"/>
                <a:ea typeface="+mn-lt"/>
                <a:cs typeface="+mn-lt"/>
              </a:rPr>
              <a:t>, monitor=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</a:t>
            </a:r>
            <a:r>
              <a:rPr lang="en-US" sz="1900" dirty="0" err="1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val_loss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</a:t>
            </a:r>
            <a:r>
              <a:rPr lang="en-US" sz="1900" dirty="0">
                <a:latin typeface="Malgun Gothic"/>
                <a:ea typeface="+mn-lt"/>
                <a:cs typeface="+mn-lt"/>
              </a:rPr>
              <a:t>, mode=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'min'</a:t>
            </a:r>
            <a:r>
              <a:rPr lang="en-US" sz="1900" dirty="0">
                <a:latin typeface="Malgun Gothic"/>
                <a:ea typeface="+mn-lt"/>
                <a:cs typeface="+mn-lt"/>
              </a:rPr>
              <a:t>)</a:t>
            </a:r>
          </a:p>
          <a:p>
            <a:endParaRPr lang="en-US" sz="1900">
              <a:latin typeface="Malgun Gothic"/>
              <a:ea typeface="맑은 고딕"/>
            </a:endParaRPr>
          </a:p>
          <a:p>
            <a:r>
              <a:rPr lang="en-US" sz="1900" dirty="0">
                <a:latin typeface="Malgun Gothic"/>
                <a:ea typeface="+mn-lt"/>
                <a:cs typeface="+mn-lt"/>
              </a:rPr>
              <a:t>history =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model.fit</a:t>
            </a:r>
            <a:r>
              <a:rPr lang="en-US" sz="1900" dirty="0">
                <a:latin typeface="Malgun Gothic"/>
                <a:ea typeface="+mn-lt"/>
                <a:cs typeface="+mn-lt"/>
              </a:rPr>
              <a:t>(train, epochs=</a:t>
            </a:r>
            <a:r>
              <a:rPr lang="en-US" sz="1900" dirty="0">
                <a:solidFill>
                  <a:srgbClr val="116644"/>
                </a:solidFill>
                <a:latin typeface="Malgun Gothic"/>
                <a:ea typeface="+mn-lt"/>
                <a:cs typeface="+mn-lt"/>
              </a:rPr>
              <a:t>130</a:t>
            </a:r>
            <a:r>
              <a:rPr lang="en-US" sz="1900" dirty="0">
                <a:latin typeface="Malgun Gothic"/>
                <a:ea typeface="+mn-lt"/>
                <a:cs typeface="+mn-lt"/>
              </a:rPr>
              <a:t>,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batch_size</a:t>
            </a:r>
            <a:r>
              <a:rPr lang="en-US" sz="1900" dirty="0">
                <a:latin typeface="Malgun Gothic"/>
                <a:ea typeface="+mn-lt"/>
                <a:cs typeface="+mn-lt"/>
              </a:rPr>
              <a:t>=</a:t>
            </a:r>
            <a:r>
              <a:rPr lang="en-US" sz="1900" dirty="0">
                <a:solidFill>
                  <a:srgbClr val="116644"/>
                </a:solidFill>
                <a:latin typeface="Malgun Gothic"/>
                <a:ea typeface="+mn-lt"/>
                <a:cs typeface="+mn-lt"/>
              </a:rPr>
              <a:t>64</a:t>
            </a:r>
            <a:r>
              <a:rPr lang="en-US" sz="1900" dirty="0">
                <a:latin typeface="Malgun Gothic"/>
                <a:ea typeface="+mn-lt"/>
                <a:cs typeface="+mn-lt"/>
              </a:rPr>
              <a:t>, 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validation_data</a:t>
            </a:r>
            <a:r>
              <a:rPr lang="en-US" sz="1900" dirty="0">
                <a:latin typeface="Malgun Gothic"/>
                <a:ea typeface="+mn-lt"/>
                <a:cs typeface="+mn-lt"/>
              </a:rPr>
              <a:t>=validation, verbose=</a:t>
            </a:r>
            <a:r>
              <a:rPr lang="en-US" sz="1900" dirty="0">
                <a:solidFill>
                  <a:srgbClr val="A31515"/>
                </a:solidFill>
                <a:latin typeface="Malgun Gothic"/>
                <a:ea typeface="+mn-lt"/>
                <a:cs typeface="+mn-lt"/>
              </a:rPr>
              <a:t>'auto'</a:t>
            </a:r>
            <a:r>
              <a:rPr lang="en-US" sz="1900" dirty="0">
                <a:latin typeface="Malgun Gothic"/>
                <a:ea typeface="+mn-lt"/>
                <a:cs typeface="+mn-lt"/>
              </a:rPr>
              <a:t>, </a:t>
            </a:r>
          </a:p>
          <a:p>
            <a:r>
              <a:rPr lang="en-US" sz="1900" dirty="0">
                <a:latin typeface="Malgun Gothic"/>
                <a:ea typeface="+mn-lt"/>
                <a:cs typeface="+mn-lt"/>
              </a:rPr>
              <a:t>callbacks=[</a:t>
            </a:r>
            <a:r>
              <a:rPr lang="en-US" sz="1900" dirty="0" err="1">
                <a:latin typeface="Malgun Gothic"/>
                <a:ea typeface="+mn-lt"/>
                <a:cs typeface="+mn-lt"/>
              </a:rPr>
              <a:t>checkpoint_acc,checkpoint_loss,lr_scheduler</a:t>
            </a:r>
            <a:r>
              <a:rPr lang="en-US" sz="1900" dirty="0">
                <a:latin typeface="Malgun Gothic"/>
                <a:ea typeface="+mn-lt"/>
                <a:cs typeface="+mn-lt"/>
              </a:rPr>
              <a:t>])</a:t>
            </a:r>
            <a:endParaRPr lang="en-US" sz="1900" dirty="0">
              <a:latin typeface="Malgun Gothic"/>
              <a:ea typeface="맑은 고딕"/>
            </a:endParaRPr>
          </a:p>
          <a:p>
            <a:endParaRPr lang="en-US" altLang="ko-KR">
              <a:latin typeface="Malgun Gothic"/>
              <a:ea typeface="맑은 고딕"/>
              <a:cs typeface="Courier New"/>
            </a:endParaRPr>
          </a:p>
          <a:p>
            <a:endParaRPr lang="en-US" altLang="ko-KR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0682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65125"/>
            <a:ext cx="10842171" cy="1337658"/>
          </a:xfrm>
        </p:spPr>
        <p:txBody>
          <a:bodyPr/>
          <a:lstStyle/>
          <a:p>
            <a:r>
              <a:rPr lang="ko-KR" altLang="en-US" err="1">
                <a:ea typeface="맑은 고딕"/>
              </a:rPr>
              <a:t>Training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validation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epoch</a:t>
            </a:r>
            <a:r>
              <a:rPr lang="ko-KR" altLang="en-US">
                <a:ea typeface="맑은 고딕"/>
              </a:rPr>
              <a:t>=130)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FE13F3A-F4DF-6ED8-33EC-B244EB1E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9" y="1718224"/>
            <a:ext cx="11519649" cy="32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65125"/>
            <a:ext cx="10842171" cy="1337658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epoch</a:t>
            </a:r>
            <a:r>
              <a:rPr lang="ko-KR" altLang="en-US" dirty="0">
                <a:ea typeface="맑은 고딕"/>
              </a:rPr>
              <a:t>=130)</a:t>
            </a:r>
          </a:p>
        </p:txBody>
      </p:sp>
      <p:pic>
        <p:nvPicPr>
          <p:cNvPr id="3" name="그림 2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0A114CC6-B7AC-1263-4740-6891EE21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0" y="1554816"/>
            <a:ext cx="11153774" cy="801218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7EBCE74-4B30-940F-3337-D4515EF9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26" y="2473418"/>
            <a:ext cx="10036548" cy="38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65125"/>
            <a:ext cx="10842171" cy="88942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Data </a:t>
            </a:r>
            <a:r>
              <a:rPr lang="ko-KR" altLang="en-US" dirty="0" err="1">
                <a:ea typeface="맑은 고딕"/>
              </a:rPr>
              <a:t>Augmentation</a:t>
            </a:r>
          </a:p>
        </p:txBody>
      </p:sp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9816DF2E-CFDC-946F-88B7-F8C202960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r="143"/>
          <a:stretch/>
        </p:blipFill>
        <p:spPr>
          <a:xfrm>
            <a:off x="514920" y="1255059"/>
            <a:ext cx="7767080" cy="5165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440EC-FD14-7D1D-9802-FE8877A22042}"/>
              </a:ext>
            </a:extLst>
          </p:cNvPr>
          <p:cNvSpPr txBox="1"/>
          <p:nvPr/>
        </p:nvSpPr>
        <p:spPr>
          <a:xfrm>
            <a:off x="520416" y="6419313"/>
            <a:ext cx="62058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딥러닝</a:t>
            </a:r>
            <a:r>
              <a:rPr lang="en-US" altLang="ko-KR" sz="1400" dirty="0">
                <a:solidFill>
                  <a:srgbClr val="A5A5A5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기반</a:t>
            </a:r>
            <a:r>
              <a:rPr lang="en-US" altLang="ko-KR" sz="1400" dirty="0">
                <a:solidFill>
                  <a:srgbClr val="A5A5A5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다발성</a:t>
            </a:r>
            <a:r>
              <a:rPr lang="en-US" altLang="ko-KR" sz="1400" dirty="0">
                <a:solidFill>
                  <a:srgbClr val="A5A5A5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골절</a:t>
            </a:r>
            <a:r>
              <a:rPr lang="en-US" altLang="ko-KR" sz="1400" dirty="0">
                <a:solidFill>
                  <a:srgbClr val="A5A5A5"/>
                </a:solidFill>
                <a:ea typeface="맑은 고딕"/>
              </a:rPr>
              <a:t> CT </a:t>
            </a:r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이미지</a:t>
            </a:r>
            <a:r>
              <a:rPr lang="en-US" altLang="ko-KR" sz="1400" dirty="0">
                <a:solidFill>
                  <a:srgbClr val="A5A5A5"/>
                </a:solidFill>
                <a:ea typeface="맑은 고딕"/>
              </a:rPr>
              <a:t> </a:t>
            </a:r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분류</a:t>
            </a:r>
            <a:r>
              <a:rPr lang="en-US" altLang="ko-KR" sz="1400" dirty="0">
                <a:solidFill>
                  <a:srgbClr val="A5A5A5"/>
                </a:solidFill>
                <a:ea typeface="맑은 고딕"/>
              </a:rPr>
              <a:t> </a:t>
            </a:r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논문</a:t>
            </a:r>
            <a:r>
              <a:rPr lang="en-US" altLang="ko-KR" sz="1400" dirty="0">
                <a:solidFill>
                  <a:srgbClr val="A5A5A5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A5A5A5"/>
                </a:solidFill>
                <a:ea typeface="맑은 고딕"/>
              </a:rPr>
              <a:t>참조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5B78E-F255-3316-BA60-7447B48EE7AE}"/>
              </a:ext>
            </a:extLst>
          </p:cNvPr>
          <p:cNvSpPr txBox="1"/>
          <p:nvPr/>
        </p:nvSpPr>
        <p:spPr>
          <a:xfrm>
            <a:off x="8286093" y="1544753"/>
            <a:ext cx="38861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다중 분류 모델에서 사용되는 </a:t>
            </a:r>
            <a:endParaRPr lang="ko-KR" dirty="0"/>
          </a:p>
          <a:p>
            <a:r>
              <a:rPr lang="ko-KR" altLang="en-US" sz="2000" dirty="0">
                <a:ea typeface="맑은 고딕"/>
              </a:rPr>
              <a:t>데이터 증강 기법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=&gt; </a:t>
            </a:r>
            <a:r>
              <a:rPr lang="ko-KR" altLang="en-US" sz="2000" dirty="0">
                <a:highlight>
                  <a:srgbClr val="FFFF00"/>
                </a:highlight>
                <a:ea typeface="맑은 고딕"/>
              </a:rPr>
              <a:t>해상도 변경</a:t>
            </a:r>
          </a:p>
          <a:p>
            <a:r>
              <a:rPr lang="ko-KR" altLang="en-US" sz="2000" dirty="0">
                <a:ea typeface="맑은 고딕"/>
              </a:rPr>
              <a:t>     </a:t>
            </a:r>
            <a:r>
              <a:rPr lang="ko-KR" altLang="en-US" sz="2000" dirty="0">
                <a:highlight>
                  <a:srgbClr val="FFFF00"/>
                </a:highlight>
                <a:ea typeface="맑은 고딕"/>
              </a:rPr>
              <a:t>이미지 좌우반전</a:t>
            </a:r>
          </a:p>
          <a:p>
            <a:r>
              <a:rPr lang="ko-KR" altLang="en-US" sz="2000" dirty="0">
                <a:ea typeface="맑은 고딕"/>
              </a:rPr>
              <a:t>  </a:t>
            </a:r>
            <a:r>
              <a:rPr lang="ko-KR" altLang="en-US" sz="2000" dirty="0">
                <a:highlight>
                  <a:srgbClr val="FFFF00"/>
                </a:highlight>
                <a:ea typeface="맑은 고딕"/>
              </a:rPr>
              <a:t>이미지 회전</a:t>
            </a:r>
          </a:p>
        </p:txBody>
      </p:sp>
    </p:spTree>
    <p:extLst>
      <p:ext uri="{BB962C8B-B14F-4D97-AF65-F5344CB8AC3E}">
        <p14:creationId xmlns:p14="http://schemas.microsoft.com/office/powerpoint/2010/main" val="343307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65125"/>
            <a:ext cx="10842171" cy="88942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해상도 변경, 이미지 좌우반전, 이미지 회전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918C-B4BC-E469-D873-665D7A246877}"/>
              </a:ext>
            </a:extLst>
          </p:cNvPr>
          <p:cNvSpPr txBox="1"/>
          <p:nvPr/>
        </p:nvSpPr>
        <p:spPr>
          <a:xfrm>
            <a:off x="515258" y="1361924"/>
            <a:ext cx="110647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>
                <a:ea typeface="맑은 고딕"/>
              </a:rPr>
              <a:t>datagen</a:t>
            </a:r>
            <a:r>
              <a:rPr lang="en-US" altLang="ko-KR" sz="2400" dirty="0">
                <a:ea typeface="맑은 고딕"/>
              </a:rPr>
              <a:t> = </a:t>
            </a:r>
            <a:r>
              <a:rPr lang="en-US" altLang="ko-KR" sz="2400" dirty="0" err="1">
                <a:ea typeface="맑은 고딕"/>
              </a:rPr>
              <a:t>ImageDataGenerator</a:t>
            </a:r>
            <a:endParaRPr lang="ko-KR" altLang="en-US" sz="2400" dirty="0" err="1">
              <a:ea typeface="맑은 고딕"/>
            </a:endParaRPr>
          </a:p>
          <a:p>
            <a:r>
              <a:rPr lang="en-US" altLang="ko-KR" sz="2400" dirty="0">
                <a:ea typeface="맑은 고딕"/>
              </a:rPr>
              <a:t>(rescale=1.0/255,                      </a:t>
            </a:r>
            <a:r>
              <a:rPr lang="ko-KR" altLang="en-US" sz="2400" dirty="0">
                <a:ea typeface="맑은 고딕"/>
              </a:rPr>
              <a:t>이미지를</a:t>
            </a:r>
            <a:r>
              <a:rPr lang="en-US" altLang="ko-KR" sz="2400" dirty="0">
                <a:ea typeface="맑은 고딕"/>
              </a:rPr>
              <a:t> [0, 1] </a:t>
            </a:r>
            <a:r>
              <a:rPr lang="ko-KR" altLang="en-US" sz="2400" dirty="0">
                <a:ea typeface="맑은 고딕"/>
              </a:rPr>
              <a:t>범위로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스케일링</a:t>
            </a:r>
            <a:r>
              <a:rPr lang="en-US" altLang="ko-KR" sz="2400" dirty="0">
                <a:ea typeface="맑은 고딕"/>
              </a:rPr>
              <a:t> </a:t>
            </a:r>
            <a:endParaRPr lang="ko-KR" altLang="en-US" sz="2400" dirty="0">
              <a:ea typeface="맑은 고딕"/>
            </a:endParaRPr>
          </a:p>
          <a:p>
            <a:r>
              <a:rPr lang="en-US" altLang="ko-KR" sz="2400" dirty="0" err="1">
                <a:ea typeface="맑은 고딕"/>
              </a:rPr>
              <a:t>rotation_range</a:t>
            </a:r>
            <a:r>
              <a:rPr lang="en-US" altLang="ko-KR" sz="2400" dirty="0">
                <a:ea typeface="맑은 고딕"/>
              </a:rPr>
              <a:t>=40,                   </a:t>
            </a:r>
            <a:r>
              <a:rPr lang="ko-KR" altLang="en-US" sz="2400" dirty="0">
                <a:ea typeface="맑은 고딕"/>
              </a:rPr>
              <a:t>이미지를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최대</a:t>
            </a:r>
            <a:r>
              <a:rPr lang="en-US" altLang="ko-KR" sz="2400" dirty="0">
                <a:ea typeface="맑은 고딕"/>
              </a:rPr>
              <a:t> 40</a:t>
            </a:r>
            <a:r>
              <a:rPr lang="ko-KR" altLang="en-US" sz="2400" dirty="0">
                <a:ea typeface="맑은 고딕"/>
              </a:rPr>
              <a:t>도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회전</a:t>
            </a:r>
            <a:r>
              <a:rPr lang="en-US" altLang="ko-KR" sz="2400" dirty="0">
                <a:ea typeface="맑은 고딕"/>
              </a:rPr>
              <a:t> </a:t>
            </a:r>
            <a:endParaRPr lang="ko-KR" altLang="en-US" sz="2400" dirty="0">
              <a:ea typeface="맑은 고딕"/>
            </a:endParaRPr>
          </a:p>
          <a:p>
            <a:r>
              <a:rPr lang="en-US" altLang="ko-KR" sz="2400" dirty="0" err="1">
                <a:ea typeface="맑은 고딕"/>
              </a:rPr>
              <a:t>horizontal_flip</a:t>
            </a:r>
            <a:r>
              <a:rPr lang="en-US" altLang="ko-KR" sz="2400" dirty="0">
                <a:ea typeface="맑은 고딕"/>
              </a:rPr>
              <a:t>=True,                 </a:t>
            </a:r>
            <a:r>
              <a:rPr lang="ko-KR" altLang="en-US" sz="2400" dirty="0">
                <a:ea typeface="맑은 고딕"/>
              </a:rPr>
              <a:t>이미지를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좌우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반전</a:t>
            </a:r>
            <a:r>
              <a:rPr lang="en-US" altLang="ko-KR" sz="2400" dirty="0">
                <a:ea typeface="맑은 고딕"/>
              </a:rPr>
              <a:t> </a:t>
            </a:r>
            <a:endParaRPr lang="en-US" sz="2400">
              <a:ea typeface="맑은 고딕"/>
            </a:endParaRPr>
          </a:p>
          <a:p>
            <a:r>
              <a:rPr lang="en-US" altLang="ko-KR" sz="2400" dirty="0" err="1">
                <a:ea typeface="맑은 고딕"/>
              </a:rPr>
              <a:t>width_shift_range</a:t>
            </a:r>
            <a:r>
              <a:rPr lang="en-US" altLang="ko-KR" sz="2400" dirty="0">
                <a:ea typeface="맑은 고딕"/>
              </a:rPr>
              <a:t>=0.2,              </a:t>
            </a:r>
            <a:r>
              <a:rPr lang="ko-KR" altLang="en-US" sz="2400" dirty="0">
                <a:ea typeface="맑은 고딕"/>
              </a:rPr>
              <a:t>이미지를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수평으로</a:t>
            </a:r>
            <a:r>
              <a:rPr lang="en-US" altLang="ko-KR" sz="2400" dirty="0">
                <a:ea typeface="맑은 고딕"/>
              </a:rPr>
              <a:t> 20% </a:t>
            </a:r>
            <a:r>
              <a:rPr lang="ko-KR" altLang="en-US" sz="2400" dirty="0">
                <a:ea typeface="맑은 고딕"/>
              </a:rPr>
              <a:t>이동</a:t>
            </a:r>
            <a:r>
              <a:rPr lang="en-US" altLang="ko-KR" sz="2400" dirty="0">
                <a:ea typeface="맑은 고딕"/>
              </a:rPr>
              <a:t> </a:t>
            </a:r>
            <a:endParaRPr lang="en-US" sz="2400">
              <a:ea typeface="맑은 고딕"/>
            </a:endParaRPr>
          </a:p>
          <a:p>
            <a:r>
              <a:rPr lang="en-US" altLang="ko-KR" sz="2400" dirty="0" err="1">
                <a:ea typeface="맑은 고딕"/>
              </a:rPr>
              <a:t>height_shift_range</a:t>
            </a:r>
            <a:r>
              <a:rPr lang="en-US" altLang="ko-KR" sz="2400" dirty="0">
                <a:ea typeface="맑은 고딕"/>
              </a:rPr>
              <a:t>=0.2,             </a:t>
            </a:r>
            <a:r>
              <a:rPr lang="ko-KR" altLang="en-US" sz="2400" dirty="0">
                <a:ea typeface="맑은 고딕"/>
              </a:rPr>
              <a:t>이미지를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수직으로</a:t>
            </a:r>
            <a:r>
              <a:rPr lang="en-US" altLang="ko-KR" sz="2400" dirty="0">
                <a:ea typeface="맑은 고딕"/>
              </a:rPr>
              <a:t> 20% </a:t>
            </a:r>
            <a:r>
              <a:rPr lang="ko-KR" altLang="en-US" sz="2400" dirty="0">
                <a:ea typeface="맑은 고딕"/>
              </a:rPr>
              <a:t>이동</a:t>
            </a:r>
            <a:r>
              <a:rPr lang="en-US" altLang="ko-KR" sz="2400" dirty="0">
                <a:ea typeface="맑은 고딕"/>
              </a:rPr>
              <a:t> </a:t>
            </a:r>
            <a:endParaRPr lang="en-US" sz="2400">
              <a:ea typeface="맑은 고딕"/>
            </a:endParaRPr>
          </a:p>
          <a:p>
            <a:r>
              <a:rPr lang="en-US" altLang="ko-KR" sz="2400" dirty="0" err="1">
                <a:ea typeface="맑은 고딕"/>
              </a:rPr>
              <a:t>zoom_range</a:t>
            </a:r>
            <a:r>
              <a:rPr lang="en-US" altLang="ko-KR" sz="2400" dirty="0">
                <a:ea typeface="맑은 고딕"/>
              </a:rPr>
              <a:t>=0.2,                     </a:t>
            </a:r>
            <a:r>
              <a:rPr lang="ko-KR" altLang="en-US" sz="2400" dirty="0">
                <a:ea typeface="맑은 고딕"/>
              </a:rPr>
              <a:t>이미지를</a:t>
            </a:r>
            <a:r>
              <a:rPr lang="en-US" altLang="ko-KR" sz="2400" dirty="0">
                <a:ea typeface="맑은 고딕"/>
              </a:rPr>
              <a:t> 20% </a:t>
            </a:r>
            <a:r>
              <a:rPr lang="ko-KR" altLang="en-US" sz="2400" dirty="0">
                <a:ea typeface="맑은 고딕"/>
              </a:rPr>
              <a:t>확대</a:t>
            </a:r>
            <a:r>
              <a:rPr lang="en-US" altLang="ko-KR" sz="2400" dirty="0">
                <a:ea typeface="맑은 고딕"/>
              </a:rPr>
              <a:t>/</a:t>
            </a:r>
            <a:r>
              <a:rPr lang="ko-KR" altLang="en-US" sz="2400" dirty="0">
                <a:ea typeface="맑은 고딕"/>
              </a:rPr>
              <a:t>축소</a:t>
            </a:r>
            <a:r>
              <a:rPr lang="en-US" altLang="ko-KR" sz="2400" dirty="0">
                <a:ea typeface="맑은 고딕"/>
              </a:rPr>
              <a:t> </a:t>
            </a:r>
            <a:endParaRPr lang="en-US" sz="2400">
              <a:ea typeface="맑은 고딕"/>
            </a:endParaRPr>
          </a:p>
          <a:p>
            <a:r>
              <a:rPr lang="en-US" altLang="ko-KR" sz="2400" dirty="0" err="1">
                <a:ea typeface="맑은 고딕"/>
              </a:rPr>
              <a:t>shear_range</a:t>
            </a:r>
            <a:r>
              <a:rPr lang="en-US" altLang="ko-KR" sz="2400" dirty="0">
                <a:ea typeface="맑은 고딕"/>
              </a:rPr>
              <a:t>=0.2,                     </a:t>
            </a:r>
            <a:r>
              <a:rPr lang="ko-KR" altLang="en-US" sz="2400" dirty="0">
                <a:ea typeface="맑은 고딕"/>
              </a:rPr>
              <a:t>이미지를</a:t>
            </a:r>
            <a:r>
              <a:rPr lang="en-US" altLang="ko-KR" sz="2400" dirty="0">
                <a:ea typeface="맑은 고딕"/>
              </a:rPr>
              <a:t> 20% </a:t>
            </a:r>
            <a:r>
              <a:rPr lang="ko-KR" altLang="en-US" sz="2400" dirty="0">
                <a:ea typeface="맑은 고딕"/>
              </a:rPr>
              <a:t>만큼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비스듬하게</a:t>
            </a:r>
            <a:r>
              <a:rPr lang="en-US" altLang="ko-KR" sz="2400" dirty="0">
                <a:ea typeface="맑은 고딕"/>
              </a:rPr>
              <a:t> </a:t>
            </a:r>
            <a:r>
              <a:rPr lang="en-US" altLang="ko-KR" sz="2400" dirty="0" err="1">
                <a:ea typeface="맑은 고딕"/>
              </a:rPr>
              <a:t>이동</a:t>
            </a:r>
            <a:endParaRPr lang="ko-KR" altLang="en-US" sz="2400" dirty="0">
              <a:ea typeface="맑은 고딕"/>
            </a:endParaRPr>
          </a:p>
          <a:p>
            <a:r>
              <a:rPr lang="en-US" altLang="ko-KR" sz="2400" dirty="0" err="1">
                <a:ea typeface="맑은 고딕"/>
              </a:rPr>
              <a:t>fill_mode</a:t>
            </a:r>
            <a:r>
              <a:rPr lang="en-US" altLang="ko-KR" sz="2400" dirty="0">
                <a:ea typeface="맑은 고딕"/>
              </a:rPr>
              <a:t>='nearest')                  </a:t>
            </a:r>
            <a:r>
              <a:rPr lang="ko-KR" altLang="en-US" sz="2400" dirty="0">
                <a:ea typeface="맑은 고딕"/>
              </a:rPr>
              <a:t>변환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후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빈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픽셀을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가장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가까운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값으로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채움</a:t>
            </a:r>
            <a:r>
              <a:rPr lang="en-US" altLang="ko-KR" sz="2400" dirty="0">
                <a:ea typeface="맑은 고딕"/>
              </a:rPr>
              <a:t> </a:t>
            </a:r>
            <a:endParaRPr lang="en-US" sz="240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8459D-C1B5-7FA8-0818-782BF62492E2}"/>
              </a:ext>
            </a:extLst>
          </p:cNvPr>
          <p:cNvSpPr txBox="1"/>
          <p:nvPr/>
        </p:nvSpPr>
        <p:spPr>
          <a:xfrm>
            <a:off x="520951" y="6007895"/>
            <a:ext cx="7478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solidFill>
                  <a:srgbClr val="7F7F7F"/>
                </a:solidFill>
                <a:ea typeface="맑은 고딕"/>
              </a:rPr>
              <a:t>코드에는 따로 추가해주지 않음 =&gt; 추가로 진행해볼 만한 사항</a:t>
            </a:r>
          </a:p>
        </p:txBody>
      </p:sp>
    </p:spTree>
    <p:extLst>
      <p:ext uri="{BB962C8B-B14F-4D97-AF65-F5344CB8AC3E}">
        <p14:creationId xmlns:p14="http://schemas.microsoft.com/office/powerpoint/2010/main" val="263370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AADED-0AFB-9180-EAB0-BB661042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7" y="365125"/>
            <a:ext cx="11519503" cy="914325"/>
          </a:xfrm>
        </p:spPr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중간                           기말</a:t>
            </a:r>
          </a:p>
        </p:txBody>
      </p:sp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7EBCE74-4B30-940F-3337-D4515EF9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73" y="1094561"/>
            <a:ext cx="6141883" cy="2334318"/>
          </a:xfrm>
          <a:prstGeom prst="rect">
            <a:avLst/>
          </a:prstGeom>
        </p:spPr>
      </p:pic>
      <p:pic>
        <p:nvPicPr>
          <p:cNvPr id="8" name="그림 7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01340F71-9AD1-7791-86BA-AD2C324C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" y="1092813"/>
            <a:ext cx="5981283" cy="232524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28B881-40C7-CCBB-F5C8-DBB97E03E8DB}"/>
              </a:ext>
            </a:extLst>
          </p:cNvPr>
          <p:cNvCxnSpPr/>
          <p:nvPr/>
        </p:nvCxnSpPr>
        <p:spPr>
          <a:xfrm>
            <a:off x="6050998" y="15119"/>
            <a:ext cx="12095" cy="701523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FB86D4-349A-2D0B-DBB2-F88BDF621EEB}"/>
              </a:ext>
            </a:extLst>
          </p:cNvPr>
          <p:cNvSpPr txBox="1"/>
          <p:nvPr/>
        </p:nvSpPr>
        <p:spPr>
          <a:xfrm>
            <a:off x="154213" y="3522739"/>
            <a:ext cx="57905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Test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accuracy</a:t>
            </a:r>
            <a:r>
              <a:rPr lang="ko-KR" altLang="en-US" sz="2400" dirty="0">
                <a:ea typeface="맑은 고딕"/>
              </a:rPr>
              <a:t> 82%                  </a:t>
            </a:r>
          </a:p>
          <a:p>
            <a:r>
              <a:rPr lang="ko-KR" altLang="en-US" sz="2400" dirty="0" err="1">
                <a:ea typeface="맑은 고딕"/>
              </a:rPr>
              <a:t>Test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loss</a:t>
            </a:r>
            <a:r>
              <a:rPr lang="ko-KR" altLang="en-US" sz="2400" dirty="0">
                <a:ea typeface="맑은 고딕"/>
              </a:rPr>
              <a:t> 0.8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E9712-955A-8B2C-1B81-57C80BB2E7D0}"/>
              </a:ext>
            </a:extLst>
          </p:cNvPr>
          <p:cNvSpPr txBox="1"/>
          <p:nvPr/>
        </p:nvSpPr>
        <p:spPr>
          <a:xfrm>
            <a:off x="6226021" y="3450167"/>
            <a:ext cx="59599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Test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accuracy</a:t>
            </a:r>
            <a:r>
              <a:rPr lang="ko-KR" altLang="en-US" sz="2400" dirty="0">
                <a:ea typeface="맑은 고딕"/>
              </a:rPr>
              <a:t> 88%   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(6% 증가) </a:t>
            </a:r>
            <a:r>
              <a:rPr lang="ko-KR" altLang="en-US" sz="2400" dirty="0">
                <a:ea typeface="맑은 고딕"/>
              </a:rPr>
              <a:t>  </a:t>
            </a:r>
          </a:p>
          <a:p>
            <a:r>
              <a:rPr lang="ko-KR" altLang="en-US" sz="2400" dirty="0" err="1">
                <a:ea typeface="맑은 고딕"/>
              </a:rPr>
              <a:t>Test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loss</a:t>
            </a:r>
            <a:r>
              <a:rPr lang="ko-KR" altLang="en-US" sz="2400" dirty="0">
                <a:ea typeface="맑은 고딕"/>
              </a:rPr>
              <a:t> 0.42     </a:t>
            </a:r>
            <a:r>
              <a:rPr lang="ko-KR" altLang="en-US" sz="2400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(약 0.4 감소)</a:t>
            </a:r>
            <a:endParaRPr 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791DD-C73A-075A-53C6-1E064B1F637E}"/>
              </a:ext>
            </a:extLst>
          </p:cNvPr>
          <p:cNvSpPr txBox="1"/>
          <p:nvPr/>
        </p:nvSpPr>
        <p:spPr>
          <a:xfrm>
            <a:off x="154213" y="4701491"/>
            <a:ext cx="59586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Training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data</a:t>
            </a:r>
            <a:r>
              <a:rPr lang="ko-KR" altLang="en-US" sz="2400" dirty="0">
                <a:ea typeface="맑은 고딕"/>
              </a:rPr>
              <a:t> - 안정적인 학습 성능</a:t>
            </a:r>
          </a:p>
          <a:p>
            <a:r>
              <a:rPr lang="ko-KR" altLang="en-US" sz="2400" dirty="0" err="1">
                <a:ea typeface="맑은 고딕"/>
              </a:rPr>
              <a:t>Validation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data</a:t>
            </a:r>
            <a:r>
              <a:rPr lang="ko-KR" altLang="en-US" sz="2400" dirty="0">
                <a:ea typeface="맑은 고딕"/>
              </a:rPr>
              <a:t> - 불안정한 학습 성능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1DB41-1380-6097-DEF6-877E9728C3BA}"/>
              </a:ext>
            </a:extLst>
          </p:cNvPr>
          <p:cNvSpPr txBox="1"/>
          <p:nvPr/>
        </p:nvSpPr>
        <p:spPr>
          <a:xfrm>
            <a:off x="142115" y="5862633"/>
            <a:ext cx="59586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Validation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data</a:t>
            </a:r>
            <a:r>
              <a:rPr lang="ko-KR" altLang="en-US" sz="2400" dirty="0">
                <a:ea typeface="맑은 고딕"/>
              </a:rPr>
              <a:t> - </a:t>
            </a:r>
            <a:r>
              <a:rPr lang="ko-KR" altLang="en-US" sz="2400" dirty="0" err="1">
                <a:ea typeface="맑은 고딕"/>
              </a:rPr>
              <a:t>overfitting</a:t>
            </a:r>
            <a:r>
              <a:rPr lang="ko-KR" altLang="en-US" sz="2400" dirty="0">
                <a:ea typeface="맑은 고딕"/>
              </a:rPr>
              <a:t>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762C6-0538-93FE-2035-10D720D746BE}"/>
              </a:ext>
            </a:extLst>
          </p:cNvPr>
          <p:cNvSpPr txBox="1"/>
          <p:nvPr/>
        </p:nvSpPr>
        <p:spPr>
          <a:xfrm>
            <a:off x="6226022" y="4701490"/>
            <a:ext cx="59586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Training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data</a:t>
            </a:r>
            <a:r>
              <a:rPr lang="ko-KR" altLang="en-US" sz="2400" dirty="0">
                <a:ea typeface="맑은 고딕"/>
              </a:rPr>
              <a:t> - 안정적인 학습 성능</a:t>
            </a:r>
          </a:p>
          <a:p>
            <a:r>
              <a:rPr lang="ko-KR" altLang="en-US" sz="2400" err="1">
                <a:ea typeface="맑은 고딕"/>
              </a:rPr>
              <a:t>Validation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data</a:t>
            </a:r>
            <a:r>
              <a:rPr lang="ko-KR" altLang="en-US" sz="2400" dirty="0">
                <a:ea typeface="맑은 고딕"/>
              </a:rPr>
              <a:t> - </a:t>
            </a:r>
            <a:r>
              <a:rPr lang="ko-KR" altLang="en-US" sz="2400" dirty="0">
                <a:highlight>
                  <a:srgbClr val="FFFF00"/>
                </a:highlight>
                <a:ea typeface="맑은 고딕"/>
              </a:rPr>
              <a:t>안정적인 학습</a:t>
            </a:r>
            <a:r>
              <a:rPr lang="ko-KR" altLang="en-US" sz="2400" dirty="0">
                <a:ea typeface="맑은 고딕"/>
              </a:rPr>
              <a:t> 성능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0513F-BA4C-325C-DCF7-825F76E67C06}"/>
              </a:ext>
            </a:extLst>
          </p:cNvPr>
          <p:cNvSpPr txBox="1"/>
          <p:nvPr/>
        </p:nvSpPr>
        <p:spPr>
          <a:xfrm>
            <a:off x="6238117" y="5862633"/>
            <a:ext cx="59586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err="1">
                <a:ea typeface="맑은 고딕"/>
              </a:rPr>
              <a:t>Validation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data</a:t>
            </a:r>
            <a:r>
              <a:rPr lang="ko-KR" altLang="en-US" sz="2400" dirty="0">
                <a:ea typeface="맑은 고딕"/>
              </a:rPr>
              <a:t> - </a:t>
            </a:r>
            <a:r>
              <a:rPr lang="ko-KR" altLang="en-US" sz="2400" err="1">
                <a:highlight>
                  <a:srgbClr val="FFFF00"/>
                </a:highlight>
                <a:ea typeface="맑은 고딕"/>
              </a:rPr>
              <a:t>overfitting</a:t>
            </a:r>
            <a:r>
              <a:rPr lang="ko-KR" altLang="en-US" sz="2400" dirty="0">
                <a:highlight>
                  <a:srgbClr val="FFFF00"/>
                </a:highlight>
                <a:ea typeface="맑은 고딕"/>
              </a:rPr>
              <a:t> 해결</a:t>
            </a:r>
          </a:p>
        </p:txBody>
      </p:sp>
    </p:spTree>
    <p:extLst>
      <p:ext uri="{BB962C8B-B14F-4D97-AF65-F5344CB8AC3E}">
        <p14:creationId xmlns:p14="http://schemas.microsoft.com/office/powerpoint/2010/main" val="320666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1CE3-E7A9-BF7D-5E71-3B740A43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프로젝트 일정표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796856C-16C5-62DE-AA94-911DD70BB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1124"/>
              </p:ext>
            </p:extLst>
          </p:nvPr>
        </p:nvGraphicFramePr>
        <p:xfrm>
          <a:off x="512380" y="2115206"/>
          <a:ext cx="11161328" cy="374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1151650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1857528526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4291205962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490466737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1449331316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37295337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259424546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3863146273"/>
                    </a:ext>
                  </a:extLst>
                </a:gridCol>
                <a:gridCol w="1109416">
                  <a:extLst>
                    <a:ext uri="{9D8B030D-6E8A-4147-A177-3AD203B41FA5}">
                      <a16:colId xmlns:a16="http://schemas.microsoft.com/office/drawing/2014/main" val="1494899437"/>
                    </a:ext>
                  </a:extLst>
                </a:gridCol>
              </a:tblGrid>
              <a:tr h="5729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9주차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10주차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11주차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12주차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13주차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14주차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15주차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16주차</a:t>
                      </a:r>
                    </a:p>
                  </a:txBody>
                  <a:tcPr>
                    <a:lnB w="0">
                      <a:noFill/>
                    </a:lnB>
                    <a:solidFill>
                      <a:srgbClr val="FFB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3833"/>
                  </a:ext>
                </a:extLst>
              </a:tr>
              <a:tr h="634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모델 학습 코드 추가</a:t>
                      </a:r>
                      <a:endParaRPr lang="ko-KR"/>
                    </a:p>
                  </a:txBody>
                  <a:tcPr>
                    <a:solidFill>
                      <a:srgbClr val="FFB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R w="0">
                      <a:noFill/>
                    </a:ln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R w="0">
                      <a:noFill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4055"/>
                  </a:ext>
                </a:extLst>
              </a:tr>
              <a:tr h="634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오류 테스트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lnT w="0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15988"/>
                  </a:ext>
                </a:extLst>
              </a:tr>
              <a:tr h="634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최종 모델 성능 평가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367980"/>
                  </a:ext>
                </a:extLst>
              </a:tr>
              <a:tr h="634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코드 최종 정리 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52757"/>
                  </a:ext>
                </a:extLst>
              </a:tr>
              <a:tr h="6343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기말 최종 발표</a:t>
                      </a:r>
                    </a:p>
                  </a:txBody>
                  <a:tcPr>
                    <a:solidFill>
                      <a:srgbClr val="FFB8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1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3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60ADF5-8EC8-6F33-3086-C7DDD1C7379A}"/>
              </a:ext>
            </a:extLst>
          </p:cNvPr>
          <p:cNvCxnSpPr/>
          <p:nvPr/>
        </p:nvCxnSpPr>
        <p:spPr>
          <a:xfrm flipH="1">
            <a:off x="1855217" y="1222708"/>
            <a:ext cx="2583" cy="733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0C5E71-2B03-900C-B0A7-27BF3963B3F8}"/>
              </a:ext>
            </a:extLst>
          </p:cNvPr>
          <p:cNvCxnSpPr>
            <a:cxnSpLocks/>
          </p:cNvCxnSpPr>
          <p:nvPr/>
        </p:nvCxnSpPr>
        <p:spPr>
          <a:xfrm flipH="1">
            <a:off x="1866670" y="2903939"/>
            <a:ext cx="2583" cy="733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04FDBD-8EDF-5E13-A5B6-111F1DE509E6}"/>
              </a:ext>
            </a:extLst>
          </p:cNvPr>
          <p:cNvSpPr/>
          <p:nvPr/>
        </p:nvSpPr>
        <p:spPr>
          <a:xfrm>
            <a:off x="605426" y="308975"/>
            <a:ext cx="2608880" cy="826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ea typeface="맑은 고딕"/>
              </a:rPr>
              <a:t>목표 달성을 위한 시작점</a:t>
            </a: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E6CD7999-7763-7392-2BA8-FDD9820E7787}"/>
              </a:ext>
            </a:extLst>
          </p:cNvPr>
          <p:cNvSpPr/>
          <p:nvPr/>
        </p:nvSpPr>
        <p:spPr>
          <a:xfrm>
            <a:off x="569977" y="2003062"/>
            <a:ext cx="2639098" cy="924293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ea typeface="맑은 고딕"/>
              </a:rPr>
              <a:t>데이터셋 수집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3154AB-55C6-0EE8-F58A-BC2A62A8D13E}"/>
              </a:ext>
            </a:extLst>
          </p:cNvPr>
          <p:cNvCxnSpPr>
            <a:cxnSpLocks/>
          </p:cNvCxnSpPr>
          <p:nvPr/>
        </p:nvCxnSpPr>
        <p:spPr>
          <a:xfrm flipH="1">
            <a:off x="1862283" y="4675407"/>
            <a:ext cx="2583" cy="733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7FE4C7-1258-C8CD-360E-39EDD451E1C4}"/>
              </a:ext>
            </a:extLst>
          </p:cNvPr>
          <p:cNvCxnSpPr>
            <a:cxnSpLocks/>
          </p:cNvCxnSpPr>
          <p:nvPr/>
        </p:nvCxnSpPr>
        <p:spPr>
          <a:xfrm>
            <a:off x="3358892" y="5965539"/>
            <a:ext cx="1016646" cy="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22F108-95FD-9905-7251-EAA1412C7101}"/>
              </a:ext>
            </a:extLst>
          </p:cNvPr>
          <p:cNvCxnSpPr>
            <a:cxnSpLocks/>
          </p:cNvCxnSpPr>
          <p:nvPr/>
        </p:nvCxnSpPr>
        <p:spPr>
          <a:xfrm flipH="1" flipV="1">
            <a:off x="5822981" y="4672823"/>
            <a:ext cx="2583" cy="72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B1F611-427A-BCAE-C5A0-6DA27AC14C47}"/>
              </a:ext>
            </a:extLst>
          </p:cNvPr>
          <p:cNvSpPr/>
          <p:nvPr/>
        </p:nvSpPr>
        <p:spPr>
          <a:xfrm>
            <a:off x="4580947" y="5495183"/>
            <a:ext cx="2479727" cy="85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모델</a:t>
            </a:r>
            <a:r>
              <a:rPr lang="ko-KR" sz="1400">
                <a:latin typeface="Malgun Gothic"/>
                <a:ea typeface="Malgun Gothic"/>
              </a:rPr>
              <a:t> 학습</a:t>
            </a:r>
            <a:endParaRPr 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DA58C-5D81-C82D-C865-553455CD0D87}"/>
              </a:ext>
            </a:extLst>
          </p:cNvPr>
          <p:cNvSpPr txBox="1"/>
          <p:nvPr/>
        </p:nvSpPr>
        <p:spPr>
          <a:xfrm>
            <a:off x="4724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400">
                <a:solidFill>
                  <a:srgbClr val="FFFFFF"/>
                </a:solidFill>
                <a:ea typeface="맑은 고딕"/>
              </a:rPr>
              <a:t>상황에 맞게 </a:t>
            </a:r>
            <a:r>
              <a:rPr lang="ko-KR" sz="1400">
                <a:ea typeface="맑은 고딕"/>
              </a:rPr>
              <a:t>​</a:t>
            </a:r>
          </a:p>
          <a:p>
            <a:pPr algn="ctr"/>
            <a:r>
              <a:rPr lang="ko-KR" sz="1400">
                <a:solidFill>
                  <a:srgbClr val="FFFFFF"/>
                </a:solidFill>
                <a:ea typeface="맑은 고딕"/>
              </a:rPr>
              <a:t>이미지 </a:t>
            </a:r>
            <a:r>
              <a:rPr lang="ko-KR" altLang="en-US" sz="1400">
                <a:solidFill>
                  <a:srgbClr val="FFFFFF"/>
                </a:solidFill>
                <a:ea typeface="맑은 고딕"/>
              </a:rPr>
              <a:t>학</a:t>
            </a:r>
            <a:endParaRPr lang="ko-KR" sz="14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B6BC17-C8D5-14D7-FEED-867B16B00574}"/>
              </a:ext>
            </a:extLst>
          </p:cNvPr>
          <p:cNvSpPr txBox="1"/>
          <p:nvPr/>
        </p:nvSpPr>
        <p:spPr>
          <a:xfrm>
            <a:off x="4724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400">
                <a:solidFill>
                  <a:srgbClr val="FFFFFF"/>
                </a:solidFill>
                <a:ea typeface="맑은 고딕"/>
              </a:rPr>
              <a:t>상황에 맞게 </a:t>
            </a:r>
            <a:r>
              <a:rPr lang="ko-KR" sz="1400">
                <a:ea typeface="맑은 고딕"/>
              </a:rPr>
              <a:t>​</a:t>
            </a:r>
          </a:p>
          <a:p>
            <a:pPr algn="ctr"/>
            <a:r>
              <a:rPr lang="ko-KR" sz="1400">
                <a:solidFill>
                  <a:srgbClr val="FFFFFF"/>
                </a:solidFill>
                <a:ea typeface="맑은 고딕"/>
              </a:rPr>
              <a:t>이미지 학습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CEFBD6-3D2E-E80E-1AB9-04364B44A7BD}"/>
              </a:ext>
            </a:extLst>
          </p:cNvPr>
          <p:cNvSpPr/>
          <p:nvPr/>
        </p:nvSpPr>
        <p:spPr>
          <a:xfrm>
            <a:off x="4584911" y="3713873"/>
            <a:ext cx="2479727" cy="827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모델 오류 수정</a:t>
            </a:r>
            <a:endParaRPr lang="ko-KR" sz="1400">
              <a:latin typeface="Malgun Gothic"/>
              <a:ea typeface="Malgun Gothic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38A55B3-D8EE-F348-7178-48F276DB066B}"/>
              </a:ext>
            </a:extLst>
          </p:cNvPr>
          <p:cNvSpPr/>
          <p:nvPr/>
        </p:nvSpPr>
        <p:spPr>
          <a:xfrm>
            <a:off x="4583361" y="313064"/>
            <a:ext cx="2481665" cy="826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ea typeface="맑은 고딕"/>
              </a:rPr>
              <a:t>중간 목표 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399CE-4583-2385-06B8-8FF8CFE0537C}"/>
              </a:ext>
            </a:extLst>
          </p:cNvPr>
          <p:cNvSpPr txBox="1"/>
          <p:nvPr/>
        </p:nvSpPr>
        <p:spPr>
          <a:xfrm>
            <a:off x="10803410" y="162903"/>
            <a:ext cx="1178673" cy="967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Flow</a:t>
            </a:r>
            <a:r>
              <a:rPr lang="ko-KR" altLang="en-US" sz="2800">
                <a:ea typeface="맑은 고딕"/>
              </a:rPr>
              <a:t> </a:t>
            </a:r>
            <a:r>
              <a:rPr lang="ko-KR" altLang="en-US" sz="2800" err="1">
                <a:ea typeface="맑은 고딕"/>
              </a:rPr>
              <a:t>chart</a:t>
            </a:r>
          </a:p>
        </p:txBody>
      </p:sp>
      <p:sp>
        <p:nvSpPr>
          <p:cNvPr id="2" name="순서도: 준비 1">
            <a:extLst>
              <a:ext uri="{FF2B5EF4-FFF2-40B4-BE49-F238E27FC236}">
                <a16:creationId xmlns:a16="http://schemas.microsoft.com/office/drawing/2014/main" id="{BFCEC90F-B0C2-E893-3DAA-77A748F8D66D}"/>
              </a:ext>
            </a:extLst>
          </p:cNvPr>
          <p:cNvSpPr/>
          <p:nvPr/>
        </p:nvSpPr>
        <p:spPr>
          <a:xfrm>
            <a:off x="575761" y="5500238"/>
            <a:ext cx="2624721" cy="852407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ea typeface="맑은 고딕"/>
              </a:rPr>
              <a:t>데이터셋 처리(분류 및 삭제)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4B41D5-96FE-23B7-43A9-88EC3EBE8B7B}"/>
              </a:ext>
            </a:extLst>
          </p:cNvPr>
          <p:cNvSpPr/>
          <p:nvPr/>
        </p:nvSpPr>
        <p:spPr>
          <a:xfrm>
            <a:off x="4582713" y="1996655"/>
            <a:ext cx="2479727" cy="85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학습</a:t>
            </a:r>
            <a:r>
              <a:rPr lang="ko-KR" altLang="en-US" sz="1400">
                <a:latin typeface="Malgun Gothic"/>
                <a:ea typeface="Malgun Gothic"/>
              </a:rPr>
              <a:t> 모델 </a:t>
            </a:r>
            <a:r>
              <a:rPr lang="en-US" altLang="ko-KR" sz="1400">
                <a:latin typeface="Malgun Gothic"/>
                <a:ea typeface="Malgun Gothic"/>
              </a:rPr>
              <a:t>test</a:t>
            </a:r>
            <a:endParaRPr lang="ko-KR"/>
          </a:p>
        </p:txBody>
      </p:sp>
      <p:sp>
        <p:nvSpPr>
          <p:cNvPr id="3" name="순서도: 준비 2">
            <a:extLst>
              <a:ext uri="{FF2B5EF4-FFF2-40B4-BE49-F238E27FC236}">
                <a16:creationId xmlns:a16="http://schemas.microsoft.com/office/drawing/2014/main" id="{C93EBB18-FA19-16A6-6BD0-E17E339C8070}"/>
              </a:ext>
            </a:extLst>
          </p:cNvPr>
          <p:cNvSpPr/>
          <p:nvPr/>
        </p:nvSpPr>
        <p:spPr>
          <a:xfrm>
            <a:off x="580792" y="3696838"/>
            <a:ext cx="2595966" cy="852407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ea typeface="맑은 고딕"/>
              </a:rPr>
              <a:t>데이터셋 </a:t>
            </a:r>
            <a:endParaRPr lang="ko-KR"/>
          </a:p>
          <a:p>
            <a:pPr algn="ctr"/>
            <a:r>
              <a:rPr lang="ko-KR" altLang="en-US" sz="1600">
                <a:ea typeface="맑은 고딕"/>
              </a:rPr>
              <a:t>업로드</a:t>
            </a:r>
            <a:endParaRPr lang="ko-KR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7C48DE-730D-A738-887E-8AA3BF1AB48B}"/>
              </a:ext>
            </a:extLst>
          </p:cNvPr>
          <p:cNvCxnSpPr>
            <a:cxnSpLocks/>
          </p:cNvCxnSpPr>
          <p:nvPr/>
        </p:nvCxnSpPr>
        <p:spPr>
          <a:xfrm flipH="1" flipV="1">
            <a:off x="5886480" y="2945623"/>
            <a:ext cx="2583" cy="72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8BF652-DF81-B971-FC42-1158DF121028}"/>
              </a:ext>
            </a:extLst>
          </p:cNvPr>
          <p:cNvCxnSpPr>
            <a:cxnSpLocks/>
          </p:cNvCxnSpPr>
          <p:nvPr/>
        </p:nvCxnSpPr>
        <p:spPr>
          <a:xfrm flipH="1" flipV="1">
            <a:off x="5886479" y="1193023"/>
            <a:ext cx="2583" cy="72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8EAA3-B4ED-EEAC-E2E4-D54B45E2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꽃 데이터셋 수집</a:t>
            </a:r>
          </a:p>
        </p:txBody>
      </p:sp>
      <p:pic>
        <p:nvPicPr>
          <p:cNvPr id="12" name="내용 개체 틀 1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FA86661-1484-E48C-F95B-A4CB6744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94" y="1484039"/>
            <a:ext cx="10511875" cy="4981957"/>
          </a:xfr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D121057-7F32-9589-8B1E-FBDE2AEA4188}"/>
              </a:ext>
            </a:extLst>
          </p:cNvPr>
          <p:cNvSpPr/>
          <p:nvPr/>
        </p:nvSpPr>
        <p:spPr>
          <a:xfrm>
            <a:off x="3369879" y="4552293"/>
            <a:ext cx="3901965" cy="10116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1D652-0327-01ED-C3C6-832DC2C6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2000" cy="13382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데이터셋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EEA34-4443-9734-8259-0C1CD910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1"/>
            <a:ext cx="10515600" cy="4456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ea typeface="맑은 고딕"/>
              </a:rPr>
              <a:t>16종류의 꽃 </a:t>
            </a:r>
            <a:r>
              <a:rPr lang="en-US" altLang="ko-KR" err="1">
                <a:ea typeface="맑은 고딕"/>
              </a:rPr>
              <a:t>데이터</a:t>
            </a:r>
            <a:endParaRPr lang="ko-KR" altLang="en-US" err="1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ea typeface="맑은 고딕"/>
              </a:rPr>
              <a:t>각 </a:t>
            </a:r>
            <a:r>
              <a:rPr lang="en-US" altLang="ko-KR" err="1">
                <a:ea typeface="맑은 고딕"/>
              </a:rPr>
              <a:t>꽃마다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개수</a:t>
            </a:r>
            <a:r>
              <a:rPr lang="en-US" altLang="ko-KR">
                <a:ea typeface="맑은 고딕"/>
              </a:rPr>
              <a:t> 800~1000개 </a:t>
            </a:r>
            <a:r>
              <a:rPr lang="en-US" altLang="ko-KR" err="1">
                <a:ea typeface="맑은 고딕"/>
              </a:rPr>
              <a:t>보유</a:t>
            </a:r>
            <a:endParaRPr lang="en-US" altLang="ko-KR">
              <a:ea typeface="맑은 고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E7DA432-21E5-8F3A-AED4-492CED71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898" y="661450"/>
            <a:ext cx="2415035" cy="55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8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9BE6D-87FF-E64B-7AAC-5E92707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8902700" cy="12620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데이터셋 업로드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4210F-E0D5-77C2-B224-4A032274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431925"/>
            <a:ext cx="10566400" cy="4745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err="1">
                <a:ea typeface="맑은 고딕"/>
              </a:rPr>
              <a:t>Github에</a:t>
            </a:r>
            <a:r>
              <a:rPr lang="ko-KR" altLang="en-US">
                <a:ea typeface="맑은 고딕"/>
              </a:rPr>
              <a:t> 올리기 위해 100MB씩 분할 압축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6A2C35A-7CCB-1764-BA56-2EA5C86C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187575"/>
            <a:ext cx="7016750" cy="39814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A34630C-48A9-B41D-626B-8F0265BE077A}"/>
              </a:ext>
            </a:extLst>
          </p:cNvPr>
          <p:cNvSpPr/>
          <p:nvPr/>
        </p:nvSpPr>
        <p:spPr>
          <a:xfrm>
            <a:off x="765089" y="4871308"/>
            <a:ext cx="2095499" cy="1295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0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734A-827D-20EF-257A-8BAD9D1C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모델 학습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A03D0-46A2-37F2-543A-544DF1B0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65" y="1533964"/>
            <a:ext cx="10509468" cy="480547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altLang="ko-KR" sz="2000">
                <a:solidFill>
                  <a:srgbClr val="0000FF"/>
                </a:solidFill>
                <a:ea typeface="+mn-lt"/>
                <a:cs typeface="+mn-lt"/>
              </a:rPr>
              <a:t>!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wget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  <a:hlinkClick r:id="rId2"/>
              </a:rPr>
              <a:t>https://github.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  <a:hlinkClick r:id="rId2"/>
              </a:rPr>
              <a:t>com/</a:t>
            </a:r>
            <a:r>
              <a:rPr lang="en-US" altLang="ko-KR" sz="2000">
                <a:ea typeface="+mn-lt"/>
                <a:cs typeface="+mn-lt"/>
                <a:hlinkClick r:id="rId2"/>
              </a:rPr>
              <a:t>ynys1211/ai/raw/main/flowers</a:t>
            </a:r>
            <a:r>
              <a:rPr lang="ko-KR" sz="2000">
                <a:ea typeface="+mn-lt"/>
                <a:cs typeface="+mn-lt"/>
                <a:hlinkClick r:id="rId2"/>
              </a:rPr>
              <a:t>.</a:t>
            </a:r>
            <a:r>
              <a:rPr lang="en-US" altLang="ko-KR" sz="2000">
                <a:ea typeface="+mn-lt"/>
                <a:cs typeface="+mn-lt"/>
                <a:hlinkClick r:id="rId2"/>
              </a:rPr>
              <a:t>z01</a:t>
            </a: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2000">
                <a:solidFill>
                  <a:srgbClr val="0000FF"/>
                </a:solidFill>
                <a:ea typeface="+mn-lt"/>
                <a:cs typeface="+mn-lt"/>
              </a:rPr>
              <a:t>!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wget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</a:t>
            </a:r>
            <a:r>
              <a:rPr lang="en-US" altLang="ko-KR" sz="2000">
                <a:ea typeface="+mn-lt"/>
                <a:cs typeface="+mn-lt"/>
                <a:hlinkClick r:id="rId3"/>
              </a:rPr>
              <a:t>://github</a:t>
            </a:r>
            <a:r>
              <a:rPr lang="ko-KR" sz="2000">
                <a:ea typeface="+mn-lt"/>
                <a:cs typeface="+mn-lt"/>
                <a:hlinkClick r:id="rId3"/>
              </a:rPr>
              <a:t>.</a:t>
            </a:r>
            <a:r>
              <a:rPr lang="en-US" altLang="ko-KR" sz="2000">
                <a:ea typeface="+mn-lt"/>
                <a:cs typeface="+mn-lt"/>
                <a:hlinkClick r:id="rId3"/>
              </a:rPr>
              <a:t>com/ynys1211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/ai/raw/main/flowers</a:t>
            </a:r>
            <a:r>
              <a:rPr lang="ko-KR" sz="2000">
                <a:ea typeface="+mn-lt"/>
                <a:cs typeface="+mn-lt"/>
                <a:hlinkClick r:id="rId3"/>
              </a:rPr>
              <a:t>.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z02</a:t>
            </a:r>
            <a:endParaRPr lang="en-US" altLang="ko-KR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2000">
                <a:solidFill>
                  <a:srgbClr val="0000FF"/>
                </a:solidFill>
                <a:ea typeface="+mn-lt"/>
                <a:cs typeface="+mn-lt"/>
              </a:rPr>
              <a:t>!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wget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ea typeface="+mn-lt"/>
                <a:cs typeface="+mn-lt"/>
                <a:hlinkClick r:id="rId4"/>
              </a:rPr>
              <a:t>https://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github</a:t>
            </a:r>
            <a:r>
              <a:rPr lang="ko-KR" sz="2000">
                <a:ea typeface="+mn-lt"/>
                <a:cs typeface="+mn-lt"/>
                <a:hlinkClick r:id="rId4"/>
              </a:rPr>
              <a:t>.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com/</a:t>
            </a:r>
            <a:r>
              <a:rPr lang="en-US" altLang="ko-KR" sz="2000">
                <a:ea typeface="+mn-lt"/>
                <a:cs typeface="+mn-lt"/>
                <a:hlinkClick r:id="rId4"/>
              </a:rPr>
              <a:t>ynys1211/ai/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raw/main/flowers.zip</a:t>
            </a:r>
            <a:br>
              <a:rPr lang="en-US" sz="2000"/>
            </a:br>
            <a:endParaRPr lang="en-US" altLang="ko-KR" sz="2000">
              <a:ea typeface="맑은 고딕"/>
            </a:endParaRPr>
          </a:p>
          <a:p>
            <a:pPr>
              <a:buNone/>
            </a:pPr>
            <a:r>
              <a:rPr lang="ko-KR" sz="2000">
                <a:solidFill>
                  <a:srgbClr val="0000FF"/>
                </a:solidFill>
                <a:ea typeface="+mn-lt"/>
                <a:cs typeface="+mn-lt"/>
              </a:rPr>
              <a:t>!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zip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-F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/content/flowers.zip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--out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/content/</a:t>
            </a:r>
            <a:r>
              <a:rPr lang="ko-KR" sz="2000">
                <a:solidFill>
                  <a:srgbClr val="000000"/>
                </a:solidFill>
                <a:ea typeface="+mn-lt"/>
                <a:cs typeface="+mn-lt"/>
              </a:rPr>
              <a:t>flowers</a:t>
            </a:r>
            <a:r>
              <a:rPr lang="ko-KR" sz="2000">
                <a:ea typeface="+mn-lt"/>
                <a:cs typeface="+mn-lt"/>
              </a:rPr>
              <a:t>_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total.zip</a:t>
            </a:r>
            <a:endParaRPr lang="ko-KR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0000FF"/>
                </a:solidFill>
                <a:ea typeface="+mn-lt"/>
                <a:cs typeface="+mn-lt"/>
              </a:rPr>
              <a:t>!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unzip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flowers_total.zip</a:t>
            </a:r>
            <a:endParaRPr lang="ko-KR" sz="2000">
              <a:ea typeface="맑은 고딕"/>
            </a:endParaRPr>
          </a:p>
          <a:p>
            <a:pPr>
              <a:buNone/>
            </a:pPr>
            <a:endParaRPr lang="ko-KR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endParaRPr lang="ko-KR" altLang="en-US" sz="2000" err="1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random</a:t>
            </a:r>
            <a:endParaRPr lang="ko-KR" alt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numpy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as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np</a:t>
            </a:r>
            <a:endParaRPr lang="ko-KR" alt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pandas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as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pd</a:t>
            </a:r>
            <a:endParaRPr lang="ko-KR" alt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matplotlib.pyplot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as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plt</a:t>
            </a:r>
            <a:endParaRPr lang="ko-KR" altLang="en-US" sz="2000" err="1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tensorflow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as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tf</a:t>
            </a:r>
            <a:endParaRPr lang="ko-KR" altLang="en-US" sz="2000" err="1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from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tensorflow.keras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datasets,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layers,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endParaRPr lang="ko-KR" altLang="en-US" sz="2000">
              <a:ea typeface="맑은 고딕"/>
            </a:endParaRPr>
          </a:p>
          <a:p>
            <a:pPr>
              <a:buNone/>
            </a:pP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from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keras.preprocessing.image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AF00DB"/>
                </a:solidFill>
                <a:ea typeface="+mn-lt"/>
                <a:cs typeface="+mn-lt"/>
              </a:rPr>
              <a:t>import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ea typeface="+mn-lt"/>
                <a:cs typeface="+mn-lt"/>
              </a:rPr>
              <a:t>ImageDataGenerator</a:t>
            </a:r>
            <a:endParaRPr lang="ko-KR" altLang="en-US" sz="2000" err="1"/>
          </a:p>
          <a:p>
            <a:pPr>
              <a:buNone/>
            </a:pPr>
            <a:endParaRPr lang="ko-KR" sz="2000">
              <a:solidFill>
                <a:srgbClr val="A31515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3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주제 선정 계기</vt:lpstr>
      <vt:lpstr>프로젝트 일정표</vt:lpstr>
      <vt:lpstr>프로젝트 일정표</vt:lpstr>
      <vt:lpstr>PowerPoint 프레젠테이션</vt:lpstr>
      <vt:lpstr>꽃 데이터셋 수집</vt:lpstr>
      <vt:lpstr>데이터셋 확인</vt:lpstr>
      <vt:lpstr>데이터셋 업로드</vt:lpstr>
      <vt:lpstr>모델 학습 준비 </vt:lpstr>
      <vt:lpstr>모델 학습 준비 </vt:lpstr>
      <vt:lpstr>클래스별 랜덤 이미지 시각화</vt:lpstr>
      <vt:lpstr>이미지 시각화 결과</vt:lpstr>
      <vt:lpstr>모델 학습 </vt:lpstr>
      <vt:lpstr>Train set &amp; validation set 학습 결과</vt:lpstr>
      <vt:lpstr>Test set 성능 검증 결과</vt:lpstr>
      <vt:lpstr>정확도 및 손실 시각화 </vt:lpstr>
      <vt:lpstr>정확도 및 손실 시각화</vt:lpstr>
      <vt:lpstr>PowerPoint 프레젠테이션</vt:lpstr>
      <vt:lpstr>중간 평가 결과</vt:lpstr>
      <vt:lpstr>기말 보완 사항</vt:lpstr>
      <vt:lpstr>Overfitting 문제 해결 - Dropout</vt:lpstr>
      <vt:lpstr>Overfitting 문제 해결 - Learning Rate, Batch Size</vt:lpstr>
      <vt:lpstr>Training, validation (epoch=50)</vt:lpstr>
      <vt:lpstr>모델 구조 적용 - ResNet</vt:lpstr>
      <vt:lpstr>모델 구조 적용 - ResNet</vt:lpstr>
      <vt:lpstr>모델 구조 적용 - ResNet</vt:lpstr>
      <vt:lpstr>Training, validation (epoch=100)</vt:lpstr>
      <vt:lpstr>Training, validation (epoch=130)</vt:lpstr>
      <vt:lpstr>Test (epoch=130)</vt:lpstr>
      <vt:lpstr>Learning Rate Scheduler, Best Model 적용</vt:lpstr>
      <vt:lpstr>Training, validation (epoch=130)</vt:lpstr>
      <vt:lpstr>Test (epoch=130)</vt:lpstr>
      <vt:lpstr>Data Augmentation</vt:lpstr>
      <vt:lpstr>해상도 변경, 이미지 좌우반전, 이미지 회전</vt:lpstr>
      <vt:lpstr>중간                           기말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준화 김</dc:creator>
  <cp:revision>438</cp:revision>
  <dcterms:created xsi:type="dcterms:W3CDTF">2024-03-11T15:16:27Z</dcterms:created>
  <dcterms:modified xsi:type="dcterms:W3CDTF">2024-06-11T07:40:38Z</dcterms:modified>
</cp:coreProperties>
</file>