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57" r:id="rId2"/>
    <p:sldId id="261" r:id="rId3"/>
    <p:sldId id="258" r:id="rId4"/>
    <p:sldId id="268" r:id="rId5"/>
    <p:sldId id="273" r:id="rId6"/>
    <p:sldId id="269" r:id="rId7"/>
    <p:sldId id="272" r:id="rId8"/>
    <p:sldId id="270" r:id="rId9"/>
    <p:sldId id="27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1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D00C-641A-4FAB-B185-AA50DEE60071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D8F9-4554-4DB1-A9C7-1F240C4479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218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77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156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043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48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80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289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75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307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57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3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34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7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851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64310" y="1580658"/>
            <a:ext cx="1167272" cy="15559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85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264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4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576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198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78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31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02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53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3183-5241-42EE-8A57-2586DCC38953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B102-489E-4106-A5E8-79B5141FE9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9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3550158" y="2209800"/>
            <a:ext cx="2386584" cy="20574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" name="Rectangle 1"/>
          <p:cNvSpPr/>
          <p:nvPr/>
        </p:nvSpPr>
        <p:spPr>
          <a:xfrm>
            <a:off x="2638664" y="2886076"/>
            <a:ext cx="4323873" cy="1001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50668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81959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3643" y="1321825"/>
            <a:ext cx="2057401" cy="2107176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792824" y="4351355"/>
            <a:ext cx="2057401" cy="2107176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42900" y="2971220"/>
            <a:ext cx="4115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75" b="1" spc="225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ACT’s </a:t>
            </a:r>
            <a:r>
              <a:rPr lang="en-US" sz="5175" b="1" spc="225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ERP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506096" y="5920796"/>
            <a:ext cx="4486275" cy="713576"/>
            <a:chOff x="4572000" y="5920796"/>
            <a:chExt cx="4486275" cy="713576"/>
          </a:xfrm>
        </p:grpSpPr>
        <p:sp>
          <p:nvSpPr>
            <p:cNvPr id="22" name="TextBox 21"/>
            <p:cNvSpPr txBox="1"/>
            <p:nvPr/>
          </p:nvSpPr>
          <p:spPr>
            <a:xfrm>
              <a:off x="4630887" y="5920796"/>
              <a:ext cx="43238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3</a:t>
              </a:r>
              <a:r>
                <a:rPr lang="ko-KR" altLang="en-US" sz="105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차 </a:t>
              </a:r>
              <a:r>
                <a:rPr lang="en-US" altLang="ko-KR" sz="105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Spring </a:t>
              </a:r>
              <a:r>
                <a:rPr lang="ko-KR" altLang="en-US" sz="105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프로젝트 </a:t>
              </a:r>
              <a:endParaRPr lang="en-US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790AE39-119B-4849-9728-9172BA1177DA}"/>
                </a:ext>
              </a:extLst>
            </p:cNvPr>
            <p:cNvSpPr txBox="1"/>
            <p:nvPr/>
          </p:nvSpPr>
          <p:spPr>
            <a:xfrm>
              <a:off x="4572000" y="6295818"/>
              <a:ext cx="4486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spc="225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권민정  김민경 </a:t>
              </a:r>
              <a:r>
                <a:rPr lang="en-US" altLang="ko-KR" sz="1600" b="1" spc="225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 </a:t>
              </a:r>
              <a:r>
                <a:rPr lang="ko-KR" altLang="en-US" sz="1600" b="1" spc="225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김요한  </a:t>
              </a:r>
              <a:r>
                <a:rPr lang="ko-KR" altLang="en-US" sz="16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 Extra" charset="0"/>
                </a:rPr>
                <a:t>배건우  조현수</a:t>
              </a:r>
              <a:endParaRPr lang="en-US" sz="16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76544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 rot="18900000">
            <a:off x="3550158" y="2209800"/>
            <a:ext cx="2386584" cy="2057400"/>
          </a:xfrm>
          <a:prstGeom prst="triangl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" name="Rectangle 1"/>
          <p:cNvSpPr/>
          <p:nvPr/>
        </p:nvSpPr>
        <p:spPr>
          <a:xfrm>
            <a:off x="2638664" y="2886076"/>
            <a:ext cx="4323873" cy="1001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50668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81959" y="3386718"/>
            <a:ext cx="442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3643" y="1321825"/>
            <a:ext cx="2057401" cy="2107176"/>
            <a:chOff x="1179872" y="1238865"/>
            <a:chExt cx="5486401" cy="561913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792824" y="4351355"/>
            <a:ext cx="2057401" cy="2107176"/>
            <a:chOff x="18111021" y="9317613"/>
            <a:chExt cx="5486401" cy="5619135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742900" y="2971220"/>
            <a:ext cx="4115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75" b="1" spc="225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THANKS!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8664" y="4155148"/>
            <a:ext cx="4323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225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rPr>
              <a:t>경청해주셔서</a:t>
            </a:r>
            <a:r>
              <a:rPr lang="ko-KR" altLang="en-US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rPr>
              <a:t> 감사합니다</a:t>
            </a:r>
            <a:r>
              <a:rPr lang="en-US" altLang="ko-KR" sz="105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rPr>
              <a:t>.</a:t>
            </a:r>
            <a:endParaRPr lang="en-US" sz="1050" b="1" spc="225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Ext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476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67"/>
          <p:cNvCxnSpPr>
            <a:cxnSpLocks/>
          </p:cNvCxnSpPr>
          <p:nvPr/>
        </p:nvCxnSpPr>
        <p:spPr>
          <a:xfrm>
            <a:off x="10547670" y="2532360"/>
            <a:ext cx="10430" cy="2812549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3BF83B73-F12D-463B-BBFF-419BD6282EA4}"/>
              </a:ext>
            </a:extLst>
          </p:cNvPr>
          <p:cNvGrpSpPr/>
          <p:nvPr/>
        </p:nvGrpSpPr>
        <p:grpSpPr>
          <a:xfrm>
            <a:off x="740774" y="1495127"/>
            <a:ext cx="3931894" cy="4127690"/>
            <a:chOff x="1030067" y="1765372"/>
            <a:chExt cx="3931894" cy="3587390"/>
          </a:xfrm>
        </p:grpSpPr>
        <p:sp>
          <p:nvSpPr>
            <p:cNvPr id="48" name="TextBox 47"/>
            <p:cNvSpPr txBox="1"/>
            <p:nvPr/>
          </p:nvSpPr>
          <p:spPr>
            <a:xfrm>
              <a:off x="1030068" y="1765372"/>
              <a:ext cx="3132699" cy="4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01. </a:t>
              </a:r>
              <a:r>
                <a:rPr lang="ko-KR" alt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개요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0068" y="2548536"/>
              <a:ext cx="3931893" cy="4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02. </a:t>
              </a:r>
              <a:r>
                <a:rPr lang="ko-KR" alt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요구사항 정의서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30069" y="3331700"/>
              <a:ext cx="3132699" cy="4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03. </a:t>
              </a:r>
              <a:r>
                <a:rPr lang="ko-KR" alt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테이블 </a:t>
              </a:r>
              <a:r>
                <a:rPr lang="ko-KR" altLang="en-US" sz="2800" b="1" spc="225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설계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30068" y="4114864"/>
              <a:ext cx="3132699" cy="4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04. UI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30067" y="4898030"/>
              <a:ext cx="3132699" cy="45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05. </a:t>
              </a:r>
              <a:r>
                <a:rPr lang="en-US" altLang="ko-KR" sz="2800" b="1" spc="225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WBS</a:t>
              </a:r>
              <a:endParaRPr lang="en-US" sz="2800" b="1" spc="225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Extra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목차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cxnSp>
        <p:nvCxnSpPr>
          <p:cNvPr id="85" name="Straight Connector 3"/>
          <p:cNvCxnSpPr>
            <a:cxnSpLocks/>
          </p:cNvCxnSpPr>
          <p:nvPr/>
        </p:nvCxnSpPr>
        <p:spPr>
          <a:xfrm>
            <a:off x="1501629" y="615950"/>
            <a:ext cx="6937696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04A37B50-7CDA-473B-8FAA-5154B5960042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4E9ADB6-04FA-4F68-BB4C-9F85734A9CE3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65" name="Straight Connector 3">
              <a:extLst>
                <a:ext uri="{FF2B5EF4-FFF2-40B4-BE49-F238E27FC236}">
                  <a16:creationId xmlns="" xmlns:a16="http://schemas.microsoft.com/office/drawing/2014/main" id="{4ABAEEB1-46E7-4BDA-881D-08BDFBDDD319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670643F-FBC0-4FF7-8A72-F529A89863CB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524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B2850506-E41B-4FAB-B2DA-80C34D00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2079242" y="1525846"/>
            <a:ext cx="4343117" cy="437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01.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개요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54E0BDD-2466-43B3-87F0-7B5D04037DAE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93E335A-3864-43BA-97D6-0B02B5B6E8E3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26" name="Straight Connector 3">
              <a:extLst>
                <a:ext uri="{FF2B5EF4-FFF2-40B4-BE49-F238E27FC236}">
                  <a16:creationId xmlns="" xmlns:a16="http://schemas.microsoft.com/office/drawing/2014/main" id="{8BF9A137-8E61-49D1-B200-A23F3326BD22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E473C149-B85F-4435-A538-E879BBE77B2B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2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BE9AB17-0C7A-4266-BB24-1EF222B0B820}"/>
              </a:ext>
            </a:extLst>
          </p:cNvPr>
          <p:cNvGrpSpPr/>
          <p:nvPr/>
        </p:nvGrpSpPr>
        <p:grpSpPr>
          <a:xfrm>
            <a:off x="447168" y="1280283"/>
            <a:ext cx="8163432" cy="1214388"/>
            <a:chOff x="447168" y="1280283"/>
            <a:chExt cx="8163432" cy="1214388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3F7C7290-8B19-4045-B40A-D3BAE0B8EC49}"/>
                </a:ext>
              </a:extLst>
            </p:cNvPr>
            <p:cNvSpPr/>
            <p:nvPr/>
          </p:nvSpPr>
          <p:spPr>
            <a:xfrm>
              <a:off x="471025" y="1825257"/>
              <a:ext cx="8139575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기업 내 생산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구매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재고 등 경영 활동 프로세스들을 통합적으로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연계하여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관리함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기업에서 발생하는 정보들을 서로 공유해 새로운 정보의 생성과 빠른 의사결정을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도움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162D139-7671-4DD8-8C8C-752FFC15FCAB}"/>
                </a:ext>
              </a:extLst>
            </p:cNvPr>
            <p:cNvSpPr/>
            <p:nvPr/>
          </p:nvSpPr>
          <p:spPr>
            <a:xfrm>
              <a:off x="447168" y="1280283"/>
              <a:ext cx="7907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ERP(Enterprise Resource Planning)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전사적자원관리시스템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F4E8CD2-B5D6-476F-B769-46F18882DC86}"/>
              </a:ext>
            </a:extLst>
          </p:cNvPr>
          <p:cNvGrpSpPr/>
          <p:nvPr/>
        </p:nvGrpSpPr>
        <p:grpSpPr>
          <a:xfrm>
            <a:off x="423311" y="2800246"/>
            <a:ext cx="7585103" cy="1233890"/>
            <a:chOff x="447168" y="2601578"/>
            <a:chExt cx="7585103" cy="1233890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1FDD6FC6-9DCF-43DD-BAE0-C31BD0CDABA9}"/>
                </a:ext>
              </a:extLst>
            </p:cNvPr>
            <p:cNvSpPr/>
            <p:nvPr/>
          </p:nvSpPr>
          <p:spPr>
            <a:xfrm>
              <a:off x="447168" y="2601578"/>
              <a:ext cx="2589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주제 선정 이유</a:t>
              </a:r>
              <a:r>
                <a:rPr lang="en-US" altLang="ko-KR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목표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4E94655-1309-4EAF-9226-B3149111E7F4}"/>
                </a:ext>
              </a:extLst>
            </p:cNvPr>
            <p:cNvSpPr/>
            <p:nvPr/>
          </p:nvSpPr>
          <p:spPr>
            <a:xfrm>
              <a:off x="517046" y="3050638"/>
              <a:ext cx="75152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강의를 통해 학습한 프로그래밍 기술 및 </a:t>
              </a: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DB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 방법을 프로젝트에 최대한으로 적용하기 위해 </a:t>
              </a: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UNICLO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와 같은 의류업체의 </a:t>
              </a: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ERP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시스템 구축을 주제로 선정함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FB39BE0-CBBC-4380-B928-4ED90114E96D}"/>
              </a:ext>
            </a:extLst>
          </p:cNvPr>
          <p:cNvGrpSpPr/>
          <p:nvPr/>
        </p:nvGrpSpPr>
        <p:grpSpPr>
          <a:xfrm>
            <a:off x="447168" y="4414141"/>
            <a:ext cx="8008131" cy="1316010"/>
            <a:chOff x="370250" y="3922873"/>
            <a:chExt cx="8008131" cy="1316010"/>
          </a:xfrm>
        </p:grpSpPr>
        <p:sp>
          <p:nvSpPr>
            <p:cNvPr id="9" name="내용 개체 틀 2">
              <a:extLst>
                <a:ext uri="{FF2B5EF4-FFF2-40B4-BE49-F238E27FC236}">
                  <a16:creationId xmlns="" xmlns:a16="http://schemas.microsoft.com/office/drawing/2014/main" id="{768FAC04-B0EC-4958-8039-D375FF2C6440}"/>
                </a:ext>
              </a:extLst>
            </p:cNvPr>
            <p:cNvSpPr txBox="1">
              <a:spLocks/>
            </p:cNvSpPr>
            <p:nvPr/>
          </p:nvSpPr>
          <p:spPr>
            <a:xfrm>
              <a:off x="370250" y="4587047"/>
              <a:ext cx="8008131" cy="65183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일본의 </a:t>
              </a:r>
              <a:r>
                <a:rPr lang="ko-KR" altLang="en-US" sz="15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패스트</a:t>
              </a:r>
              <a:r>
                <a:rPr lang="ko-KR" altLang="en-US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패션 브랜드이자 국내에서 가장 유명한 </a:t>
              </a: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SPA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브랜드</a:t>
              </a:r>
              <a:endPara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일본 주식회사 </a:t>
              </a:r>
              <a:r>
                <a:rPr lang="ko-KR" altLang="en-US" sz="1500" dirty="0" err="1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패스트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500" dirty="0" err="1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리테일링의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자회사로</a:t>
              </a:r>
              <a:r>
                <a:rPr lang="en-US" altLang="ko-KR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5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의류 생산 및 판매업을 주력으로 하는 기업</a:t>
              </a:r>
              <a:endParaRPr lang="en-US" altLang="ko-KR" sz="15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C581EEE8-2BD6-410D-A2C3-D53AE98A75CC}"/>
                </a:ext>
              </a:extLst>
            </p:cNvPr>
            <p:cNvSpPr/>
            <p:nvPr/>
          </p:nvSpPr>
          <p:spPr>
            <a:xfrm>
              <a:off x="447168" y="3922873"/>
              <a:ext cx="3286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벤치마킹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en-US" altLang="ko-KR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UNICLO(</a:t>
              </a:r>
              <a:r>
                <a:rPr lang="ko-KR" altLang="en-US" b="1" dirty="0" err="1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유니클로</a:t>
              </a:r>
              <a:r>
                <a:rPr lang="en-US" altLang="ko-KR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09049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02.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요구사항 정의서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3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F87EDD5-9AEC-466E-8FA8-641ED64A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4" y="1574102"/>
            <a:ext cx="8433609" cy="3870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8266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02.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요구사항 정의서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58F8BF4-D311-404E-B73C-F78ACA982646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11A1006-C3EB-4B36-9E3B-4802A215D6B4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02C52FA8-0F7C-4DCC-8C92-ECD08C4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C3ECAF4-4245-4FFF-A5C4-D45E165A0E19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4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AEBFAE6-68E2-4444-BE4A-C4600B14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4" y="1574103"/>
            <a:ext cx="8433609" cy="4045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124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03.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테이블 설계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55A513A5-EF68-421E-8889-3785F3B91B04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0E565336-087E-46C3-AC20-07EA0E25A919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1C6974F2-D6F6-46BE-9812-034D87E8BFEC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F17999E-55D3-4121-9E42-A4F7BBBC8720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5</a:t>
              </a:r>
            </a:p>
          </p:txBody>
        </p:sp>
      </p:grpSp>
      <p:pic>
        <p:nvPicPr>
          <p:cNvPr id="8" name="그림 7" descr="하늘, 실내, 스크린샷, 벽이(가) 표시된 사진&#10;&#10;자동 생성된 설명">
            <a:extLst>
              <a:ext uri="{FF2B5EF4-FFF2-40B4-BE49-F238E27FC236}">
                <a16:creationId xmlns="" xmlns:a16="http://schemas.microsoft.com/office/drawing/2014/main" id="{179381FF-E4F9-4B25-8BA2-B40106B1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908053"/>
            <a:ext cx="8743950" cy="49306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3C40C12-74FB-4CDF-BA96-9C61BA8F61FE}"/>
              </a:ext>
            </a:extLst>
          </p:cNvPr>
          <p:cNvSpPr/>
          <p:nvPr/>
        </p:nvSpPr>
        <p:spPr>
          <a:xfrm>
            <a:off x="1739900" y="2597151"/>
            <a:ext cx="1276352" cy="2120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B6ECCB6-80E9-4C6D-8A05-D0F6C2A8105C}"/>
              </a:ext>
            </a:extLst>
          </p:cNvPr>
          <p:cNvSpPr/>
          <p:nvPr/>
        </p:nvSpPr>
        <p:spPr>
          <a:xfrm>
            <a:off x="6169025" y="1520825"/>
            <a:ext cx="1279524" cy="161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4FA1107-457B-45DD-ACB5-95143C69148B}"/>
              </a:ext>
            </a:extLst>
          </p:cNvPr>
          <p:cNvSpPr/>
          <p:nvPr/>
        </p:nvSpPr>
        <p:spPr>
          <a:xfrm>
            <a:off x="4762499" y="2638426"/>
            <a:ext cx="1187451" cy="137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049C99-F6F0-43A5-A72D-F37286C9DD04}"/>
              </a:ext>
            </a:extLst>
          </p:cNvPr>
          <p:cNvSpPr/>
          <p:nvPr/>
        </p:nvSpPr>
        <p:spPr>
          <a:xfrm>
            <a:off x="3235326" y="2597150"/>
            <a:ext cx="1212850" cy="88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116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Jumbotron">
            <a:extLst>
              <a:ext uri="{FF2B5EF4-FFF2-40B4-BE49-F238E27FC236}">
                <a16:creationId xmlns="" xmlns:a16="http://schemas.microsoft.com/office/drawing/2014/main" id="{28E6165B-969A-472A-8D35-1055F397113C}"/>
              </a:ext>
            </a:extLst>
          </p:cNvPr>
          <p:cNvSpPr/>
          <p:nvPr/>
        </p:nvSpPr>
        <p:spPr>
          <a:xfrm>
            <a:off x="597599" y="1516820"/>
            <a:ext cx="1155001" cy="3753547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4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04. UI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9EB13D6-0B40-4060-B79A-6B1ABB58DC80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523597D-36EF-4B6C-AF90-E573CBC94267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88867981-B447-4089-9709-C182B77AB2B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EED700C-A02F-4709-86D9-7F47E4348260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6</a:t>
              </a:r>
            </a:p>
          </p:txBody>
        </p:sp>
      </p:grpSp>
      <p:sp>
        <p:nvSpPr>
          <p:cNvPr id="8" name="Navbar Shape">
            <a:extLst>
              <a:ext uri="{FF2B5EF4-FFF2-40B4-BE49-F238E27FC236}">
                <a16:creationId xmlns="" xmlns:a16="http://schemas.microsoft.com/office/drawing/2014/main" id="{BF5BC4F6-B9EE-4D45-9DFA-C7B7D4AF4B9E}"/>
              </a:ext>
            </a:extLst>
          </p:cNvPr>
          <p:cNvSpPr/>
          <p:nvPr/>
        </p:nvSpPr>
        <p:spPr>
          <a:xfrm>
            <a:off x="514192" y="963161"/>
            <a:ext cx="8115616" cy="381209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45720" rIns="12801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 T</a:t>
            </a:r>
          </a:p>
        </p:txBody>
      </p:sp>
      <p:sp>
        <p:nvSpPr>
          <p:cNvPr id="11" name="Input">
            <a:extLst>
              <a:ext uri="{FF2B5EF4-FFF2-40B4-BE49-F238E27FC236}">
                <a16:creationId xmlns="" xmlns:a16="http://schemas.microsoft.com/office/drawing/2014/main" id="{102AAA87-F08F-4C44-BDBD-F19A37DA8B49}"/>
              </a:ext>
            </a:extLst>
          </p:cNvPr>
          <p:cNvSpPr/>
          <p:nvPr/>
        </p:nvSpPr>
        <p:spPr>
          <a:xfrm>
            <a:off x="5787163" y="976852"/>
            <a:ext cx="195368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(BBB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반갑습니다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Jumbotron">
            <a:extLst>
              <a:ext uri="{FF2B5EF4-FFF2-40B4-BE49-F238E27FC236}">
                <a16:creationId xmlns="" xmlns:a16="http://schemas.microsoft.com/office/drawing/2014/main" id="{5F371C14-681A-488D-B754-C8ABFA9AB7B0}"/>
              </a:ext>
            </a:extLst>
          </p:cNvPr>
          <p:cNvSpPr/>
          <p:nvPr/>
        </p:nvSpPr>
        <p:spPr>
          <a:xfrm>
            <a:off x="1971674" y="1516821"/>
            <a:ext cx="6658133" cy="1011250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4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="" xmlns:a16="http://schemas.microsoft.com/office/drawing/2014/main" id="{147EACE2-6EFE-47FF-9A9B-3616400DE88A}"/>
              </a:ext>
            </a:extLst>
          </p:cNvPr>
          <p:cNvSpPr/>
          <p:nvPr/>
        </p:nvSpPr>
        <p:spPr>
          <a:xfrm>
            <a:off x="694281" y="1638067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매출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Line">
            <a:extLst>
              <a:ext uri="{FF2B5EF4-FFF2-40B4-BE49-F238E27FC236}">
                <a16:creationId xmlns="" xmlns:a16="http://schemas.microsoft.com/office/drawing/2014/main" id="{B384331D-6C4B-47B9-B4CD-91BE42BFEC1A}"/>
              </a:ext>
            </a:extLst>
          </p:cNvPr>
          <p:cNvCxnSpPr/>
          <p:nvPr/>
        </p:nvCxnSpPr>
        <p:spPr>
          <a:xfrm>
            <a:off x="514192" y="1344370"/>
            <a:ext cx="811561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Footer">
            <a:extLst>
              <a:ext uri="{FF2B5EF4-FFF2-40B4-BE49-F238E27FC236}">
                <a16:creationId xmlns="" xmlns:a16="http://schemas.microsoft.com/office/drawing/2014/main" id="{E90450B9-F146-446F-AE5B-596F5C4F7CF4}"/>
              </a:ext>
            </a:extLst>
          </p:cNvPr>
          <p:cNvGrpSpPr/>
          <p:nvPr/>
        </p:nvGrpSpPr>
        <p:grpSpPr>
          <a:xfrm>
            <a:off x="514192" y="5485442"/>
            <a:ext cx="8115616" cy="196297"/>
            <a:chOff x="1476372" y="6239350"/>
            <a:chExt cx="9239256" cy="255047"/>
          </a:xfrm>
        </p:grpSpPr>
        <p:cxnSp>
          <p:nvCxnSpPr>
            <p:cNvPr id="25" name="Line">
              <a:extLst>
                <a:ext uri="{FF2B5EF4-FFF2-40B4-BE49-F238E27FC236}">
                  <a16:creationId xmlns="" xmlns:a16="http://schemas.microsoft.com/office/drawing/2014/main" id="{19273398-2FB8-45F0-AE6B-758F5EC4584C}"/>
                </a:ext>
              </a:extLst>
            </p:cNvPr>
            <p:cNvCxnSpPr/>
            <p:nvPr/>
          </p:nvCxnSpPr>
          <p:spPr>
            <a:xfrm>
              <a:off x="1476372" y="6239350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pyright">
              <a:extLst>
                <a:ext uri="{FF2B5EF4-FFF2-40B4-BE49-F238E27FC236}">
                  <a16:creationId xmlns="" xmlns:a16="http://schemas.microsoft.com/office/drawing/2014/main" id="{0B0FDCC6-C030-4649-8978-DCF354F80868}"/>
                </a:ext>
              </a:extLst>
            </p:cNvPr>
            <p:cNvSpPr txBox="1"/>
            <p:nvPr/>
          </p:nvSpPr>
          <p:spPr>
            <a:xfrm>
              <a:off x="1624987" y="6292419"/>
              <a:ext cx="724557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© Company</a:t>
              </a:r>
            </a:p>
          </p:txBody>
        </p:sp>
      </p:grpSp>
      <p:sp>
        <p:nvSpPr>
          <p:cNvPr id="32" name="Button">
            <a:extLst>
              <a:ext uri="{FF2B5EF4-FFF2-40B4-BE49-F238E27FC236}">
                <a16:creationId xmlns="" xmlns:a16="http://schemas.microsoft.com/office/drawing/2014/main" id="{681551D5-A011-4A4E-86B8-156514875D52}"/>
              </a:ext>
            </a:extLst>
          </p:cNvPr>
          <p:cNvSpPr/>
          <p:nvPr/>
        </p:nvSpPr>
        <p:spPr>
          <a:xfrm>
            <a:off x="694281" y="2094542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매출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="" xmlns:a16="http://schemas.microsoft.com/office/drawing/2014/main" id="{291019C9-DD4A-4FBF-9060-2DB51E050B2B}"/>
              </a:ext>
            </a:extLst>
          </p:cNvPr>
          <p:cNvSpPr/>
          <p:nvPr/>
        </p:nvSpPr>
        <p:spPr>
          <a:xfrm>
            <a:off x="694281" y="2551017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품목별 통계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="" xmlns:a16="http://schemas.microsoft.com/office/drawing/2014/main" id="{41025A7E-47E1-4592-9F39-5C7D80E43D6B}"/>
              </a:ext>
            </a:extLst>
          </p:cNvPr>
          <p:cNvSpPr/>
          <p:nvPr/>
        </p:nvSpPr>
        <p:spPr>
          <a:xfrm>
            <a:off x="694281" y="3007492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거래내역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="" xmlns:a16="http://schemas.microsoft.com/office/drawing/2014/main" id="{771B1A62-5344-4CCB-B597-C6ED55BBC261}"/>
              </a:ext>
            </a:extLst>
          </p:cNvPr>
          <p:cNvSpPr/>
          <p:nvPr/>
        </p:nvSpPr>
        <p:spPr>
          <a:xfrm>
            <a:off x="694281" y="3506871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6" name="Button">
            <a:extLst>
              <a:ext uri="{FF2B5EF4-FFF2-40B4-BE49-F238E27FC236}">
                <a16:creationId xmlns="" xmlns:a16="http://schemas.microsoft.com/office/drawing/2014/main" id="{F941418A-7658-4BFB-8639-A37BC21D133E}"/>
              </a:ext>
            </a:extLst>
          </p:cNvPr>
          <p:cNvSpPr/>
          <p:nvPr/>
        </p:nvSpPr>
        <p:spPr>
          <a:xfrm>
            <a:off x="694281" y="3963346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7" name="Button">
            <a:extLst>
              <a:ext uri="{FF2B5EF4-FFF2-40B4-BE49-F238E27FC236}">
                <a16:creationId xmlns="" xmlns:a16="http://schemas.microsoft.com/office/drawing/2014/main" id="{E5F6E96C-72DF-4581-9E60-56EC08CBC8CE}"/>
              </a:ext>
            </a:extLst>
          </p:cNvPr>
          <p:cNvSpPr/>
          <p:nvPr/>
        </p:nvSpPr>
        <p:spPr>
          <a:xfrm>
            <a:off x="694281" y="4419821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8" name="Button">
            <a:extLst>
              <a:ext uri="{FF2B5EF4-FFF2-40B4-BE49-F238E27FC236}">
                <a16:creationId xmlns="" xmlns:a16="http://schemas.microsoft.com/office/drawing/2014/main" id="{C6D59DBF-D084-4914-8970-BA0A23B42CAC}"/>
              </a:ext>
            </a:extLst>
          </p:cNvPr>
          <p:cNvSpPr/>
          <p:nvPr/>
        </p:nvSpPr>
        <p:spPr>
          <a:xfrm>
            <a:off x="694281" y="4876295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grpSp>
        <p:nvGrpSpPr>
          <p:cNvPr id="39" name="Bar Chart">
            <a:extLst>
              <a:ext uri="{FF2B5EF4-FFF2-40B4-BE49-F238E27FC236}">
                <a16:creationId xmlns="" xmlns:a16="http://schemas.microsoft.com/office/drawing/2014/main" id="{44175C38-5D74-4483-979A-1B4203ABFB28}"/>
              </a:ext>
            </a:extLst>
          </p:cNvPr>
          <p:cNvGrpSpPr/>
          <p:nvPr/>
        </p:nvGrpSpPr>
        <p:grpSpPr>
          <a:xfrm>
            <a:off x="1971674" y="2955599"/>
            <a:ext cx="3684742" cy="1959778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40" name="Axis">
              <a:extLst>
                <a:ext uri="{FF2B5EF4-FFF2-40B4-BE49-F238E27FC236}">
                  <a16:creationId xmlns="" xmlns:a16="http://schemas.microsoft.com/office/drawing/2014/main" id="{883E7AD8-8279-4125-BDB1-DF8424AFF6B4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Bar 6">
              <a:extLst>
                <a:ext uri="{FF2B5EF4-FFF2-40B4-BE49-F238E27FC236}">
                  <a16:creationId xmlns="" xmlns:a16="http://schemas.microsoft.com/office/drawing/2014/main" id="{9F17F23E-300B-4F81-8CDF-48D4F4195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ar 5">
              <a:extLst>
                <a:ext uri="{FF2B5EF4-FFF2-40B4-BE49-F238E27FC236}">
                  <a16:creationId xmlns="" xmlns:a16="http://schemas.microsoft.com/office/drawing/2014/main" id="{4570D21C-340B-4AE7-AB35-C7C8F6ED7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ar 4">
              <a:extLst>
                <a:ext uri="{FF2B5EF4-FFF2-40B4-BE49-F238E27FC236}">
                  <a16:creationId xmlns="" xmlns:a16="http://schemas.microsoft.com/office/drawing/2014/main" id="{CFB551C8-2D52-4FA7-99A6-BD0B41C6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Bar 3">
              <a:extLst>
                <a:ext uri="{FF2B5EF4-FFF2-40B4-BE49-F238E27FC236}">
                  <a16:creationId xmlns="" xmlns:a16="http://schemas.microsoft.com/office/drawing/2014/main" id="{9E9923FB-BAE0-44F7-8F08-2065280B6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Bar 2">
              <a:extLst>
                <a:ext uri="{FF2B5EF4-FFF2-40B4-BE49-F238E27FC236}">
                  <a16:creationId xmlns="" xmlns:a16="http://schemas.microsoft.com/office/drawing/2014/main" id="{B573249B-EF0C-4F1B-A3FA-24FE28170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r 1">
              <a:extLst>
                <a:ext uri="{FF2B5EF4-FFF2-40B4-BE49-F238E27FC236}">
                  <a16:creationId xmlns="" xmlns:a16="http://schemas.microsoft.com/office/drawing/2014/main" id="{23F0E559-20E2-4C5A-97FE-61BC08CE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769D840E-0A04-47D7-A086-F0021F40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7732452"/>
              </p:ext>
            </p:extLst>
          </p:nvPr>
        </p:nvGraphicFramePr>
        <p:xfrm>
          <a:off x="5829300" y="2953150"/>
          <a:ext cx="2800507" cy="18434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90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7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7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3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제품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판매금액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판매수량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10,000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3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300,500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h2">
            <a:extLst>
              <a:ext uri="{FF2B5EF4-FFF2-40B4-BE49-F238E27FC236}">
                <a16:creationId xmlns="" xmlns:a16="http://schemas.microsoft.com/office/drawing/2014/main" id="{86095B31-FBA3-4701-BC82-BBD792C8B0CB}"/>
              </a:ext>
            </a:extLst>
          </p:cNvPr>
          <p:cNvSpPr txBox="1"/>
          <p:nvPr/>
        </p:nvSpPr>
        <p:spPr>
          <a:xfrm>
            <a:off x="2271581" y="1850515"/>
            <a:ext cx="1341323" cy="338554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매출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h2">
            <a:extLst>
              <a:ext uri="{FF2B5EF4-FFF2-40B4-BE49-F238E27FC236}">
                <a16:creationId xmlns="" xmlns:a16="http://schemas.microsoft.com/office/drawing/2014/main" id="{3438D09E-7DB5-4E9E-BBD1-65FAC2BC4182}"/>
              </a:ext>
            </a:extLst>
          </p:cNvPr>
          <p:cNvSpPr txBox="1"/>
          <p:nvPr/>
        </p:nvSpPr>
        <p:spPr>
          <a:xfrm>
            <a:off x="4517792" y="1850162"/>
            <a:ext cx="134132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인사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67C734D5-ECE1-4EFF-A0E1-45CAF567DB50}"/>
              </a:ext>
            </a:extLst>
          </p:cNvPr>
          <p:cNvCxnSpPr>
            <a:cxnSpLocks/>
          </p:cNvCxnSpPr>
          <p:nvPr/>
        </p:nvCxnSpPr>
        <p:spPr>
          <a:xfrm>
            <a:off x="3982424" y="1752039"/>
            <a:ext cx="0" cy="4954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A670CCBE-3B17-403B-B7E0-F0F1EC759772}"/>
              </a:ext>
            </a:extLst>
          </p:cNvPr>
          <p:cNvCxnSpPr>
            <a:cxnSpLocks/>
          </p:cNvCxnSpPr>
          <p:nvPr/>
        </p:nvCxnSpPr>
        <p:spPr>
          <a:xfrm>
            <a:off x="6439874" y="1752039"/>
            <a:ext cx="0" cy="4954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2">
            <a:extLst>
              <a:ext uri="{FF2B5EF4-FFF2-40B4-BE49-F238E27FC236}">
                <a16:creationId xmlns="" xmlns:a16="http://schemas.microsoft.com/office/drawing/2014/main" id="{D6DB211D-BA42-41DD-9F7A-72C692A3851E}"/>
              </a:ext>
            </a:extLst>
          </p:cNvPr>
          <p:cNvSpPr txBox="1"/>
          <p:nvPr/>
        </p:nvSpPr>
        <p:spPr>
          <a:xfrm>
            <a:off x="6764003" y="1854454"/>
            <a:ext cx="134132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재고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Input">
            <a:extLst>
              <a:ext uri="{FF2B5EF4-FFF2-40B4-BE49-F238E27FC236}">
                <a16:creationId xmlns="" xmlns:a16="http://schemas.microsoft.com/office/drawing/2014/main" id="{A71AF352-ED9E-468A-966F-A8153F164C49}"/>
              </a:ext>
            </a:extLst>
          </p:cNvPr>
          <p:cNvSpPr/>
          <p:nvPr/>
        </p:nvSpPr>
        <p:spPr>
          <a:xfrm>
            <a:off x="7839154" y="976852"/>
            <a:ext cx="692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8AC14C9-35AC-4801-8F36-FE8DDAB94D6C}"/>
              </a:ext>
            </a:extLst>
          </p:cNvPr>
          <p:cNvSpPr/>
          <p:nvPr/>
        </p:nvSpPr>
        <p:spPr>
          <a:xfrm>
            <a:off x="1878219" y="2569780"/>
            <a:ext cx="6948846" cy="257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6255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Jumbotron">
            <a:extLst>
              <a:ext uri="{FF2B5EF4-FFF2-40B4-BE49-F238E27FC236}">
                <a16:creationId xmlns="" xmlns:a16="http://schemas.microsoft.com/office/drawing/2014/main" id="{28E6165B-969A-472A-8D35-1055F397113C}"/>
              </a:ext>
            </a:extLst>
          </p:cNvPr>
          <p:cNvSpPr/>
          <p:nvPr/>
        </p:nvSpPr>
        <p:spPr>
          <a:xfrm>
            <a:off x="597599" y="1516820"/>
            <a:ext cx="1155001" cy="3753547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4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04. UI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9EB13D6-0B40-4060-B79A-6B1ABB58DC80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523597D-36EF-4B6C-AF90-E573CBC94267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88867981-B447-4089-9709-C182B77AB2B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EED700C-A02F-4709-86D9-7F47E4348260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7</a:t>
              </a:r>
            </a:p>
          </p:txBody>
        </p:sp>
      </p:grpSp>
      <p:sp>
        <p:nvSpPr>
          <p:cNvPr id="8" name="Navbar Shape">
            <a:extLst>
              <a:ext uri="{FF2B5EF4-FFF2-40B4-BE49-F238E27FC236}">
                <a16:creationId xmlns="" xmlns:a16="http://schemas.microsoft.com/office/drawing/2014/main" id="{BF5BC4F6-B9EE-4D45-9DFA-C7B7D4AF4B9E}"/>
              </a:ext>
            </a:extLst>
          </p:cNvPr>
          <p:cNvSpPr/>
          <p:nvPr/>
        </p:nvSpPr>
        <p:spPr>
          <a:xfrm>
            <a:off x="514192" y="963161"/>
            <a:ext cx="8115616" cy="381209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45720" rIns="128016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 T</a:t>
            </a:r>
          </a:p>
        </p:txBody>
      </p:sp>
      <p:sp>
        <p:nvSpPr>
          <p:cNvPr id="27" name="Jumbotron">
            <a:extLst>
              <a:ext uri="{FF2B5EF4-FFF2-40B4-BE49-F238E27FC236}">
                <a16:creationId xmlns="" xmlns:a16="http://schemas.microsoft.com/office/drawing/2014/main" id="{5F371C14-681A-488D-B754-C8ABFA9AB7B0}"/>
              </a:ext>
            </a:extLst>
          </p:cNvPr>
          <p:cNvSpPr/>
          <p:nvPr/>
        </p:nvSpPr>
        <p:spPr>
          <a:xfrm>
            <a:off x="1971674" y="1516821"/>
            <a:ext cx="6658133" cy="1011250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4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2">
            <a:extLst>
              <a:ext uri="{FF2B5EF4-FFF2-40B4-BE49-F238E27FC236}">
                <a16:creationId xmlns="" xmlns:a16="http://schemas.microsoft.com/office/drawing/2014/main" id="{A4FEB920-F581-4D8C-9022-83525A47FBBD}"/>
              </a:ext>
            </a:extLst>
          </p:cNvPr>
          <p:cNvSpPr txBox="1"/>
          <p:nvPr/>
        </p:nvSpPr>
        <p:spPr>
          <a:xfrm>
            <a:off x="2271581" y="1850515"/>
            <a:ext cx="134132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매출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3" name="Line">
            <a:extLst>
              <a:ext uri="{FF2B5EF4-FFF2-40B4-BE49-F238E27FC236}">
                <a16:creationId xmlns="" xmlns:a16="http://schemas.microsoft.com/office/drawing/2014/main" id="{B384331D-6C4B-47B9-B4CD-91BE42BFEC1A}"/>
              </a:ext>
            </a:extLst>
          </p:cNvPr>
          <p:cNvCxnSpPr/>
          <p:nvPr/>
        </p:nvCxnSpPr>
        <p:spPr>
          <a:xfrm>
            <a:off x="514192" y="1344370"/>
            <a:ext cx="811561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Footer">
            <a:extLst>
              <a:ext uri="{FF2B5EF4-FFF2-40B4-BE49-F238E27FC236}">
                <a16:creationId xmlns="" xmlns:a16="http://schemas.microsoft.com/office/drawing/2014/main" id="{E90450B9-F146-446F-AE5B-596F5C4F7CF4}"/>
              </a:ext>
            </a:extLst>
          </p:cNvPr>
          <p:cNvGrpSpPr/>
          <p:nvPr/>
        </p:nvGrpSpPr>
        <p:grpSpPr>
          <a:xfrm>
            <a:off x="514192" y="5485442"/>
            <a:ext cx="8115616" cy="196297"/>
            <a:chOff x="1476372" y="6239350"/>
            <a:chExt cx="9239256" cy="255047"/>
          </a:xfrm>
        </p:grpSpPr>
        <p:cxnSp>
          <p:nvCxnSpPr>
            <p:cNvPr id="25" name="Line">
              <a:extLst>
                <a:ext uri="{FF2B5EF4-FFF2-40B4-BE49-F238E27FC236}">
                  <a16:creationId xmlns="" xmlns:a16="http://schemas.microsoft.com/office/drawing/2014/main" id="{19273398-2FB8-45F0-AE6B-758F5EC4584C}"/>
                </a:ext>
              </a:extLst>
            </p:cNvPr>
            <p:cNvCxnSpPr/>
            <p:nvPr/>
          </p:nvCxnSpPr>
          <p:spPr>
            <a:xfrm>
              <a:off x="1476372" y="6239350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pyright">
              <a:extLst>
                <a:ext uri="{FF2B5EF4-FFF2-40B4-BE49-F238E27FC236}">
                  <a16:creationId xmlns="" xmlns:a16="http://schemas.microsoft.com/office/drawing/2014/main" id="{0B0FDCC6-C030-4649-8978-DCF354F80868}"/>
                </a:ext>
              </a:extLst>
            </p:cNvPr>
            <p:cNvSpPr txBox="1"/>
            <p:nvPr/>
          </p:nvSpPr>
          <p:spPr>
            <a:xfrm>
              <a:off x="1624987" y="6292419"/>
              <a:ext cx="724557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© Company</a:t>
              </a:r>
            </a:p>
          </p:txBody>
        </p:sp>
      </p:grpSp>
      <p:sp>
        <p:nvSpPr>
          <p:cNvPr id="29" name="h2">
            <a:extLst>
              <a:ext uri="{FF2B5EF4-FFF2-40B4-BE49-F238E27FC236}">
                <a16:creationId xmlns="" xmlns:a16="http://schemas.microsoft.com/office/drawing/2014/main" id="{78C6B84E-B420-40CE-BB73-8B892D9EB06D}"/>
              </a:ext>
            </a:extLst>
          </p:cNvPr>
          <p:cNvSpPr txBox="1"/>
          <p:nvPr/>
        </p:nvSpPr>
        <p:spPr>
          <a:xfrm>
            <a:off x="4517792" y="1850162"/>
            <a:ext cx="1341323" cy="338554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인사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h2">
            <a:extLst>
              <a:ext uri="{FF2B5EF4-FFF2-40B4-BE49-F238E27FC236}">
                <a16:creationId xmlns="" xmlns:a16="http://schemas.microsoft.com/office/drawing/2014/main" id="{EF5CE4AC-469E-45F9-900E-53C7A86B61D8}"/>
              </a:ext>
            </a:extLst>
          </p:cNvPr>
          <p:cNvSpPr txBox="1"/>
          <p:nvPr/>
        </p:nvSpPr>
        <p:spPr>
          <a:xfrm>
            <a:off x="6958856" y="1828107"/>
            <a:ext cx="134132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="" xmlns:a16="http://schemas.microsoft.com/office/drawing/2014/main" id="{681551D5-A011-4A4E-86B8-156514875D52}"/>
              </a:ext>
            </a:extLst>
          </p:cNvPr>
          <p:cNvSpPr/>
          <p:nvPr/>
        </p:nvSpPr>
        <p:spPr>
          <a:xfrm>
            <a:off x="694281" y="2094542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근태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="" xmlns:a16="http://schemas.microsoft.com/office/drawing/2014/main" id="{291019C9-DD4A-4FBF-9060-2DB51E050B2B}"/>
              </a:ext>
            </a:extLst>
          </p:cNvPr>
          <p:cNvSpPr/>
          <p:nvPr/>
        </p:nvSpPr>
        <p:spPr>
          <a:xfrm>
            <a:off x="694281" y="2551017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급여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="" xmlns:a16="http://schemas.microsoft.com/office/drawing/2014/main" id="{41025A7E-47E1-4592-9F39-5C7D80E43D6B}"/>
              </a:ext>
            </a:extLst>
          </p:cNvPr>
          <p:cNvSpPr/>
          <p:nvPr/>
        </p:nvSpPr>
        <p:spPr>
          <a:xfrm>
            <a:off x="694281" y="3050396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5" name="Button">
            <a:extLst>
              <a:ext uri="{FF2B5EF4-FFF2-40B4-BE49-F238E27FC236}">
                <a16:creationId xmlns="" xmlns:a16="http://schemas.microsoft.com/office/drawing/2014/main" id="{771B1A62-5344-4CCB-B597-C6ED55BBC261}"/>
              </a:ext>
            </a:extLst>
          </p:cNvPr>
          <p:cNvSpPr/>
          <p:nvPr/>
        </p:nvSpPr>
        <p:spPr>
          <a:xfrm>
            <a:off x="694281" y="3506871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6" name="Button">
            <a:extLst>
              <a:ext uri="{FF2B5EF4-FFF2-40B4-BE49-F238E27FC236}">
                <a16:creationId xmlns="" xmlns:a16="http://schemas.microsoft.com/office/drawing/2014/main" id="{F941418A-7658-4BFB-8639-A37BC21D133E}"/>
              </a:ext>
            </a:extLst>
          </p:cNvPr>
          <p:cNvSpPr/>
          <p:nvPr/>
        </p:nvSpPr>
        <p:spPr>
          <a:xfrm>
            <a:off x="694281" y="3963346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7" name="Button">
            <a:extLst>
              <a:ext uri="{FF2B5EF4-FFF2-40B4-BE49-F238E27FC236}">
                <a16:creationId xmlns="" xmlns:a16="http://schemas.microsoft.com/office/drawing/2014/main" id="{E5F6E96C-72DF-4581-9E60-56EC08CBC8CE}"/>
              </a:ext>
            </a:extLst>
          </p:cNvPr>
          <p:cNvSpPr/>
          <p:nvPr/>
        </p:nvSpPr>
        <p:spPr>
          <a:xfrm>
            <a:off x="694281" y="4419821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sp>
        <p:nvSpPr>
          <p:cNvPr id="38" name="Button">
            <a:extLst>
              <a:ext uri="{FF2B5EF4-FFF2-40B4-BE49-F238E27FC236}">
                <a16:creationId xmlns="" xmlns:a16="http://schemas.microsoft.com/office/drawing/2014/main" id="{C6D59DBF-D084-4914-8970-BA0A23B42CAC}"/>
              </a:ext>
            </a:extLst>
          </p:cNvPr>
          <p:cNvSpPr/>
          <p:nvPr/>
        </p:nvSpPr>
        <p:spPr>
          <a:xfrm>
            <a:off x="694281" y="4876295"/>
            <a:ext cx="955599" cy="25923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3E524CB2-44AF-40A2-85F7-00DD882FA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8334164"/>
              </p:ext>
            </p:extLst>
          </p:nvPr>
        </p:nvGraphicFramePr>
        <p:xfrm>
          <a:off x="2028824" y="2707385"/>
          <a:ext cx="6600984" cy="21087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1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6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6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26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71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사원이름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소속매장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직급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71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@mdo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71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@fat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71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@twitter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="" xmlns:a16="http://schemas.microsoft.com/office/drawing/2014/main" id="{49405CF5-57AC-444A-B23B-85869B38C0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612904" y="3174616"/>
            <a:ext cx="3222246" cy="1507358"/>
            <a:chOff x="595686" y="1261242"/>
            <a:chExt cx="3222246" cy="1507358"/>
          </a:xfrm>
        </p:grpSpPr>
        <p:sp>
          <p:nvSpPr>
            <p:cNvPr id="6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6A5A01C5-CD55-4DAE-8F5E-5FC3F63863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EDDC8B03-8AAC-4220-A7FA-95F10CFAF47F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권한이 없습니다</a:t>
              </a:r>
              <a:r>
                <a:rPr lang="en-US" altLang="ko-KR" sz="12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2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ko-KR" sz="12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관리자에게 문의해주세요</a:t>
              </a:r>
              <a:endParaRPr lang="en-US" sz="12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A565E4C2-F270-4467-BEF2-F30B0D91DBA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71" name="Close Button" descr="&lt;Tags&gt;&lt;SMARTRESIZEANCHORS&gt;Absolute,None,None,Absolute&lt;/SMARTRESIZEANCHORS&gt;&lt;/Tags&gt;">
              <a:extLst>
                <a:ext uri="{FF2B5EF4-FFF2-40B4-BE49-F238E27FC236}">
                  <a16:creationId xmlns="" xmlns:a16="http://schemas.microsoft.com/office/drawing/2014/main" id="{1662B873-0B95-477D-BA5A-43027C064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Icons">
              <a:extLst>
                <a:ext uri="{FF2B5EF4-FFF2-40B4-BE49-F238E27FC236}">
                  <a16:creationId xmlns="" xmlns:a16="http://schemas.microsoft.com/office/drawing/2014/main" id="{EACC3918-317B-444D-A7D4-5107BD5AA962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77" name="Info Icon" descr="&lt;Tags&gt;&lt;SMARTRESIZEANCHORS&gt;Absolute,None,Absolute,None&lt;/SMARTRESIZEANCHORS&gt;&lt;/Tags&gt;">
                <a:extLst>
                  <a:ext uri="{FF2B5EF4-FFF2-40B4-BE49-F238E27FC236}">
                    <a16:creationId xmlns="" xmlns:a16="http://schemas.microsoft.com/office/drawing/2014/main" id="{2CE8D7D9-57D3-4A51-A957-3A3535D0E98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="" xmlns:a16="http://schemas.microsoft.com/office/drawing/2014/main" id="{815802AC-104E-418F-9432-B63F0626F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="" xmlns:a16="http://schemas.microsoft.com/office/drawing/2014/main" id="{A5CCB36D-3818-43EF-9AB2-8C0281F3A2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="" xmlns:a16="http://schemas.microsoft.com/office/drawing/2014/main" id="{9D88C14E-A9F0-4F65-8FDB-0E39BD7D14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Buttons">
              <a:extLst>
                <a:ext uri="{FF2B5EF4-FFF2-40B4-BE49-F238E27FC236}">
                  <a16:creationId xmlns="" xmlns:a16="http://schemas.microsoft.com/office/drawing/2014/main" id="{20E6EAB2-1961-4C36-9C44-68DB9C8494E5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74" name="Button 1" descr="&lt;Tags&gt;&lt;SMARTRESIZEANCHORS&gt;None,Absolute,None,Absolute&lt;/SMARTRESIZEANCHORS&gt;&lt;/Tags&gt;">
                <a:extLst>
                  <a:ext uri="{FF2B5EF4-FFF2-40B4-BE49-F238E27FC236}">
                    <a16:creationId xmlns="" xmlns:a16="http://schemas.microsoft.com/office/drawing/2014/main" id="{766BCE0F-A64B-4382-AEA9-3CC9AF59F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utton 2" descr="&lt;Tags&gt;&lt;SMARTRESIZEANCHORS&gt;None,Absolute,None,Absolute&lt;/SMARTRESIZEANCHORS&gt;&lt;/Tags&gt;">
                <a:extLst>
                  <a:ext uri="{FF2B5EF4-FFF2-40B4-BE49-F238E27FC236}">
                    <a16:creationId xmlns="" xmlns:a16="http://schemas.microsoft.com/office/drawing/2014/main" id="{34B0AA6D-66A6-43AF-A60A-F4E9CC582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Button 3" descr="&lt;Tags&gt;&lt;SMARTRESIZEANCHORS&gt;None,Absolute,None,Absolute&lt;/SMARTRESIZEANCHORS&gt;&lt;/Tags&gt;">
                <a:extLst>
                  <a:ext uri="{FF2B5EF4-FFF2-40B4-BE49-F238E27FC236}">
                    <a16:creationId xmlns="" xmlns:a16="http://schemas.microsoft.com/office/drawing/2014/main" id="{186676CB-621E-4F15-AC42-ED9C709AF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03871854-1C6C-4DC8-BAB9-7E1826DA0455}"/>
              </a:ext>
            </a:extLst>
          </p:cNvPr>
          <p:cNvCxnSpPr>
            <a:cxnSpLocks/>
          </p:cNvCxnSpPr>
          <p:nvPr/>
        </p:nvCxnSpPr>
        <p:spPr>
          <a:xfrm>
            <a:off x="3982424" y="1752039"/>
            <a:ext cx="0" cy="4954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7D6E2AE2-C536-481D-A4AE-3541491EE75D}"/>
              </a:ext>
            </a:extLst>
          </p:cNvPr>
          <p:cNvCxnSpPr>
            <a:cxnSpLocks/>
          </p:cNvCxnSpPr>
          <p:nvPr/>
        </p:nvCxnSpPr>
        <p:spPr>
          <a:xfrm>
            <a:off x="6439874" y="1752039"/>
            <a:ext cx="0" cy="4954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h2">
            <a:extLst>
              <a:ext uri="{FF2B5EF4-FFF2-40B4-BE49-F238E27FC236}">
                <a16:creationId xmlns="" xmlns:a16="http://schemas.microsoft.com/office/drawing/2014/main" id="{0D443F28-37B3-41EC-BE9C-28EECCF06355}"/>
              </a:ext>
            </a:extLst>
          </p:cNvPr>
          <p:cNvSpPr txBox="1"/>
          <p:nvPr/>
        </p:nvSpPr>
        <p:spPr>
          <a:xfrm>
            <a:off x="6764003" y="1854454"/>
            <a:ext cx="134132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재고</a:t>
            </a:r>
            <a:endParaRPr lang="en-US" sz="2200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7" name="Button">
            <a:extLst>
              <a:ext uri="{FF2B5EF4-FFF2-40B4-BE49-F238E27FC236}">
                <a16:creationId xmlns="" xmlns:a16="http://schemas.microsoft.com/office/drawing/2014/main" id="{FC6113CA-23EF-4E3D-B973-EDCA0F586915}"/>
              </a:ext>
            </a:extLst>
          </p:cNvPr>
          <p:cNvSpPr/>
          <p:nvPr/>
        </p:nvSpPr>
        <p:spPr>
          <a:xfrm>
            <a:off x="686447" y="1647128"/>
            <a:ext cx="955599" cy="34504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Input">
            <a:extLst>
              <a:ext uri="{FF2B5EF4-FFF2-40B4-BE49-F238E27FC236}">
                <a16:creationId xmlns="" xmlns:a16="http://schemas.microsoft.com/office/drawing/2014/main" id="{D4D2B65E-38AF-47D8-8888-11499F0ECCE2}"/>
              </a:ext>
            </a:extLst>
          </p:cNvPr>
          <p:cNvSpPr/>
          <p:nvPr/>
        </p:nvSpPr>
        <p:spPr>
          <a:xfrm>
            <a:off x="5787163" y="976852"/>
            <a:ext cx="195368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(BBB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반갑습니다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Input">
            <a:extLst>
              <a:ext uri="{FF2B5EF4-FFF2-40B4-BE49-F238E27FC236}">
                <a16:creationId xmlns="" xmlns:a16="http://schemas.microsoft.com/office/drawing/2014/main" id="{90FDD5CD-95A4-43A3-BBE4-BAF5CBE5B558}"/>
              </a:ext>
            </a:extLst>
          </p:cNvPr>
          <p:cNvSpPr/>
          <p:nvPr/>
        </p:nvSpPr>
        <p:spPr>
          <a:xfrm>
            <a:off x="7839154" y="976852"/>
            <a:ext cx="692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60FA7486-ABD0-4298-8986-A09E36EA09FA}"/>
              </a:ext>
            </a:extLst>
          </p:cNvPr>
          <p:cNvSpPr/>
          <p:nvPr/>
        </p:nvSpPr>
        <p:spPr>
          <a:xfrm>
            <a:off x="1878219" y="2569780"/>
            <a:ext cx="6948846" cy="257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0299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069D780-61E9-4AB2-896B-528A0018D5FB}"/>
              </a:ext>
            </a:extLst>
          </p:cNvPr>
          <p:cNvSpPr txBox="1"/>
          <p:nvPr/>
        </p:nvSpPr>
        <p:spPr>
          <a:xfrm>
            <a:off x="233662" y="316830"/>
            <a:ext cx="56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 charset="0"/>
              </a:rPr>
              <a:t>05. WBS</a:t>
            </a:r>
            <a:endParaRPr lang="en-US" sz="3600" b="1" dirty="0">
              <a:solidFill>
                <a:schemeClr val="tx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4413E0-4B46-4312-A2C0-9978DB2B9220}"/>
              </a:ext>
            </a:extLst>
          </p:cNvPr>
          <p:cNvGrpSpPr/>
          <p:nvPr/>
        </p:nvGrpSpPr>
        <p:grpSpPr>
          <a:xfrm>
            <a:off x="316934" y="6154783"/>
            <a:ext cx="8510131" cy="523220"/>
            <a:chOff x="153536" y="6031672"/>
            <a:chExt cx="8510131" cy="52322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F0E54AD-CFFB-4BFE-A6A7-C83F50A8F405}"/>
                </a:ext>
              </a:extLst>
            </p:cNvPr>
            <p:cNvSpPr txBox="1"/>
            <p:nvPr/>
          </p:nvSpPr>
          <p:spPr>
            <a:xfrm>
              <a:off x="153536" y="6031672"/>
              <a:ext cx="1744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ACT-ERP</a:t>
              </a:r>
            </a:p>
          </p:txBody>
        </p:sp>
        <p:cxnSp>
          <p:nvCxnSpPr>
            <p:cNvPr id="5" name="Straight Connector 3">
              <a:extLst>
                <a:ext uri="{FF2B5EF4-FFF2-40B4-BE49-F238E27FC236}">
                  <a16:creationId xmlns="" xmlns:a16="http://schemas.microsoft.com/office/drawing/2014/main" id="{C489732E-BF28-4F12-957B-CD918F8746C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746" y="6312892"/>
              <a:ext cx="584712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873C14C-1248-488D-B59F-D3FB4BD35418}"/>
                </a:ext>
              </a:extLst>
            </p:cNvPr>
            <p:cNvSpPr txBox="1"/>
            <p:nvPr/>
          </p:nvSpPr>
          <p:spPr>
            <a:xfrm>
              <a:off x="8214983" y="6031672"/>
              <a:ext cx="44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ontserrat" charset="0"/>
                </a:rPr>
                <a:t>8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EB87A2D-D136-4733-8C29-0E8F3987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4" y="1329531"/>
            <a:ext cx="8465721" cy="41989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776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286</Words>
  <Application>Microsoft Office PowerPoint</Application>
  <PresentationFormat>화면 슬라이드 쇼(4:3)</PresentationFormat>
  <Paragraphs>120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sist118</cp:lastModifiedBy>
  <cp:revision>45</cp:revision>
  <dcterms:created xsi:type="dcterms:W3CDTF">2017-09-18T12:46:21Z</dcterms:created>
  <dcterms:modified xsi:type="dcterms:W3CDTF">2019-06-04T08:56:18Z</dcterms:modified>
</cp:coreProperties>
</file>