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sldIdLst>
    <p:sldId id="257" r:id="rId2"/>
    <p:sldId id="261" r:id="rId3"/>
    <p:sldId id="258" r:id="rId4"/>
    <p:sldId id="271" r:id="rId5"/>
    <p:sldId id="274" r:id="rId6"/>
    <p:sldId id="268" r:id="rId7"/>
    <p:sldId id="273" r:id="rId8"/>
    <p:sldId id="269" r:id="rId9"/>
    <p:sldId id="275" r:id="rId10"/>
    <p:sldId id="276" r:id="rId11"/>
    <p:sldId id="277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B6340"/>
    <a:srgbClr val="2DCE89"/>
    <a:srgbClr val="5E72E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4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3D00C-641A-4FAB-B185-AA50DEE60071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AD8F9-4554-4DB1-A9C7-1F240C4479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218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4775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2898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2898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156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043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486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335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335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8032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2898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7555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289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347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70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851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64310" y="1580658"/>
            <a:ext cx="1167272" cy="155595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856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264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146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576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198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785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312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028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539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3183-5241-42EE-8A57-2586DCC38953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94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 rot="18900000">
            <a:off x="3550158" y="2209800"/>
            <a:ext cx="2386584" cy="2057400"/>
          </a:xfrm>
          <a:prstGeom prst="triangl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" name="Rectangle 1"/>
          <p:cNvSpPr/>
          <p:nvPr/>
        </p:nvSpPr>
        <p:spPr>
          <a:xfrm>
            <a:off x="2638664" y="2886076"/>
            <a:ext cx="4323873" cy="10012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350668" y="3386718"/>
            <a:ext cx="44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681959" y="3386718"/>
            <a:ext cx="44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43643" y="1321825"/>
            <a:ext cx="2057401" cy="2107176"/>
            <a:chOff x="1179872" y="1238865"/>
            <a:chExt cx="5486401" cy="5619135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2035277" y="1238865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445342" y="227125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179872" y="3082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890685" y="1861664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792824" y="4351355"/>
            <a:ext cx="2057401" cy="2107176"/>
            <a:chOff x="18111021" y="9317613"/>
            <a:chExt cx="5486401" cy="5619135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18966426" y="9317613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8376491" y="1035000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8111021" y="1116116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9821834" y="9940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742900" y="2971220"/>
            <a:ext cx="41154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75" b="1" spc="225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ACT’s ERP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506096" y="5920796"/>
            <a:ext cx="4486275" cy="713576"/>
            <a:chOff x="4572000" y="5920796"/>
            <a:chExt cx="4486275" cy="713576"/>
          </a:xfrm>
        </p:grpSpPr>
        <p:sp>
          <p:nvSpPr>
            <p:cNvPr id="22" name="TextBox 21"/>
            <p:cNvSpPr txBox="1"/>
            <p:nvPr/>
          </p:nvSpPr>
          <p:spPr>
            <a:xfrm>
              <a:off x="4630887" y="5920796"/>
              <a:ext cx="43238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spc="225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rPr>
                <a:t>3</a:t>
              </a:r>
              <a:r>
                <a:rPr lang="ko-KR" altLang="en-US" sz="1050" b="1" spc="225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rPr>
                <a:t>차 </a:t>
              </a:r>
              <a:r>
                <a:rPr lang="en-US" altLang="ko-KR" sz="1050" b="1" spc="225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rPr>
                <a:t>Spring </a:t>
              </a:r>
              <a:r>
                <a:rPr lang="ko-KR" altLang="en-US" sz="1050" b="1" spc="225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rPr>
                <a:t>프로젝트 </a:t>
              </a:r>
              <a:endParaRPr lang="en-US" sz="1050" b="1" spc="225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Extra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790AE39-119B-4849-9728-9172BA1177DA}"/>
                </a:ext>
              </a:extLst>
            </p:cNvPr>
            <p:cNvSpPr txBox="1"/>
            <p:nvPr/>
          </p:nvSpPr>
          <p:spPr>
            <a:xfrm>
              <a:off x="4572000" y="6295818"/>
              <a:ext cx="4486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spc="225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rPr>
                <a:t>권민정  김민경 </a:t>
              </a:r>
              <a:r>
                <a:rPr lang="en-US" altLang="ko-KR" sz="1600" b="1" spc="225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rPr>
                <a:t> </a:t>
              </a:r>
              <a:r>
                <a:rPr lang="ko-KR" altLang="en-US" sz="1600" b="1" spc="225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rPr>
                <a:t>김요한  </a:t>
              </a:r>
              <a:r>
                <a:rPr lang="ko-KR" altLang="en-US" sz="1600" b="1" spc="225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rPr>
                <a:t>배건우  조현수</a:t>
              </a:r>
              <a:endParaRPr lang="en-US" sz="1600" b="1" spc="225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Extr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7654459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69D780-61E9-4AB2-896B-528A0018D5FB}"/>
              </a:ext>
            </a:extLst>
          </p:cNvPr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06.</a:t>
            </a:r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 기능 구현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F58F8BF4-D311-404E-B73C-F78ACA982646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D11A1006-C3EB-4B36-9E3B-4802A215D6B4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5" name="Straight Connector 3">
              <a:extLst>
                <a:ext uri="{FF2B5EF4-FFF2-40B4-BE49-F238E27FC236}">
                  <a16:creationId xmlns:a16="http://schemas.microsoft.com/office/drawing/2014/main" xmlns="" id="{02C52FA8-0F7C-4DCC-8C92-ECD08C4D4D28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C3ECAF4-4245-4FFF-A5C4-D45E165A0E19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9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0345" y="1128583"/>
            <a:ext cx="6878509" cy="482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512443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69D780-61E9-4AB2-896B-528A0018D5FB}"/>
              </a:ext>
            </a:extLst>
          </p:cNvPr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06.</a:t>
            </a:r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 기능 구현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F58F8BF4-D311-404E-B73C-F78ACA982646}"/>
              </a:ext>
            </a:extLst>
          </p:cNvPr>
          <p:cNvGrpSpPr/>
          <p:nvPr/>
        </p:nvGrpSpPr>
        <p:grpSpPr>
          <a:xfrm>
            <a:off x="316934" y="6154783"/>
            <a:ext cx="8662309" cy="523220"/>
            <a:chOff x="153536" y="6031672"/>
            <a:chExt cx="8662309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D11A1006-C3EB-4B36-9E3B-4802A215D6B4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5" name="Straight Connector 3">
              <a:extLst>
                <a:ext uri="{FF2B5EF4-FFF2-40B4-BE49-F238E27FC236}">
                  <a16:creationId xmlns:a16="http://schemas.microsoft.com/office/drawing/2014/main" xmlns="" id="{02C52FA8-0F7C-4DCC-8C92-ECD08C4D4D28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C3ECAF4-4245-4FFF-A5C4-D45E165A0E19}"/>
                </a:ext>
              </a:extLst>
            </p:cNvPr>
            <p:cNvSpPr txBox="1"/>
            <p:nvPr/>
          </p:nvSpPr>
          <p:spPr>
            <a:xfrm>
              <a:off x="8214982" y="6031672"/>
              <a:ext cx="6008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10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85724" y="1390403"/>
            <a:ext cx="7185065" cy="4590268"/>
            <a:chOff x="1085724" y="1390403"/>
            <a:chExt cx="7185065" cy="4590268"/>
          </a:xfrm>
        </p:grpSpPr>
        <p:grpSp>
          <p:nvGrpSpPr>
            <p:cNvPr id="15" name="그룹 14"/>
            <p:cNvGrpSpPr/>
            <p:nvPr/>
          </p:nvGrpSpPr>
          <p:grpSpPr>
            <a:xfrm>
              <a:off x="1085724" y="1979061"/>
              <a:ext cx="7185065" cy="4001610"/>
              <a:chOff x="2010805" y="1858405"/>
              <a:chExt cx="6647722" cy="3537378"/>
            </a:xfrm>
          </p:grpSpPr>
          <p:pic>
            <p:nvPicPr>
              <p:cNvPr id="10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010805" y="1894703"/>
                <a:ext cx="1599797" cy="18047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703039" y="1894701"/>
                <a:ext cx="1626841" cy="33407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78" name="Picture 6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397458" y="1902940"/>
                <a:ext cx="1606578" cy="3492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79" name="Picture 7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7040263" y="1858405"/>
                <a:ext cx="1618264" cy="23099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88772" y="1409364"/>
              <a:ext cx="1685925" cy="443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922104" y="1403364"/>
              <a:ext cx="1676400" cy="441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794158" y="1390403"/>
              <a:ext cx="1666875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1592908-1AF6-4C75-9530-8CDCE536952E}"/>
              </a:ext>
            </a:extLst>
          </p:cNvPr>
          <p:cNvSpPr/>
          <p:nvPr/>
        </p:nvSpPr>
        <p:spPr>
          <a:xfrm>
            <a:off x="1085724" y="1941786"/>
            <a:ext cx="1672043" cy="4056691"/>
          </a:xfrm>
          <a:prstGeom prst="rect">
            <a:avLst/>
          </a:prstGeom>
          <a:noFill/>
          <a:ln>
            <a:solidFill>
              <a:srgbClr val="5E7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E39949F-5D11-4F5D-AFA3-A62509FC5EBD}"/>
              </a:ext>
            </a:extLst>
          </p:cNvPr>
          <p:cNvSpPr/>
          <p:nvPr/>
        </p:nvSpPr>
        <p:spPr>
          <a:xfrm>
            <a:off x="2931891" y="1948032"/>
            <a:ext cx="1640109" cy="4056691"/>
          </a:xfrm>
          <a:prstGeom prst="rect">
            <a:avLst/>
          </a:prstGeom>
          <a:noFill/>
          <a:ln>
            <a:solidFill>
              <a:srgbClr val="2DCE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278293B-DBF8-4760-B640-C506B1F99507}"/>
              </a:ext>
            </a:extLst>
          </p:cNvPr>
          <p:cNvSpPr/>
          <p:nvPr/>
        </p:nvSpPr>
        <p:spPr>
          <a:xfrm>
            <a:off x="4804691" y="1948032"/>
            <a:ext cx="3466098" cy="4032634"/>
          </a:xfrm>
          <a:prstGeom prst="rect">
            <a:avLst/>
          </a:prstGeom>
          <a:noFill/>
          <a:ln>
            <a:solidFill>
              <a:srgbClr val="FB6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12443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 rot="18900000">
            <a:off x="3550158" y="2209800"/>
            <a:ext cx="2386584" cy="2057400"/>
          </a:xfrm>
          <a:prstGeom prst="triangl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" name="Rectangle 1"/>
          <p:cNvSpPr/>
          <p:nvPr/>
        </p:nvSpPr>
        <p:spPr>
          <a:xfrm>
            <a:off x="2638664" y="2886076"/>
            <a:ext cx="4323873" cy="10012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350668" y="3386718"/>
            <a:ext cx="44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681959" y="3386718"/>
            <a:ext cx="44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43643" y="1321825"/>
            <a:ext cx="2057401" cy="2107176"/>
            <a:chOff x="1179872" y="1238865"/>
            <a:chExt cx="5486401" cy="5619135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2035277" y="1238865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445342" y="227125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179872" y="3082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890685" y="1861664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792824" y="4351355"/>
            <a:ext cx="2057401" cy="2107176"/>
            <a:chOff x="18111021" y="9317613"/>
            <a:chExt cx="5486401" cy="5619135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18966426" y="9317613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8376491" y="1035000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8111021" y="1116116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9821834" y="9940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742900" y="2971220"/>
            <a:ext cx="41154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75" b="1" spc="225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THANKS!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38664" y="4155148"/>
            <a:ext cx="4323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pc="225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Extra" charset="0"/>
              </a:rPr>
              <a:t>감사합니다</a:t>
            </a:r>
            <a:r>
              <a:rPr lang="en-US" altLang="ko-KR" sz="1050" b="1" spc="225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Extra" charset="0"/>
              </a:rPr>
              <a:t>!</a:t>
            </a:r>
            <a:endParaRPr lang="en-US" sz="1050" b="1" spc="225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Ext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47657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67"/>
          <p:cNvCxnSpPr>
            <a:cxnSpLocks/>
          </p:cNvCxnSpPr>
          <p:nvPr/>
        </p:nvCxnSpPr>
        <p:spPr>
          <a:xfrm>
            <a:off x="10547670" y="2532360"/>
            <a:ext cx="10430" cy="2812549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목차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cxnSp>
        <p:nvCxnSpPr>
          <p:cNvPr id="85" name="Straight Connector 3"/>
          <p:cNvCxnSpPr>
            <a:cxnSpLocks/>
          </p:cNvCxnSpPr>
          <p:nvPr/>
        </p:nvCxnSpPr>
        <p:spPr>
          <a:xfrm>
            <a:off x="1501629" y="615950"/>
            <a:ext cx="6937696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04A37B50-7CDA-473B-8FAA-5154B5960042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4E9ADB6-04FA-4F68-BB4C-9F85734A9CE3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65" name="Straight Connector 3">
              <a:extLst>
                <a:ext uri="{FF2B5EF4-FFF2-40B4-BE49-F238E27FC236}">
                  <a16:creationId xmlns:a16="http://schemas.microsoft.com/office/drawing/2014/main" xmlns="" id="{4ABAEEB1-46E7-4BDA-881D-08BDFBDDD319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B670643F-FBC0-4FF7-8A72-F529A89863CB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1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78843" y="1249681"/>
            <a:ext cx="3932838" cy="4413621"/>
            <a:chOff x="764543" y="1134067"/>
            <a:chExt cx="3932838" cy="50425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3BF83B73-F12D-463B-BBFF-419BD6282EA4}"/>
                </a:ext>
              </a:extLst>
            </p:cNvPr>
            <p:cNvGrpSpPr/>
            <p:nvPr/>
          </p:nvGrpSpPr>
          <p:grpSpPr>
            <a:xfrm>
              <a:off x="765487" y="1134067"/>
              <a:ext cx="3931894" cy="4101567"/>
              <a:chOff x="1030067" y="1788073"/>
              <a:chExt cx="3931894" cy="3564688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030068" y="1788073"/>
                <a:ext cx="3729625" cy="45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spc="225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ontserrat" charset="0"/>
                  </a:rPr>
                  <a:t>01. </a:t>
                </a:r>
                <a:r>
                  <a:rPr lang="ko-KR" altLang="en-US" sz="2800" b="1" spc="225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ontserrat" charset="0"/>
                  </a:rPr>
                  <a:t>프로젝트 개요</a:t>
                </a:r>
                <a:endParaRPr lang="en-US" sz="2800" b="1" spc="225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30068" y="2548536"/>
                <a:ext cx="3931893" cy="45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spc="225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ontserrat" charset="0"/>
                  </a:rPr>
                  <a:t>02. WBS</a:t>
                </a:r>
                <a:endParaRPr lang="en-US" sz="2800" b="1" spc="225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30069" y="3331700"/>
                <a:ext cx="3132699" cy="45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spc="225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ontserrat" charset="0"/>
                  </a:rPr>
                  <a:t>03. </a:t>
                </a:r>
                <a:r>
                  <a:rPr lang="ko-KR" altLang="en-US" sz="2800" b="1" spc="225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ontserrat" charset="0"/>
                  </a:rPr>
                  <a:t>서비스 소개</a:t>
                </a:r>
                <a:endParaRPr lang="en-US" sz="2800" b="1" spc="225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30068" y="4114864"/>
                <a:ext cx="3798274" cy="45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spc="225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ontserrat" charset="0"/>
                  </a:rPr>
                  <a:t>04. </a:t>
                </a:r>
                <a:r>
                  <a:rPr lang="ko-KR" altLang="en-US" sz="2800" b="1" spc="225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ontserrat" charset="0"/>
                  </a:rPr>
                  <a:t>요구사항 정의서</a:t>
                </a:r>
                <a:endParaRPr lang="en-US" sz="2800" b="1" spc="225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30067" y="4898029"/>
                <a:ext cx="3132699" cy="45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spc="225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ontserrat" charset="0"/>
                  </a:rPr>
                  <a:t>05. </a:t>
                </a:r>
                <a:r>
                  <a:rPr lang="ko-KR" altLang="en-US" sz="2800" b="1" spc="225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ontserrat" charset="0"/>
                  </a:rPr>
                  <a:t>테이블 설계</a:t>
                </a:r>
                <a:endParaRPr lang="en-US" sz="2800" b="1" spc="225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64543" y="5653422"/>
              <a:ext cx="31326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225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06. </a:t>
              </a:r>
              <a:r>
                <a:rPr lang="ko-KR" altLang="en-US" sz="2800" b="1" spc="225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기능 구현</a:t>
              </a:r>
              <a:endParaRPr lang="en-US" sz="2800" b="1" spc="225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Extr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524280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B2850506-E41B-4FAB-B2DA-80C34D00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</a:blip>
          <a:srcRect/>
          <a:stretch>
            <a:fillRect/>
          </a:stretch>
        </p:blipFill>
        <p:spPr bwMode="auto">
          <a:xfrm>
            <a:off x="2079242" y="1525846"/>
            <a:ext cx="4343117" cy="437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69D780-61E9-4AB2-896B-528A0018D5FB}"/>
              </a:ext>
            </a:extLst>
          </p:cNvPr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01. </a:t>
            </a:r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프로젝트 개요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54E0BDD-2466-43B3-87F0-7B5D04037DAE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93E335A-3864-43BA-97D6-0B02B5B6E8E3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26" name="Straight Connector 3">
              <a:extLst>
                <a:ext uri="{FF2B5EF4-FFF2-40B4-BE49-F238E27FC236}">
                  <a16:creationId xmlns:a16="http://schemas.microsoft.com/office/drawing/2014/main" xmlns="" id="{8BF9A137-8E61-49D1-B200-A23F3326BD22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473C149-B85F-4435-A538-E879BBE77B2B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2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1BE9AB17-0C7A-4266-BB24-1EF222B0B820}"/>
              </a:ext>
            </a:extLst>
          </p:cNvPr>
          <p:cNvGrpSpPr/>
          <p:nvPr/>
        </p:nvGrpSpPr>
        <p:grpSpPr>
          <a:xfrm>
            <a:off x="447168" y="1280283"/>
            <a:ext cx="8163432" cy="1214388"/>
            <a:chOff x="447168" y="1280283"/>
            <a:chExt cx="8163432" cy="12143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3F7C7290-8B19-4045-B40A-D3BAE0B8EC49}"/>
                </a:ext>
              </a:extLst>
            </p:cNvPr>
            <p:cNvSpPr/>
            <p:nvPr/>
          </p:nvSpPr>
          <p:spPr>
            <a:xfrm>
              <a:off x="471025" y="1825257"/>
              <a:ext cx="8139575" cy="669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기업 내 생산</a:t>
              </a: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구매</a:t>
              </a: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재고 등 경영 활동 프로세스들을 통합적으로 연계하여 관리함</a:t>
              </a:r>
              <a:endParaRPr lang="en-US" altLang="ko-KR" sz="15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기업에서 발생하는 정보들을 서로 공유해 새로운 정보의 생성과 빠른 의사결정을 도움</a:t>
              </a:r>
              <a:endParaRPr lang="en-US" altLang="ko-KR" sz="15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E162D139-7671-4DD8-8C8C-752FFC15FCAB}"/>
                </a:ext>
              </a:extLst>
            </p:cNvPr>
            <p:cNvSpPr/>
            <p:nvPr/>
          </p:nvSpPr>
          <p:spPr>
            <a:xfrm>
              <a:off x="447168" y="1280283"/>
              <a:ext cx="79073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주제 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: ERP(Enterprise Resource Planning)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전사적자원관리시스템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F4E8CD2-B5D6-476F-B769-46F18882DC86}"/>
              </a:ext>
            </a:extLst>
          </p:cNvPr>
          <p:cNvGrpSpPr/>
          <p:nvPr/>
        </p:nvGrpSpPr>
        <p:grpSpPr>
          <a:xfrm>
            <a:off x="423311" y="2800246"/>
            <a:ext cx="7585103" cy="1233890"/>
            <a:chOff x="447168" y="2601578"/>
            <a:chExt cx="7585103" cy="12338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1FDD6FC6-9DCF-43DD-BAE0-C31BD0CDABA9}"/>
                </a:ext>
              </a:extLst>
            </p:cNvPr>
            <p:cNvSpPr/>
            <p:nvPr/>
          </p:nvSpPr>
          <p:spPr>
            <a:xfrm>
              <a:off x="447168" y="2601578"/>
              <a:ext cx="25891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주제 선정 이유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목표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4E94655-1309-4EAF-9226-B3149111E7F4}"/>
                </a:ext>
              </a:extLst>
            </p:cNvPr>
            <p:cNvSpPr/>
            <p:nvPr/>
          </p:nvSpPr>
          <p:spPr>
            <a:xfrm>
              <a:off x="517046" y="3050638"/>
              <a:ext cx="751522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강의를 통해 학습한 프로그래밍 기술 및 </a:t>
              </a: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DB 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 방법을 프로젝트에 최대한으로 적용하기 위해 </a:t>
              </a: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UNICLO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와 같은 의류업체의 </a:t>
              </a: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ERP 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시스템 구축을 주제로 선정함</a:t>
              </a:r>
              <a:endParaRPr lang="en-US" altLang="ko-KR" sz="15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CFB39BE0-CBBC-4380-B928-4ED90114E96D}"/>
              </a:ext>
            </a:extLst>
          </p:cNvPr>
          <p:cNvGrpSpPr/>
          <p:nvPr/>
        </p:nvGrpSpPr>
        <p:grpSpPr>
          <a:xfrm>
            <a:off x="447168" y="4414141"/>
            <a:ext cx="8008131" cy="1316010"/>
            <a:chOff x="370250" y="3922873"/>
            <a:chExt cx="8008131" cy="1316010"/>
          </a:xfrm>
        </p:grpSpPr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xmlns="" id="{768FAC04-B0EC-4958-8039-D375FF2C6440}"/>
                </a:ext>
              </a:extLst>
            </p:cNvPr>
            <p:cNvSpPr txBox="1">
              <a:spLocks/>
            </p:cNvSpPr>
            <p:nvPr/>
          </p:nvSpPr>
          <p:spPr>
            <a:xfrm>
              <a:off x="370250" y="4587047"/>
              <a:ext cx="8008131" cy="65183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일본의 </a:t>
              </a:r>
              <a:r>
                <a:rPr lang="ko-KR" altLang="en-US" sz="15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패스트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패션 브랜드이자 국내에서 가장 유명한 </a:t>
              </a: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SPA 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브랜드</a:t>
              </a:r>
              <a:endParaRPr lang="en-US" altLang="ko-KR" sz="15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일본 주식회사 </a:t>
              </a:r>
              <a:r>
                <a:rPr lang="ko-KR" altLang="en-US" sz="15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패스트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5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리테일링의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자회사로</a:t>
              </a: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의류 생산 및 판매업을 주력으로 하는 기업</a:t>
              </a:r>
              <a:endParaRPr lang="en-US" altLang="ko-KR" sz="15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C581EEE8-2BD6-410D-A2C3-D53AE98A75CC}"/>
                </a:ext>
              </a:extLst>
            </p:cNvPr>
            <p:cNvSpPr/>
            <p:nvPr/>
          </p:nvSpPr>
          <p:spPr>
            <a:xfrm>
              <a:off x="447168" y="3922873"/>
              <a:ext cx="3286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벤치마킹 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: UNICLO(</a:t>
              </a:r>
              <a:r>
                <a:rPr lang="ko-KR" altLang="en-US" b="1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유니클로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090491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69D780-61E9-4AB2-896B-528A0018D5FB}"/>
              </a:ext>
            </a:extLst>
          </p:cNvPr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02. WBS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44413E0-4B46-4312-A2C0-9978DB2B9220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F0E54AD-CFFB-4BFE-A6A7-C83F50A8F405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5" name="Straight Connector 3">
              <a:extLst>
                <a:ext uri="{FF2B5EF4-FFF2-40B4-BE49-F238E27FC236}">
                  <a16:creationId xmlns:a16="http://schemas.microsoft.com/office/drawing/2014/main" xmlns="" id="{C489732E-BF28-4F12-957B-CD918F8746C3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873C14C-1248-488D-B59F-D3FB4BD35418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3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B3587EA-85B0-4BD7-A164-16E51331B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48" y="1610375"/>
            <a:ext cx="8312727" cy="36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77642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69D780-61E9-4AB2-896B-528A0018D5FB}"/>
              </a:ext>
            </a:extLst>
          </p:cNvPr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03. </a:t>
            </a:r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서비스 소개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E44413E0-4B46-4312-A2C0-9978DB2B9220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F0E54AD-CFFB-4BFE-A6A7-C83F50A8F405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5" name="Straight Connector 3">
              <a:extLst>
                <a:ext uri="{FF2B5EF4-FFF2-40B4-BE49-F238E27FC236}">
                  <a16:creationId xmlns:a16="http://schemas.microsoft.com/office/drawing/2014/main" xmlns="" id="{C489732E-BF28-4F12-957B-CD918F8746C3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873C14C-1248-488D-B59F-D3FB4BD35418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4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2B3B3FB4-F316-4580-8CCF-1537258306D2}"/>
              </a:ext>
            </a:extLst>
          </p:cNvPr>
          <p:cNvGrpSpPr/>
          <p:nvPr/>
        </p:nvGrpSpPr>
        <p:grpSpPr>
          <a:xfrm>
            <a:off x="1205212" y="3194971"/>
            <a:ext cx="6733575" cy="2302021"/>
            <a:chOff x="1189258" y="3421666"/>
            <a:chExt cx="6733575" cy="230202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DF306A83-D00D-46CD-8222-B0175868028C}"/>
                </a:ext>
              </a:extLst>
            </p:cNvPr>
            <p:cNvGrpSpPr/>
            <p:nvPr/>
          </p:nvGrpSpPr>
          <p:grpSpPr>
            <a:xfrm>
              <a:off x="1189258" y="3421666"/>
              <a:ext cx="6733575" cy="1757327"/>
              <a:chOff x="1490826" y="3298616"/>
              <a:chExt cx="6733575" cy="1757327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xmlns="" id="{E504F415-B484-4BF3-B853-500FD1071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6566765" y="3298616"/>
                <a:ext cx="1657636" cy="1657636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xmlns="" id="{004F3062-FE9D-4CB1-A971-EF1DDC907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009065" y="3298616"/>
                <a:ext cx="1657636" cy="1657636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xmlns="" id="{D904B405-096A-4FD8-9F9C-C33B8BE41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90826" y="3505520"/>
                <a:ext cx="1550423" cy="1550423"/>
              </a:xfrm>
              <a:prstGeom prst="rect">
                <a:avLst/>
              </a:prstGeom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24C8848D-84F7-41A6-A53D-5E2CDE432AE1}"/>
                </a:ext>
              </a:extLst>
            </p:cNvPr>
            <p:cNvSpPr/>
            <p:nvPr/>
          </p:nvSpPr>
          <p:spPr>
            <a:xfrm>
              <a:off x="1511373" y="5354355"/>
              <a:ext cx="7408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회계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9BC7816A-5730-4645-BEBF-08BAB00707EE}"/>
                </a:ext>
              </a:extLst>
            </p:cNvPr>
            <p:cNvSpPr/>
            <p:nvPr/>
          </p:nvSpPr>
          <p:spPr>
            <a:xfrm>
              <a:off x="4165873" y="5354355"/>
              <a:ext cx="7408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인사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7AEC4592-0ED9-4360-A0F9-E29BF3A5A6F2}"/>
                </a:ext>
              </a:extLst>
            </p:cNvPr>
            <p:cNvSpPr/>
            <p:nvPr/>
          </p:nvSpPr>
          <p:spPr>
            <a:xfrm>
              <a:off x="6723573" y="5354355"/>
              <a:ext cx="7408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유통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F66831A-B284-418B-807C-153075436853}"/>
              </a:ext>
            </a:extLst>
          </p:cNvPr>
          <p:cNvSpPr/>
          <p:nvPr/>
        </p:nvSpPr>
        <p:spPr>
          <a:xfrm>
            <a:off x="510497" y="1220757"/>
            <a:ext cx="8123006" cy="1112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의류 업체를 경영함에 있어 필요한 회계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인사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유통에 대한 서비스를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제공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본사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– POS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의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관점으로 나누어 기능 구현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7642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69D780-61E9-4AB2-896B-528A0018D5FB}"/>
              </a:ext>
            </a:extLst>
          </p:cNvPr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04.</a:t>
            </a:r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 요구사항 정의서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58F8BF4-D311-404E-B73C-F78ACA982646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D11A1006-C3EB-4B36-9E3B-4802A215D6B4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5" name="Straight Connector 3">
              <a:extLst>
                <a:ext uri="{FF2B5EF4-FFF2-40B4-BE49-F238E27FC236}">
                  <a16:creationId xmlns:a16="http://schemas.microsoft.com/office/drawing/2014/main" xmlns="" id="{02C52FA8-0F7C-4DCC-8C92-ECD08C4D4D28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C3ECAF4-4245-4FFF-A5C4-D45E165A0E19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5</a:t>
              </a: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608" y="1573428"/>
            <a:ext cx="8609339" cy="394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82663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69D780-61E9-4AB2-896B-528A0018D5FB}"/>
              </a:ext>
            </a:extLst>
          </p:cNvPr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04.</a:t>
            </a:r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 요구사항 정의서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58F8BF4-D311-404E-B73C-F78ACA982646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D11A1006-C3EB-4B36-9E3B-4802A215D6B4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5" name="Straight Connector 3">
              <a:extLst>
                <a:ext uri="{FF2B5EF4-FFF2-40B4-BE49-F238E27FC236}">
                  <a16:creationId xmlns:a16="http://schemas.microsoft.com/office/drawing/2014/main" xmlns="" id="{02C52FA8-0F7C-4DCC-8C92-ECD08C4D4D28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C3ECAF4-4245-4FFF-A5C4-D45E165A0E19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6</a:t>
              </a: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611" y="1581334"/>
            <a:ext cx="8623447" cy="382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512443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69D780-61E9-4AB2-896B-528A0018D5FB}"/>
              </a:ext>
            </a:extLst>
          </p:cNvPr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05. </a:t>
            </a:r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테이블 설계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5A513A5-EF68-421E-8889-3785F3B91B04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0E565336-087E-46C3-AC20-07EA0E25A919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5" name="Straight Connector 3">
              <a:extLst>
                <a:ext uri="{FF2B5EF4-FFF2-40B4-BE49-F238E27FC236}">
                  <a16:creationId xmlns:a16="http://schemas.microsoft.com/office/drawing/2014/main" xmlns="" id="{1C6974F2-D6F6-46BE-9812-034D87E8BFEC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4F17999E-55D3-4121-9E42-A4F7BBBC8720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7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803" y="1219200"/>
            <a:ext cx="8336815" cy="46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611667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69D780-61E9-4AB2-896B-528A0018D5FB}"/>
              </a:ext>
            </a:extLst>
          </p:cNvPr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06.</a:t>
            </a:r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 기능 구현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F58F8BF4-D311-404E-B73C-F78ACA982646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D11A1006-C3EB-4B36-9E3B-4802A215D6B4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5" name="Straight Connector 3">
              <a:extLst>
                <a:ext uri="{FF2B5EF4-FFF2-40B4-BE49-F238E27FC236}">
                  <a16:creationId xmlns:a16="http://schemas.microsoft.com/office/drawing/2014/main" xmlns="" id="{02C52FA8-0F7C-4DCC-8C92-ECD08C4D4D28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C3ECAF4-4245-4FFF-A5C4-D45E165A0E19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8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368" y="1194487"/>
            <a:ext cx="8234480" cy="46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512443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224</Words>
  <Application>Microsoft Office PowerPoint</Application>
  <PresentationFormat>화면 슬라이드 쇼(4:3)</PresentationFormat>
  <Paragraphs>66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sist98</cp:lastModifiedBy>
  <cp:revision>64</cp:revision>
  <dcterms:created xsi:type="dcterms:W3CDTF">2017-09-18T12:46:21Z</dcterms:created>
  <dcterms:modified xsi:type="dcterms:W3CDTF">2019-06-26T05:33:02Z</dcterms:modified>
</cp:coreProperties>
</file>