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81" r:id="rId10"/>
    <p:sldId id="269" r:id="rId11"/>
    <p:sldId id="270" r:id="rId12"/>
    <p:sldId id="268" r:id="rId13"/>
    <p:sldId id="267" r:id="rId14"/>
    <p:sldId id="274" r:id="rId15"/>
    <p:sldId id="282" r:id="rId16"/>
    <p:sldId id="311" r:id="rId17"/>
    <p:sldId id="312" r:id="rId18"/>
    <p:sldId id="313" r:id="rId19"/>
    <p:sldId id="314" r:id="rId20"/>
    <p:sldId id="315" r:id="rId21"/>
    <p:sldId id="318" r:id="rId22"/>
    <p:sldId id="265" r:id="rId23"/>
    <p:sldId id="316" r:id="rId24"/>
    <p:sldId id="317" r:id="rId25"/>
    <p:sldId id="320" r:id="rId26"/>
    <p:sldId id="319" r:id="rId27"/>
    <p:sldId id="322" r:id="rId28"/>
    <p:sldId id="321" r:id="rId29"/>
    <p:sldId id="323" r:id="rId30"/>
    <p:sldId id="324" r:id="rId31"/>
    <p:sldId id="325" r:id="rId32"/>
    <p:sldId id="326" r:id="rId33"/>
    <p:sldId id="330" r:id="rId34"/>
    <p:sldId id="329" r:id="rId35"/>
    <p:sldId id="328" r:id="rId36"/>
    <p:sldId id="327" r:id="rId37"/>
    <p:sldId id="331" r:id="rId38"/>
    <p:sldId id="334" r:id="rId39"/>
    <p:sldId id="339" r:id="rId40"/>
    <p:sldId id="337" r:id="rId41"/>
    <p:sldId id="338" r:id="rId42"/>
    <p:sldId id="336" r:id="rId43"/>
    <p:sldId id="335" r:id="rId44"/>
    <p:sldId id="343" r:id="rId45"/>
    <p:sldId id="342" r:id="rId46"/>
    <p:sldId id="341" r:id="rId47"/>
    <p:sldId id="340" r:id="rId48"/>
    <p:sldId id="344" r:id="rId49"/>
    <p:sldId id="345" r:id="rId50"/>
    <p:sldId id="346" r:id="rId51"/>
    <p:sldId id="347" r:id="rId52"/>
    <p:sldId id="349" r:id="rId53"/>
    <p:sldId id="348" r:id="rId54"/>
    <p:sldId id="350" r:id="rId55"/>
    <p:sldId id="352" r:id="rId56"/>
    <p:sldId id="353" r:id="rId57"/>
    <p:sldId id="354" r:id="rId58"/>
    <p:sldId id="355" r:id="rId59"/>
    <p:sldId id="357" r:id="rId60"/>
    <p:sldId id="356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B9F87-6E5D-4BBF-9534-FF4C384C4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54B3C-EBDE-4F5A-89D3-EAA0A375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17495-2E4E-4F04-A8C7-30EE5CFC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5F086-B62C-4328-A83E-AE1E5609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1B15A-53AB-4F9F-A8F2-2A0E056B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88BF-3B90-4E64-A3CD-B03F7213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740B4-0798-4B25-9375-7E40E309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3B749-9010-483B-885E-A667378C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80678-FC31-412E-8910-50DF1774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EADB1-DCBC-4999-A4AE-3009FEDE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1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027CFE-7EC4-41CF-8DF8-827033557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8E3142-741C-4972-8B5A-055318E0A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503CE-140E-4BC6-A583-FE72746F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34DDA-FD8C-4071-8ADF-A90DC2F6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5F50B-F282-47D8-9E3E-C2858EFA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7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289E5-893C-4866-B004-95341686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F606E-10E3-420E-B829-D46228ED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C88F2-7127-4737-8F1D-212787C4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17088-C805-4ACF-BA2B-47554885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6FA50-FEAD-4D00-9869-6694B104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4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A6873-B446-48AC-AB43-63001225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40E68-A0DC-4B11-A9CB-B1FD761C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366B7-AA69-402D-9FFC-35126ACB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C6709-2D21-4D3F-A36F-E86F2770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F266-071E-423B-8431-60F5C474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25C2A-8E50-4DB3-B571-3BCEAF41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AB73F-1113-4955-BE15-638B13414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36E62C-B51C-4E42-BEC3-37D97FE15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91446B-2A58-4A6F-9401-8750485D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6D9C3-2611-4529-AE10-E57124C9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8BDFC-4B31-4A07-895E-51F6E3EC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5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F4461-5F10-4280-A7A1-018AEBDD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CF64F-6AB2-4C86-BA04-BFE73B5A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2EB8B3-7024-409C-80AB-88DCC7F43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739A57-18DF-47AD-A384-D1ECB24EC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CAF6C0-1B55-4269-ACA5-FEAA5DB6E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82C429-517A-47EE-9D90-4CF24D81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F3BB17-85E3-407C-8AEB-2C071ED8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07DA1-0CAA-4DCD-96D4-529A6517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73237-F0FE-456C-8B00-AB383F1B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D89F0-3533-4FE7-9CF2-AEDCB776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F32A4-07AA-4531-8B75-9250D105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BC7D6-2DC5-480D-BBC8-56F515FA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823504-2D7C-4B04-BBEC-644C42B4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99018-47E4-4A62-85F1-4B8A1B8D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B6B321-7AB0-423C-98B1-165E7F58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5BC2E-85CB-4EC9-9648-02D7CC08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63B04-2BCE-45B4-BABF-2556FDF5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D81-3B37-45F4-9A60-7F02CD73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75F08-5512-4DCA-8CDA-35A9B025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292BC-3A0D-41C1-BF9B-0602196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21306-6E54-4CC2-9CF3-040F0E3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6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DA2B-3F88-4993-A939-4AB4A20A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095D68-1175-44CD-87DC-423D5E5F1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113E4-28F5-43E3-A6F2-F93BE9555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AE3CB-9405-449E-93CB-F8F50325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2BE8E-51B3-41E4-820A-A0386206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042FB-CB43-4665-9CF0-D16610BB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3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405318-E0F2-4FB8-A2E2-C33F2B65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DAAA7-BEA5-42BF-BECD-404839E0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B49B-4EC5-44E6-9C16-3045D8B3D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89AB-1F10-49C2-A72E-F5EBB1A50323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50DAD-40CC-4B3C-AC34-29EBE09B4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FD7E7-7CE9-43EE-AC57-3180CFFEA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3D6A-E5E2-4EF5-BB77-2A6A8791F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8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6B758B-EA8D-49A2-9104-33DAE4A99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80808"/>
                </a:solidFill>
              </a:rPr>
              <a:t>20204390 </a:t>
            </a:r>
            <a:r>
              <a:rPr lang="ko-KR" altLang="en-US" sz="2000" dirty="0" err="1">
                <a:solidFill>
                  <a:srgbClr val="080808"/>
                </a:solidFill>
              </a:rPr>
              <a:t>윤강호</a:t>
            </a:r>
            <a:endParaRPr lang="en-US" altLang="ko-KR" sz="2000" dirty="0">
              <a:solidFill>
                <a:srgbClr val="080808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1B05C1-E67F-41B5-8516-865C6E83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>
                <a:solidFill>
                  <a:srgbClr val="080808"/>
                </a:solidFill>
              </a:rPr>
              <a:t>데이터베이스 텀 프로젝트 최종보고서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2-1</a:t>
            </a:r>
            <a:r>
              <a:rPr lang="ko-KR" altLang="en-US" sz="3600"/>
              <a:t>엔티티</a:t>
            </a:r>
            <a:r>
              <a:rPr lang="en-US" altLang="ko-KR" sz="3600"/>
              <a:t>&amp;</a:t>
            </a:r>
            <a:r>
              <a:rPr lang="ko-KR" altLang="en-US" sz="360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배우</a:t>
            </a:r>
            <a:endParaRPr lang="en-US" altLang="ko-KR" sz="2000"/>
          </a:p>
          <a:p>
            <a:r>
              <a:rPr lang="ko-KR" altLang="en-US" sz="2000"/>
              <a:t>배우</a:t>
            </a:r>
            <a:r>
              <a:rPr lang="en-US" altLang="ko-KR" sz="2000"/>
              <a:t> ID, </a:t>
            </a:r>
            <a:r>
              <a:rPr lang="ko-KR" altLang="en-US" sz="2000"/>
              <a:t>이름을 저장한다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사용자 </a:t>
            </a:r>
            <a:r>
              <a:rPr lang="en-US" altLang="ko-KR" sz="2000"/>
              <a:t>ID</a:t>
            </a:r>
            <a:r>
              <a:rPr lang="ko-KR" altLang="en-US" sz="2000"/>
              <a:t>를 참조한다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영화에 나오는 배우를 말한다</a:t>
            </a:r>
            <a:r>
              <a:rPr lang="en-US" altLang="ko-KR" sz="2000"/>
              <a:t>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A54FD47-1689-4BF3-B486-40945458C676}"/>
              </a:ext>
            </a:extLst>
          </p:cNvPr>
          <p:cNvGrpSpPr/>
          <p:nvPr/>
        </p:nvGrpSpPr>
        <p:grpSpPr>
          <a:xfrm>
            <a:off x="8132318" y="1782981"/>
            <a:ext cx="3416214" cy="2356055"/>
            <a:chOff x="6273128" y="3322502"/>
            <a:chExt cx="3000807" cy="206956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9334AF-36DA-0F5A-A259-969562B3AF86}"/>
                </a:ext>
              </a:extLst>
            </p:cNvPr>
            <p:cNvGrpSpPr/>
            <p:nvPr/>
          </p:nvGrpSpPr>
          <p:grpSpPr>
            <a:xfrm>
              <a:off x="6273128" y="3322502"/>
              <a:ext cx="2099706" cy="2069562"/>
              <a:chOff x="9855227" y="2047376"/>
              <a:chExt cx="2099706" cy="206956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03C24D-BC92-B238-BD02-469F3305B48D}"/>
                  </a:ext>
                </a:extLst>
              </p:cNvPr>
              <p:cNvSpPr txBox="1"/>
              <p:nvPr/>
            </p:nvSpPr>
            <p:spPr>
              <a:xfrm>
                <a:off x="10501642" y="2047376"/>
                <a:ext cx="1169773" cy="9233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altLang="ko-KR" sz="2800"/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800"/>
                  <a:t>배우</a:t>
                </a:r>
                <a:endParaRPr lang="en-US" altLang="ko-KR" sz="280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ko-KR" altLang="en-US" sz="28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24EB3-3CBD-E258-2B34-4AA50622AE4E}"/>
                  </a:ext>
                </a:extLst>
              </p:cNvPr>
              <p:cNvSpPr txBox="1"/>
              <p:nvPr/>
            </p:nvSpPr>
            <p:spPr>
              <a:xfrm>
                <a:off x="10634132" y="3708315"/>
                <a:ext cx="1320801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000"/>
                  <a:t>배우 </a:t>
                </a:r>
                <a:r>
                  <a:rPr lang="en-US" altLang="ko-KR" sz="2000"/>
                  <a:t>ID</a:t>
                </a:r>
                <a:endParaRPr lang="ko-KR" altLang="en-US" sz="20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0898CE-6DB0-EE69-6F01-14D385449916}"/>
                  </a:ext>
                </a:extLst>
              </p:cNvPr>
              <p:cNvSpPr txBox="1"/>
              <p:nvPr/>
            </p:nvSpPr>
            <p:spPr>
              <a:xfrm>
                <a:off x="9855227" y="3202802"/>
                <a:ext cx="990602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000"/>
                  <a:t>이름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8864201-400B-446F-B509-AB562291982D}"/>
                  </a:ext>
                </a:extLst>
              </p:cNvPr>
              <p:cNvCxnSpPr>
                <a:stCxn id="7" idx="0"/>
                <a:endCxn id="5" idx="2"/>
              </p:cNvCxnSpPr>
              <p:nvPr/>
            </p:nvCxnSpPr>
            <p:spPr>
              <a:xfrm flipV="1">
                <a:off x="10350528" y="2970706"/>
                <a:ext cx="736001" cy="232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11D45C6-99F5-18AC-62CC-B89AFD57B4F6}"/>
                  </a:ext>
                </a:extLst>
              </p:cNvPr>
              <p:cNvCxnSpPr>
                <a:stCxn id="6" idx="0"/>
                <a:endCxn id="5" idx="2"/>
              </p:cNvCxnSpPr>
              <p:nvPr/>
            </p:nvCxnSpPr>
            <p:spPr>
              <a:xfrm flipH="1" flipV="1">
                <a:off x="11086529" y="2970706"/>
                <a:ext cx="208004" cy="7376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CDD77F-B072-4FF0-99A7-FA34A49C3B24}"/>
                </a:ext>
              </a:extLst>
            </p:cNvPr>
            <p:cNvSpPr txBox="1"/>
            <p:nvPr/>
          </p:nvSpPr>
          <p:spPr>
            <a:xfrm>
              <a:off x="7953134" y="4457569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000"/>
                <a:t> 사용자 </a:t>
              </a:r>
              <a:r>
                <a:rPr lang="en-US" altLang="ko-KR" sz="2000"/>
                <a:t>ID</a:t>
              </a:r>
              <a:endParaRPr lang="ko-KR" altLang="en-US" sz="200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C0F5BC-1718-4166-A7BF-EB09D96B3370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flipH="1" flipV="1">
              <a:off x="7504430" y="4245832"/>
              <a:ext cx="1109105" cy="211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48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2-1</a:t>
            </a:r>
            <a:r>
              <a:rPr lang="ko-KR" altLang="en-US" sz="3600"/>
              <a:t>엔티티</a:t>
            </a:r>
            <a:r>
              <a:rPr lang="en-US" altLang="ko-KR" sz="3600"/>
              <a:t>&amp;</a:t>
            </a:r>
            <a:r>
              <a:rPr lang="ko-KR" altLang="en-US" sz="360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출연진</a:t>
            </a:r>
            <a:endParaRPr lang="en-US" altLang="ko-KR" sz="2000"/>
          </a:p>
          <a:p>
            <a:r>
              <a:rPr lang="ko-KR" altLang="en-US" sz="2000"/>
              <a:t>출연진 </a:t>
            </a:r>
            <a:r>
              <a:rPr lang="en-US" altLang="ko-KR" sz="2000"/>
              <a:t>ID</a:t>
            </a:r>
            <a:r>
              <a:rPr lang="ko-KR" altLang="en-US" sz="2000"/>
              <a:t>를 저장</a:t>
            </a:r>
            <a:endParaRPr lang="en-US" altLang="ko-KR" sz="2000"/>
          </a:p>
          <a:p>
            <a:r>
              <a:rPr lang="ko-KR" altLang="en-US" sz="2000"/>
              <a:t>영화 </a:t>
            </a:r>
            <a:r>
              <a:rPr lang="en-US" altLang="ko-KR" sz="2000"/>
              <a:t>ID, </a:t>
            </a:r>
            <a:r>
              <a:rPr lang="ko-KR" altLang="en-US" sz="2000"/>
              <a:t>배우 </a:t>
            </a:r>
            <a:r>
              <a:rPr lang="en-US" altLang="ko-KR" sz="2000"/>
              <a:t>ID, </a:t>
            </a:r>
            <a:r>
              <a:rPr lang="ko-KR" altLang="en-US" sz="2000"/>
              <a:t>사용자 </a:t>
            </a:r>
            <a:r>
              <a:rPr lang="en-US" altLang="ko-KR" sz="2000"/>
              <a:t>ID</a:t>
            </a:r>
            <a:r>
              <a:rPr lang="ko-KR" altLang="en-US" sz="2000"/>
              <a:t>를 참조함</a:t>
            </a:r>
            <a:endParaRPr lang="en-US" altLang="ko-KR" sz="2000"/>
          </a:p>
          <a:p>
            <a:r>
              <a:rPr lang="ko-KR" altLang="en-US" sz="2000"/>
              <a:t>영화에 참여하는 모든 출연진을 말한다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18742D-EB8F-48A0-9434-0A43D2E2A818}"/>
              </a:ext>
            </a:extLst>
          </p:cNvPr>
          <p:cNvGrpSpPr/>
          <p:nvPr/>
        </p:nvGrpSpPr>
        <p:grpSpPr>
          <a:xfrm>
            <a:off x="8132318" y="1782980"/>
            <a:ext cx="3416214" cy="2383660"/>
            <a:chOff x="7571310" y="3150465"/>
            <a:chExt cx="4180009" cy="291659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729C30B-C541-DCEF-08A1-641389ABE9A7}"/>
                </a:ext>
              </a:extLst>
            </p:cNvPr>
            <p:cNvGrpSpPr/>
            <p:nvPr/>
          </p:nvGrpSpPr>
          <p:grpSpPr>
            <a:xfrm>
              <a:off x="7571310" y="3150465"/>
              <a:ext cx="3491451" cy="2916599"/>
              <a:chOff x="6877072" y="54107"/>
              <a:chExt cx="3491451" cy="291659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D7606C-DF05-560B-EA54-FEB4976240B9}"/>
                  </a:ext>
                </a:extLst>
              </p:cNvPr>
              <p:cNvSpPr txBox="1"/>
              <p:nvPr/>
            </p:nvSpPr>
            <p:spPr>
              <a:xfrm>
                <a:off x="7382820" y="2047376"/>
                <a:ext cx="1470454" cy="9233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endParaRPr lang="en-US" altLang="ko-KR" sz="1600"/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1600"/>
                  <a:t>출연진</a:t>
                </a:r>
                <a:endParaRPr lang="en-US" altLang="ko-KR" sz="160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ko-KR" altLang="en-US" sz="16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B224F5-6D4D-513D-6C08-8351A858EF5A}"/>
                  </a:ext>
                </a:extLst>
              </p:cNvPr>
              <p:cNvSpPr txBox="1"/>
              <p:nvPr/>
            </p:nvSpPr>
            <p:spPr>
              <a:xfrm>
                <a:off x="8778447" y="700624"/>
                <a:ext cx="1590076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1300"/>
                  <a:t>출연진 </a:t>
                </a:r>
                <a:r>
                  <a:rPr lang="en-US" altLang="ko-KR" sz="1300"/>
                  <a:t>ID</a:t>
                </a:r>
                <a:endParaRPr lang="ko-KR" altLang="en-US" sz="13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1BAB8-D9CD-6BAC-AE04-45A326FE2226}"/>
                  </a:ext>
                </a:extLst>
              </p:cNvPr>
              <p:cNvSpPr txBox="1"/>
              <p:nvPr/>
            </p:nvSpPr>
            <p:spPr>
              <a:xfrm>
                <a:off x="6877072" y="666661"/>
                <a:ext cx="1320801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1300"/>
                  <a:t>배우 </a:t>
                </a:r>
                <a:r>
                  <a:rPr lang="en-US" altLang="ko-KR" sz="1300"/>
                  <a:t>ID</a:t>
                </a:r>
                <a:endParaRPr lang="ko-KR" altLang="en-US" sz="13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50D2A-EF88-2FB8-DF7C-B3B0CD31699C}"/>
                  </a:ext>
                </a:extLst>
              </p:cNvPr>
              <p:cNvSpPr txBox="1"/>
              <p:nvPr/>
            </p:nvSpPr>
            <p:spPr>
              <a:xfrm>
                <a:off x="7930983" y="54107"/>
                <a:ext cx="1320801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1300"/>
                  <a:t>영화 </a:t>
                </a:r>
                <a:r>
                  <a:rPr lang="en-US" altLang="ko-KR" sz="1300"/>
                  <a:t>ID</a:t>
                </a:r>
                <a:endParaRPr lang="ko-KR" altLang="en-US" sz="1300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BF7251D-5000-1CE7-B8D4-9D0B5B858102}"/>
                  </a:ext>
                </a:extLst>
              </p:cNvPr>
              <p:cNvCxnSpPr>
                <a:stCxn id="8" idx="2"/>
                <a:endCxn id="6" idx="0"/>
              </p:cNvCxnSpPr>
              <p:nvPr/>
            </p:nvCxnSpPr>
            <p:spPr>
              <a:xfrm>
                <a:off x="7537473" y="1075284"/>
                <a:ext cx="580574" cy="972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2E5BBE69-7ABA-440C-E2F3-3F304F95895B}"/>
                  </a:ext>
                </a:extLst>
              </p:cNvPr>
              <p:cNvCxnSpPr>
                <a:stCxn id="9" idx="2"/>
                <a:endCxn id="6" idx="0"/>
              </p:cNvCxnSpPr>
              <p:nvPr/>
            </p:nvCxnSpPr>
            <p:spPr>
              <a:xfrm flipH="1">
                <a:off x="8118047" y="462730"/>
                <a:ext cx="473337" cy="1584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AA3813E-F310-BD35-3B78-1F22900D39D5}"/>
                  </a:ext>
                </a:extLst>
              </p:cNvPr>
              <p:cNvCxnSpPr>
                <a:stCxn id="7" idx="2"/>
                <a:endCxn id="6" idx="0"/>
              </p:cNvCxnSpPr>
              <p:nvPr/>
            </p:nvCxnSpPr>
            <p:spPr>
              <a:xfrm flipH="1">
                <a:off x="8118047" y="1109247"/>
                <a:ext cx="1455438" cy="9381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3958EE-F200-4A8A-8B63-1BD646767343}"/>
                </a:ext>
              </a:extLst>
            </p:cNvPr>
            <p:cNvSpPr txBox="1"/>
            <p:nvPr/>
          </p:nvSpPr>
          <p:spPr>
            <a:xfrm>
              <a:off x="10161243" y="4409916"/>
              <a:ext cx="159007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300"/>
                <a:t>사용자 </a:t>
              </a:r>
              <a:r>
                <a:rPr lang="en-US" altLang="ko-KR" sz="1300"/>
                <a:t>ID</a:t>
              </a:r>
              <a:endParaRPr lang="ko-KR" altLang="en-US" sz="130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5CB3970-C354-4D1B-A7E1-0968CF7A28AB}"/>
                </a:ext>
              </a:extLst>
            </p:cNvPr>
            <p:cNvCxnSpPr>
              <a:cxnSpLocks/>
              <a:stCxn id="13" idx="2"/>
              <a:endCxn id="6" idx="0"/>
            </p:cNvCxnSpPr>
            <p:nvPr/>
          </p:nvCxnSpPr>
          <p:spPr>
            <a:xfrm flipH="1">
              <a:off x="8812285" y="4818539"/>
              <a:ext cx="2143996" cy="32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595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2-1</a:t>
            </a:r>
            <a:r>
              <a:rPr lang="ko-KR" altLang="en-US" sz="3600"/>
              <a:t>엔티티</a:t>
            </a:r>
            <a:r>
              <a:rPr lang="en-US" altLang="ko-KR" sz="3600"/>
              <a:t>&amp;</a:t>
            </a:r>
            <a:r>
              <a:rPr lang="ko-KR" altLang="en-US" sz="360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리뷰</a:t>
            </a:r>
            <a:endParaRPr lang="en-US" altLang="ko-KR" sz="2000"/>
          </a:p>
          <a:p>
            <a:r>
              <a:rPr lang="ko-KR" altLang="en-US" sz="2000"/>
              <a:t>리뷰 </a:t>
            </a:r>
            <a:r>
              <a:rPr lang="en-US" altLang="ko-KR" sz="2000"/>
              <a:t>ID</a:t>
            </a:r>
            <a:r>
              <a:rPr lang="ko-KR" altLang="en-US" sz="2000"/>
              <a:t>를</a:t>
            </a:r>
            <a:r>
              <a:rPr lang="en-US" altLang="ko-KR" sz="2000"/>
              <a:t> </a:t>
            </a:r>
            <a:r>
              <a:rPr lang="ko-KR" altLang="en-US" sz="2000"/>
              <a:t>저장함</a:t>
            </a:r>
            <a:endParaRPr lang="en-US" altLang="ko-KR" sz="2000"/>
          </a:p>
          <a:p>
            <a:r>
              <a:rPr lang="ko-KR" altLang="en-US" sz="2000"/>
              <a:t>사용자 </a:t>
            </a:r>
            <a:r>
              <a:rPr lang="en-US" altLang="ko-KR" sz="2000"/>
              <a:t>ID, </a:t>
            </a:r>
            <a:r>
              <a:rPr lang="ko-KR" altLang="en-US" sz="2000"/>
              <a:t>영화 </a:t>
            </a:r>
            <a:r>
              <a:rPr lang="en-US" altLang="ko-KR" sz="2000"/>
              <a:t>ID </a:t>
            </a:r>
            <a:r>
              <a:rPr lang="ko-KR" altLang="en-US" sz="2000"/>
              <a:t>참조</a:t>
            </a:r>
            <a:endParaRPr lang="en-US" altLang="ko-KR" sz="2000"/>
          </a:p>
          <a:p>
            <a:r>
              <a:rPr lang="ko-KR" altLang="en-US" sz="2000"/>
              <a:t>영화 추천에 제일 필수적인 항목이다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</p:txBody>
      </p:sp>
      <p:grpSp>
        <p:nvGrpSpPr>
          <p:cNvPr id="30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1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A1ED15-B68B-6FD0-216B-A68F5FD1FC40}"/>
              </a:ext>
            </a:extLst>
          </p:cNvPr>
          <p:cNvGrpSpPr/>
          <p:nvPr/>
        </p:nvGrpSpPr>
        <p:grpSpPr>
          <a:xfrm>
            <a:off x="8132321" y="1782982"/>
            <a:ext cx="3416215" cy="2271990"/>
            <a:chOff x="5852438" y="2893765"/>
            <a:chExt cx="2978062" cy="19805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5563A-8FB3-F4E5-31E3-BC7A66FD7F09}"/>
                </a:ext>
              </a:extLst>
            </p:cNvPr>
            <p:cNvSpPr txBox="1"/>
            <p:nvPr/>
          </p:nvSpPr>
          <p:spPr>
            <a:xfrm>
              <a:off x="5852438" y="356979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altLang="ko-KR" sz="2800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800"/>
                <a:t>리뷰</a:t>
              </a:r>
              <a:endParaRPr lang="en-US" altLang="ko-KR" sz="2800"/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ko-KR" altLang="en-US" sz="2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05366E-3010-98ED-FF45-8305BAD653BE}"/>
                </a:ext>
              </a:extLst>
            </p:cNvPr>
            <p:cNvSpPr txBox="1"/>
            <p:nvPr/>
          </p:nvSpPr>
          <p:spPr>
            <a:xfrm>
              <a:off x="7570033" y="3673333"/>
              <a:ext cx="106084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000"/>
                <a:t>영화 </a:t>
              </a:r>
              <a:r>
                <a:rPr lang="en-US" altLang="ko-KR" sz="2000"/>
                <a:t>ID</a:t>
              </a:r>
              <a:endParaRPr lang="ko-KR" altLang="en-US" sz="2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3768C3-4902-3686-F118-B5126C48FAD3}"/>
                </a:ext>
              </a:extLst>
            </p:cNvPr>
            <p:cNvSpPr txBox="1"/>
            <p:nvPr/>
          </p:nvSpPr>
          <p:spPr>
            <a:xfrm>
              <a:off x="7570033" y="4465733"/>
              <a:ext cx="1260467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000"/>
                <a:t>사용자 </a:t>
              </a:r>
              <a:r>
                <a:rPr lang="en-US" altLang="ko-KR" sz="2000"/>
                <a:t>ID</a:t>
              </a:r>
              <a:endParaRPr lang="ko-KR" altLang="en-US" sz="2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2F8DD7-0098-D1C4-2A47-B20607968F79}"/>
                </a:ext>
              </a:extLst>
            </p:cNvPr>
            <p:cNvSpPr txBox="1"/>
            <p:nvPr/>
          </p:nvSpPr>
          <p:spPr>
            <a:xfrm>
              <a:off x="7558050" y="2893765"/>
              <a:ext cx="112369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400"/>
                <a:t>리뷰 </a:t>
              </a:r>
              <a:r>
                <a:rPr lang="en-US" altLang="ko-KR" sz="2400"/>
                <a:t>ID</a:t>
              </a:r>
              <a:endParaRPr lang="ko-KR" altLang="en-US" sz="240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6742A4D-05A5-873F-CA86-D3D1E7B216E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7022211" y="3877645"/>
              <a:ext cx="547822" cy="153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56C550-4BB1-C201-B2F2-91D3F9ABA7D8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7022211" y="3098077"/>
              <a:ext cx="535839" cy="933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18F488E-CF46-F596-52FF-BF2EF36D0EBD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7022211" y="4031457"/>
              <a:ext cx="547822" cy="638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91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2-1</a:t>
            </a:r>
            <a:r>
              <a:rPr lang="ko-KR" altLang="en-US" sz="3600"/>
              <a:t>엔티티</a:t>
            </a:r>
            <a:r>
              <a:rPr lang="en-US" altLang="ko-KR" sz="3600"/>
              <a:t>&amp;</a:t>
            </a:r>
            <a:r>
              <a:rPr lang="ko-KR" altLang="en-US" sz="360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감독</a:t>
            </a:r>
            <a:endParaRPr lang="en-US" altLang="ko-KR" sz="2000"/>
          </a:p>
          <a:p>
            <a:r>
              <a:rPr lang="ko-KR" altLang="en-US" sz="2000"/>
              <a:t>영화 번호</a:t>
            </a:r>
            <a:r>
              <a:rPr lang="en-US" altLang="ko-KR" sz="2000"/>
              <a:t>, </a:t>
            </a:r>
            <a:r>
              <a:rPr lang="ko-KR" altLang="en-US" sz="2000"/>
              <a:t>감독 번호를 저장함</a:t>
            </a:r>
            <a:endParaRPr lang="en-US" altLang="ko-KR" sz="20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41B483-4C45-45F3-5185-5E6C91BE019D}"/>
              </a:ext>
            </a:extLst>
          </p:cNvPr>
          <p:cNvGrpSpPr/>
          <p:nvPr/>
        </p:nvGrpSpPr>
        <p:grpSpPr>
          <a:xfrm>
            <a:off x="8132319" y="1782983"/>
            <a:ext cx="3416214" cy="2035154"/>
            <a:chOff x="2398790" y="3788915"/>
            <a:chExt cx="3023199" cy="18010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01BD13-8C08-03CD-BEDA-494B1339E15D}"/>
                </a:ext>
              </a:extLst>
            </p:cNvPr>
            <p:cNvSpPr txBox="1"/>
            <p:nvPr/>
          </p:nvSpPr>
          <p:spPr>
            <a:xfrm>
              <a:off x="3078162" y="3788915"/>
              <a:ext cx="1720478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altLang="ko-KR" sz="2800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800" dirty="0"/>
                <a:t>감독</a:t>
              </a:r>
              <a:endParaRPr lang="en-US" altLang="ko-KR" sz="2800" dirty="0"/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ko-KR" altLang="en-US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4CA9EE-7039-B8C2-2DD5-48C2364DD5AF}"/>
                </a:ext>
              </a:extLst>
            </p:cNvPr>
            <p:cNvSpPr txBox="1"/>
            <p:nvPr/>
          </p:nvSpPr>
          <p:spPr>
            <a:xfrm>
              <a:off x="4101188" y="5181313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000"/>
                <a:t>사용자 </a:t>
              </a:r>
              <a:r>
                <a:rPr lang="en-US" altLang="ko-KR" sz="2000"/>
                <a:t>ID</a:t>
              </a:r>
              <a:endParaRPr lang="ko-KR" altLang="en-US" sz="2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C922D1-E40C-B332-937D-3F24D87C2F4A}"/>
                </a:ext>
              </a:extLst>
            </p:cNvPr>
            <p:cNvSpPr txBox="1"/>
            <p:nvPr/>
          </p:nvSpPr>
          <p:spPr>
            <a:xfrm>
              <a:off x="2398790" y="5177775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000"/>
                <a:t>감독</a:t>
              </a:r>
              <a:r>
                <a:rPr lang="en-US" altLang="ko-KR" sz="2000"/>
                <a:t> ID</a:t>
              </a:r>
              <a:endParaRPr lang="ko-KR" altLang="en-US" sz="200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1CF5331-F51F-0E64-178D-0AF067172962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flipV="1">
              <a:off x="3059191" y="4712245"/>
              <a:ext cx="879210" cy="465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A284D94-949F-02C8-E79C-92DF97F07C86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3938401" y="4712245"/>
              <a:ext cx="823188" cy="46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23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2-1</a:t>
            </a:r>
            <a:r>
              <a:rPr lang="ko-KR" altLang="en-US" sz="3600"/>
              <a:t>엔티티</a:t>
            </a:r>
            <a:r>
              <a:rPr lang="en-US" altLang="ko-KR" sz="3600"/>
              <a:t>&amp;</a:t>
            </a:r>
            <a:r>
              <a:rPr lang="ko-KR" altLang="en-US" sz="360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장르</a:t>
            </a:r>
            <a:endParaRPr lang="en-US" altLang="ko-KR" sz="2000"/>
          </a:p>
          <a:p>
            <a:r>
              <a:rPr lang="ko-KR" altLang="en-US" sz="2000"/>
              <a:t>장르 </a:t>
            </a:r>
            <a:r>
              <a:rPr lang="en-US" altLang="ko-KR" sz="2000"/>
              <a:t>ID, </a:t>
            </a:r>
            <a:r>
              <a:rPr lang="ko-KR" altLang="en-US" sz="2000"/>
              <a:t>장르명 저장함</a:t>
            </a:r>
            <a:endParaRPr lang="en-US" altLang="ko-KR" sz="2000"/>
          </a:p>
          <a:p>
            <a:r>
              <a:rPr lang="ko-KR" altLang="en-US" sz="2000"/>
              <a:t>사용자 </a:t>
            </a:r>
            <a:r>
              <a:rPr lang="en-US" altLang="ko-KR" sz="2000"/>
              <a:t>ID, </a:t>
            </a:r>
            <a:r>
              <a:rPr lang="ko-KR" altLang="en-US" sz="2000"/>
              <a:t>영화 </a:t>
            </a:r>
            <a:r>
              <a:rPr lang="en-US" altLang="ko-KR" sz="2000"/>
              <a:t>ID </a:t>
            </a:r>
            <a:r>
              <a:rPr lang="ko-KR" altLang="en-US" sz="2000"/>
              <a:t>참조</a:t>
            </a:r>
            <a:endParaRPr lang="en-US" altLang="ko-KR" sz="20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DF4702-46C5-5A1C-A3EA-6D1018656D48}"/>
              </a:ext>
            </a:extLst>
          </p:cNvPr>
          <p:cNvGrpSpPr/>
          <p:nvPr/>
        </p:nvGrpSpPr>
        <p:grpSpPr>
          <a:xfrm>
            <a:off x="8132318" y="1782983"/>
            <a:ext cx="3416214" cy="1812711"/>
            <a:chOff x="4562567" y="4800127"/>
            <a:chExt cx="4018700" cy="21324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F212A7-91C0-EE80-DBEC-17AEDA73CA5F}"/>
                </a:ext>
              </a:extLst>
            </p:cNvPr>
            <p:cNvSpPr txBox="1"/>
            <p:nvPr/>
          </p:nvSpPr>
          <p:spPr>
            <a:xfrm>
              <a:off x="5617973" y="4800127"/>
              <a:ext cx="1482811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altLang="ko-KR" sz="1600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600"/>
                <a:t>장르</a:t>
              </a:r>
              <a:endParaRPr lang="en-US" altLang="ko-KR" sz="1600"/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ko-KR" alt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5B2F45-4322-964F-138C-F46085FBD19B}"/>
                </a:ext>
              </a:extLst>
            </p:cNvPr>
            <p:cNvSpPr txBox="1"/>
            <p:nvPr/>
          </p:nvSpPr>
          <p:spPr>
            <a:xfrm>
              <a:off x="5835078" y="6523905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600"/>
                <a:t>사용자</a:t>
              </a:r>
              <a:r>
                <a:rPr lang="en-US" altLang="ko-KR" sz="1600"/>
                <a:t> ID</a:t>
              </a:r>
              <a:endParaRPr lang="ko-KR" altLang="en-US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FA8AA8-E0A9-1772-735D-989939AF08A3}"/>
                </a:ext>
              </a:extLst>
            </p:cNvPr>
            <p:cNvSpPr txBox="1"/>
            <p:nvPr/>
          </p:nvSpPr>
          <p:spPr>
            <a:xfrm>
              <a:off x="7260466" y="603641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600"/>
                <a:t>영화 </a:t>
              </a:r>
              <a:r>
                <a:rPr lang="en-US" altLang="ko-KR" sz="1600"/>
                <a:t>ID</a:t>
              </a:r>
              <a:endParaRPr lang="ko-KR" altLang="en-US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139D0-86FE-1DF2-578F-58DA078ECAA5}"/>
                </a:ext>
              </a:extLst>
            </p:cNvPr>
            <p:cNvSpPr txBox="1"/>
            <p:nvPr/>
          </p:nvSpPr>
          <p:spPr>
            <a:xfrm>
              <a:off x="4562567" y="6009198"/>
              <a:ext cx="1246258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600"/>
                <a:t>장르 </a:t>
              </a:r>
              <a:r>
                <a:rPr lang="en-US" altLang="ko-KR" sz="1600"/>
                <a:t>ID</a:t>
              </a:r>
              <a:endParaRPr lang="ko-KR" altLang="en-US" sz="160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E4D31DC-50E8-F73E-88A0-216E337AE1B8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5185696" y="5723457"/>
              <a:ext cx="1173683" cy="285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9BD004B-40E2-96DE-4B06-3E6C1D65999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6359379" y="5723457"/>
              <a:ext cx="136100" cy="800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89856A0-B64C-7FEA-18A1-155B9558AD65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flipH="1" flipV="1">
              <a:off x="6359379" y="5723457"/>
              <a:ext cx="1561488" cy="312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50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2-1</a:t>
            </a:r>
            <a:r>
              <a:rPr lang="ko-KR" altLang="en-US" sz="3600"/>
              <a:t>엔티티</a:t>
            </a:r>
            <a:r>
              <a:rPr lang="en-US" altLang="ko-KR" sz="3600"/>
              <a:t>&amp;</a:t>
            </a:r>
            <a:r>
              <a:rPr lang="ko-KR" altLang="en-US" sz="360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평점</a:t>
            </a:r>
            <a:endParaRPr lang="en-US" altLang="ko-KR" sz="2000"/>
          </a:p>
          <a:p>
            <a:r>
              <a:rPr lang="ko-KR" altLang="en-US" sz="2000"/>
              <a:t>평점 </a:t>
            </a:r>
            <a:r>
              <a:rPr lang="en-US" altLang="ko-KR" sz="2000"/>
              <a:t>ID </a:t>
            </a:r>
            <a:r>
              <a:rPr lang="ko-KR" altLang="en-US" sz="2000"/>
              <a:t>저장함</a:t>
            </a:r>
            <a:endParaRPr lang="en-US" altLang="ko-KR" sz="2000"/>
          </a:p>
          <a:p>
            <a:r>
              <a:rPr lang="ko-KR" altLang="en-US" sz="2000"/>
              <a:t>사용자 </a:t>
            </a:r>
            <a:r>
              <a:rPr lang="en-US" altLang="ko-KR" sz="2000"/>
              <a:t>ID, </a:t>
            </a:r>
            <a:r>
              <a:rPr lang="ko-KR" altLang="en-US" sz="2000"/>
              <a:t>영화 </a:t>
            </a:r>
            <a:r>
              <a:rPr lang="en-US" altLang="ko-KR" sz="2000"/>
              <a:t>ID </a:t>
            </a:r>
            <a:r>
              <a:rPr lang="ko-KR" altLang="en-US" sz="2000"/>
              <a:t>참조</a:t>
            </a:r>
            <a:endParaRPr lang="en-US" altLang="ko-KR" sz="20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DF4702-46C5-5A1C-A3EA-6D1018656D48}"/>
              </a:ext>
            </a:extLst>
          </p:cNvPr>
          <p:cNvGrpSpPr/>
          <p:nvPr/>
        </p:nvGrpSpPr>
        <p:grpSpPr>
          <a:xfrm>
            <a:off x="8132318" y="1782983"/>
            <a:ext cx="3416214" cy="1812711"/>
            <a:chOff x="4562567" y="4800127"/>
            <a:chExt cx="4018700" cy="21324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F212A7-91C0-EE80-DBEC-17AEDA73CA5F}"/>
                </a:ext>
              </a:extLst>
            </p:cNvPr>
            <p:cNvSpPr txBox="1"/>
            <p:nvPr/>
          </p:nvSpPr>
          <p:spPr>
            <a:xfrm>
              <a:off x="5617973" y="4800127"/>
              <a:ext cx="1482811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altLang="ko-KR" sz="1600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600"/>
                <a:t>평점</a:t>
              </a:r>
              <a:endParaRPr lang="en-US" altLang="ko-KR" sz="1600"/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ko-KR" alt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5B2F45-4322-964F-138C-F46085FBD19B}"/>
                </a:ext>
              </a:extLst>
            </p:cNvPr>
            <p:cNvSpPr txBox="1"/>
            <p:nvPr/>
          </p:nvSpPr>
          <p:spPr>
            <a:xfrm>
              <a:off x="5835078" y="6523905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600"/>
                <a:t>사용자</a:t>
              </a:r>
              <a:r>
                <a:rPr lang="en-US" altLang="ko-KR" sz="1600"/>
                <a:t> ID</a:t>
              </a:r>
              <a:endParaRPr lang="ko-KR" altLang="en-US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FA8AA8-E0A9-1772-735D-989939AF08A3}"/>
                </a:ext>
              </a:extLst>
            </p:cNvPr>
            <p:cNvSpPr txBox="1"/>
            <p:nvPr/>
          </p:nvSpPr>
          <p:spPr>
            <a:xfrm>
              <a:off x="7260466" y="603641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600"/>
                <a:t>영화 </a:t>
              </a:r>
              <a:r>
                <a:rPr lang="en-US" altLang="ko-KR" sz="1600"/>
                <a:t>ID</a:t>
              </a:r>
              <a:endParaRPr lang="ko-KR" altLang="en-US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139D0-86FE-1DF2-578F-58DA078ECAA5}"/>
                </a:ext>
              </a:extLst>
            </p:cNvPr>
            <p:cNvSpPr txBox="1"/>
            <p:nvPr/>
          </p:nvSpPr>
          <p:spPr>
            <a:xfrm>
              <a:off x="4562567" y="6009198"/>
              <a:ext cx="1246258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600"/>
                <a:t>평점 </a:t>
              </a:r>
              <a:r>
                <a:rPr lang="en-US" altLang="ko-KR" sz="1600"/>
                <a:t>ID</a:t>
              </a:r>
              <a:endParaRPr lang="ko-KR" altLang="en-US" sz="160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E4D31DC-50E8-F73E-88A0-216E337AE1B8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5185696" y="5723457"/>
              <a:ext cx="1173683" cy="285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9BD004B-40E2-96DE-4B06-3E6C1D65999C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6359379" y="5723457"/>
              <a:ext cx="136100" cy="800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89856A0-B64C-7FEA-18A1-155B9558AD65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flipH="1" flipV="1">
              <a:off x="6359379" y="5723457"/>
              <a:ext cx="1561488" cy="312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298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2-2 </a:t>
            </a:r>
            <a:r>
              <a:rPr lang="ko-KR" altLang="en-US" sz="3600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일대다 관계이다</a:t>
            </a:r>
            <a:r>
              <a:rPr lang="en-US" altLang="ko-KR" sz="2000" dirty="0"/>
              <a:t>. </a:t>
            </a:r>
            <a:r>
              <a:rPr lang="ko-KR" altLang="en-US" sz="2000" dirty="0"/>
              <a:t>영화는 하나의 등급만 가지고</a:t>
            </a:r>
            <a:r>
              <a:rPr lang="en-US" altLang="ko-KR" sz="2000" dirty="0"/>
              <a:t>, </a:t>
            </a:r>
            <a:r>
              <a:rPr lang="ko-KR" altLang="en-US" sz="2000" dirty="0"/>
              <a:t>등급은 여러 개의 영화를 가질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1CC0F0-E8E4-76FE-FA33-113A67114008}"/>
              </a:ext>
            </a:extLst>
          </p:cNvPr>
          <p:cNvGrpSpPr/>
          <p:nvPr/>
        </p:nvGrpSpPr>
        <p:grpSpPr>
          <a:xfrm>
            <a:off x="2289652" y="4399594"/>
            <a:ext cx="2704455" cy="1533521"/>
            <a:chOff x="688258" y="1606443"/>
            <a:chExt cx="2704455" cy="15335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CEE158-0987-645D-B9EF-45BCF4200BB8}"/>
                </a:ext>
              </a:extLst>
            </p:cNvPr>
            <p:cNvSpPr txBox="1"/>
            <p:nvPr/>
          </p:nvSpPr>
          <p:spPr>
            <a:xfrm>
              <a:off x="2222940" y="194321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등급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3F4457-9BB4-B75A-3DD2-58C20C83B2B3}"/>
                </a:ext>
              </a:extLst>
            </p:cNvPr>
            <p:cNvSpPr txBox="1"/>
            <p:nvPr/>
          </p:nvSpPr>
          <p:spPr>
            <a:xfrm>
              <a:off x="688258" y="1606443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등급 번호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B56B71-BA3C-DA45-DC7B-843E5943A2FD}"/>
                </a:ext>
              </a:extLst>
            </p:cNvPr>
            <p:cNvSpPr txBox="1"/>
            <p:nvPr/>
          </p:nvSpPr>
          <p:spPr>
            <a:xfrm>
              <a:off x="838200" y="2731341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등급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17BA6C6-EE3A-4243-7498-C7F0ABE5BBC1}"/>
                </a:ext>
              </a:extLst>
            </p:cNvPr>
            <p:cNvCxnSpPr>
              <a:stCxn id="27" idx="0"/>
              <a:endCxn id="25" idx="1"/>
            </p:cNvCxnSpPr>
            <p:nvPr/>
          </p:nvCxnSpPr>
          <p:spPr>
            <a:xfrm flipV="1">
              <a:off x="1286133" y="2404877"/>
              <a:ext cx="936807" cy="326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1FB12B7-EBA3-D0A7-C978-F31445B679D7}"/>
                </a:ext>
              </a:extLst>
            </p:cNvPr>
            <p:cNvCxnSpPr>
              <a:stCxn id="26" idx="2"/>
              <a:endCxn id="25" idx="1"/>
            </p:cNvCxnSpPr>
            <p:nvPr/>
          </p:nvCxnSpPr>
          <p:spPr>
            <a:xfrm>
              <a:off x="1348659" y="2015066"/>
              <a:ext cx="874281" cy="38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135381E-49F6-67DE-6071-13D1314ADF22}"/>
              </a:ext>
            </a:extLst>
          </p:cNvPr>
          <p:cNvGrpSpPr/>
          <p:nvPr/>
        </p:nvGrpSpPr>
        <p:grpSpPr>
          <a:xfrm>
            <a:off x="6798878" y="3150018"/>
            <a:ext cx="4220632" cy="2753174"/>
            <a:chOff x="3107723" y="208948"/>
            <a:chExt cx="4220632" cy="275317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33A3AD-C7D6-7402-B660-BE57E924CC44}"/>
                </a:ext>
              </a:extLst>
            </p:cNvPr>
            <p:cNvSpPr txBox="1"/>
            <p:nvPr/>
          </p:nvSpPr>
          <p:spPr>
            <a:xfrm>
              <a:off x="4563762" y="203879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434713-2764-710F-A5EC-EA781F247792}"/>
                </a:ext>
              </a:extLst>
            </p:cNvPr>
            <p:cNvSpPr txBox="1"/>
            <p:nvPr/>
          </p:nvSpPr>
          <p:spPr>
            <a:xfrm>
              <a:off x="3107723" y="113561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영화 </a:t>
              </a:r>
              <a:r>
                <a:rPr lang="ko-KR" altLang="en-US" dirty="0"/>
                <a:t>번호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CEB33C-7B87-655F-E3D3-045E25581065}"/>
                </a:ext>
              </a:extLst>
            </p:cNvPr>
            <p:cNvSpPr txBox="1"/>
            <p:nvPr/>
          </p:nvSpPr>
          <p:spPr>
            <a:xfrm>
              <a:off x="6037647" y="1707236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A2A6A5-65B1-43CE-6823-318A1A08E235}"/>
                </a:ext>
              </a:extLst>
            </p:cNvPr>
            <p:cNvSpPr txBox="1"/>
            <p:nvPr/>
          </p:nvSpPr>
          <p:spPr>
            <a:xfrm>
              <a:off x="5111063" y="208948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108446-0DD6-BEAB-5F15-D29690154CBA}"/>
                </a:ext>
              </a:extLst>
            </p:cNvPr>
            <p:cNvSpPr txBox="1"/>
            <p:nvPr/>
          </p:nvSpPr>
          <p:spPr>
            <a:xfrm>
              <a:off x="6359379" y="1210659"/>
              <a:ext cx="96897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개봉일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CBBCB5-04C0-0627-299E-8055E7421BC6}"/>
                </a:ext>
              </a:extLst>
            </p:cNvPr>
            <p:cNvSpPr txBox="1"/>
            <p:nvPr/>
          </p:nvSpPr>
          <p:spPr>
            <a:xfrm>
              <a:off x="3915832" y="469633"/>
              <a:ext cx="1169772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상영시간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7B641E-0EFC-E79A-DFE2-25C849562269}"/>
                </a:ext>
              </a:extLst>
            </p:cNvPr>
            <p:cNvSpPr txBox="1"/>
            <p:nvPr/>
          </p:nvSpPr>
          <p:spPr>
            <a:xfrm>
              <a:off x="5670490" y="665973"/>
              <a:ext cx="1377779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등급 번호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AF91187-8FF9-EDEF-F246-7E09F3C493B7}"/>
                </a:ext>
              </a:extLst>
            </p:cNvPr>
            <p:cNvCxnSpPr>
              <a:stCxn id="32" idx="2"/>
              <a:endCxn id="31" idx="0"/>
            </p:cNvCxnSpPr>
            <p:nvPr/>
          </p:nvCxnSpPr>
          <p:spPr>
            <a:xfrm>
              <a:off x="3768124" y="1544233"/>
              <a:ext cx="1380525" cy="494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8E2512E-350F-850F-2088-46507BA37E47}"/>
                </a:ext>
              </a:extLst>
            </p:cNvPr>
            <p:cNvCxnSpPr>
              <a:stCxn id="36" idx="2"/>
              <a:endCxn id="31" idx="0"/>
            </p:cNvCxnSpPr>
            <p:nvPr/>
          </p:nvCxnSpPr>
          <p:spPr>
            <a:xfrm>
              <a:off x="4500718" y="878256"/>
              <a:ext cx="647931" cy="1160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97CAE45-17DB-F1F6-D2A4-A3333A5F94FE}"/>
                </a:ext>
              </a:extLst>
            </p:cNvPr>
            <p:cNvCxnSpPr>
              <a:stCxn id="37" idx="2"/>
              <a:endCxn id="31" idx="0"/>
            </p:cNvCxnSpPr>
            <p:nvPr/>
          </p:nvCxnSpPr>
          <p:spPr>
            <a:xfrm flipH="1">
              <a:off x="5148649" y="1074596"/>
              <a:ext cx="1210731" cy="96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0B4AF1-459F-8331-E4AD-41F19F0A4E34}"/>
                </a:ext>
              </a:extLst>
            </p:cNvPr>
            <p:cNvCxnSpPr>
              <a:stCxn id="33" idx="1"/>
              <a:endCxn id="31" idx="0"/>
            </p:cNvCxnSpPr>
            <p:nvPr/>
          </p:nvCxnSpPr>
          <p:spPr>
            <a:xfrm flipH="1">
              <a:off x="5148649" y="1911548"/>
              <a:ext cx="888998" cy="127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9D2E49C-0E1A-9833-0A08-A67268469BDA}"/>
                </a:ext>
              </a:extLst>
            </p:cNvPr>
            <p:cNvCxnSpPr>
              <a:stCxn id="34" idx="2"/>
              <a:endCxn id="31" idx="0"/>
            </p:cNvCxnSpPr>
            <p:nvPr/>
          </p:nvCxnSpPr>
          <p:spPr>
            <a:xfrm flipH="1">
              <a:off x="5148649" y="617571"/>
              <a:ext cx="410347" cy="142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AACCD4D-86ED-BC18-A16D-CD48B4C45644}"/>
                </a:ext>
              </a:extLst>
            </p:cNvPr>
            <p:cNvCxnSpPr>
              <a:stCxn id="35" idx="1"/>
              <a:endCxn id="31" idx="0"/>
            </p:cNvCxnSpPr>
            <p:nvPr/>
          </p:nvCxnSpPr>
          <p:spPr>
            <a:xfrm flipH="1">
              <a:off x="5148649" y="1414971"/>
              <a:ext cx="1210730" cy="623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5E1C23F-2C2D-F5AD-D91D-0363BA47198C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4994107" y="5198028"/>
            <a:ext cx="3260810" cy="243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9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2-2 </a:t>
            </a:r>
            <a:r>
              <a:rPr lang="ko-KR" altLang="en-US" sz="3600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다대다관계이다</a:t>
            </a:r>
            <a:r>
              <a:rPr lang="en-US" altLang="ko-KR" sz="2000" dirty="0"/>
              <a:t>. </a:t>
            </a:r>
            <a:r>
              <a:rPr lang="ko-KR" altLang="en-US" sz="2000" dirty="0"/>
              <a:t>영화에는 다양한 출연진이 나오고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한명의</a:t>
            </a:r>
            <a:r>
              <a:rPr lang="ko-KR" altLang="en-US" sz="2000" dirty="0"/>
              <a:t> 출연진이 여러 개의 영화에 출연할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F89C0A7-484B-13EE-AAC8-AC01B35D7580}"/>
              </a:ext>
            </a:extLst>
          </p:cNvPr>
          <p:cNvGrpSpPr/>
          <p:nvPr/>
        </p:nvGrpSpPr>
        <p:grpSpPr>
          <a:xfrm>
            <a:off x="1539712" y="2967158"/>
            <a:ext cx="4220632" cy="2753174"/>
            <a:chOff x="3107723" y="208948"/>
            <a:chExt cx="4220632" cy="275317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302B6AF-0BE2-CF4F-712C-BEFC2CCA8FF2}"/>
                </a:ext>
              </a:extLst>
            </p:cNvPr>
            <p:cNvSpPr txBox="1"/>
            <p:nvPr/>
          </p:nvSpPr>
          <p:spPr>
            <a:xfrm>
              <a:off x="4563762" y="203879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4BCEA7-04D9-2519-2095-CE4992823A53}"/>
                </a:ext>
              </a:extLst>
            </p:cNvPr>
            <p:cNvSpPr txBox="1"/>
            <p:nvPr/>
          </p:nvSpPr>
          <p:spPr>
            <a:xfrm>
              <a:off x="3107723" y="113561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영화 </a:t>
              </a:r>
              <a:r>
                <a:rPr lang="ko-KR" altLang="en-US" dirty="0"/>
                <a:t>번호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F9C60B-CF36-0C26-3D0D-E00AFF34AF3A}"/>
                </a:ext>
              </a:extLst>
            </p:cNvPr>
            <p:cNvSpPr txBox="1"/>
            <p:nvPr/>
          </p:nvSpPr>
          <p:spPr>
            <a:xfrm>
              <a:off x="6037647" y="1707236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제목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627FA7-031D-97E1-2778-2D8AC9F0B83E}"/>
                </a:ext>
              </a:extLst>
            </p:cNvPr>
            <p:cNvSpPr txBox="1"/>
            <p:nvPr/>
          </p:nvSpPr>
          <p:spPr>
            <a:xfrm>
              <a:off x="5111063" y="208948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평점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36D54B-41E4-9559-2665-4DC1409AAE35}"/>
                </a:ext>
              </a:extLst>
            </p:cNvPr>
            <p:cNvSpPr txBox="1"/>
            <p:nvPr/>
          </p:nvSpPr>
          <p:spPr>
            <a:xfrm>
              <a:off x="6359379" y="1210659"/>
              <a:ext cx="96897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개봉일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CE21EE-B583-D965-56F7-D3CF71890621}"/>
                </a:ext>
              </a:extLst>
            </p:cNvPr>
            <p:cNvSpPr txBox="1"/>
            <p:nvPr/>
          </p:nvSpPr>
          <p:spPr>
            <a:xfrm>
              <a:off x="3915832" y="469633"/>
              <a:ext cx="1169772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상영시간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200FE4-01EF-D030-5811-EA17BD9CB193}"/>
                </a:ext>
              </a:extLst>
            </p:cNvPr>
            <p:cNvSpPr txBox="1"/>
            <p:nvPr/>
          </p:nvSpPr>
          <p:spPr>
            <a:xfrm>
              <a:off x="5670490" y="665973"/>
              <a:ext cx="1377779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등급 번호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41D26A0-EDA1-D25C-1202-79A53D6F0038}"/>
                </a:ext>
              </a:extLst>
            </p:cNvPr>
            <p:cNvCxnSpPr>
              <a:stCxn id="46" idx="2"/>
              <a:endCxn id="45" idx="0"/>
            </p:cNvCxnSpPr>
            <p:nvPr/>
          </p:nvCxnSpPr>
          <p:spPr>
            <a:xfrm>
              <a:off x="3768124" y="1544233"/>
              <a:ext cx="1380525" cy="494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99ECCF5-9138-BAA1-160B-D5F9716F8082}"/>
                </a:ext>
              </a:extLst>
            </p:cNvPr>
            <p:cNvCxnSpPr>
              <a:stCxn id="50" idx="2"/>
              <a:endCxn id="45" idx="0"/>
            </p:cNvCxnSpPr>
            <p:nvPr/>
          </p:nvCxnSpPr>
          <p:spPr>
            <a:xfrm>
              <a:off x="4500718" y="878256"/>
              <a:ext cx="647931" cy="1160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3C1B55C-26D5-7A07-DB9C-0CDFCCE6D2E0}"/>
                </a:ext>
              </a:extLst>
            </p:cNvPr>
            <p:cNvCxnSpPr>
              <a:stCxn id="51" idx="2"/>
              <a:endCxn id="45" idx="0"/>
            </p:cNvCxnSpPr>
            <p:nvPr/>
          </p:nvCxnSpPr>
          <p:spPr>
            <a:xfrm flipH="1">
              <a:off x="5148649" y="1074596"/>
              <a:ext cx="1210731" cy="96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7F63853-928C-35C1-A5EE-7602F680ECBF}"/>
                </a:ext>
              </a:extLst>
            </p:cNvPr>
            <p:cNvCxnSpPr>
              <a:stCxn id="47" idx="1"/>
              <a:endCxn id="45" idx="0"/>
            </p:cNvCxnSpPr>
            <p:nvPr/>
          </p:nvCxnSpPr>
          <p:spPr>
            <a:xfrm flipH="1">
              <a:off x="5148649" y="1911548"/>
              <a:ext cx="888998" cy="127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E260542-6546-775D-A73E-DDFA5D271983}"/>
                </a:ext>
              </a:extLst>
            </p:cNvPr>
            <p:cNvCxnSpPr>
              <a:stCxn id="48" idx="2"/>
              <a:endCxn id="45" idx="0"/>
            </p:cNvCxnSpPr>
            <p:nvPr/>
          </p:nvCxnSpPr>
          <p:spPr>
            <a:xfrm flipH="1">
              <a:off x="5148649" y="617571"/>
              <a:ext cx="410347" cy="142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3A8C28D-4FF4-015D-75DA-94ADCCC7C78C}"/>
                </a:ext>
              </a:extLst>
            </p:cNvPr>
            <p:cNvCxnSpPr>
              <a:stCxn id="49" idx="1"/>
              <a:endCxn id="45" idx="0"/>
            </p:cNvCxnSpPr>
            <p:nvPr/>
          </p:nvCxnSpPr>
          <p:spPr>
            <a:xfrm flipH="1">
              <a:off x="5148649" y="1414971"/>
              <a:ext cx="1210730" cy="623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B9BE155-D4C5-B5C4-5B75-055190D1790F}"/>
              </a:ext>
            </a:extLst>
          </p:cNvPr>
          <p:cNvCxnSpPr>
            <a:cxnSpLocks/>
            <a:stCxn id="45" idx="3"/>
            <a:endCxn id="59" idx="1"/>
          </p:cNvCxnSpPr>
          <p:nvPr/>
        </p:nvCxnSpPr>
        <p:spPr>
          <a:xfrm flipV="1">
            <a:off x="4165524" y="5110671"/>
            <a:ext cx="2990793" cy="1479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13B4D-2918-3F6F-5FA6-E09BA6BD78BA}"/>
              </a:ext>
            </a:extLst>
          </p:cNvPr>
          <p:cNvGrpSpPr/>
          <p:nvPr/>
        </p:nvGrpSpPr>
        <p:grpSpPr>
          <a:xfrm>
            <a:off x="7156317" y="2777560"/>
            <a:ext cx="3463009" cy="2794776"/>
            <a:chOff x="7382820" y="175930"/>
            <a:chExt cx="3463009" cy="279477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BB8F96-DB82-05AC-6FB7-44DE2FFA6FA5}"/>
                </a:ext>
              </a:extLst>
            </p:cNvPr>
            <p:cNvSpPr txBox="1"/>
            <p:nvPr/>
          </p:nvSpPr>
          <p:spPr>
            <a:xfrm>
              <a:off x="7382820" y="2047376"/>
              <a:ext cx="1470454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 출연진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2D82FE-1BF7-5210-6D27-5A8CF5A37030}"/>
                </a:ext>
              </a:extLst>
            </p:cNvPr>
            <p:cNvSpPr txBox="1"/>
            <p:nvPr/>
          </p:nvSpPr>
          <p:spPr>
            <a:xfrm>
              <a:off x="9255753" y="1075284"/>
              <a:ext cx="159007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출연진 번호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4B1E78-23F6-1381-4B00-9A98EB15A1A7}"/>
                </a:ext>
              </a:extLst>
            </p:cNvPr>
            <p:cNvSpPr txBox="1"/>
            <p:nvPr/>
          </p:nvSpPr>
          <p:spPr>
            <a:xfrm>
              <a:off x="7457646" y="624831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배우 번호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B2953F9-2D82-8481-4F53-8BCE8AE4941B}"/>
                </a:ext>
              </a:extLst>
            </p:cNvPr>
            <p:cNvSpPr txBox="1"/>
            <p:nvPr/>
          </p:nvSpPr>
          <p:spPr>
            <a:xfrm>
              <a:off x="8837259" y="17593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 번호</a:t>
              </a: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7D7A9CC-95A5-8021-E87A-F836C3A5D2A7}"/>
                </a:ext>
              </a:extLst>
            </p:cNvPr>
            <p:cNvCxnSpPr>
              <a:stCxn id="61" idx="2"/>
              <a:endCxn id="59" idx="0"/>
            </p:cNvCxnSpPr>
            <p:nvPr/>
          </p:nvCxnSpPr>
          <p:spPr>
            <a:xfrm>
              <a:off x="8118047" y="1033454"/>
              <a:ext cx="0" cy="1013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CB58ACF-F281-EA31-E7BD-C71A28FB9338}"/>
                </a:ext>
              </a:extLst>
            </p:cNvPr>
            <p:cNvCxnSpPr>
              <a:stCxn id="62" idx="2"/>
              <a:endCxn id="59" idx="0"/>
            </p:cNvCxnSpPr>
            <p:nvPr/>
          </p:nvCxnSpPr>
          <p:spPr>
            <a:xfrm flipH="1">
              <a:off x="8118047" y="584553"/>
              <a:ext cx="1379613" cy="1462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D889F18-55DB-8014-289A-5DFD749E3412}"/>
                </a:ext>
              </a:extLst>
            </p:cNvPr>
            <p:cNvCxnSpPr>
              <a:stCxn id="60" idx="2"/>
              <a:endCxn id="59" idx="0"/>
            </p:cNvCxnSpPr>
            <p:nvPr/>
          </p:nvCxnSpPr>
          <p:spPr>
            <a:xfrm flipH="1">
              <a:off x="8118047" y="1483907"/>
              <a:ext cx="1932744" cy="563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140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2-2 </a:t>
            </a:r>
            <a:r>
              <a:rPr lang="ko-KR" altLang="en-US" sz="3600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다대다 관계</a:t>
            </a:r>
            <a:r>
              <a:rPr lang="en-US" altLang="ko-KR" sz="2000" dirty="0"/>
              <a:t>. </a:t>
            </a:r>
            <a:r>
              <a:rPr lang="ko-KR" altLang="en-US" sz="2000" dirty="0"/>
              <a:t>영화에는 여러 명의 감독이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한 명의 감독이 여러 개의 영화를 만들 수 있기 때문이다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658B64-64FD-E776-5395-8CC90092733D}"/>
              </a:ext>
            </a:extLst>
          </p:cNvPr>
          <p:cNvGrpSpPr/>
          <p:nvPr/>
        </p:nvGrpSpPr>
        <p:grpSpPr>
          <a:xfrm>
            <a:off x="1875368" y="2968926"/>
            <a:ext cx="4220632" cy="2753174"/>
            <a:chOff x="3107723" y="208948"/>
            <a:chExt cx="4220632" cy="27531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A524F8-A053-8413-35E2-ABCBD54FE0C8}"/>
                </a:ext>
              </a:extLst>
            </p:cNvPr>
            <p:cNvSpPr txBox="1"/>
            <p:nvPr/>
          </p:nvSpPr>
          <p:spPr>
            <a:xfrm>
              <a:off x="4563762" y="203879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13791A-D81F-F1D9-F4AE-B46F81087F3B}"/>
                </a:ext>
              </a:extLst>
            </p:cNvPr>
            <p:cNvSpPr txBox="1"/>
            <p:nvPr/>
          </p:nvSpPr>
          <p:spPr>
            <a:xfrm>
              <a:off x="3107723" y="113561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영화 </a:t>
              </a:r>
              <a:r>
                <a:rPr lang="ko-KR" altLang="en-US" dirty="0"/>
                <a:t>번호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4A3484-B64E-967A-E9A6-EE0D48707E40}"/>
                </a:ext>
              </a:extLst>
            </p:cNvPr>
            <p:cNvSpPr txBox="1"/>
            <p:nvPr/>
          </p:nvSpPr>
          <p:spPr>
            <a:xfrm>
              <a:off x="6037647" y="1707236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0FEA4D-7C9E-5A4C-67F6-827816DE536F}"/>
                </a:ext>
              </a:extLst>
            </p:cNvPr>
            <p:cNvSpPr txBox="1"/>
            <p:nvPr/>
          </p:nvSpPr>
          <p:spPr>
            <a:xfrm>
              <a:off x="5111063" y="208948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95B06B-A64F-06A3-C18D-924B227BFF77}"/>
                </a:ext>
              </a:extLst>
            </p:cNvPr>
            <p:cNvSpPr txBox="1"/>
            <p:nvPr/>
          </p:nvSpPr>
          <p:spPr>
            <a:xfrm>
              <a:off x="6359379" y="1210659"/>
              <a:ext cx="96897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개봉일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ED75E4-1540-3EA4-F25E-5FF3E3F93816}"/>
                </a:ext>
              </a:extLst>
            </p:cNvPr>
            <p:cNvSpPr txBox="1"/>
            <p:nvPr/>
          </p:nvSpPr>
          <p:spPr>
            <a:xfrm>
              <a:off x="3915832" y="469633"/>
              <a:ext cx="1169772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상영시간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AD650-CD5A-9C27-7822-7A5175CE6697}"/>
                </a:ext>
              </a:extLst>
            </p:cNvPr>
            <p:cNvSpPr txBox="1"/>
            <p:nvPr/>
          </p:nvSpPr>
          <p:spPr>
            <a:xfrm>
              <a:off x="5670490" y="665973"/>
              <a:ext cx="1377779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등급 번호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0EBFCB4-206C-FC83-D2B0-54A6D0731BBD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>
              <a:off x="3768124" y="1544233"/>
              <a:ext cx="1380525" cy="494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88C61BB-BC21-E6F1-806B-A9B702A8CD24}"/>
                </a:ext>
              </a:extLst>
            </p:cNvPr>
            <p:cNvCxnSpPr>
              <a:stCxn id="21" idx="2"/>
              <a:endCxn id="12" idx="0"/>
            </p:cNvCxnSpPr>
            <p:nvPr/>
          </p:nvCxnSpPr>
          <p:spPr>
            <a:xfrm>
              <a:off x="4500718" y="878256"/>
              <a:ext cx="647931" cy="1160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0531723-A862-2FF7-1515-8E03252858B7}"/>
                </a:ext>
              </a:extLst>
            </p:cNvPr>
            <p:cNvCxnSpPr>
              <a:stCxn id="25" idx="2"/>
              <a:endCxn id="12" idx="0"/>
            </p:cNvCxnSpPr>
            <p:nvPr/>
          </p:nvCxnSpPr>
          <p:spPr>
            <a:xfrm flipH="1">
              <a:off x="5148649" y="1074596"/>
              <a:ext cx="1210731" cy="96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5D30B60-E88E-A6E1-6E09-F04A14A9A9A4}"/>
                </a:ext>
              </a:extLst>
            </p:cNvPr>
            <p:cNvCxnSpPr>
              <a:stCxn id="14" idx="1"/>
              <a:endCxn id="12" idx="0"/>
            </p:cNvCxnSpPr>
            <p:nvPr/>
          </p:nvCxnSpPr>
          <p:spPr>
            <a:xfrm flipH="1">
              <a:off x="5148649" y="1911548"/>
              <a:ext cx="888998" cy="127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386B6BB-C28A-350D-CBE0-057AC9F8DC58}"/>
                </a:ext>
              </a:extLst>
            </p:cNvPr>
            <p:cNvCxnSpPr>
              <a:stCxn id="15" idx="2"/>
              <a:endCxn id="12" idx="0"/>
            </p:cNvCxnSpPr>
            <p:nvPr/>
          </p:nvCxnSpPr>
          <p:spPr>
            <a:xfrm flipH="1">
              <a:off x="5148649" y="617571"/>
              <a:ext cx="410347" cy="142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CF15822-34F1-F0A1-292A-EACA73EE75EE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5148649" y="1414971"/>
              <a:ext cx="1210730" cy="623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AD54103-6135-432D-C4E7-FA647FD8A597}"/>
              </a:ext>
            </a:extLst>
          </p:cNvPr>
          <p:cNvCxnSpPr>
            <a:cxnSpLocks/>
          </p:cNvCxnSpPr>
          <p:nvPr/>
        </p:nvCxnSpPr>
        <p:spPr>
          <a:xfrm flipV="1">
            <a:off x="4501180" y="4374797"/>
            <a:ext cx="4022035" cy="8854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28C944-5A54-26C8-9955-04B743817326}"/>
              </a:ext>
            </a:extLst>
          </p:cNvPr>
          <p:cNvGrpSpPr/>
          <p:nvPr/>
        </p:nvGrpSpPr>
        <p:grpSpPr>
          <a:xfrm>
            <a:off x="7867104" y="3979972"/>
            <a:ext cx="3023199" cy="1801021"/>
            <a:chOff x="2398790" y="3788915"/>
            <a:chExt cx="3023199" cy="180102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0EF929-9E2C-C23A-2041-D400490AA82E}"/>
                </a:ext>
              </a:extLst>
            </p:cNvPr>
            <p:cNvSpPr txBox="1"/>
            <p:nvPr/>
          </p:nvSpPr>
          <p:spPr>
            <a:xfrm>
              <a:off x="3078162" y="3788915"/>
              <a:ext cx="1720478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 감독번호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41745D-3161-D712-47B9-D42B64ED1A2C}"/>
                </a:ext>
              </a:extLst>
            </p:cNvPr>
            <p:cNvSpPr txBox="1"/>
            <p:nvPr/>
          </p:nvSpPr>
          <p:spPr>
            <a:xfrm>
              <a:off x="4101188" y="5181313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감독 번호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E035E1-16DC-2A7D-F67A-05A4E4306758}"/>
                </a:ext>
              </a:extLst>
            </p:cNvPr>
            <p:cNvSpPr txBox="1"/>
            <p:nvPr/>
          </p:nvSpPr>
          <p:spPr>
            <a:xfrm>
              <a:off x="2398790" y="5177775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 번호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482B412-250F-77EE-1580-A938B7D76A22}"/>
                </a:ext>
              </a:extLst>
            </p:cNvPr>
            <p:cNvCxnSpPr>
              <a:stCxn id="35" idx="0"/>
              <a:endCxn id="33" idx="2"/>
            </p:cNvCxnSpPr>
            <p:nvPr/>
          </p:nvCxnSpPr>
          <p:spPr>
            <a:xfrm flipV="1">
              <a:off x="3059191" y="4712245"/>
              <a:ext cx="879210" cy="465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1153814-B4A1-3FD5-2C67-CA83F0958EB1}"/>
                </a:ext>
              </a:extLst>
            </p:cNvPr>
            <p:cNvCxnSpPr>
              <a:stCxn id="34" idx="0"/>
              <a:endCxn id="33" idx="2"/>
            </p:cNvCxnSpPr>
            <p:nvPr/>
          </p:nvCxnSpPr>
          <p:spPr>
            <a:xfrm flipH="1" flipV="1">
              <a:off x="3938401" y="4712245"/>
              <a:ext cx="823188" cy="46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086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2-2 </a:t>
            </a:r>
            <a:r>
              <a:rPr lang="ko-KR" altLang="en-US" sz="3600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일대다관계</a:t>
            </a:r>
            <a:r>
              <a:rPr lang="en-US" altLang="ko-KR" sz="2000" dirty="0"/>
              <a:t>. </a:t>
            </a:r>
            <a:r>
              <a:rPr lang="ko-KR" altLang="en-US" sz="2000" dirty="0"/>
              <a:t>한 영화에 리뷰는 많은 평점이 생기지만</a:t>
            </a:r>
            <a:r>
              <a:rPr lang="en-US" altLang="ko-KR" sz="2000" dirty="0"/>
              <a:t>,</a:t>
            </a:r>
            <a:r>
              <a:rPr lang="ko-KR" altLang="en-US" sz="2000" dirty="0"/>
              <a:t> 리뷰는 영화 하나에 대해 리뷰가 생기기 때문이다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AD54103-6135-432D-C4E7-FA647FD8A597}"/>
              </a:ext>
            </a:extLst>
          </p:cNvPr>
          <p:cNvCxnSpPr>
            <a:cxnSpLocks/>
          </p:cNvCxnSpPr>
          <p:nvPr/>
        </p:nvCxnSpPr>
        <p:spPr>
          <a:xfrm flipV="1">
            <a:off x="4501180" y="4374797"/>
            <a:ext cx="4022035" cy="8854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43D87C-F5C1-D49F-214D-29F21377461B}"/>
              </a:ext>
            </a:extLst>
          </p:cNvPr>
          <p:cNvGrpSpPr/>
          <p:nvPr/>
        </p:nvGrpSpPr>
        <p:grpSpPr>
          <a:xfrm>
            <a:off x="1875368" y="2968926"/>
            <a:ext cx="4220632" cy="2753174"/>
            <a:chOff x="3107723" y="208948"/>
            <a:chExt cx="4220632" cy="275317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F6ED91-3AD0-FE25-82AC-639DA7ADC12D}"/>
                </a:ext>
              </a:extLst>
            </p:cNvPr>
            <p:cNvSpPr txBox="1"/>
            <p:nvPr/>
          </p:nvSpPr>
          <p:spPr>
            <a:xfrm>
              <a:off x="4563762" y="203879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336809-79AB-26C6-FBFC-4F18BF5EF035}"/>
                </a:ext>
              </a:extLst>
            </p:cNvPr>
            <p:cNvSpPr txBox="1"/>
            <p:nvPr/>
          </p:nvSpPr>
          <p:spPr>
            <a:xfrm>
              <a:off x="3107723" y="113561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영화 </a:t>
              </a:r>
              <a:r>
                <a:rPr lang="ko-KR" altLang="en-US" dirty="0"/>
                <a:t>번호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54F29A-15BA-FEB0-A2A8-FEC0A36DE338}"/>
                </a:ext>
              </a:extLst>
            </p:cNvPr>
            <p:cNvSpPr txBox="1"/>
            <p:nvPr/>
          </p:nvSpPr>
          <p:spPr>
            <a:xfrm>
              <a:off x="6037647" y="1707236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제목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517713-6B64-5B73-FFCD-4F14A64C52B6}"/>
                </a:ext>
              </a:extLst>
            </p:cNvPr>
            <p:cNvSpPr txBox="1"/>
            <p:nvPr/>
          </p:nvSpPr>
          <p:spPr>
            <a:xfrm>
              <a:off x="5111063" y="208948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평점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857D3-2BA6-A6E2-7B3C-98C9EEE9A067}"/>
                </a:ext>
              </a:extLst>
            </p:cNvPr>
            <p:cNvSpPr txBox="1"/>
            <p:nvPr/>
          </p:nvSpPr>
          <p:spPr>
            <a:xfrm>
              <a:off x="6359379" y="1210659"/>
              <a:ext cx="96897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개봉일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CE70E5-4B23-5EB3-4043-CCCDA79839F4}"/>
                </a:ext>
              </a:extLst>
            </p:cNvPr>
            <p:cNvSpPr txBox="1"/>
            <p:nvPr/>
          </p:nvSpPr>
          <p:spPr>
            <a:xfrm>
              <a:off x="3915832" y="469633"/>
              <a:ext cx="1169772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상영시간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9BB967-E786-5CE6-85CA-1AAC98926AA1}"/>
                </a:ext>
              </a:extLst>
            </p:cNvPr>
            <p:cNvSpPr txBox="1"/>
            <p:nvPr/>
          </p:nvSpPr>
          <p:spPr>
            <a:xfrm>
              <a:off x="5670490" y="665973"/>
              <a:ext cx="1377779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등급 번호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5717266-68D2-C94B-8234-A04923806E77}"/>
                </a:ext>
              </a:extLst>
            </p:cNvPr>
            <p:cNvCxnSpPr>
              <a:stCxn id="40" idx="2"/>
              <a:endCxn id="39" idx="0"/>
            </p:cNvCxnSpPr>
            <p:nvPr/>
          </p:nvCxnSpPr>
          <p:spPr>
            <a:xfrm>
              <a:off x="3768124" y="1544233"/>
              <a:ext cx="1380525" cy="494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C144166-1000-0992-8AEA-1800B09A6E31}"/>
                </a:ext>
              </a:extLst>
            </p:cNvPr>
            <p:cNvCxnSpPr>
              <a:stCxn id="44" idx="2"/>
              <a:endCxn id="39" idx="0"/>
            </p:cNvCxnSpPr>
            <p:nvPr/>
          </p:nvCxnSpPr>
          <p:spPr>
            <a:xfrm>
              <a:off x="4500718" y="878256"/>
              <a:ext cx="647931" cy="1160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4D70AD5-1164-B3C8-3CDB-E22F9917EE92}"/>
                </a:ext>
              </a:extLst>
            </p:cNvPr>
            <p:cNvCxnSpPr>
              <a:stCxn id="45" idx="2"/>
              <a:endCxn id="39" idx="0"/>
            </p:cNvCxnSpPr>
            <p:nvPr/>
          </p:nvCxnSpPr>
          <p:spPr>
            <a:xfrm flipH="1">
              <a:off x="5148649" y="1074596"/>
              <a:ext cx="1210731" cy="96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BBD91C3-FE9B-52CD-B456-3A634161FB0A}"/>
                </a:ext>
              </a:extLst>
            </p:cNvPr>
            <p:cNvCxnSpPr>
              <a:stCxn id="41" idx="1"/>
              <a:endCxn id="39" idx="0"/>
            </p:cNvCxnSpPr>
            <p:nvPr/>
          </p:nvCxnSpPr>
          <p:spPr>
            <a:xfrm flipH="1">
              <a:off x="5148649" y="1911548"/>
              <a:ext cx="888998" cy="127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977F016-8BA0-C5D8-650D-CFC4F42C7DE3}"/>
                </a:ext>
              </a:extLst>
            </p:cNvPr>
            <p:cNvCxnSpPr>
              <a:stCxn id="42" idx="2"/>
              <a:endCxn id="39" idx="0"/>
            </p:cNvCxnSpPr>
            <p:nvPr/>
          </p:nvCxnSpPr>
          <p:spPr>
            <a:xfrm flipH="1">
              <a:off x="5148649" y="617571"/>
              <a:ext cx="410347" cy="142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2EE0C2F-558B-1865-2656-388B0AFE618B}"/>
                </a:ext>
              </a:extLst>
            </p:cNvPr>
            <p:cNvCxnSpPr>
              <a:stCxn id="43" idx="1"/>
              <a:endCxn id="39" idx="0"/>
            </p:cNvCxnSpPr>
            <p:nvPr/>
          </p:nvCxnSpPr>
          <p:spPr>
            <a:xfrm flipH="1">
              <a:off x="5148649" y="1414971"/>
              <a:ext cx="1210730" cy="623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44E2478-552A-B4BB-FBD2-0E9FF422D4C4}"/>
              </a:ext>
            </a:extLst>
          </p:cNvPr>
          <p:cNvGrpSpPr/>
          <p:nvPr/>
        </p:nvGrpSpPr>
        <p:grpSpPr>
          <a:xfrm>
            <a:off x="8523215" y="3638234"/>
            <a:ext cx="3322137" cy="1747448"/>
            <a:chOff x="5852438" y="3268181"/>
            <a:chExt cx="3322137" cy="17474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5A696D-EC4F-540E-D01A-887CBA045484}"/>
                </a:ext>
              </a:extLst>
            </p:cNvPr>
            <p:cNvSpPr txBox="1"/>
            <p:nvPr/>
          </p:nvSpPr>
          <p:spPr>
            <a:xfrm>
              <a:off x="5852438" y="356979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영화리뷰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AD9224-A67B-7C2F-B57B-C04DC52259B4}"/>
                </a:ext>
              </a:extLst>
            </p:cNvPr>
            <p:cNvSpPr txBox="1"/>
            <p:nvPr/>
          </p:nvSpPr>
          <p:spPr>
            <a:xfrm>
              <a:off x="7498721" y="3268181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평점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2FDC768-6071-46B1-E3F8-D205344FC87B}"/>
                </a:ext>
              </a:extLst>
            </p:cNvPr>
            <p:cNvSpPr txBox="1"/>
            <p:nvPr/>
          </p:nvSpPr>
          <p:spPr>
            <a:xfrm>
              <a:off x="7371494" y="4607006"/>
              <a:ext cx="959019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예매율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1DD8C3-CE83-9149-4BCA-AD4EBA7D1985}"/>
                </a:ext>
              </a:extLst>
            </p:cNvPr>
            <p:cNvSpPr txBox="1"/>
            <p:nvPr/>
          </p:nvSpPr>
          <p:spPr>
            <a:xfrm>
              <a:off x="7706809" y="3924228"/>
              <a:ext cx="14677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관람객 리뷰</a:t>
              </a:r>
              <a:endParaRPr lang="ko-KR" altLang="en-US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7D70F27-6A12-9B70-275A-35B4AE87DBD9}"/>
                </a:ext>
              </a:extLst>
            </p:cNvPr>
            <p:cNvCxnSpPr>
              <a:stCxn id="53" idx="3"/>
              <a:endCxn id="54" idx="1"/>
            </p:cNvCxnSpPr>
            <p:nvPr/>
          </p:nvCxnSpPr>
          <p:spPr>
            <a:xfrm flipV="1">
              <a:off x="7022211" y="3472493"/>
              <a:ext cx="476510" cy="55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31DF3FA-3FE3-5587-5776-24ADC7C084BB}"/>
                </a:ext>
              </a:extLst>
            </p:cNvPr>
            <p:cNvCxnSpPr>
              <a:stCxn id="53" idx="3"/>
              <a:endCxn id="56" idx="1"/>
            </p:cNvCxnSpPr>
            <p:nvPr/>
          </p:nvCxnSpPr>
          <p:spPr>
            <a:xfrm>
              <a:off x="7022211" y="4031457"/>
              <a:ext cx="684598" cy="97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17D96B6-DD47-9D99-64C8-B612F0F7976F}"/>
                </a:ext>
              </a:extLst>
            </p:cNvPr>
            <p:cNvCxnSpPr>
              <a:stCxn id="53" idx="3"/>
              <a:endCxn id="55" idx="1"/>
            </p:cNvCxnSpPr>
            <p:nvPr/>
          </p:nvCxnSpPr>
          <p:spPr>
            <a:xfrm>
              <a:off x="7022211" y="4031457"/>
              <a:ext cx="349283" cy="779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55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1948AF-6693-4FE7-A3E2-F2D31FD9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E193E-4FC7-44E4-AE56-ECA5E89B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500" dirty="0"/>
              <a:t>계획 수립</a:t>
            </a:r>
            <a:endParaRPr lang="en-US" altLang="ko-KR" sz="1500" dirty="0"/>
          </a:p>
          <a:p>
            <a:pPr marL="0" latinLnBrk="0"/>
            <a:r>
              <a:rPr lang="en-US" altLang="ko-KR" sz="1500" dirty="0"/>
              <a:t>1-1 </a:t>
            </a:r>
            <a:r>
              <a:rPr lang="ko-KR" altLang="en-US" sz="1500" dirty="0"/>
              <a:t>개발주제</a:t>
            </a:r>
            <a:endParaRPr lang="en-US" altLang="ko-KR" sz="1500" dirty="0"/>
          </a:p>
          <a:p>
            <a:pPr marL="0" latinLnBrk="0"/>
            <a:r>
              <a:rPr lang="en-US" altLang="ko-KR" sz="1500" dirty="0"/>
              <a:t>1-2 </a:t>
            </a:r>
            <a:r>
              <a:rPr lang="ko-KR" altLang="en-US" sz="1500" dirty="0"/>
              <a:t>개발이유</a:t>
            </a:r>
            <a:endParaRPr lang="en-US" altLang="ko-KR" sz="1500" dirty="0"/>
          </a:p>
          <a:p>
            <a:pPr marL="0" latinLnBrk="0"/>
            <a:r>
              <a:rPr lang="en-US" altLang="ko-KR" sz="1500" dirty="0"/>
              <a:t>1-3 </a:t>
            </a:r>
            <a:r>
              <a:rPr lang="ko-KR" altLang="en-US" sz="1500" dirty="0"/>
              <a:t>자료조사</a:t>
            </a:r>
            <a:endParaRPr lang="en-US" altLang="ko-KR" sz="1500" dirty="0"/>
          </a:p>
          <a:p>
            <a:pPr marL="0" latinLnBrk="0"/>
            <a:r>
              <a:rPr lang="en-US" altLang="ko-KR" sz="1500" dirty="0"/>
              <a:t>1-4 </a:t>
            </a:r>
            <a:r>
              <a:rPr lang="ko-KR" altLang="en-US" sz="1500" dirty="0"/>
              <a:t>시스템의 필수요소</a:t>
            </a:r>
            <a:endParaRPr lang="en-US" altLang="ko-KR" sz="1500" dirty="0"/>
          </a:p>
          <a:p>
            <a:pPr marL="0" latinLnBrk="0"/>
            <a:endParaRPr lang="en-US" altLang="ko-KR" sz="1500" dirty="0"/>
          </a:p>
          <a:p>
            <a:pPr latinLnBrk="0"/>
            <a:r>
              <a:rPr lang="ko-KR" altLang="en-US" sz="1500" dirty="0"/>
              <a:t>개념설계</a:t>
            </a:r>
            <a:endParaRPr lang="en-US" altLang="ko-KR" sz="1500" dirty="0"/>
          </a:p>
          <a:p>
            <a:pPr marL="0" latinLnBrk="0"/>
            <a:r>
              <a:rPr lang="en-US" altLang="ko-KR" sz="1500" dirty="0"/>
              <a:t>2-1 </a:t>
            </a:r>
            <a:r>
              <a:rPr lang="ko-KR" altLang="en-US" sz="1500" dirty="0"/>
              <a:t>엔티티</a:t>
            </a:r>
            <a:r>
              <a:rPr lang="en-US" altLang="ko-KR" sz="1500" dirty="0"/>
              <a:t>&amp;</a:t>
            </a:r>
            <a:r>
              <a:rPr lang="ko-KR" altLang="en-US" sz="1500" dirty="0"/>
              <a:t>속성</a:t>
            </a:r>
            <a:endParaRPr lang="en-US" altLang="ko-KR" sz="1500" dirty="0"/>
          </a:p>
          <a:p>
            <a:pPr marL="0" latinLnBrk="0"/>
            <a:r>
              <a:rPr lang="en-US" altLang="ko-KR" sz="1500" dirty="0"/>
              <a:t>2-2 </a:t>
            </a:r>
            <a:r>
              <a:rPr lang="ko-KR" altLang="en-US" sz="1500" dirty="0"/>
              <a:t>관계</a:t>
            </a:r>
            <a:endParaRPr lang="en-US" altLang="ko-KR" sz="15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6F9A2DD-ACDA-4F3B-A2A9-29A25CEF2751}"/>
              </a:ext>
            </a:extLst>
          </p:cNvPr>
          <p:cNvSpPr txBox="1">
            <a:spLocks/>
          </p:cNvSpPr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1500" dirty="0"/>
              <a:t>ERD</a:t>
            </a:r>
          </a:p>
          <a:p>
            <a:pPr marL="0" latinLnBrk="0"/>
            <a:r>
              <a:rPr lang="en-US" altLang="ko-KR" sz="1500" dirty="0"/>
              <a:t>3-1 ERD</a:t>
            </a:r>
          </a:p>
          <a:p>
            <a:pPr marL="0" latinLnBrk="0"/>
            <a:r>
              <a:rPr lang="en-US" altLang="ko-KR" sz="1500" dirty="0"/>
              <a:t>3-2 TOAD ERD</a:t>
            </a:r>
          </a:p>
          <a:p>
            <a:pPr marL="0" latinLnBrk="0"/>
            <a:endParaRPr lang="en-US" altLang="ko-KR" sz="1500" dirty="0"/>
          </a:p>
          <a:p>
            <a:pPr marL="0" latinLnBrk="0"/>
            <a:r>
              <a:rPr lang="ko-KR" altLang="en-US" sz="1500" dirty="0"/>
              <a:t> 테이블 </a:t>
            </a:r>
            <a:endParaRPr lang="en-US" altLang="ko-KR" sz="1500" dirty="0"/>
          </a:p>
          <a:p>
            <a:pPr marL="0" latinLnBrk="0"/>
            <a:r>
              <a:rPr lang="en-US" altLang="ko-KR" sz="1500" dirty="0"/>
              <a:t>4-1 </a:t>
            </a:r>
            <a:r>
              <a:rPr lang="ko-KR" altLang="en-US" sz="1500" dirty="0"/>
              <a:t>테이블 생성</a:t>
            </a:r>
            <a:endParaRPr lang="en-US" altLang="ko-KR" sz="1500" dirty="0"/>
          </a:p>
          <a:p>
            <a:pPr marL="0" latinLnBrk="0"/>
            <a:r>
              <a:rPr lang="en-US" altLang="ko-KR" sz="1500" dirty="0"/>
              <a:t>4-2 </a:t>
            </a:r>
            <a:r>
              <a:rPr lang="ko-KR" altLang="en-US" sz="1500" dirty="0"/>
              <a:t>데이터입력</a:t>
            </a:r>
            <a:endParaRPr lang="en-US" altLang="ko-KR" sz="1500" dirty="0"/>
          </a:p>
          <a:p>
            <a:pPr marL="0" latinLnBrk="0"/>
            <a:r>
              <a:rPr lang="en-US" altLang="ko-KR" sz="1500" dirty="0"/>
              <a:t>4-3 </a:t>
            </a:r>
            <a:r>
              <a:rPr lang="ko-KR" altLang="en-US" sz="1500" dirty="0"/>
              <a:t>데이터 출력</a:t>
            </a:r>
            <a:endParaRPr lang="en-US" altLang="ko-KR" sz="1500" dirty="0"/>
          </a:p>
          <a:p>
            <a:pPr marL="0" latinLnBrk="0"/>
            <a:endParaRPr lang="en-US" altLang="ko-KR" sz="2400" dirty="0"/>
          </a:p>
          <a:p>
            <a:pPr marL="0" latinLnBrk="0"/>
            <a:r>
              <a:rPr lang="ko-KR" altLang="en-US" sz="1500" dirty="0"/>
              <a:t>데이터 활용</a:t>
            </a:r>
            <a:endParaRPr lang="en-US" altLang="ko-KR" sz="1500" dirty="0"/>
          </a:p>
          <a:p>
            <a:pPr marL="0" latinLnBrk="0"/>
            <a:r>
              <a:rPr lang="en-US" altLang="ko-KR" sz="1500" dirty="0"/>
              <a:t>5-1 </a:t>
            </a:r>
            <a:r>
              <a:rPr lang="ko-KR" altLang="en-US" sz="1500" dirty="0"/>
              <a:t>데이터 활용하기</a:t>
            </a:r>
            <a:endParaRPr lang="en-US" altLang="ko-KR" sz="1500" dirty="0"/>
          </a:p>
          <a:p>
            <a:pPr marL="0" latinLnBrk="0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2876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2-2 </a:t>
            </a:r>
            <a:r>
              <a:rPr lang="ko-KR" altLang="en-US" sz="3600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일대다관계</a:t>
            </a:r>
            <a:r>
              <a:rPr lang="en-US" altLang="ko-KR" sz="2000" dirty="0"/>
              <a:t>. </a:t>
            </a:r>
            <a:r>
              <a:rPr lang="ko-KR" altLang="en-US" sz="2000" dirty="0"/>
              <a:t>한 영화에 리뷰는 많은 평점이 생기지만</a:t>
            </a:r>
            <a:r>
              <a:rPr lang="en-US" altLang="ko-KR" sz="2000" dirty="0"/>
              <a:t>,</a:t>
            </a:r>
            <a:r>
              <a:rPr lang="ko-KR" altLang="en-US" sz="2000" dirty="0"/>
              <a:t> 리뷰는 영화 하나에 대해 리뷰가 생기기 때문이다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AD54103-6135-432D-C4E7-FA647FD8A597}"/>
              </a:ext>
            </a:extLst>
          </p:cNvPr>
          <p:cNvCxnSpPr>
            <a:cxnSpLocks/>
          </p:cNvCxnSpPr>
          <p:nvPr/>
        </p:nvCxnSpPr>
        <p:spPr>
          <a:xfrm flipV="1">
            <a:off x="4501180" y="4374797"/>
            <a:ext cx="4022035" cy="8854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43D87C-F5C1-D49F-214D-29F21377461B}"/>
              </a:ext>
            </a:extLst>
          </p:cNvPr>
          <p:cNvGrpSpPr/>
          <p:nvPr/>
        </p:nvGrpSpPr>
        <p:grpSpPr>
          <a:xfrm>
            <a:off x="1875368" y="2968926"/>
            <a:ext cx="4220632" cy="2753174"/>
            <a:chOff x="3107723" y="208948"/>
            <a:chExt cx="4220632" cy="275317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F6ED91-3AD0-FE25-82AC-639DA7ADC12D}"/>
                </a:ext>
              </a:extLst>
            </p:cNvPr>
            <p:cNvSpPr txBox="1"/>
            <p:nvPr/>
          </p:nvSpPr>
          <p:spPr>
            <a:xfrm>
              <a:off x="4563762" y="203879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336809-79AB-26C6-FBFC-4F18BF5EF035}"/>
                </a:ext>
              </a:extLst>
            </p:cNvPr>
            <p:cNvSpPr txBox="1"/>
            <p:nvPr/>
          </p:nvSpPr>
          <p:spPr>
            <a:xfrm>
              <a:off x="3107723" y="113561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영화 </a:t>
              </a:r>
              <a:r>
                <a:rPr lang="ko-KR" altLang="en-US" dirty="0"/>
                <a:t>번호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54F29A-15BA-FEB0-A2A8-FEC0A36DE338}"/>
                </a:ext>
              </a:extLst>
            </p:cNvPr>
            <p:cNvSpPr txBox="1"/>
            <p:nvPr/>
          </p:nvSpPr>
          <p:spPr>
            <a:xfrm>
              <a:off x="6037647" y="1707236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제목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517713-6B64-5B73-FFCD-4F14A64C52B6}"/>
                </a:ext>
              </a:extLst>
            </p:cNvPr>
            <p:cNvSpPr txBox="1"/>
            <p:nvPr/>
          </p:nvSpPr>
          <p:spPr>
            <a:xfrm>
              <a:off x="5111063" y="208948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평점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857D3-2BA6-A6E2-7B3C-98C9EEE9A067}"/>
                </a:ext>
              </a:extLst>
            </p:cNvPr>
            <p:cNvSpPr txBox="1"/>
            <p:nvPr/>
          </p:nvSpPr>
          <p:spPr>
            <a:xfrm>
              <a:off x="6359379" y="1210659"/>
              <a:ext cx="96897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개봉일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CE70E5-4B23-5EB3-4043-CCCDA79839F4}"/>
                </a:ext>
              </a:extLst>
            </p:cNvPr>
            <p:cNvSpPr txBox="1"/>
            <p:nvPr/>
          </p:nvSpPr>
          <p:spPr>
            <a:xfrm>
              <a:off x="3915832" y="469633"/>
              <a:ext cx="1169772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상영시간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9BB967-E786-5CE6-85CA-1AAC98926AA1}"/>
                </a:ext>
              </a:extLst>
            </p:cNvPr>
            <p:cNvSpPr txBox="1"/>
            <p:nvPr/>
          </p:nvSpPr>
          <p:spPr>
            <a:xfrm>
              <a:off x="5670490" y="665973"/>
              <a:ext cx="1377779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등급 번호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5717266-68D2-C94B-8234-A04923806E77}"/>
                </a:ext>
              </a:extLst>
            </p:cNvPr>
            <p:cNvCxnSpPr>
              <a:stCxn id="40" idx="2"/>
              <a:endCxn id="39" idx="0"/>
            </p:cNvCxnSpPr>
            <p:nvPr/>
          </p:nvCxnSpPr>
          <p:spPr>
            <a:xfrm>
              <a:off x="3768124" y="1544233"/>
              <a:ext cx="1380525" cy="494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C144166-1000-0992-8AEA-1800B09A6E31}"/>
                </a:ext>
              </a:extLst>
            </p:cNvPr>
            <p:cNvCxnSpPr>
              <a:stCxn id="44" idx="2"/>
              <a:endCxn id="39" idx="0"/>
            </p:cNvCxnSpPr>
            <p:nvPr/>
          </p:nvCxnSpPr>
          <p:spPr>
            <a:xfrm>
              <a:off x="4500718" y="878256"/>
              <a:ext cx="647931" cy="1160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4D70AD5-1164-B3C8-3CDB-E22F9917EE92}"/>
                </a:ext>
              </a:extLst>
            </p:cNvPr>
            <p:cNvCxnSpPr>
              <a:stCxn id="45" idx="2"/>
              <a:endCxn id="39" idx="0"/>
            </p:cNvCxnSpPr>
            <p:nvPr/>
          </p:nvCxnSpPr>
          <p:spPr>
            <a:xfrm flipH="1">
              <a:off x="5148649" y="1074596"/>
              <a:ext cx="1210731" cy="96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BBD91C3-FE9B-52CD-B456-3A634161FB0A}"/>
                </a:ext>
              </a:extLst>
            </p:cNvPr>
            <p:cNvCxnSpPr>
              <a:stCxn id="41" idx="1"/>
              <a:endCxn id="39" idx="0"/>
            </p:cNvCxnSpPr>
            <p:nvPr/>
          </p:nvCxnSpPr>
          <p:spPr>
            <a:xfrm flipH="1">
              <a:off x="5148649" y="1911548"/>
              <a:ext cx="888998" cy="127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977F016-8BA0-C5D8-650D-CFC4F42C7DE3}"/>
                </a:ext>
              </a:extLst>
            </p:cNvPr>
            <p:cNvCxnSpPr>
              <a:stCxn id="42" idx="2"/>
              <a:endCxn id="39" idx="0"/>
            </p:cNvCxnSpPr>
            <p:nvPr/>
          </p:nvCxnSpPr>
          <p:spPr>
            <a:xfrm flipH="1">
              <a:off x="5148649" y="617571"/>
              <a:ext cx="410347" cy="142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2EE0C2F-558B-1865-2656-388B0AFE618B}"/>
                </a:ext>
              </a:extLst>
            </p:cNvPr>
            <p:cNvCxnSpPr>
              <a:stCxn id="43" idx="1"/>
              <a:endCxn id="39" idx="0"/>
            </p:cNvCxnSpPr>
            <p:nvPr/>
          </p:nvCxnSpPr>
          <p:spPr>
            <a:xfrm flipH="1">
              <a:off x="5148649" y="1414971"/>
              <a:ext cx="1210730" cy="623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44E2478-552A-B4BB-FBD2-0E9FF422D4C4}"/>
              </a:ext>
            </a:extLst>
          </p:cNvPr>
          <p:cNvGrpSpPr/>
          <p:nvPr/>
        </p:nvGrpSpPr>
        <p:grpSpPr>
          <a:xfrm>
            <a:off x="8523215" y="3638234"/>
            <a:ext cx="3322137" cy="1747448"/>
            <a:chOff x="5852438" y="3268181"/>
            <a:chExt cx="3322137" cy="17474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55A696D-EC4F-540E-D01A-887CBA045484}"/>
                </a:ext>
              </a:extLst>
            </p:cNvPr>
            <p:cNvSpPr txBox="1"/>
            <p:nvPr/>
          </p:nvSpPr>
          <p:spPr>
            <a:xfrm>
              <a:off x="5852438" y="356979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영화리뷰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AD9224-A67B-7C2F-B57B-C04DC52259B4}"/>
                </a:ext>
              </a:extLst>
            </p:cNvPr>
            <p:cNvSpPr txBox="1"/>
            <p:nvPr/>
          </p:nvSpPr>
          <p:spPr>
            <a:xfrm>
              <a:off x="7498721" y="3268181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평점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2FDC768-6071-46B1-E3F8-D205344FC87B}"/>
                </a:ext>
              </a:extLst>
            </p:cNvPr>
            <p:cNvSpPr txBox="1"/>
            <p:nvPr/>
          </p:nvSpPr>
          <p:spPr>
            <a:xfrm>
              <a:off x="7371494" y="4607006"/>
              <a:ext cx="959019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예매율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1DD8C3-CE83-9149-4BCA-AD4EBA7D1985}"/>
                </a:ext>
              </a:extLst>
            </p:cNvPr>
            <p:cNvSpPr txBox="1"/>
            <p:nvPr/>
          </p:nvSpPr>
          <p:spPr>
            <a:xfrm>
              <a:off x="7706809" y="3924228"/>
              <a:ext cx="14677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관람객 리뷰</a:t>
              </a:r>
              <a:endParaRPr lang="ko-KR" altLang="en-US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7D70F27-6A12-9B70-275A-35B4AE87DBD9}"/>
                </a:ext>
              </a:extLst>
            </p:cNvPr>
            <p:cNvCxnSpPr>
              <a:stCxn id="53" idx="3"/>
              <a:endCxn id="54" idx="1"/>
            </p:cNvCxnSpPr>
            <p:nvPr/>
          </p:nvCxnSpPr>
          <p:spPr>
            <a:xfrm flipV="1">
              <a:off x="7022211" y="3472493"/>
              <a:ext cx="476510" cy="55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31DF3FA-3FE3-5587-5776-24ADC7C084BB}"/>
                </a:ext>
              </a:extLst>
            </p:cNvPr>
            <p:cNvCxnSpPr>
              <a:stCxn id="53" idx="3"/>
              <a:endCxn id="56" idx="1"/>
            </p:cNvCxnSpPr>
            <p:nvPr/>
          </p:nvCxnSpPr>
          <p:spPr>
            <a:xfrm>
              <a:off x="7022211" y="4031457"/>
              <a:ext cx="684598" cy="97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17D96B6-DD47-9D99-64C8-B612F0F7976F}"/>
                </a:ext>
              </a:extLst>
            </p:cNvPr>
            <p:cNvCxnSpPr>
              <a:stCxn id="53" idx="3"/>
              <a:endCxn id="55" idx="1"/>
            </p:cNvCxnSpPr>
            <p:nvPr/>
          </p:nvCxnSpPr>
          <p:spPr>
            <a:xfrm>
              <a:off x="7022211" y="4031457"/>
              <a:ext cx="349283" cy="779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38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2-2 </a:t>
            </a:r>
            <a:r>
              <a:rPr lang="ko-KR" altLang="en-US" sz="3600" dirty="0"/>
              <a:t>관계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AD54103-6135-432D-C4E7-FA647FD8A597}"/>
              </a:ext>
            </a:extLst>
          </p:cNvPr>
          <p:cNvCxnSpPr>
            <a:cxnSpLocks/>
          </p:cNvCxnSpPr>
          <p:nvPr/>
        </p:nvCxnSpPr>
        <p:spPr>
          <a:xfrm flipV="1">
            <a:off x="4501180" y="4374797"/>
            <a:ext cx="4022035" cy="8854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BB612B-169E-E690-EB5B-8096613A42CA}"/>
              </a:ext>
            </a:extLst>
          </p:cNvPr>
          <p:cNvSpPr txBox="1"/>
          <p:nvPr/>
        </p:nvSpPr>
        <p:spPr>
          <a:xfrm>
            <a:off x="931178" y="1670241"/>
            <a:ext cx="9328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다대다 관계이다</a:t>
            </a:r>
            <a:r>
              <a:rPr lang="en-US" altLang="ko-KR" dirty="0"/>
              <a:t>. </a:t>
            </a:r>
            <a:r>
              <a:rPr lang="ko-KR" altLang="en-US" dirty="0"/>
              <a:t>하나의 영화는 여러 장르를 가질 수 있고</a:t>
            </a:r>
            <a:r>
              <a:rPr lang="en-US" altLang="ko-KR" dirty="0"/>
              <a:t>, </a:t>
            </a:r>
            <a:r>
              <a:rPr lang="ko-KR" altLang="en-US" dirty="0"/>
              <a:t>하나의 장르에 여러 개의 영화를 포함할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39D754-1B3A-2A26-F99A-5123DB1A28D6}"/>
              </a:ext>
            </a:extLst>
          </p:cNvPr>
          <p:cNvGrpSpPr/>
          <p:nvPr/>
        </p:nvGrpSpPr>
        <p:grpSpPr>
          <a:xfrm>
            <a:off x="1875368" y="2998210"/>
            <a:ext cx="4220632" cy="2753174"/>
            <a:chOff x="3107723" y="208948"/>
            <a:chExt cx="4220632" cy="27531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92024-4B9B-6B9A-6869-73497A88F23F}"/>
                </a:ext>
              </a:extLst>
            </p:cNvPr>
            <p:cNvSpPr txBox="1"/>
            <p:nvPr/>
          </p:nvSpPr>
          <p:spPr>
            <a:xfrm>
              <a:off x="4563762" y="203879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644D9D-4211-7861-2698-3B94110FA37D}"/>
                </a:ext>
              </a:extLst>
            </p:cNvPr>
            <p:cNvSpPr txBox="1"/>
            <p:nvPr/>
          </p:nvSpPr>
          <p:spPr>
            <a:xfrm>
              <a:off x="3107723" y="113561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영화 </a:t>
              </a:r>
              <a:r>
                <a:rPr lang="ko-KR" altLang="en-US" dirty="0"/>
                <a:t>번호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5E3F36-87EF-93E5-8917-9929D330C415}"/>
                </a:ext>
              </a:extLst>
            </p:cNvPr>
            <p:cNvSpPr txBox="1"/>
            <p:nvPr/>
          </p:nvSpPr>
          <p:spPr>
            <a:xfrm>
              <a:off x="6037647" y="1707236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CE6953-D924-D4B2-BD8C-AA699FB23C8E}"/>
                </a:ext>
              </a:extLst>
            </p:cNvPr>
            <p:cNvSpPr txBox="1"/>
            <p:nvPr/>
          </p:nvSpPr>
          <p:spPr>
            <a:xfrm>
              <a:off x="5111063" y="208948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F7B23E-FEDC-7918-B2B7-CA4FE7913A2B}"/>
                </a:ext>
              </a:extLst>
            </p:cNvPr>
            <p:cNvSpPr txBox="1"/>
            <p:nvPr/>
          </p:nvSpPr>
          <p:spPr>
            <a:xfrm>
              <a:off x="6359379" y="1210659"/>
              <a:ext cx="96897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개봉일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32CEC6-DEF6-0825-CA06-10CFDD89D0B0}"/>
                </a:ext>
              </a:extLst>
            </p:cNvPr>
            <p:cNvSpPr txBox="1"/>
            <p:nvPr/>
          </p:nvSpPr>
          <p:spPr>
            <a:xfrm>
              <a:off x="3915832" y="469633"/>
              <a:ext cx="1169772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상영시간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3C7ADC-3EB5-4EF6-C0C6-6F21E34C0336}"/>
                </a:ext>
              </a:extLst>
            </p:cNvPr>
            <p:cNvSpPr txBox="1"/>
            <p:nvPr/>
          </p:nvSpPr>
          <p:spPr>
            <a:xfrm>
              <a:off x="5670490" y="665973"/>
              <a:ext cx="1377779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등급 번호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46ECFBA-CF9C-8C68-F78D-D3E17C57B2CC}"/>
                </a:ext>
              </a:extLst>
            </p:cNvPr>
            <p:cNvCxnSpPr>
              <a:stCxn id="14" idx="2"/>
              <a:endCxn id="13" idx="0"/>
            </p:cNvCxnSpPr>
            <p:nvPr/>
          </p:nvCxnSpPr>
          <p:spPr>
            <a:xfrm>
              <a:off x="3768124" y="1544233"/>
              <a:ext cx="1380525" cy="494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3377F55-E1E9-3CDD-50AB-8D6758F665BF}"/>
                </a:ext>
              </a:extLst>
            </p:cNvPr>
            <p:cNvCxnSpPr>
              <a:stCxn id="25" idx="2"/>
              <a:endCxn id="13" idx="0"/>
            </p:cNvCxnSpPr>
            <p:nvPr/>
          </p:nvCxnSpPr>
          <p:spPr>
            <a:xfrm>
              <a:off x="4500718" y="878256"/>
              <a:ext cx="647931" cy="1160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ADBF01-4E3F-79D3-4018-DA5DB9A41FC7}"/>
                </a:ext>
              </a:extLst>
            </p:cNvPr>
            <p:cNvCxnSpPr>
              <a:stCxn id="26" idx="2"/>
              <a:endCxn id="13" idx="0"/>
            </p:cNvCxnSpPr>
            <p:nvPr/>
          </p:nvCxnSpPr>
          <p:spPr>
            <a:xfrm flipH="1">
              <a:off x="5148649" y="1074596"/>
              <a:ext cx="1210731" cy="96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71A610A-A935-0A48-A762-9E11D9FFBC55}"/>
                </a:ext>
              </a:extLst>
            </p:cNvPr>
            <p:cNvCxnSpPr>
              <a:stCxn id="15" idx="1"/>
              <a:endCxn id="13" idx="0"/>
            </p:cNvCxnSpPr>
            <p:nvPr/>
          </p:nvCxnSpPr>
          <p:spPr>
            <a:xfrm flipH="1">
              <a:off x="5148649" y="1911548"/>
              <a:ext cx="888998" cy="127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EC93D3B-840C-981C-5BB4-3DCC4E7F4130}"/>
                </a:ext>
              </a:extLst>
            </p:cNvPr>
            <p:cNvCxnSpPr>
              <a:stCxn id="17" idx="2"/>
              <a:endCxn id="13" idx="0"/>
            </p:cNvCxnSpPr>
            <p:nvPr/>
          </p:nvCxnSpPr>
          <p:spPr>
            <a:xfrm flipH="1">
              <a:off x="5148649" y="617571"/>
              <a:ext cx="410347" cy="142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CA6F0B2-6E8F-76F7-BBB8-CEB605903C74}"/>
                </a:ext>
              </a:extLst>
            </p:cNvPr>
            <p:cNvCxnSpPr>
              <a:stCxn id="21" idx="1"/>
              <a:endCxn id="13" idx="0"/>
            </p:cNvCxnSpPr>
            <p:nvPr/>
          </p:nvCxnSpPr>
          <p:spPr>
            <a:xfrm flipH="1">
              <a:off x="5148649" y="1414971"/>
              <a:ext cx="1210730" cy="623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15A6C00-DD4B-1BB3-B64D-C9877F331598}"/>
              </a:ext>
            </a:extLst>
          </p:cNvPr>
          <p:cNvGrpSpPr/>
          <p:nvPr/>
        </p:nvGrpSpPr>
        <p:grpSpPr>
          <a:xfrm>
            <a:off x="6827368" y="4057443"/>
            <a:ext cx="4633264" cy="2026317"/>
            <a:chOff x="3948003" y="4800127"/>
            <a:chExt cx="4633264" cy="20263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2E094C-668A-5B2F-ED79-793D8E178D4F}"/>
                </a:ext>
              </a:extLst>
            </p:cNvPr>
            <p:cNvSpPr txBox="1"/>
            <p:nvPr/>
          </p:nvSpPr>
          <p:spPr>
            <a:xfrm>
              <a:off x="5617973" y="4800127"/>
              <a:ext cx="1482811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 장르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34A17EC-8CE0-A13E-1D67-686CB480A5D5}"/>
                </a:ext>
              </a:extLst>
            </p:cNvPr>
            <p:cNvSpPr txBox="1"/>
            <p:nvPr/>
          </p:nvSpPr>
          <p:spPr>
            <a:xfrm>
              <a:off x="5852438" y="6417821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장르 번호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93ED87-2E87-5BB4-41CE-32C0BB22CABB}"/>
                </a:ext>
              </a:extLst>
            </p:cNvPr>
            <p:cNvSpPr txBox="1"/>
            <p:nvPr/>
          </p:nvSpPr>
          <p:spPr>
            <a:xfrm>
              <a:off x="7260466" y="603641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 번호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D5E2A8-8EF5-DED2-FA77-D069F59203DA}"/>
                </a:ext>
              </a:extLst>
            </p:cNvPr>
            <p:cNvSpPr txBox="1"/>
            <p:nvPr/>
          </p:nvSpPr>
          <p:spPr>
            <a:xfrm>
              <a:off x="3948003" y="6001790"/>
              <a:ext cx="1828920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 장르 번호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6CD9B0B-CB7E-7FD8-C4B0-A87BAAC81A3E}"/>
                </a:ext>
              </a:extLst>
            </p:cNvPr>
            <p:cNvCxnSpPr>
              <a:stCxn id="37" idx="0"/>
              <a:endCxn id="34" idx="2"/>
            </p:cNvCxnSpPr>
            <p:nvPr/>
          </p:nvCxnSpPr>
          <p:spPr>
            <a:xfrm flipV="1">
              <a:off x="4862463" y="5723457"/>
              <a:ext cx="1496916" cy="278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25E753D-137C-3EFB-D002-46455B11A38A}"/>
                </a:ext>
              </a:extLst>
            </p:cNvPr>
            <p:cNvCxnSpPr>
              <a:stCxn id="35" idx="0"/>
              <a:endCxn id="34" idx="2"/>
            </p:cNvCxnSpPr>
            <p:nvPr/>
          </p:nvCxnSpPr>
          <p:spPr>
            <a:xfrm flipH="1" flipV="1">
              <a:off x="6359379" y="5723457"/>
              <a:ext cx="153460" cy="694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B7929BC-F711-F81A-B14B-A07B5051AFD0}"/>
                </a:ext>
              </a:extLst>
            </p:cNvPr>
            <p:cNvCxnSpPr>
              <a:stCxn id="36" idx="0"/>
              <a:endCxn id="34" idx="2"/>
            </p:cNvCxnSpPr>
            <p:nvPr/>
          </p:nvCxnSpPr>
          <p:spPr>
            <a:xfrm flipH="1" flipV="1">
              <a:off x="6359379" y="5723457"/>
              <a:ext cx="1561488" cy="312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23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 ERD </a:t>
            </a:r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B0C1843-3126-4930-9EAE-7CB32E343F82}"/>
              </a:ext>
            </a:extLst>
          </p:cNvPr>
          <p:cNvGrpSpPr/>
          <p:nvPr/>
        </p:nvGrpSpPr>
        <p:grpSpPr>
          <a:xfrm>
            <a:off x="4022273" y="69305"/>
            <a:ext cx="4147453" cy="2912456"/>
            <a:chOff x="3149112" y="49666"/>
            <a:chExt cx="4147453" cy="291245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B564C9-3407-41EC-A78B-2BB87434FCAB}"/>
                </a:ext>
              </a:extLst>
            </p:cNvPr>
            <p:cNvSpPr txBox="1"/>
            <p:nvPr/>
          </p:nvSpPr>
          <p:spPr>
            <a:xfrm>
              <a:off x="4563762" y="203879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영화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0D5C6E-75CC-4F2F-9A7D-FF72F933C1DD}"/>
                </a:ext>
              </a:extLst>
            </p:cNvPr>
            <p:cNvSpPr txBox="1"/>
            <p:nvPr/>
          </p:nvSpPr>
          <p:spPr>
            <a:xfrm>
              <a:off x="3149112" y="991641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영화제목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35B45E-F545-4F11-99EA-62B49EC0A906}"/>
                </a:ext>
              </a:extLst>
            </p:cNvPr>
            <p:cNvSpPr txBox="1"/>
            <p:nvPr/>
          </p:nvSpPr>
          <p:spPr>
            <a:xfrm>
              <a:off x="6400699" y="1339921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평점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E52C5A6-7644-4AB5-A81D-2C6A1EB32105}"/>
                </a:ext>
              </a:extLst>
            </p:cNvPr>
            <p:cNvSpPr txBox="1"/>
            <p:nvPr/>
          </p:nvSpPr>
          <p:spPr>
            <a:xfrm>
              <a:off x="4093695" y="483407"/>
              <a:ext cx="96897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개봉일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0DD55FF-D627-46DF-8534-A8402F911AFD}"/>
                </a:ext>
              </a:extLst>
            </p:cNvPr>
            <p:cNvSpPr txBox="1"/>
            <p:nvPr/>
          </p:nvSpPr>
          <p:spPr>
            <a:xfrm>
              <a:off x="4867565" y="49666"/>
              <a:ext cx="1169772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상영시간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87937C-D754-4BDE-92D6-BC498F033A1A}"/>
                </a:ext>
              </a:extLst>
            </p:cNvPr>
            <p:cNvSpPr txBox="1"/>
            <p:nvPr/>
          </p:nvSpPr>
          <p:spPr>
            <a:xfrm>
              <a:off x="5710738" y="623126"/>
              <a:ext cx="1514758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관람가 등급</a:t>
              </a:r>
              <a:endParaRPr lang="ko-KR" altLang="en-US" dirty="0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9CFEEFB-C8D9-4F3F-A0C6-E99D75AF0AC5}"/>
                </a:ext>
              </a:extLst>
            </p:cNvPr>
            <p:cNvCxnSpPr>
              <a:stCxn id="88" idx="2"/>
              <a:endCxn id="86" idx="0"/>
            </p:cNvCxnSpPr>
            <p:nvPr/>
          </p:nvCxnSpPr>
          <p:spPr>
            <a:xfrm>
              <a:off x="3809513" y="1400264"/>
              <a:ext cx="1339136" cy="638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43C5D61-9320-4826-9A56-03A599E7F045}"/>
                </a:ext>
              </a:extLst>
            </p:cNvPr>
            <p:cNvCxnSpPr>
              <a:stCxn id="92" idx="2"/>
              <a:endCxn id="86" idx="0"/>
            </p:cNvCxnSpPr>
            <p:nvPr/>
          </p:nvCxnSpPr>
          <p:spPr>
            <a:xfrm flipH="1">
              <a:off x="5148649" y="458289"/>
              <a:ext cx="303802" cy="1580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6A22BFF-7679-429B-9F16-65A2F8C057C9}"/>
                </a:ext>
              </a:extLst>
            </p:cNvPr>
            <p:cNvCxnSpPr>
              <a:cxnSpLocks/>
              <a:stCxn id="93" idx="2"/>
              <a:endCxn id="86" idx="0"/>
            </p:cNvCxnSpPr>
            <p:nvPr/>
          </p:nvCxnSpPr>
          <p:spPr>
            <a:xfrm flipH="1">
              <a:off x="5148649" y="1031749"/>
              <a:ext cx="1319468" cy="100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B0BF61B0-62FE-431C-B1CA-369BCB3EC77E}"/>
                </a:ext>
              </a:extLst>
            </p:cNvPr>
            <p:cNvCxnSpPr>
              <a:cxnSpLocks/>
              <a:stCxn id="90" idx="1"/>
              <a:endCxn id="86" idx="0"/>
            </p:cNvCxnSpPr>
            <p:nvPr/>
          </p:nvCxnSpPr>
          <p:spPr>
            <a:xfrm flipH="1">
              <a:off x="5148649" y="1544233"/>
              <a:ext cx="1252050" cy="494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FB3E0070-7367-4243-83AB-54B5F82F4BF4}"/>
                </a:ext>
              </a:extLst>
            </p:cNvPr>
            <p:cNvCxnSpPr>
              <a:cxnSpLocks/>
              <a:stCxn id="91" idx="2"/>
              <a:endCxn id="86" idx="0"/>
            </p:cNvCxnSpPr>
            <p:nvPr/>
          </p:nvCxnSpPr>
          <p:spPr>
            <a:xfrm>
              <a:off x="4578183" y="892030"/>
              <a:ext cx="570466" cy="1146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294442B-21F2-4962-96F0-6D5F11816947}"/>
              </a:ext>
            </a:extLst>
          </p:cNvPr>
          <p:cNvGrpSpPr/>
          <p:nvPr/>
        </p:nvGrpSpPr>
        <p:grpSpPr>
          <a:xfrm>
            <a:off x="3882211" y="3787553"/>
            <a:ext cx="4789389" cy="3001142"/>
            <a:chOff x="6895650" y="994893"/>
            <a:chExt cx="4789389" cy="3001142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DCF69FB-0F23-4846-B53A-ECEFDF4C4E3A}"/>
                </a:ext>
              </a:extLst>
            </p:cNvPr>
            <p:cNvGrpSpPr/>
            <p:nvPr/>
          </p:nvGrpSpPr>
          <p:grpSpPr>
            <a:xfrm>
              <a:off x="6895650" y="994893"/>
              <a:ext cx="4094592" cy="3001142"/>
              <a:chOff x="3368249" y="-2354885"/>
              <a:chExt cx="4094592" cy="300114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A71A46B-B3AA-4297-A3E5-1971682D3C40}"/>
                  </a:ext>
                </a:extLst>
              </p:cNvPr>
              <p:cNvSpPr txBox="1"/>
              <p:nvPr/>
            </p:nvSpPr>
            <p:spPr>
              <a:xfrm>
                <a:off x="4699229" y="-2354885"/>
                <a:ext cx="1169773" cy="9233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altLang="ko-KR" dirty="0"/>
              </a:p>
              <a:p>
                <a:pPr algn="ctr"/>
                <a:r>
                  <a:rPr lang="ko-KR" altLang="en-US" dirty="0"/>
                  <a:t>사용자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904DA32-2CB7-4442-B6BF-0813F20C7C20}"/>
                  </a:ext>
                </a:extLst>
              </p:cNvPr>
              <p:cNvSpPr txBox="1"/>
              <p:nvPr/>
            </p:nvSpPr>
            <p:spPr>
              <a:xfrm>
                <a:off x="3368249" y="-1217467"/>
                <a:ext cx="1320801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사용자 </a:t>
                </a:r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9104D99-145F-41E1-9B89-91C7EE811B6B}"/>
                  </a:ext>
                </a:extLst>
              </p:cNvPr>
              <p:cNvSpPr txBox="1"/>
              <p:nvPr/>
            </p:nvSpPr>
            <p:spPr>
              <a:xfrm>
                <a:off x="4747169" y="-261930"/>
                <a:ext cx="895866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이름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8FAAD0E-4BDB-4012-A09C-3353D1E88287}"/>
                  </a:ext>
                </a:extLst>
              </p:cNvPr>
              <p:cNvSpPr txBox="1"/>
              <p:nvPr/>
            </p:nvSpPr>
            <p:spPr>
              <a:xfrm>
                <a:off x="5432714" y="237634"/>
                <a:ext cx="968976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이메일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BE0F242-2FB6-4A4D-B1FF-771916C4F563}"/>
                  </a:ext>
                </a:extLst>
              </p:cNvPr>
              <p:cNvSpPr txBox="1"/>
              <p:nvPr/>
            </p:nvSpPr>
            <p:spPr>
              <a:xfrm>
                <a:off x="3993994" y="-726533"/>
                <a:ext cx="1169772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비밀번호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650E932-FAA6-4C19-AA2E-8804AE6C436E}"/>
                  </a:ext>
                </a:extLst>
              </p:cNvPr>
              <p:cNvSpPr txBox="1"/>
              <p:nvPr/>
            </p:nvSpPr>
            <p:spPr>
              <a:xfrm>
                <a:off x="5948083" y="-292283"/>
                <a:ext cx="1514758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선호 장르</a:t>
                </a:r>
              </a:p>
            </p:txBody>
          </p: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304E3F18-F550-46B4-A0CC-5B18D4952A18}"/>
                  </a:ext>
                </a:extLst>
              </p:cNvPr>
              <p:cNvCxnSpPr>
                <a:cxnSpLocks/>
                <a:stCxn id="107" idx="0"/>
                <a:endCxn id="106" idx="2"/>
              </p:cNvCxnSpPr>
              <p:nvPr/>
            </p:nvCxnSpPr>
            <p:spPr>
              <a:xfrm flipV="1">
                <a:off x="4028650" y="-1431555"/>
                <a:ext cx="1255466" cy="214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02ED270B-789A-43C7-9F0A-37496E23B9A4}"/>
                  </a:ext>
                </a:extLst>
              </p:cNvPr>
              <p:cNvCxnSpPr>
                <a:cxnSpLocks/>
                <a:stCxn id="111" idx="0"/>
                <a:endCxn id="106" idx="2"/>
              </p:cNvCxnSpPr>
              <p:nvPr/>
            </p:nvCxnSpPr>
            <p:spPr>
              <a:xfrm flipV="1">
                <a:off x="4578880" y="-1431555"/>
                <a:ext cx="705236" cy="70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EE8AAE46-5121-409E-915E-5256CF79CFD2}"/>
                  </a:ext>
                </a:extLst>
              </p:cNvPr>
              <p:cNvCxnSpPr>
                <a:cxnSpLocks/>
                <a:stCxn id="112" idx="0"/>
                <a:endCxn id="106" idx="2"/>
              </p:cNvCxnSpPr>
              <p:nvPr/>
            </p:nvCxnSpPr>
            <p:spPr>
              <a:xfrm flipH="1" flipV="1">
                <a:off x="5284116" y="-1431555"/>
                <a:ext cx="1421346" cy="1139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2BA20AFD-6006-4987-B70C-A79E7EA4180B}"/>
                  </a:ext>
                </a:extLst>
              </p:cNvPr>
              <p:cNvCxnSpPr>
                <a:cxnSpLocks/>
                <a:stCxn id="109" idx="0"/>
                <a:endCxn id="106" idx="2"/>
              </p:cNvCxnSpPr>
              <p:nvPr/>
            </p:nvCxnSpPr>
            <p:spPr>
              <a:xfrm flipV="1">
                <a:off x="5195102" y="-1431555"/>
                <a:ext cx="89014" cy="1169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BDAE18BB-2BAB-4D38-9FBE-CD8E9C6101A2}"/>
                  </a:ext>
                </a:extLst>
              </p:cNvPr>
              <p:cNvCxnSpPr>
                <a:cxnSpLocks/>
                <a:stCxn id="110" idx="0"/>
                <a:endCxn id="106" idx="2"/>
              </p:cNvCxnSpPr>
              <p:nvPr/>
            </p:nvCxnSpPr>
            <p:spPr>
              <a:xfrm flipH="1" flipV="1">
                <a:off x="5284116" y="-1431555"/>
                <a:ext cx="633086" cy="1669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5E43E5-F669-455A-8C1C-05C0F811DFE7}"/>
                </a:ext>
              </a:extLst>
            </p:cNvPr>
            <p:cNvSpPr txBox="1"/>
            <p:nvPr/>
          </p:nvSpPr>
          <p:spPr>
            <a:xfrm>
              <a:off x="9964085" y="2323266"/>
              <a:ext cx="1720954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좋아하는 배우</a:t>
              </a: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18B869E-2954-4ED1-AD83-59D443575BDD}"/>
                </a:ext>
              </a:extLst>
            </p:cNvPr>
            <p:cNvCxnSpPr>
              <a:cxnSpLocks/>
              <a:stCxn id="104" idx="0"/>
              <a:endCxn id="106" idx="2"/>
            </p:cNvCxnSpPr>
            <p:nvPr/>
          </p:nvCxnSpPr>
          <p:spPr>
            <a:xfrm flipH="1" flipV="1">
              <a:off x="8811517" y="1918223"/>
              <a:ext cx="2013045" cy="405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DAD4BF2-425D-48D1-9E8E-F3D74A7E4AE4}"/>
              </a:ext>
            </a:extLst>
          </p:cNvPr>
          <p:cNvGrpSpPr/>
          <p:nvPr/>
        </p:nvGrpSpPr>
        <p:grpSpPr>
          <a:xfrm>
            <a:off x="9062797" y="4690220"/>
            <a:ext cx="3000807" cy="2069562"/>
            <a:chOff x="6273128" y="3322502"/>
            <a:chExt cx="3000807" cy="2069562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81A55D2-A80B-4164-9771-F1A0B8C4F658}"/>
                </a:ext>
              </a:extLst>
            </p:cNvPr>
            <p:cNvGrpSpPr/>
            <p:nvPr/>
          </p:nvGrpSpPr>
          <p:grpSpPr>
            <a:xfrm>
              <a:off x="6273128" y="3322502"/>
              <a:ext cx="2099706" cy="2069562"/>
              <a:chOff x="9855227" y="2047376"/>
              <a:chExt cx="2099706" cy="2069562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5E1EB9C-5466-492C-8BF3-8236479A4555}"/>
                  </a:ext>
                </a:extLst>
              </p:cNvPr>
              <p:cNvSpPr txBox="1"/>
              <p:nvPr/>
            </p:nvSpPr>
            <p:spPr>
              <a:xfrm>
                <a:off x="10501642" y="2047376"/>
                <a:ext cx="1169773" cy="9233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altLang="ko-KR" dirty="0"/>
              </a:p>
              <a:p>
                <a:pPr algn="ctr"/>
                <a:r>
                  <a:rPr lang="ko-KR" altLang="en-US" dirty="0"/>
                  <a:t>배우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F9AD787-99BD-4466-AC6A-F5B87474F132}"/>
                  </a:ext>
                </a:extLst>
              </p:cNvPr>
              <p:cNvSpPr txBox="1"/>
              <p:nvPr/>
            </p:nvSpPr>
            <p:spPr>
              <a:xfrm>
                <a:off x="10634132" y="3708315"/>
                <a:ext cx="1320801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배우 </a:t>
                </a:r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92C5070-85B6-46C5-B417-25C1ED135A3D}"/>
                  </a:ext>
                </a:extLst>
              </p:cNvPr>
              <p:cNvSpPr txBox="1"/>
              <p:nvPr/>
            </p:nvSpPr>
            <p:spPr>
              <a:xfrm>
                <a:off x="9855227" y="3202802"/>
                <a:ext cx="990602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이름</a:t>
                </a:r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8B1696E-15FB-4848-8BB0-37086DE7A568}"/>
                  </a:ext>
                </a:extLst>
              </p:cNvPr>
              <p:cNvCxnSpPr>
                <a:stCxn id="131" idx="0"/>
                <a:endCxn id="128" idx="2"/>
              </p:cNvCxnSpPr>
              <p:nvPr/>
            </p:nvCxnSpPr>
            <p:spPr>
              <a:xfrm flipV="1">
                <a:off x="10350528" y="2970706"/>
                <a:ext cx="736001" cy="232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2B33DA9-5D4F-40E7-B86A-0AF0B29173CB}"/>
                  </a:ext>
                </a:extLst>
              </p:cNvPr>
              <p:cNvCxnSpPr>
                <a:stCxn id="130" idx="0"/>
                <a:endCxn id="128" idx="2"/>
              </p:cNvCxnSpPr>
              <p:nvPr/>
            </p:nvCxnSpPr>
            <p:spPr>
              <a:xfrm flipH="1" flipV="1">
                <a:off x="11086529" y="2970706"/>
                <a:ext cx="208004" cy="7376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A6AD31-2D4B-4E92-8ABF-8A9DF22F2A80}"/>
                </a:ext>
              </a:extLst>
            </p:cNvPr>
            <p:cNvSpPr txBox="1"/>
            <p:nvPr/>
          </p:nvSpPr>
          <p:spPr>
            <a:xfrm>
              <a:off x="7953134" y="4457569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 사용자 </a:t>
              </a:r>
              <a:r>
                <a:rPr lang="en-US" altLang="ko-KR" dirty="0"/>
                <a:t>ID</a:t>
              </a:r>
              <a:endParaRPr lang="ko-KR" altLang="en-US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38AFEA15-F5B0-43F2-BCBE-7C30A2375F61}"/>
                </a:ext>
              </a:extLst>
            </p:cNvPr>
            <p:cNvCxnSpPr>
              <a:cxnSpLocks/>
              <a:stCxn id="124" idx="0"/>
              <a:endCxn id="128" idx="2"/>
            </p:cNvCxnSpPr>
            <p:nvPr/>
          </p:nvCxnSpPr>
          <p:spPr>
            <a:xfrm flipH="1" flipV="1">
              <a:off x="7504430" y="4245832"/>
              <a:ext cx="1109105" cy="211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235B202-956A-468D-9759-EAA3BAE1CDB7}"/>
              </a:ext>
            </a:extLst>
          </p:cNvPr>
          <p:cNvGrpSpPr/>
          <p:nvPr/>
        </p:nvGrpSpPr>
        <p:grpSpPr>
          <a:xfrm>
            <a:off x="8218676" y="117504"/>
            <a:ext cx="3908418" cy="2088635"/>
            <a:chOff x="7165114" y="3978429"/>
            <a:chExt cx="3908418" cy="2088635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BCE27F1A-41B3-46E0-8AE8-B6332811D1C8}"/>
                </a:ext>
              </a:extLst>
            </p:cNvPr>
            <p:cNvGrpSpPr/>
            <p:nvPr/>
          </p:nvGrpSpPr>
          <p:grpSpPr>
            <a:xfrm>
              <a:off x="7165114" y="3978429"/>
              <a:ext cx="3194652" cy="2088635"/>
              <a:chOff x="6470876" y="882071"/>
              <a:chExt cx="3194652" cy="208863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2B9CEDC-CC14-422E-A48C-0BCE804DB8CE}"/>
                  </a:ext>
                </a:extLst>
              </p:cNvPr>
              <p:cNvSpPr txBox="1"/>
              <p:nvPr/>
            </p:nvSpPr>
            <p:spPr>
              <a:xfrm>
                <a:off x="7382820" y="2047376"/>
                <a:ext cx="1470454" cy="9233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출연진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BDC3618-0DE8-4331-922D-51EC06D7A9DA}"/>
                  </a:ext>
                </a:extLst>
              </p:cNvPr>
              <p:cNvSpPr txBox="1"/>
              <p:nvPr/>
            </p:nvSpPr>
            <p:spPr>
              <a:xfrm>
                <a:off x="8388906" y="1312841"/>
                <a:ext cx="1276622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출연진 </a:t>
                </a:r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C4020B3-29F5-435C-9ED3-235BB03AE797}"/>
                  </a:ext>
                </a:extLst>
              </p:cNvPr>
              <p:cNvSpPr txBox="1"/>
              <p:nvPr/>
            </p:nvSpPr>
            <p:spPr>
              <a:xfrm>
                <a:off x="6470876" y="1496535"/>
                <a:ext cx="1320801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배우 </a:t>
                </a:r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B8CD689-8E79-4ABE-9795-23BB861AC96C}"/>
                  </a:ext>
                </a:extLst>
              </p:cNvPr>
              <p:cNvSpPr txBox="1"/>
              <p:nvPr/>
            </p:nvSpPr>
            <p:spPr>
              <a:xfrm>
                <a:off x="7274579" y="882071"/>
                <a:ext cx="1320801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영화 </a:t>
                </a:r>
                <a:r>
                  <a:rPr lang="en-US" altLang="ko-KR" dirty="0"/>
                  <a:t>ID</a:t>
                </a:r>
                <a:endParaRPr lang="ko-KR" altLang="en-US" dirty="0"/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BAACD8AC-1883-4070-9528-6119F7FFBD08}"/>
                  </a:ext>
                </a:extLst>
              </p:cNvPr>
              <p:cNvCxnSpPr>
                <a:stCxn id="155" idx="2"/>
                <a:endCxn id="147" idx="0"/>
              </p:cNvCxnSpPr>
              <p:nvPr/>
            </p:nvCxnSpPr>
            <p:spPr>
              <a:xfrm>
                <a:off x="7131277" y="1905158"/>
                <a:ext cx="986770" cy="142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656FC3D-0388-436E-ABA4-1B01FDF65234}"/>
                  </a:ext>
                </a:extLst>
              </p:cNvPr>
              <p:cNvCxnSpPr>
                <a:stCxn id="156" idx="2"/>
                <a:endCxn id="147" idx="0"/>
              </p:cNvCxnSpPr>
              <p:nvPr/>
            </p:nvCxnSpPr>
            <p:spPr>
              <a:xfrm>
                <a:off x="7934980" y="1290694"/>
                <a:ext cx="183067" cy="7566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0746DD51-FC63-44DC-AC23-FA6DB13BAEDE}"/>
                  </a:ext>
                </a:extLst>
              </p:cNvPr>
              <p:cNvCxnSpPr>
                <a:cxnSpLocks/>
                <a:stCxn id="148" idx="2"/>
                <a:endCxn id="147" idx="0"/>
              </p:cNvCxnSpPr>
              <p:nvPr/>
            </p:nvCxnSpPr>
            <p:spPr>
              <a:xfrm flipH="1">
                <a:off x="8118047" y="1721464"/>
                <a:ext cx="909170" cy="325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4C828E5-219F-40AE-AB00-293ECFC6AE46}"/>
                </a:ext>
              </a:extLst>
            </p:cNvPr>
            <p:cNvSpPr txBox="1"/>
            <p:nvPr/>
          </p:nvSpPr>
          <p:spPr>
            <a:xfrm>
              <a:off x="9834118" y="4839298"/>
              <a:ext cx="1239414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 </a:t>
              </a:r>
              <a:r>
                <a:rPr lang="en-US" altLang="ko-KR" dirty="0"/>
                <a:t>ID</a:t>
              </a:r>
              <a:endParaRPr lang="ko-KR" altLang="en-US" dirty="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7E9E380-6CE5-4D2A-B882-A4E08D0D3F20}"/>
                </a:ext>
              </a:extLst>
            </p:cNvPr>
            <p:cNvCxnSpPr>
              <a:cxnSpLocks/>
              <a:stCxn id="144" idx="1"/>
              <a:endCxn id="147" idx="0"/>
            </p:cNvCxnSpPr>
            <p:nvPr/>
          </p:nvCxnSpPr>
          <p:spPr>
            <a:xfrm flipH="1">
              <a:off x="8812285" y="5043610"/>
              <a:ext cx="1021833" cy="100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B6141530-EB07-4B54-A828-4B56D2944C1A}"/>
              </a:ext>
            </a:extLst>
          </p:cNvPr>
          <p:cNvGrpSpPr/>
          <p:nvPr/>
        </p:nvGrpSpPr>
        <p:grpSpPr>
          <a:xfrm>
            <a:off x="1414745" y="1509755"/>
            <a:ext cx="2887074" cy="1639271"/>
            <a:chOff x="2548618" y="2934400"/>
            <a:chExt cx="2887074" cy="1639271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8CD10DB-8A05-4EA8-B260-B876E01AEB29}"/>
                </a:ext>
              </a:extLst>
            </p:cNvPr>
            <p:cNvSpPr txBox="1"/>
            <p:nvPr/>
          </p:nvSpPr>
          <p:spPr>
            <a:xfrm>
              <a:off x="3316002" y="3650341"/>
              <a:ext cx="1320801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감독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4095ECB-5422-49EE-A6C2-3BA4C0D0E127}"/>
                </a:ext>
              </a:extLst>
            </p:cNvPr>
            <p:cNvSpPr txBox="1"/>
            <p:nvPr/>
          </p:nvSpPr>
          <p:spPr>
            <a:xfrm>
              <a:off x="4114891" y="2940996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 </a:t>
              </a:r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F5CFD51-A4CD-4915-B8D7-DD8FACC2BED6}"/>
                </a:ext>
              </a:extLst>
            </p:cNvPr>
            <p:cNvSpPr txBox="1"/>
            <p:nvPr/>
          </p:nvSpPr>
          <p:spPr>
            <a:xfrm>
              <a:off x="2548618" y="293440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감독</a:t>
              </a:r>
              <a:r>
                <a:rPr lang="en-US" altLang="ko-KR" dirty="0"/>
                <a:t> ID</a:t>
              </a:r>
              <a:endParaRPr lang="ko-KR" altLang="en-US" dirty="0"/>
            </a:p>
          </p:txBody>
        </p: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D5BC0D7B-0A68-42D8-B53B-4EB28EF9FBF2}"/>
                </a:ext>
              </a:extLst>
            </p:cNvPr>
            <p:cNvCxnSpPr>
              <a:cxnSpLocks/>
              <a:stCxn id="166" idx="2"/>
              <a:endCxn id="164" idx="0"/>
            </p:cNvCxnSpPr>
            <p:nvPr/>
          </p:nvCxnSpPr>
          <p:spPr>
            <a:xfrm>
              <a:off x="3209019" y="3343023"/>
              <a:ext cx="767384" cy="307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AD84261E-DF14-4ED7-B680-8B9ADDD9D3BA}"/>
                </a:ext>
              </a:extLst>
            </p:cNvPr>
            <p:cNvCxnSpPr>
              <a:cxnSpLocks/>
              <a:stCxn id="165" idx="2"/>
              <a:endCxn id="164" idx="0"/>
            </p:cNvCxnSpPr>
            <p:nvPr/>
          </p:nvCxnSpPr>
          <p:spPr>
            <a:xfrm flipH="1">
              <a:off x="3976403" y="3349619"/>
              <a:ext cx="798889" cy="300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1D51A08-8549-4639-B74B-DF805A060D59}"/>
              </a:ext>
            </a:extLst>
          </p:cNvPr>
          <p:cNvGrpSpPr/>
          <p:nvPr/>
        </p:nvGrpSpPr>
        <p:grpSpPr>
          <a:xfrm>
            <a:off x="7249875" y="2879493"/>
            <a:ext cx="3726122" cy="1544443"/>
            <a:chOff x="5617973" y="4740477"/>
            <a:chExt cx="3726122" cy="1544443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4DDEEF1-B76A-4102-B135-6E2C49613DD7}"/>
                </a:ext>
              </a:extLst>
            </p:cNvPr>
            <p:cNvSpPr txBox="1"/>
            <p:nvPr/>
          </p:nvSpPr>
          <p:spPr>
            <a:xfrm>
              <a:off x="5617973" y="4800127"/>
              <a:ext cx="1482811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장르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34436EA-8720-42F1-876F-6EE90EF4581F}"/>
                </a:ext>
              </a:extLst>
            </p:cNvPr>
            <p:cNvSpPr txBox="1"/>
            <p:nvPr/>
          </p:nvSpPr>
          <p:spPr>
            <a:xfrm>
              <a:off x="8097837" y="5360754"/>
              <a:ext cx="1246258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</a:t>
              </a:r>
              <a:r>
                <a:rPr lang="en-US" altLang="ko-KR" dirty="0"/>
                <a:t> ID</a:t>
              </a:r>
              <a:endParaRPr lang="ko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289D83D-5BEC-4CBF-BC8C-DE167498EE94}"/>
                </a:ext>
              </a:extLst>
            </p:cNvPr>
            <p:cNvSpPr txBox="1"/>
            <p:nvPr/>
          </p:nvSpPr>
          <p:spPr>
            <a:xfrm>
              <a:off x="8097836" y="4740477"/>
              <a:ext cx="997053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 </a:t>
              </a:r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EC09140-88E8-4753-9E1B-07E1622F67D6}"/>
                </a:ext>
              </a:extLst>
            </p:cNvPr>
            <p:cNvSpPr txBox="1"/>
            <p:nvPr/>
          </p:nvSpPr>
          <p:spPr>
            <a:xfrm>
              <a:off x="7348309" y="5876297"/>
              <a:ext cx="1246258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장르 </a:t>
              </a:r>
              <a:r>
                <a:rPr lang="en-US" altLang="ko-KR" dirty="0"/>
                <a:t>ID</a:t>
              </a:r>
              <a:endParaRPr lang="ko-KR" altLang="en-US" dirty="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FDAF8B74-5CF8-4C9C-8106-C8E9EF2CFA42}"/>
                </a:ext>
              </a:extLst>
            </p:cNvPr>
            <p:cNvCxnSpPr>
              <a:cxnSpLocks/>
              <a:stCxn id="173" idx="0"/>
              <a:endCxn id="170" idx="3"/>
            </p:cNvCxnSpPr>
            <p:nvPr/>
          </p:nvCxnSpPr>
          <p:spPr>
            <a:xfrm flipH="1" flipV="1">
              <a:off x="7100784" y="5261792"/>
              <a:ext cx="870654" cy="614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1B0D2D4B-3CE8-4D27-B42F-F68F1584D21E}"/>
                </a:ext>
              </a:extLst>
            </p:cNvPr>
            <p:cNvCxnSpPr>
              <a:cxnSpLocks/>
              <a:stCxn id="171" idx="1"/>
              <a:endCxn id="170" idx="3"/>
            </p:cNvCxnSpPr>
            <p:nvPr/>
          </p:nvCxnSpPr>
          <p:spPr>
            <a:xfrm flipH="1" flipV="1">
              <a:off x="7100784" y="5261792"/>
              <a:ext cx="997053" cy="303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9808CC03-15D0-454A-876F-7BFB609EA961}"/>
                </a:ext>
              </a:extLst>
            </p:cNvPr>
            <p:cNvCxnSpPr>
              <a:cxnSpLocks/>
              <a:stCxn id="172" idx="1"/>
              <a:endCxn id="170" idx="3"/>
            </p:cNvCxnSpPr>
            <p:nvPr/>
          </p:nvCxnSpPr>
          <p:spPr>
            <a:xfrm flipH="1">
              <a:off x="7100784" y="4944789"/>
              <a:ext cx="997052" cy="317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8B9101C-575B-408F-B485-5427F5414C57}"/>
              </a:ext>
            </a:extLst>
          </p:cNvPr>
          <p:cNvGrpSpPr/>
          <p:nvPr/>
        </p:nvGrpSpPr>
        <p:grpSpPr>
          <a:xfrm>
            <a:off x="1732253" y="4786372"/>
            <a:ext cx="3100848" cy="2013068"/>
            <a:chOff x="5174678" y="5018433"/>
            <a:chExt cx="3100848" cy="2013068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041C6C6-96DE-490E-8C06-4457D8E124B0}"/>
                </a:ext>
              </a:extLst>
            </p:cNvPr>
            <p:cNvSpPr txBox="1"/>
            <p:nvPr/>
          </p:nvSpPr>
          <p:spPr>
            <a:xfrm>
              <a:off x="5835078" y="5018433"/>
              <a:ext cx="1265706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평점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131A44A-905D-4840-BE23-89FDE9B17182}"/>
                </a:ext>
              </a:extLst>
            </p:cNvPr>
            <p:cNvSpPr txBox="1"/>
            <p:nvPr/>
          </p:nvSpPr>
          <p:spPr>
            <a:xfrm>
              <a:off x="5977060" y="6622878"/>
              <a:ext cx="1289484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</a:t>
              </a:r>
              <a:r>
                <a:rPr lang="en-US" altLang="ko-KR" dirty="0"/>
                <a:t> ID</a:t>
              </a:r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BA78AC2-4B1A-4640-8AD5-7007D39558C1}"/>
                </a:ext>
              </a:extLst>
            </p:cNvPr>
            <p:cNvSpPr txBox="1"/>
            <p:nvPr/>
          </p:nvSpPr>
          <p:spPr>
            <a:xfrm>
              <a:off x="6954725" y="6116077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 </a:t>
              </a:r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C808197-C407-4C44-AE83-7DE4F9B2EE22}"/>
                </a:ext>
              </a:extLst>
            </p:cNvPr>
            <p:cNvSpPr txBox="1"/>
            <p:nvPr/>
          </p:nvSpPr>
          <p:spPr>
            <a:xfrm>
              <a:off x="5174678" y="6153341"/>
              <a:ext cx="1014750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평점 </a:t>
              </a:r>
              <a:r>
                <a:rPr lang="en-US" altLang="ko-KR" dirty="0"/>
                <a:t>ID</a:t>
              </a:r>
              <a:endParaRPr lang="ko-KR" altLang="en-US" dirty="0"/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0C7913D5-3FFA-4FC7-95FD-62828E0AC850}"/>
                </a:ext>
              </a:extLst>
            </p:cNvPr>
            <p:cNvCxnSpPr>
              <a:cxnSpLocks/>
              <a:stCxn id="193" idx="0"/>
              <a:endCxn id="190" idx="2"/>
            </p:cNvCxnSpPr>
            <p:nvPr/>
          </p:nvCxnSpPr>
          <p:spPr>
            <a:xfrm flipV="1">
              <a:off x="5682053" y="5941763"/>
              <a:ext cx="785878" cy="211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C507076F-395B-4965-A056-B5572C4A4431}"/>
                </a:ext>
              </a:extLst>
            </p:cNvPr>
            <p:cNvCxnSpPr>
              <a:cxnSpLocks/>
              <a:stCxn id="191" idx="0"/>
              <a:endCxn id="190" idx="2"/>
            </p:cNvCxnSpPr>
            <p:nvPr/>
          </p:nvCxnSpPr>
          <p:spPr>
            <a:xfrm flipH="1" flipV="1">
              <a:off x="6467931" y="5941763"/>
              <a:ext cx="153871" cy="681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835233E9-6722-4611-A8F2-D5086803712B}"/>
                </a:ext>
              </a:extLst>
            </p:cNvPr>
            <p:cNvCxnSpPr>
              <a:cxnSpLocks/>
              <a:stCxn id="192" idx="0"/>
              <a:endCxn id="190" idx="2"/>
            </p:cNvCxnSpPr>
            <p:nvPr/>
          </p:nvCxnSpPr>
          <p:spPr>
            <a:xfrm flipH="1" flipV="1">
              <a:off x="6467931" y="5941763"/>
              <a:ext cx="1147195" cy="17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4BBC06AD-E68B-4DBB-8D64-2DB1EE06EE89}"/>
              </a:ext>
            </a:extLst>
          </p:cNvPr>
          <p:cNvGrpSpPr/>
          <p:nvPr/>
        </p:nvGrpSpPr>
        <p:grpSpPr>
          <a:xfrm>
            <a:off x="32369" y="2694363"/>
            <a:ext cx="2931401" cy="1934092"/>
            <a:chOff x="4075663" y="2816633"/>
            <a:chExt cx="2931401" cy="1934092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266246C-90F1-4DCC-9DF3-3D0287DF9F8D}"/>
                </a:ext>
              </a:extLst>
            </p:cNvPr>
            <p:cNvSpPr txBox="1"/>
            <p:nvPr/>
          </p:nvSpPr>
          <p:spPr>
            <a:xfrm>
              <a:off x="5837291" y="3621271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algn="ctr"/>
              <a:r>
                <a:rPr lang="ko-KR" altLang="en-US" dirty="0"/>
                <a:t>리뷰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9FBC1B1-B6D8-4F57-85D1-1F615BF6E3F1}"/>
                </a:ext>
              </a:extLst>
            </p:cNvPr>
            <p:cNvSpPr txBox="1"/>
            <p:nvPr/>
          </p:nvSpPr>
          <p:spPr>
            <a:xfrm>
              <a:off x="4168463" y="3596313"/>
              <a:ext cx="106084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 </a:t>
              </a:r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D511382-8A0F-48C9-A413-76ADB7A1C1FD}"/>
                </a:ext>
              </a:extLst>
            </p:cNvPr>
            <p:cNvSpPr txBox="1"/>
            <p:nvPr/>
          </p:nvSpPr>
          <p:spPr>
            <a:xfrm>
              <a:off x="4075663" y="4342102"/>
              <a:ext cx="1260467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사용자 </a:t>
              </a:r>
              <a:r>
                <a:rPr lang="en-US" altLang="ko-KR" dirty="0"/>
                <a:t>ID</a:t>
              </a:r>
              <a:endParaRPr lang="ko-KR" alt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6D4C6C8-417B-4753-BF46-EFEAD88C8E92}"/>
                </a:ext>
              </a:extLst>
            </p:cNvPr>
            <p:cNvSpPr txBox="1"/>
            <p:nvPr/>
          </p:nvSpPr>
          <p:spPr>
            <a:xfrm>
              <a:off x="4298944" y="2816633"/>
              <a:ext cx="112369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리뷰 </a:t>
              </a:r>
              <a:r>
                <a:rPr lang="en-US" altLang="ko-KR" dirty="0"/>
                <a:t>ID</a:t>
              </a:r>
              <a:endParaRPr lang="ko-KR" altLang="en-US" dirty="0"/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F705A449-4CE5-4ADC-8F14-FB2EA564F7C2}"/>
                </a:ext>
              </a:extLst>
            </p:cNvPr>
            <p:cNvCxnSpPr>
              <a:cxnSpLocks/>
              <a:stCxn id="198" idx="1"/>
              <a:endCxn id="199" idx="3"/>
            </p:cNvCxnSpPr>
            <p:nvPr/>
          </p:nvCxnSpPr>
          <p:spPr>
            <a:xfrm flipH="1" flipV="1">
              <a:off x="5229309" y="3800625"/>
              <a:ext cx="607982" cy="282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9F261D7-B25B-42A0-A310-FB7207F0F034}"/>
                </a:ext>
              </a:extLst>
            </p:cNvPr>
            <p:cNvCxnSpPr>
              <a:cxnSpLocks/>
              <a:stCxn id="198" idx="1"/>
              <a:endCxn id="201" idx="3"/>
            </p:cNvCxnSpPr>
            <p:nvPr/>
          </p:nvCxnSpPr>
          <p:spPr>
            <a:xfrm flipH="1" flipV="1">
              <a:off x="5422635" y="3020945"/>
              <a:ext cx="414656" cy="1061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0DD2DC6D-CFBB-4107-BCD1-85B213D50A26}"/>
                </a:ext>
              </a:extLst>
            </p:cNvPr>
            <p:cNvCxnSpPr>
              <a:cxnSpLocks/>
              <a:stCxn id="198" idx="1"/>
              <a:endCxn id="200" idx="3"/>
            </p:cNvCxnSpPr>
            <p:nvPr/>
          </p:nvCxnSpPr>
          <p:spPr>
            <a:xfrm flipH="1">
              <a:off x="5336130" y="4082936"/>
              <a:ext cx="501161" cy="463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41771CD4-6F12-4762-9085-6B98DCEECAE8}"/>
              </a:ext>
            </a:extLst>
          </p:cNvPr>
          <p:cNvCxnSpPr>
            <a:cxnSpLocks/>
            <a:stCxn id="106" idx="3"/>
            <a:endCxn id="128" idx="1"/>
          </p:cNvCxnSpPr>
          <p:nvPr/>
        </p:nvCxnSpPr>
        <p:spPr>
          <a:xfrm>
            <a:off x="6382964" y="4249218"/>
            <a:ext cx="3326248" cy="902667"/>
          </a:xfrm>
          <a:prstGeom prst="bentConnector3">
            <a:avLst>
              <a:gd name="adj1" fmla="val 759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E79A7D17-81D1-4E1C-8D2E-F660D95916B8}"/>
              </a:ext>
            </a:extLst>
          </p:cNvPr>
          <p:cNvCxnSpPr>
            <a:cxnSpLocks/>
            <a:stCxn id="128" idx="3"/>
            <a:endCxn id="147" idx="2"/>
          </p:cNvCxnSpPr>
          <p:nvPr/>
        </p:nvCxnSpPr>
        <p:spPr>
          <a:xfrm flipH="1" flipV="1">
            <a:off x="9865847" y="2206139"/>
            <a:ext cx="1013138" cy="2945746"/>
          </a:xfrm>
          <a:prstGeom prst="bentConnector4">
            <a:avLst>
              <a:gd name="adj1" fmla="val -86912"/>
              <a:gd name="adj2" fmla="val 871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11767AF4-5DF0-40E3-96A9-88F9CA6DC32E}"/>
              </a:ext>
            </a:extLst>
          </p:cNvPr>
          <p:cNvCxnSpPr>
            <a:cxnSpLocks/>
            <a:stCxn id="147" idx="1"/>
            <a:endCxn id="86" idx="3"/>
          </p:cNvCxnSpPr>
          <p:nvPr/>
        </p:nvCxnSpPr>
        <p:spPr>
          <a:xfrm rot="10800000" flipV="1">
            <a:off x="6606696" y="1744474"/>
            <a:ext cx="2523924" cy="77562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1CCDE5A9-4F29-4782-9B57-C8A7A245CF8F}"/>
              </a:ext>
            </a:extLst>
          </p:cNvPr>
          <p:cNvCxnSpPr>
            <a:cxnSpLocks/>
            <a:stCxn id="106" idx="0"/>
            <a:endCxn id="170" idx="1"/>
          </p:cNvCxnSpPr>
          <p:nvPr/>
        </p:nvCxnSpPr>
        <p:spPr>
          <a:xfrm rot="5400000" flipH="1" flipV="1">
            <a:off x="6330604" y="2868283"/>
            <a:ext cx="386745" cy="14517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D8455EE7-236B-41AA-BD39-15E090EB5751}"/>
              </a:ext>
            </a:extLst>
          </p:cNvPr>
          <p:cNvCxnSpPr>
            <a:cxnSpLocks/>
            <a:stCxn id="170" idx="0"/>
            <a:endCxn id="86" idx="2"/>
          </p:cNvCxnSpPr>
          <p:nvPr/>
        </p:nvCxnSpPr>
        <p:spPr>
          <a:xfrm rot="16200000" flipH="1" flipV="1">
            <a:off x="6985237" y="1975716"/>
            <a:ext cx="42618" cy="1969471"/>
          </a:xfrm>
          <a:prstGeom prst="bentConnector5">
            <a:avLst>
              <a:gd name="adj1" fmla="val -536393"/>
              <a:gd name="adj2" fmla="val 53974"/>
              <a:gd name="adj3" fmla="val 63639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연결선: 꺾임 255">
            <a:extLst>
              <a:ext uri="{FF2B5EF4-FFF2-40B4-BE49-F238E27FC236}">
                <a16:creationId xmlns:a16="http://schemas.microsoft.com/office/drawing/2014/main" id="{80B5B0EE-F4E5-41AE-8BCB-31BFAA66E93E}"/>
              </a:ext>
            </a:extLst>
          </p:cNvPr>
          <p:cNvCxnSpPr>
            <a:cxnSpLocks/>
            <a:stCxn id="86" idx="1"/>
            <a:endCxn id="164" idx="3"/>
          </p:cNvCxnSpPr>
          <p:nvPr/>
        </p:nvCxnSpPr>
        <p:spPr>
          <a:xfrm rot="10800000" flipV="1">
            <a:off x="3502931" y="2520095"/>
            <a:ext cx="1933993" cy="1672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8209144C-7946-437A-BE31-D8E5AAEF9E0C}"/>
              </a:ext>
            </a:extLst>
          </p:cNvPr>
          <p:cNvCxnSpPr>
            <a:cxnSpLocks/>
            <a:stCxn id="190" idx="0"/>
            <a:endCxn id="106" idx="1"/>
          </p:cNvCxnSpPr>
          <p:nvPr/>
        </p:nvCxnSpPr>
        <p:spPr>
          <a:xfrm rot="5400000" flipH="1" flipV="1">
            <a:off x="3850771" y="3423953"/>
            <a:ext cx="537154" cy="21876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3579D281-5C14-49BA-B5ED-9708FDB9851C}"/>
              </a:ext>
            </a:extLst>
          </p:cNvPr>
          <p:cNvCxnSpPr>
            <a:cxnSpLocks/>
            <a:endCxn id="198" idx="3"/>
          </p:cNvCxnSpPr>
          <p:nvPr/>
        </p:nvCxnSpPr>
        <p:spPr>
          <a:xfrm rot="10800000" flipV="1">
            <a:off x="2963771" y="2609348"/>
            <a:ext cx="2467273" cy="135131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꺾임 279">
            <a:extLst>
              <a:ext uri="{FF2B5EF4-FFF2-40B4-BE49-F238E27FC236}">
                <a16:creationId xmlns:a16="http://schemas.microsoft.com/office/drawing/2014/main" id="{878CB578-4717-460D-AADE-0D4F82FD0AE8}"/>
              </a:ext>
            </a:extLst>
          </p:cNvPr>
          <p:cNvCxnSpPr>
            <a:cxnSpLocks/>
          </p:cNvCxnSpPr>
          <p:nvPr/>
        </p:nvCxnSpPr>
        <p:spPr>
          <a:xfrm flipV="1">
            <a:off x="2963770" y="3899242"/>
            <a:ext cx="2249421" cy="207092"/>
          </a:xfrm>
          <a:prstGeom prst="bentConnector3">
            <a:avLst>
              <a:gd name="adj1" fmla="val 763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63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3-2 TOAD</a:t>
            </a:r>
            <a:r>
              <a:rPr lang="ko-KR" altLang="en-US" sz="3600" dirty="0"/>
              <a:t> </a:t>
            </a:r>
            <a:r>
              <a:rPr lang="en-US" altLang="ko-KR" sz="3600" dirty="0"/>
              <a:t>ERD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제목 1">
            <a:extLst>
              <a:ext uri="{FF2B5EF4-FFF2-40B4-BE49-F238E27FC236}">
                <a16:creationId xmlns:a16="http://schemas.microsoft.com/office/drawing/2014/main" id="{20C15E87-BBE9-CAD0-A9E3-99580FB9DB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FEC785DC-DEBD-4673-6C4D-D05EEE6EE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53" y="1779204"/>
            <a:ext cx="8220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9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4-1 </a:t>
            </a:r>
            <a:r>
              <a:rPr lang="ko-KR" altLang="en-US" sz="3600" dirty="0"/>
              <a:t>테이블 관리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53C7EA8-9444-D315-A586-928266BF3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91932"/>
              </p:ext>
            </p:extLst>
          </p:nvPr>
        </p:nvGraphicFramePr>
        <p:xfrm>
          <a:off x="1436382" y="167024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26">
                  <a:extLst>
                    <a:ext uri="{9D8B030D-6E8A-4147-A177-3AD203B41FA5}">
                      <a16:colId xmlns:a16="http://schemas.microsoft.com/office/drawing/2014/main" val="135713842"/>
                    </a:ext>
                  </a:extLst>
                </a:gridCol>
                <a:gridCol w="6141674">
                  <a:extLst>
                    <a:ext uri="{9D8B030D-6E8A-4147-A177-3AD203B41FA5}">
                      <a16:colId xmlns:a16="http://schemas.microsoft.com/office/drawing/2014/main" val="16569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 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영화 테이블에는 영화에 대한 정보를 저장한다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8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테이블에는 사용자에 대한 정보를 저장한다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4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장르 테이블에는 영화 장르에 대한 정보를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4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 테이블에는 영화 평점에 대한 정보를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8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리뷰 테이블에는 영화 리뷰에 대한 정보를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21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감독 테이블에는 영화 감독에 대한 정보를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0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배우 테이블에는 배우에 대한 정보를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25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970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4-1</a:t>
            </a:r>
            <a:r>
              <a:rPr lang="ko-KR" altLang="en-US" sz="3600" dirty="0"/>
              <a:t> 테이블 관리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F7B166D-84B8-CCD4-8E2D-1D0263321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14683"/>
              </p:ext>
            </p:extLst>
          </p:nvPr>
        </p:nvGraphicFramePr>
        <p:xfrm>
          <a:off x="836762" y="1965788"/>
          <a:ext cx="11079900" cy="340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00">
                  <a:extLst>
                    <a:ext uri="{9D8B030D-6E8A-4147-A177-3AD203B41FA5}">
                      <a16:colId xmlns:a16="http://schemas.microsoft.com/office/drawing/2014/main" val="963015350"/>
                    </a:ext>
                  </a:extLst>
                </a:gridCol>
                <a:gridCol w="1330946">
                  <a:extLst>
                    <a:ext uri="{9D8B030D-6E8A-4147-A177-3AD203B41FA5}">
                      <a16:colId xmlns:a16="http://schemas.microsoft.com/office/drawing/2014/main" val="480327485"/>
                    </a:ext>
                  </a:extLst>
                </a:gridCol>
                <a:gridCol w="1131254">
                  <a:extLst>
                    <a:ext uri="{9D8B030D-6E8A-4147-A177-3AD203B41FA5}">
                      <a16:colId xmlns:a16="http://schemas.microsoft.com/office/drawing/2014/main" val="3242994991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662320579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228768914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312284092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43206424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22652678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657068327"/>
                    </a:ext>
                  </a:extLst>
                </a:gridCol>
              </a:tblGrid>
              <a:tr h="601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열이름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형식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 </a:t>
                      </a:r>
                      <a:r>
                        <a:rPr lang="ko-KR" altLang="en-US" sz="1400" dirty="0"/>
                        <a:t>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외래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 FK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 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FK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  </a:t>
                      </a:r>
                      <a:r>
                        <a:rPr lang="ko-KR" altLang="en-US" sz="1400" dirty="0"/>
                        <a:t>열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 </a:t>
                      </a:r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51132"/>
                  </a:ext>
                </a:extLst>
              </a:tr>
              <a:tr h="348410"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영화</a:t>
                      </a:r>
                      <a:endParaRPr lang="en-US" altLang="ko-KR" sz="1400" dirty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MOVIE_ID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11543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MOVIE_NM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14255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OPEN_DE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94530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RUNNING_TIME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77856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GRADE_NM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84816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GRADE_NM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FLOAT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37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4-1 </a:t>
            </a:r>
            <a:r>
              <a:rPr lang="ko-KR" altLang="en-US" sz="3600" dirty="0"/>
              <a:t>테이블 관리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54F4E663-8034-60F3-C442-F4156B0D4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20797"/>
              </p:ext>
            </p:extLst>
          </p:nvPr>
        </p:nvGraphicFramePr>
        <p:xfrm>
          <a:off x="836762" y="1965788"/>
          <a:ext cx="11079900" cy="236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00">
                  <a:extLst>
                    <a:ext uri="{9D8B030D-6E8A-4147-A177-3AD203B41FA5}">
                      <a16:colId xmlns:a16="http://schemas.microsoft.com/office/drawing/2014/main" val="963015350"/>
                    </a:ext>
                  </a:extLst>
                </a:gridCol>
                <a:gridCol w="1330946">
                  <a:extLst>
                    <a:ext uri="{9D8B030D-6E8A-4147-A177-3AD203B41FA5}">
                      <a16:colId xmlns:a16="http://schemas.microsoft.com/office/drawing/2014/main" val="480327485"/>
                    </a:ext>
                  </a:extLst>
                </a:gridCol>
                <a:gridCol w="1131254">
                  <a:extLst>
                    <a:ext uri="{9D8B030D-6E8A-4147-A177-3AD203B41FA5}">
                      <a16:colId xmlns:a16="http://schemas.microsoft.com/office/drawing/2014/main" val="3242994991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662320579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228768914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312284092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43206424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22652678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657068327"/>
                    </a:ext>
                  </a:extLst>
                </a:gridCol>
              </a:tblGrid>
              <a:tr h="601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열이름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형식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 </a:t>
                      </a:r>
                      <a:r>
                        <a:rPr lang="ko-KR" altLang="en-US" sz="1400" dirty="0"/>
                        <a:t>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외래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 FK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 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FK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  </a:t>
                      </a:r>
                      <a:r>
                        <a:rPr lang="ko-KR" altLang="en-US" sz="1400" dirty="0"/>
                        <a:t>열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 </a:t>
                      </a:r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51132"/>
                  </a:ext>
                </a:extLst>
              </a:tr>
              <a:tr h="348410">
                <a:tc rowSpan="4"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400" dirty="0"/>
                        <a:t>사용자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USER_ID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11543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PASS_WORD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14255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USER_NAME 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94530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E_MAIL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7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196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4-1 </a:t>
            </a:r>
            <a:r>
              <a:rPr lang="ko-KR" altLang="en-US" sz="3600" dirty="0"/>
              <a:t>테이블 관리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0FF771C-CD71-147A-DF25-E3D418018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05350"/>
              </p:ext>
            </p:extLst>
          </p:nvPr>
        </p:nvGraphicFramePr>
        <p:xfrm>
          <a:off x="836762" y="1965788"/>
          <a:ext cx="11079900" cy="209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00">
                  <a:extLst>
                    <a:ext uri="{9D8B030D-6E8A-4147-A177-3AD203B41FA5}">
                      <a16:colId xmlns:a16="http://schemas.microsoft.com/office/drawing/2014/main" val="963015350"/>
                    </a:ext>
                  </a:extLst>
                </a:gridCol>
                <a:gridCol w="1330946">
                  <a:extLst>
                    <a:ext uri="{9D8B030D-6E8A-4147-A177-3AD203B41FA5}">
                      <a16:colId xmlns:a16="http://schemas.microsoft.com/office/drawing/2014/main" val="480327485"/>
                    </a:ext>
                  </a:extLst>
                </a:gridCol>
                <a:gridCol w="1131254">
                  <a:extLst>
                    <a:ext uri="{9D8B030D-6E8A-4147-A177-3AD203B41FA5}">
                      <a16:colId xmlns:a16="http://schemas.microsoft.com/office/drawing/2014/main" val="3242994991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662320579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228768914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312284092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43206424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22652678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657068327"/>
                    </a:ext>
                  </a:extLst>
                </a:gridCol>
              </a:tblGrid>
              <a:tr h="668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열이름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형식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 </a:t>
                      </a:r>
                      <a:r>
                        <a:rPr lang="ko-KR" altLang="en-US" sz="1400" dirty="0"/>
                        <a:t>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외래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 FK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 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FK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  </a:t>
                      </a:r>
                      <a:r>
                        <a:rPr lang="ko-KR" altLang="en-US" sz="1400" dirty="0"/>
                        <a:t>열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 </a:t>
                      </a:r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51132"/>
                  </a:ext>
                </a:extLst>
              </a:tr>
              <a:tr h="813569">
                <a:tc rowSpan="2"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400" dirty="0"/>
                        <a:t>장르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GENRE_ID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VARCHAR(45) 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11543"/>
                  </a:ext>
                </a:extLst>
              </a:tr>
              <a:tr h="610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GENRE_NM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1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172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4-1 </a:t>
            </a:r>
            <a:r>
              <a:rPr lang="ko-KR" altLang="en-US" sz="3600" dirty="0"/>
              <a:t>테이블 관리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32C5BADF-9D1C-1507-CE81-F65833C94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69940"/>
              </p:ext>
            </p:extLst>
          </p:nvPr>
        </p:nvGraphicFramePr>
        <p:xfrm>
          <a:off x="836762" y="1965788"/>
          <a:ext cx="11079900" cy="209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00">
                  <a:extLst>
                    <a:ext uri="{9D8B030D-6E8A-4147-A177-3AD203B41FA5}">
                      <a16:colId xmlns:a16="http://schemas.microsoft.com/office/drawing/2014/main" val="963015350"/>
                    </a:ext>
                  </a:extLst>
                </a:gridCol>
                <a:gridCol w="1330946">
                  <a:extLst>
                    <a:ext uri="{9D8B030D-6E8A-4147-A177-3AD203B41FA5}">
                      <a16:colId xmlns:a16="http://schemas.microsoft.com/office/drawing/2014/main" val="480327485"/>
                    </a:ext>
                  </a:extLst>
                </a:gridCol>
                <a:gridCol w="1131254">
                  <a:extLst>
                    <a:ext uri="{9D8B030D-6E8A-4147-A177-3AD203B41FA5}">
                      <a16:colId xmlns:a16="http://schemas.microsoft.com/office/drawing/2014/main" val="3242994991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662320579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228768914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312284092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43206424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22652678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657068327"/>
                    </a:ext>
                  </a:extLst>
                </a:gridCol>
              </a:tblGrid>
              <a:tr h="601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열이름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형식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 </a:t>
                      </a:r>
                      <a:r>
                        <a:rPr lang="ko-KR" altLang="en-US" sz="1400" dirty="0"/>
                        <a:t>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외래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 FK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 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FK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  </a:t>
                      </a:r>
                      <a:r>
                        <a:rPr lang="ko-KR" altLang="en-US" sz="1400" dirty="0"/>
                        <a:t>열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 </a:t>
                      </a:r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51132"/>
                  </a:ext>
                </a:extLst>
              </a:tr>
              <a:tr h="746498">
                <a:tc rowSpan="2">
                  <a:txBody>
                    <a:bodyPr/>
                    <a:lstStyle/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평점</a:t>
                      </a:r>
                      <a:endParaRPr lang="en-US" altLang="ko-KR" sz="1400" dirty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RATING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FLOAT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11543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MOVIE_ID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1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819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4-1 </a:t>
            </a:r>
            <a:r>
              <a:rPr lang="ko-KR" altLang="en-US" sz="3600" dirty="0"/>
              <a:t>테이블 관리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4A40D464-6778-00C0-66FC-DACA5CAB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49713"/>
              </p:ext>
            </p:extLst>
          </p:nvPr>
        </p:nvGraphicFramePr>
        <p:xfrm>
          <a:off x="836762" y="1965788"/>
          <a:ext cx="11079900" cy="258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00">
                  <a:extLst>
                    <a:ext uri="{9D8B030D-6E8A-4147-A177-3AD203B41FA5}">
                      <a16:colId xmlns:a16="http://schemas.microsoft.com/office/drawing/2014/main" val="963015350"/>
                    </a:ext>
                  </a:extLst>
                </a:gridCol>
                <a:gridCol w="1330946">
                  <a:extLst>
                    <a:ext uri="{9D8B030D-6E8A-4147-A177-3AD203B41FA5}">
                      <a16:colId xmlns:a16="http://schemas.microsoft.com/office/drawing/2014/main" val="480327485"/>
                    </a:ext>
                  </a:extLst>
                </a:gridCol>
                <a:gridCol w="1131254">
                  <a:extLst>
                    <a:ext uri="{9D8B030D-6E8A-4147-A177-3AD203B41FA5}">
                      <a16:colId xmlns:a16="http://schemas.microsoft.com/office/drawing/2014/main" val="3242994991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662320579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228768914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312284092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43206424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22652678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657068327"/>
                    </a:ext>
                  </a:extLst>
                </a:gridCol>
              </a:tblGrid>
              <a:tr h="601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열이름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형식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 </a:t>
                      </a:r>
                      <a:r>
                        <a:rPr lang="ko-KR" altLang="en-US" sz="1400" dirty="0"/>
                        <a:t>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외래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 FK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 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FK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  </a:t>
                      </a:r>
                      <a:r>
                        <a:rPr lang="ko-KR" altLang="en-US" sz="1400" dirty="0"/>
                        <a:t>열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 </a:t>
                      </a:r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51132"/>
                  </a:ext>
                </a:extLst>
              </a:tr>
              <a:tr h="348410">
                <a:tc rowSpan="4">
                  <a:txBody>
                    <a:bodyPr/>
                    <a:lstStyle/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리뷰</a:t>
                      </a:r>
                      <a:endParaRPr lang="en-US" altLang="ko-KR" sz="1400" dirty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REVIEW_ID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11543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USER_ID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14255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MOVIE_ID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94530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REVIEW_DATA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7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99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1-1 </a:t>
            </a:r>
            <a:r>
              <a:rPr lang="ko-KR" altLang="en-US" sz="3600"/>
              <a:t>개발주제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ko-KR" altLang="en-US" sz="2000"/>
              <a:t>영화 추천 시스템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App Ape의 모바일 앱 분석] 국내 최대 OTT '웨이브', '넷플릭스' 제쳤을까? - 모비인사이드 MOBIINSIDE">
            <a:extLst>
              <a:ext uri="{FF2B5EF4-FFF2-40B4-BE49-F238E27FC236}">
                <a16:creationId xmlns:a16="http://schemas.microsoft.com/office/drawing/2014/main" id="{5BCE4954-364F-43BB-ACA8-2E68DAD9F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15496" r="10086" b="10949"/>
          <a:stretch/>
        </p:blipFill>
        <p:spPr bwMode="auto">
          <a:xfrm>
            <a:off x="5295320" y="2541908"/>
            <a:ext cx="6253212" cy="28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Isosceles Triangle 104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017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4-1 </a:t>
            </a:r>
            <a:r>
              <a:rPr lang="ko-KR" altLang="en-US" sz="3600" dirty="0"/>
              <a:t>테이블 관리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D22BC3AD-9EEA-3F2B-D447-EBD4FF07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67272"/>
              </p:ext>
            </p:extLst>
          </p:nvPr>
        </p:nvGraphicFramePr>
        <p:xfrm>
          <a:off x="836762" y="1965788"/>
          <a:ext cx="11079900" cy="165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00">
                  <a:extLst>
                    <a:ext uri="{9D8B030D-6E8A-4147-A177-3AD203B41FA5}">
                      <a16:colId xmlns:a16="http://schemas.microsoft.com/office/drawing/2014/main" val="963015350"/>
                    </a:ext>
                  </a:extLst>
                </a:gridCol>
                <a:gridCol w="1330946">
                  <a:extLst>
                    <a:ext uri="{9D8B030D-6E8A-4147-A177-3AD203B41FA5}">
                      <a16:colId xmlns:a16="http://schemas.microsoft.com/office/drawing/2014/main" val="480327485"/>
                    </a:ext>
                  </a:extLst>
                </a:gridCol>
                <a:gridCol w="1131254">
                  <a:extLst>
                    <a:ext uri="{9D8B030D-6E8A-4147-A177-3AD203B41FA5}">
                      <a16:colId xmlns:a16="http://schemas.microsoft.com/office/drawing/2014/main" val="3242994991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662320579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228768914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312284092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43206424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22652678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657068327"/>
                    </a:ext>
                  </a:extLst>
                </a:gridCol>
              </a:tblGrid>
              <a:tr h="601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열이름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형식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 </a:t>
                      </a:r>
                      <a:r>
                        <a:rPr lang="ko-KR" altLang="en-US" sz="1400" dirty="0"/>
                        <a:t>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외래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 FK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 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FK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  </a:t>
                      </a:r>
                      <a:r>
                        <a:rPr lang="ko-KR" altLang="en-US" sz="1400" dirty="0"/>
                        <a:t>열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 </a:t>
                      </a:r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51132"/>
                  </a:ext>
                </a:extLst>
              </a:tr>
              <a:tr h="536202">
                <a:tc rowSpan="2">
                  <a:txBody>
                    <a:bodyPr/>
                    <a:lstStyle/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400" dirty="0"/>
                        <a:t>감독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DIRECTOR_ID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11543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DIRECTOR_NAME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1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71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4-1 </a:t>
            </a:r>
            <a:r>
              <a:rPr lang="ko-KR" altLang="en-US" sz="3600" dirty="0"/>
              <a:t>테이블 관리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84A9B03D-CE49-B824-3E19-776091898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91080"/>
              </p:ext>
            </p:extLst>
          </p:nvPr>
        </p:nvGraphicFramePr>
        <p:xfrm>
          <a:off x="836762" y="1965788"/>
          <a:ext cx="11079900" cy="163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00">
                  <a:extLst>
                    <a:ext uri="{9D8B030D-6E8A-4147-A177-3AD203B41FA5}">
                      <a16:colId xmlns:a16="http://schemas.microsoft.com/office/drawing/2014/main" val="963015350"/>
                    </a:ext>
                  </a:extLst>
                </a:gridCol>
                <a:gridCol w="1330946">
                  <a:extLst>
                    <a:ext uri="{9D8B030D-6E8A-4147-A177-3AD203B41FA5}">
                      <a16:colId xmlns:a16="http://schemas.microsoft.com/office/drawing/2014/main" val="480327485"/>
                    </a:ext>
                  </a:extLst>
                </a:gridCol>
                <a:gridCol w="1131254">
                  <a:extLst>
                    <a:ext uri="{9D8B030D-6E8A-4147-A177-3AD203B41FA5}">
                      <a16:colId xmlns:a16="http://schemas.microsoft.com/office/drawing/2014/main" val="3242994991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662320579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228768914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312284092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43206424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1226526786"/>
                    </a:ext>
                  </a:extLst>
                </a:gridCol>
                <a:gridCol w="1231100">
                  <a:extLst>
                    <a:ext uri="{9D8B030D-6E8A-4147-A177-3AD203B41FA5}">
                      <a16:colId xmlns:a16="http://schemas.microsoft.com/office/drawing/2014/main" val="3657068327"/>
                    </a:ext>
                  </a:extLst>
                </a:gridCol>
              </a:tblGrid>
              <a:tr h="601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열이름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형식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 </a:t>
                      </a:r>
                      <a:r>
                        <a:rPr lang="ko-KR" altLang="en-US" sz="1400" dirty="0"/>
                        <a:t>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외래 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 FK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 테이블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FK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  </a:t>
                      </a:r>
                      <a:r>
                        <a:rPr lang="ko-KR" altLang="en-US" sz="1400" dirty="0"/>
                        <a:t>열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 </a:t>
                      </a:r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51132"/>
                  </a:ext>
                </a:extLst>
              </a:tr>
              <a:tr h="348410">
                <a:tc rowSpan="2">
                  <a:txBody>
                    <a:bodyPr/>
                    <a:lstStyle/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400" dirty="0"/>
                        <a:t>배우</a:t>
                      </a:r>
                      <a:endParaRPr lang="en-US" altLang="ko-KR" sz="1400" dirty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ACTOR_ID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VARCHAR(45)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11543"/>
                  </a:ext>
                </a:extLst>
              </a:tr>
              <a:tr h="348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ACTOR_NM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VARCHAR(45)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1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96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675CEFB-1320-E214-782B-9B2B9858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01" y="1864780"/>
            <a:ext cx="3234720" cy="23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06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A0FD19F-EABB-C925-2F07-2B838F7D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29" y="2192146"/>
            <a:ext cx="3809594" cy="31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1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B377ABC-5A30-2CD9-B9A3-1E97E408D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53" y="2023496"/>
            <a:ext cx="3277954" cy="23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16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4D15831-222F-D2FA-A8EF-F1E5A40E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59" y="2089384"/>
            <a:ext cx="4717437" cy="25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21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7CEF392-02D2-98D3-9BA5-77B1B400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1935308"/>
            <a:ext cx="4566608" cy="25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11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5CA2A26-C94C-BF9A-2956-9D2E383B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15" y="2146442"/>
            <a:ext cx="3416284" cy="20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47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D6248C2-E5CD-CE88-CB39-BCD5FB9F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11" y="2099567"/>
            <a:ext cx="3727270" cy="18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57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입력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0FB690D-780A-1497-F922-2635AE82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482068"/>
            <a:ext cx="5812243" cy="52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altLang="ko-KR" sz="3600"/>
              <a:t>1-2 </a:t>
            </a:r>
            <a:r>
              <a:rPr lang="ko-KR" altLang="en-US" sz="3600"/>
              <a:t>개발이유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ko-KR" altLang="en-US" sz="2000"/>
              <a:t>시청자가 선호하는 영화를 추천해주기 위함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‘</a:t>
            </a:r>
            <a:r>
              <a:rPr lang="ko-KR" altLang="en-US" sz="2000"/>
              <a:t>볼 것이 많지만 볼 것이 없다</a:t>
            </a:r>
            <a:r>
              <a:rPr lang="en-US" altLang="ko-KR" sz="2000"/>
              <a:t>?’ </a:t>
            </a:r>
            <a:r>
              <a:rPr lang="ko-KR" altLang="en-US" sz="2000"/>
              <a:t>를 해소하기 위해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관심 없는 항목은 안보이도록</a:t>
            </a:r>
            <a:endParaRPr lang="en-US" altLang="ko-KR" sz="2000"/>
          </a:p>
          <a:p>
            <a:endParaRPr lang="en-US" altLang="ko-KR" sz="2000"/>
          </a:p>
          <a:p>
            <a:endParaRPr lang="ko-KR" alt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0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입력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4EF2E5E-3971-904E-CA15-76A25480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3" y="1366509"/>
            <a:ext cx="5068007" cy="527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입력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678D4A3-ECA0-C6AC-ADE5-58B87436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2256503"/>
            <a:ext cx="463932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97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입력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6947F14-926D-86F5-6315-5A5735B3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65" y="1321553"/>
            <a:ext cx="4153480" cy="53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0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입력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8C2F181-90A8-ED26-3CA9-E5B810B1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8" y="2072087"/>
            <a:ext cx="3189643" cy="28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89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입력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F6789CA-6093-7C0A-8804-75776E77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47" y="2060009"/>
            <a:ext cx="286742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63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4-2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입력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1E9260D-52CB-D787-2A53-97046657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457471"/>
            <a:ext cx="3743847" cy="527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83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4-3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출력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A7DFB5E-EA73-0ABE-9E4F-252BF3163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45" y="2523812"/>
            <a:ext cx="2010056" cy="22482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5CC306-4A9E-F802-F410-24AF4A535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39" y="1318932"/>
            <a:ext cx="1648055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33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4-3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출력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57B1E27-973D-24C0-809A-BE8D16850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0" y="1662264"/>
            <a:ext cx="4604487" cy="47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1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4-3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출력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804357D-8783-3A02-9BD5-751C9C341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92" y="1444361"/>
            <a:ext cx="3850929" cy="52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42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4-3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출력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8A393AD-72C6-D8EA-799E-E04B5F62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17" y="1895819"/>
            <a:ext cx="3048000" cy="30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설 연휴에 몰아보면 '타임워프'…넷플릭스·왓챠 추천 콘텐츠 : 네이트뉴스">
            <a:extLst>
              <a:ext uri="{FF2B5EF4-FFF2-40B4-BE49-F238E27FC236}">
                <a16:creationId xmlns:a16="http://schemas.microsoft.com/office/drawing/2014/main" id="{4B58619F-98DF-4B83-ACDB-5153A426E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82"/>
          <a:stretch/>
        </p:blipFill>
        <p:spPr bwMode="auto">
          <a:xfrm>
            <a:off x="2747771" y="1"/>
            <a:ext cx="8557447" cy="5347244"/>
          </a:xfrm>
          <a:custGeom>
            <a:avLst/>
            <a:gdLst/>
            <a:ahLst/>
            <a:cxnLst/>
            <a:rect l="l" t="t" r="r" b="b"/>
            <a:pathLst>
              <a:path w="9366779" h="5852967">
                <a:moveTo>
                  <a:pt x="1169579" y="0"/>
                </a:moveTo>
                <a:lnTo>
                  <a:pt x="8197201" y="0"/>
                </a:lnTo>
                <a:lnTo>
                  <a:pt x="9366779" y="1169579"/>
                </a:lnTo>
                <a:lnTo>
                  <a:pt x="4683391" y="5852967"/>
                </a:lnTo>
                <a:lnTo>
                  <a:pt x="0" y="116957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2074303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635666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3087528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>
                <a:solidFill>
                  <a:srgbClr val="080808"/>
                </a:solidFill>
              </a:rPr>
              <a:t>1-3 </a:t>
            </a:r>
            <a:r>
              <a:rPr lang="ko-KR" altLang="en-US" sz="2800">
                <a:solidFill>
                  <a:srgbClr val="080808"/>
                </a:solidFill>
              </a:rPr>
              <a:t>자료조사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353" y="4527440"/>
            <a:ext cx="2700944" cy="65999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600">
                <a:solidFill>
                  <a:srgbClr val="080808"/>
                </a:solidFill>
              </a:rPr>
              <a:t>대형 플랫폼 넷플릭스</a:t>
            </a:r>
            <a:endParaRPr lang="en-US" altLang="ko-KR" sz="16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4-3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출력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FF678E50-BCE3-56F8-56A6-4152018F1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9"/>
          <a:stretch/>
        </p:blipFill>
        <p:spPr>
          <a:xfrm>
            <a:off x="1234125" y="1470189"/>
            <a:ext cx="1405467" cy="49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81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4-3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출력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38CC345-67A7-0579-7BF6-902E2E80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21" y="2236282"/>
            <a:ext cx="6593036" cy="15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4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4-3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출력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FC0DF49-223A-AF63-1467-011FBF2EC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64" y="1670241"/>
            <a:ext cx="3548916" cy="39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7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4-3 </a:t>
            </a:r>
            <a:r>
              <a:rPr lang="ko-KR" altLang="en-US" sz="3600" dirty="0"/>
              <a:t>테이블 생성</a:t>
            </a:r>
            <a:r>
              <a:rPr lang="en-US" altLang="ko-KR" sz="3600" dirty="0"/>
              <a:t>(</a:t>
            </a:r>
            <a:r>
              <a:rPr lang="ko-KR" altLang="en-US" sz="3600" dirty="0"/>
              <a:t>데이터 출력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32F9A26D-83AD-6A3C-DD54-24EC92BF2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65" y="1419679"/>
            <a:ext cx="1555068" cy="50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96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5-1 </a:t>
            </a:r>
            <a:r>
              <a:rPr lang="ko-KR" altLang="en-US" sz="3600" dirty="0"/>
              <a:t>데이터 활용하기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594821-4C62-04E9-CBFB-38D8C35B2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218" y="3424712"/>
            <a:ext cx="2495550" cy="138112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D0FAB6-89E1-542D-6FCB-D51DADCB9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76" y="2080017"/>
            <a:ext cx="4246445" cy="46332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8C3A74-D698-A78D-F110-02E8408D8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6" y="1935308"/>
            <a:ext cx="3674264" cy="48398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B41A9A-B76B-64C6-EDD5-464D28932460}"/>
              </a:ext>
            </a:extLst>
          </p:cNvPr>
          <p:cNvSpPr txBox="1"/>
          <p:nvPr/>
        </p:nvSpPr>
        <p:spPr>
          <a:xfrm>
            <a:off x="1014060" y="1321553"/>
            <a:ext cx="593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테이블에 성별이라는 행을 추가하기</a:t>
            </a:r>
          </a:p>
        </p:txBody>
      </p:sp>
    </p:spTree>
    <p:extLst>
      <p:ext uri="{BB962C8B-B14F-4D97-AF65-F5344CB8AC3E}">
        <p14:creationId xmlns:p14="http://schemas.microsoft.com/office/powerpoint/2010/main" val="4114919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5-1 </a:t>
            </a:r>
            <a:r>
              <a:rPr lang="ko-KR" altLang="en-US" sz="3600" dirty="0"/>
              <a:t>데이터 활용하기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20173-2401-0CB8-CEB4-21563429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평점이 높은 영화를 내림차순으로 검색하기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9DD44-0DF9-8069-31E2-08CF41EB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429000"/>
            <a:ext cx="3171825" cy="76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C32F6E-4023-16CC-AF69-908526C5F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58" y="1162050"/>
            <a:ext cx="5324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88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5-1 </a:t>
            </a:r>
            <a:r>
              <a:rPr lang="ko-KR" altLang="en-US" sz="3600" dirty="0"/>
              <a:t>데이터 활용하기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20173-2401-0CB8-CEB4-21563429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김씨를 성을 가진 회원 조회하기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F60C8C-E7AB-C89F-BF68-A40BDF96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46" y="2655558"/>
            <a:ext cx="1782391" cy="21335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8FE832-8AFB-522B-944F-39C1801E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003" y="2843212"/>
            <a:ext cx="3206997" cy="17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3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5-1 </a:t>
            </a:r>
            <a:r>
              <a:rPr lang="ko-KR" altLang="en-US" sz="3600" dirty="0"/>
              <a:t>데이터 활용하기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20173-2401-0CB8-CEB4-21563429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평점이 </a:t>
            </a:r>
            <a:r>
              <a:rPr lang="en-US" altLang="ko-KR" sz="1800" dirty="0"/>
              <a:t>9 </a:t>
            </a:r>
            <a:r>
              <a:rPr lang="ko-KR" altLang="en-US" sz="1800" dirty="0"/>
              <a:t>이상인 영화 출력하기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F772B-07E3-21B0-175D-B89D1BCC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594" y="3017853"/>
            <a:ext cx="1990725" cy="1290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EC1EE2-023E-D7B5-9C9D-E28FBF89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74" y="2960703"/>
            <a:ext cx="5162550" cy="14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66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5-1 </a:t>
            </a:r>
            <a:r>
              <a:rPr lang="ko-KR" altLang="en-US" sz="3600" dirty="0"/>
              <a:t>데이터 활용하기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20173-2401-0CB8-CEB4-21563429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JOIN</a:t>
            </a:r>
            <a:r>
              <a:rPr lang="ko-KR" altLang="en-US" sz="1800" dirty="0"/>
              <a:t>이용하여 조회하기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30AFB0-A366-A3E8-CFBF-B726F8A28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2" y="3325648"/>
            <a:ext cx="3838575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1D7981-CF3B-BFB8-80F6-DB13A3E1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36" y="3325648"/>
            <a:ext cx="43719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4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5-1 </a:t>
            </a:r>
            <a:r>
              <a:rPr lang="ko-KR" altLang="en-US" sz="3600" dirty="0"/>
              <a:t>데이터 활용하기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20173-2401-0CB8-CEB4-21563429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사용자 테이블의 이메일 변경하기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E05806-E165-8702-AE0E-5929D1E5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5" y="3118279"/>
            <a:ext cx="3152775" cy="1095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D20B0A-8E39-4B79-F2A5-205A76CC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54" y="2833687"/>
            <a:ext cx="3762375" cy="13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1-3 </a:t>
            </a:r>
            <a:r>
              <a:rPr lang="ko-KR" altLang="en-US" sz="5400"/>
              <a:t>자료조사</a:t>
            </a:r>
          </a:p>
        </p:txBody>
      </p:sp>
      <p:sp>
        <p:nvSpPr>
          <p:cNvPr id="206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ko-KR" altLang="en-US" sz="2200"/>
              <a:t>대형 플랫폼 웨이브</a:t>
            </a:r>
          </a:p>
        </p:txBody>
      </p:sp>
      <p:pic>
        <p:nvPicPr>
          <p:cNvPr id="2050" name="Picture 2" descr="웨이브, 유료회원 제공 영화 3배 늘린다 - 전자신문">
            <a:extLst>
              <a:ext uri="{FF2B5EF4-FFF2-40B4-BE49-F238E27FC236}">
                <a16:creationId xmlns:a16="http://schemas.microsoft.com/office/drawing/2014/main" id="{09DA1B3C-D7D5-4E5A-9DFC-1B4B8A338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5" r="3168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5-1 </a:t>
            </a:r>
            <a:r>
              <a:rPr lang="ko-KR" altLang="en-US" sz="3600" dirty="0"/>
              <a:t>데이터 활용하기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20173-2401-0CB8-CEB4-21563429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GROUP BY</a:t>
            </a:r>
            <a:r>
              <a:rPr lang="ko-KR" altLang="en-US" sz="1800" dirty="0"/>
              <a:t>이용하여 </a:t>
            </a:r>
            <a:r>
              <a:rPr lang="en-US" altLang="ko-KR" sz="1800" dirty="0"/>
              <a:t>MOVIE_ID </a:t>
            </a:r>
            <a:r>
              <a:rPr lang="ko-KR" altLang="en-US" sz="1800" dirty="0"/>
              <a:t> 조회하기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A5B153-1E87-FBC3-AFFE-EDD726BB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45" y="3039269"/>
            <a:ext cx="2133600" cy="962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FCE545-AA99-607B-ABB9-2C1EBA50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15" y="1276726"/>
            <a:ext cx="51720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1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1-4 </a:t>
            </a:r>
            <a:r>
              <a:rPr lang="ko-KR" altLang="en-US" sz="3600"/>
              <a:t>필수요소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ko-KR" altLang="en-US" sz="2000"/>
              <a:t>시청자 관심 항목</a:t>
            </a:r>
            <a:endParaRPr lang="en-US" altLang="ko-KR" sz="2000"/>
          </a:p>
          <a:p>
            <a:r>
              <a:rPr lang="ko-KR" altLang="en-US" sz="2000"/>
              <a:t>시청기록</a:t>
            </a:r>
            <a:endParaRPr lang="en-US" altLang="ko-KR" sz="2000"/>
          </a:p>
          <a:p>
            <a:r>
              <a:rPr lang="ko-KR" altLang="en-US" sz="2000"/>
              <a:t>평점</a:t>
            </a:r>
            <a:endParaRPr lang="en-US" altLang="ko-KR" sz="2000"/>
          </a:p>
          <a:p>
            <a:r>
              <a:rPr lang="ko-KR" altLang="en-US" sz="2000"/>
              <a:t>예매율</a:t>
            </a:r>
            <a:endParaRPr lang="en-US" altLang="ko-KR" sz="2000"/>
          </a:p>
          <a:p>
            <a:r>
              <a:rPr lang="ko-KR" altLang="en-US" sz="2000"/>
              <a:t>감독</a:t>
            </a:r>
            <a:r>
              <a:rPr lang="en-US" altLang="ko-KR" sz="2000"/>
              <a:t>, </a:t>
            </a:r>
            <a:r>
              <a:rPr lang="ko-KR" altLang="en-US" sz="2000"/>
              <a:t>배우</a:t>
            </a:r>
            <a:endParaRPr lang="en-US" altLang="ko-KR" sz="2000"/>
          </a:p>
          <a:p>
            <a:r>
              <a:rPr lang="ko-KR" altLang="en-US" sz="2000"/>
              <a:t>장르</a:t>
            </a:r>
            <a:endParaRPr lang="en-US" altLang="ko-KR" sz="2000"/>
          </a:p>
          <a:p>
            <a:r>
              <a:rPr lang="ko-KR" altLang="en-US" sz="2000"/>
              <a:t>관람가 등급</a:t>
            </a:r>
            <a:endParaRPr lang="en-US" altLang="ko-KR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2-1</a:t>
            </a:r>
            <a:r>
              <a:rPr lang="ko-KR" altLang="en-US" sz="3600"/>
              <a:t>엔티티</a:t>
            </a:r>
            <a:r>
              <a:rPr lang="en-US" altLang="ko-KR" sz="3600"/>
              <a:t>&amp;</a:t>
            </a:r>
            <a:r>
              <a:rPr lang="ko-KR" altLang="en-US" sz="360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영화</a:t>
            </a:r>
            <a:endParaRPr lang="en-US" altLang="ko-KR" sz="2000"/>
          </a:p>
          <a:p>
            <a:r>
              <a:rPr lang="ko-KR" altLang="en-US" sz="2000"/>
              <a:t>영화제목</a:t>
            </a:r>
            <a:r>
              <a:rPr lang="en-US" altLang="ko-KR" sz="2000"/>
              <a:t>, </a:t>
            </a:r>
            <a:r>
              <a:rPr lang="ko-KR" altLang="en-US" sz="2000"/>
              <a:t>개봉일</a:t>
            </a:r>
            <a:r>
              <a:rPr lang="en-US" altLang="ko-KR" sz="2000"/>
              <a:t>, </a:t>
            </a:r>
            <a:r>
              <a:rPr lang="ko-KR" altLang="en-US" sz="2000"/>
              <a:t>상영시간</a:t>
            </a:r>
            <a:r>
              <a:rPr lang="en-US" altLang="ko-KR" sz="2000"/>
              <a:t>, </a:t>
            </a:r>
            <a:r>
              <a:rPr lang="ko-KR" altLang="en-US" sz="2000"/>
              <a:t>관람가 등급</a:t>
            </a:r>
            <a:r>
              <a:rPr lang="en-US" altLang="ko-KR" sz="2000"/>
              <a:t>, </a:t>
            </a:r>
            <a:r>
              <a:rPr lang="ko-KR" altLang="en-US" sz="2000"/>
              <a:t>평점을 저장함</a:t>
            </a:r>
            <a:endParaRPr lang="en-US" altLang="ko-KR" sz="2000"/>
          </a:p>
          <a:p>
            <a:r>
              <a:rPr lang="ko-KR" altLang="en-US" sz="2000"/>
              <a:t>영화 정보를 알려준다</a:t>
            </a:r>
            <a:r>
              <a:rPr lang="en-US" altLang="ko-KR" sz="200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F81124-9D32-8132-BAE2-7E2C29029421}"/>
              </a:ext>
            </a:extLst>
          </p:cNvPr>
          <p:cNvGrpSpPr/>
          <p:nvPr/>
        </p:nvGrpSpPr>
        <p:grpSpPr>
          <a:xfrm>
            <a:off x="8132318" y="1782980"/>
            <a:ext cx="3416214" cy="2270387"/>
            <a:chOff x="3107723" y="49666"/>
            <a:chExt cx="4382326" cy="29124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038756-C8E4-27C3-9B44-4544833E30F3}"/>
                </a:ext>
              </a:extLst>
            </p:cNvPr>
            <p:cNvSpPr txBox="1"/>
            <p:nvPr/>
          </p:nvSpPr>
          <p:spPr>
            <a:xfrm>
              <a:off x="4563762" y="2038792"/>
              <a:ext cx="1169773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altLang="ko-KR" sz="1600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600"/>
                <a:t>영화</a:t>
              </a:r>
              <a:endParaRPr lang="en-US" altLang="ko-KR" sz="1600"/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ko-KR" altLang="en-US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15AF62-A6E8-EB2A-4F8F-7B8E3FAB7D02}"/>
                </a:ext>
              </a:extLst>
            </p:cNvPr>
            <p:cNvSpPr txBox="1"/>
            <p:nvPr/>
          </p:nvSpPr>
          <p:spPr>
            <a:xfrm>
              <a:off x="3107723" y="1135610"/>
              <a:ext cx="1320801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300"/>
                <a:t>영화제목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B70F72-C0E6-F5D8-432F-10F27CEC3BAB}"/>
                </a:ext>
              </a:extLst>
            </p:cNvPr>
            <p:cNvSpPr txBox="1"/>
            <p:nvPr/>
          </p:nvSpPr>
          <p:spPr>
            <a:xfrm>
              <a:off x="6400699" y="1339921"/>
              <a:ext cx="89586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300"/>
                <a:t>평점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925C0A-4596-78B6-F7D2-A20A7CB77BE3}"/>
                </a:ext>
              </a:extLst>
            </p:cNvPr>
            <p:cNvSpPr txBox="1"/>
            <p:nvPr/>
          </p:nvSpPr>
          <p:spPr>
            <a:xfrm>
              <a:off x="4079274" y="592637"/>
              <a:ext cx="968976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300"/>
                <a:t>개봉일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47A89D-8666-323B-8628-E29148E5B053}"/>
                </a:ext>
              </a:extLst>
            </p:cNvPr>
            <p:cNvSpPr txBox="1"/>
            <p:nvPr/>
          </p:nvSpPr>
          <p:spPr>
            <a:xfrm>
              <a:off x="4867565" y="49666"/>
              <a:ext cx="1169772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300"/>
                <a:t>상영시간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E8D64C-54DE-4C83-A28E-3FEE23DF91F4}"/>
                </a:ext>
              </a:extLst>
            </p:cNvPr>
            <p:cNvSpPr txBox="1"/>
            <p:nvPr/>
          </p:nvSpPr>
          <p:spPr>
            <a:xfrm>
              <a:off x="5975291" y="624831"/>
              <a:ext cx="1514758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1300"/>
                <a:t>관람가 등급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E12FA2D-C81A-7669-0AE5-968CF37EA15A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>
              <a:off x="3768124" y="1544233"/>
              <a:ext cx="1380525" cy="494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E24330F-DEA9-3E9F-AACF-D2CD618CBCC3}"/>
                </a:ext>
              </a:extLst>
            </p:cNvPr>
            <p:cNvCxnSpPr>
              <a:stCxn id="12" idx="2"/>
              <a:endCxn id="7" idx="0"/>
            </p:cNvCxnSpPr>
            <p:nvPr/>
          </p:nvCxnSpPr>
          <p:spPr>
            <a:xfrm flipH="1">
              <a:off x="5148649" y="458289"/>
              <a:ext cx="303802" cy="1580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C7FE4BB-CC45-976F-E2C7-B67135BC048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 flipH="1">
              <a:off x="5148649" y="1033454"/>
              <a:ext cx="1584021" cy="1005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070D4D7-2CB4-AD95-A367-1C9BFA3E99B9}"/>
                </a:ext>
              </a:extLst>
            </p:cNvPr>
            <p:cNvCxnSpPr>
              <a:cxnSpLocks/>
              <a:stCxn id="10" idx="1"/>
              <a:endCxn id="7" idx="0"/>
            </p:cNvCxnSpPr>
            <p:nvPr/>
          </p:nvCxnSpPr>
          <p:spPr>
            <a:xfrm flipH="1">
              <a:off x="5148649" y="1544233"/>
              <a:ext cx="1252050" cy="494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88626B-E05B-6CA7-F6B2-0C18FE0F3C9F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4563762" y="1001260"/>
              <a:ext cx="584887" cy="1037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86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AFB217-F69C-40E7-877D-90DB7F54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2-1</a:t>
            </a:r>
            <a:r>
              <a:rPr lang="ko-KR" altLang="en-US" sz="3600"/>
              <a:t>엔티티</a:t>
            </a:r>
            <a:r>
              <a:rPr lang="en-US" altLang="ko-KR" sz="3600"/>
              <a:t>&amp;</a:t>
            </a:r>
            <a:r>
              <a:rPr lang="ko-KR" altLang="en-US" sz="360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B0AF-0B30-48C9-8733-F7699EA9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사용자</a:t>
            </a:r>
            <a:endParaRPr lang="en-US" altLang="ko-KR" sz="2000"/>
          </a:p>
          <a:p>
            <a:r>
              <a:rPr lang="ko-KR" altLang="en-US" sz="2000"/>
              <a:t>사용자 </a:t>
            </a:r>
            <a:r>
              <a:rPr lang="en-US" altLang="ko-KR" sz="2000"/>
              <a:t>ID, </a:t>
            </a:r>
            <a:r>
              <a:rPr lang="ko-KR" altLang="en-US" sz="2000"/>
              <a:t>비밀번호</a:t>
            </a:r>
            <a:r>
              <a:rPr lang="en-US" altLang="ko-KR" sz="2000"/>
              <a:t>,</a:t>
            </a:r>
            <a:r>
              <a:rPr lang="ko-KR" altLang="en-US" sz="2000"/>
              <a:t> 이름</a:t>
            </a:r>
            <a:r>
              <a:rPr lang="en-US" altLang="ko-KR" sz="2000"/>
              <a:t>, </a:t>
            </a:r>
            <a:r>
              <a:rPr lang="ko-KR" altLang="en-US" sz="2000"/>
              <a:t>이메일</a:t>
            </a:r>
            <a:r>
              <a:rPr lang="en-US" altLang="ko-KR" sz="2000"/>
              <a:t>, </a:t>
            </a:r>
          </a:p>
          <a:p>
            <a:pPr marL="0" indent="0">
              <a:buNone/>
            </a:pPr>
            <a:r>
              <a:rPr lang="ko-KR" altLang="en-US" sz="2000"/>
              <a:t>  선호 장르</a:t>
            </a:r>
            <a:r>
              <a:rPr lang="en-US" altLang="ko-KR" sz="2000"/>
              <a:t>, </a:t>
            </a:r>
            <a:r>
              <a:rPr lang="ko-KR" altLang="en-US" sz="2000"/>
              <a:t>좋아하는 배우를 저장함</a:t>
            </a:r>
            <a:endParaRPr lang="en-US" altLang="ko-KR" sz="2000"/>
          </a:p>
          <a:p>
            <a:r>
              <a:rPr lang="ko-KR" altLang="en-US" sz="2000"/>
              <a:t>영화 정보를 알려준다</a:t>
            </a:r>
            <a:r>
              <a:rPr lang="en-US" altLang="ko-KR" sz="2000"/>
              <a:t>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6A2536-4DF1-4FEB-9F72-036FFE488DF9}"/>
              </a:ext>
            </a:extLst>
          </p:cNvPr>
          <p:cNvGrpSpPr/>
          <p:nvPr/>
        </p:nvGrpSpPr>
        <p:grpSpPr>
          <a:xfrm>
            <a:off x="8132318" y="1782981"/>
            <a:ext cx="3416214" cy="1974554"/>
            <a:chOff x="6642615" y="994893"/>
            <a:chExt cx="5434033" cy="314084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5F81124-9D32-8132-BAE2-7E2C29029421}"/>
                </a:ext>
              </a:extLst>
            </p:cNvPr>
            <p:cNvGrpSpPr/>
            <p:nvPr/>
          </p:nvGrpSpPr>
          <p:grpSpPr>
            <a:xfrm>
              <a:off x="6642615" y="994893"/>
              <a:ext cx="4439670" cy="3140843"/>
              <a:chOff x="3115214" y="-2354885"/>
              <a:chExt cx="4439670" cy="314084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038756-C8E4-27C3-9B44-4544833E30F3}"/>
                  </a:ext>
                </a:extLst>
              </p:cNvPr>
              <p:cNvSpPr txBox="1"/>
              <p:nvPr/>
            </p:nvSpPr>
            <p:spPr>
              <a:xfrm>
                <a:off x="4699229" y="-2354885"/>
                <a:ext cx="1169773" cy="9233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altLang="ko-KR" sz="900"/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900"/>
                  <a:t>사용자</a:t>
                </a:r>
                <a:endParaRPr lang="en-US" altLang="ko-KR" sz="90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ko-KR" altLang="en-US" sz="9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15AF62-A6E8-EB2A-4F8F-7B8E3FAB7D02}"/>
                  </a:ext>
                </a:extLst>
              </p:cNvPr>
              <p:cNvSpPr txBox="1"/>
              <p:nvPr/>
            </p:nvSpPr>
            <p:spPr>
              <a:xfrm>
                <a:off x="3115214" y="-1037889"/>
                <a:ext cx="1320801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900"/>
                  <a:t>사용자 </a:t>
                </a:r>
                <a:r>
                  <a:rPr lang="en-US" altLang="ko-KR" sz="900"/>
                  <a:t>ID</a:t>
                </a:r>
                <a:endParaRPr lang="ko-KR" altLang="en-US" sz="9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70F72-C0E6-F5D8-432F-10F27CEC3BAB}"/>
                  </a:ext>
                </a:extLst>
              </p:cNvPr>
              <p:cNvSpPr txBox="1"/>
              <p:nvPr/>
            </p:nvSpPr>
            <p:spPr>
              <a:xfrm>
                <a:off x="4559089" y="173024"/>
                <a:ext cx="895866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900"/>
                  <a:t>이름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925C0A-4596-78B6-F7D2-A20A7CB77BE3}"/>
                  </a:ext>
                </a:extLst>
              </p:cNvPr>
              <p:cNvSpPr txBox="1"/>
              <p:nvPr/>
            </p:nvSpPr>
            <p:spPr>
              <a:xfrm>
                <a:off x="5517467" y="377335"/>
                <a:ext cx="968976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900"/>
                  <a:t>이메일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47A89D-8666-323B-8628-E29148E5B053}"/>
                  </a:ext>
                </a:extLst>
              </p:cNvPr>
              <p:cNvSpPr txBox="1"/>
              <p:nvPr/>
            </p:nvSpPr>
            <p:spPr>
              <a:xfrm>
                <a:off x="3698703" y="-394282"/>
                <a:ext cx="1169772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900"/>
                  <a:t>비밀번호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E8D64C-54DE-4C83-A28E-3FEE23DF91F4}"/>
                  </a:ext>
                </a:extLst>
              </p:cNvPr>
              <p:cNvSpPr txBox="1"/>
              <p:nvPr/>
            </p:nvSpPr>
            <p:spPr>
              <a:xfrm>
                <a:off x="6040126" y="-175534"/>
                <a:ext cx="1514758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900"/>
                  <a:t>선호 장르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E12FA2D-C81A-7669-0AE5-968CF37EA15A}"/>
                  </a:ext>
                </a:extLst>
              </p:cNvPr>
              <p:cNvCxnSpPr>
                <a:cxnSpLocks/>
                <a:stCxn id="8" idx="0"/>
                <a:endCxn id="7" idx="2"/>
              </p:cNvCxnSpPr>
              <p:nvPr/>
            </p:nvCxnSpPr>
            <p:spPr>
              <a:xfrm flipV="1">
                <a:off x="3775615" y="-1431555"/>
                <a:ext cx="1508501" cy="393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E24330F-DEA9-3E9F-AACF-D2CD618CBCC3}"/>
                  </a:ext>
                </a:extLst>
              </p:cNvPr>
              <p:cNvCxnSpPr>
                <a:cxnSpLocks/>
                <a:stCxn id="12" idx="0"/>
                <a:endCxn id="7" idx="2"/>
              </p:cNvCxnSpPr>
              <p:nvPr/>
            </p:nvCxnSpPr>
            <p:spPr>
              <a:xfrm flipV="1">
                <a:off x="4283589" y="-1431555"/>
                <a:ext cx="1000527" cy="10372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C7FE4BB-CC45-976F-E2C7-B67135BC0487}"/>
                  </a:ext>
                </a:extLst>
              </p:cNvPr>
              <p:cNvCxnSpPr>
                <a:cxnSpLocks/>
                <a:stCxn id="13" idx="0"/>
                <a:endCxn id="7" idx="2"/>
              </p:cNvCxnSpPr>
              <p:nvPr/>
            </p:nvCxnSpPr>
            <p:spPr>
              <a:xfrm flipH="1" flipV="1">
                <a:off x="5284116" y="-1431555"/>
                <a:ext cx="1513389" cy="12560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070D4D7-2CB4-AD95-A367-1C9BFA3E99B9}"/>
                  </a:ext>
                </a:extLst>
              </p:cNvPr>
              <p:cNvCxnSpPr>
                <a:cxnSpLocks/>
                <a:stCxn id="10" idx="0"/>
                <a:endCxn id="7" idx="2"/>
              </p:cNvCxnSpPr>
              <p:nvPr/>
            </p:nvCxnSpPr>
            <p:spPr>
              <a:xfrm flipV="1">
                <a:off x="5007022" y="-1431555"/>
                <a:ext cx="277094" cy="16045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88626B-E05B-6CA7-F6B2-0C18FE0F3C9F}"/>
                  </a:ext>
                </a:extLst>
              </p:cNvPr>
              <p:cNvCxnSpPr>
                <a:cxnSpLocks/>
                <a:stCxn id="11" idx="0"/>
                <a:endCxn id="7" idx="2"/>
              </p:cNvCxnSpPr>
              <p:nvPr/>
            </p:nvCxnSpPr>
            <p:spPr>
              <a:xfrm flipH="1" flipV="1">
                <a:off x="5284116" y="-1431555"/>
                <a:ext cx="717839" cy="18088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091B27-3C29-4C8A-9F47-ABB31DCACA6C}"/>
                </a:ext>
              </a:extLst>
            </p:cNvPr>
            <p:cNvSpPr txBox="1"/>
            <p:nvPr/>
          </p:nvSpPr>
          <p:spPr>
            <a:xfrm>
              <a:off x="10355694" y="2596914"/>
              <a:ext cx="1720954" cy="4086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900"/>
                <a:t>좋아하는 배우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6C6214-7C37-4FD4-AB8D-5CA9E500632A}"/>
                </a:ext>
              </a:extLst>
            </p:cNvPr>
            <p:cNvCxnSpPr>
              <a:cxnSpLocks/>
              <a:stCxn id="29" idx="0"/>
              <a:endCxn id="7" idx="2"/>
            </p:cNvCxnSpPr>
            <p:nvPr/>
          </p:nvCxnSpPr>
          <p:spPr>
            <a:xfrm flipH="1" flipV="1">
              <a:off x="8811517" y="1918223"/>
              <a:ext cx="2404654" cy="678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74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1180</Words>
  <Application>Microsoft Office PowerPoint</Application>
  <PresentationFormat>와이드스크린</PresentationFormat>
  <Paragraphs>492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3" baseType="lpstr">
      <vt:lpstr>맑은 고딕</vt:lpstr>
      <vt:lpstr>Arial</vt:lpstr>
      <vt:lpstr>Office 테마</vt:lpstr>
      <vt:lpstr>데이터베이스 텀 프로젝트 최종보고서</vt:lpstr>
      <vt:lpstr>목차</vt:lpstr>
      <vt:lpstr>1-1 개발주제</vt:lpstr>
      <vt:lpstr>1-2 개발이유</vt:lpstr>
      <vt:lpstr>1-3 자료조사</vt:lpstr>
      <vt:lpstr>1-3 자료조사</vt:lpstr>
      <vt:lpstr>1-4 필수요소</vt:lpstr>
      <vt:lpstr>2-1엔티티&amp;속성</vt:lpstr>
      <vt:lpstr>2-1엔티티&amp;속성</vt:lpstr>
      <vt:lpstr>2-1엔티티&amp;속성</vt:lpstr>
      <vt:lpstr>2-1엔티티&amp;속성</vt:lpstr>
      <vt:lpstr>2-1엔티티&amp;속성</vt:lpstr>
      <vt:lpstr>2-1엔티티&amp;속성</vt:lpstr>
      <vt:lpstr>2-1엔티티&amp;속성</vt:lpstr>
      <vt:lpstr>2-1엔티티&amp;속성</vt:lpstr>
      <vt:lpstr>2-2 관계</vt:lpstr>
      <vt:lpstr>2-2 관계</vt:lpstr>
      <vt:lpstr>2-2 관계</vt:lpstr>
      <vt:lpstr>2-2 관계</vt:lpstr>
      <vt:lpstr>2-2 관계</vt:lpstr>
      <vt:lpstr>2-2 관계</vt:lpstr>
      <vt:lpstr>3-1 ERD </vt:lpstr>
      <vt:lpstr>3-2 TOAD ERD</vt:lpstr>
      <vt:lpstr>4-1 테이블 관리</vt:lpstr>
      <vt:lpstr>4-1 테이블 관리</vt:lpstr>
      <vt:lpstr>4-1 테이블 관리</vt:lpstr>
      <vt:lpstr>4-1 테이블 관리</vt:lpstr>
      <vt:lpstr>4-1 테이블 관리</vt:lpstr>
      <vt:lpstr>4-1 테이블 관리</vt:lpstr>
      <vt:lpstr>4-1 테이블 관리</vt:lpstr>
      <vt:lpstr>4-1 테이블 관리</vt:lpstr>
      <vt:lpstr>4-2 테이블 생성</vt:lpstr>
      <vt:lpstr>4-2 테이블 생성</vt:lpstr>
      <vt:lpstr>4-2 테이블 생성</vt:lpstr>
      <vt:lpstr>4-2 테이블 생성</vt:lpstr>
      <vt:lpstr>4-2 테이블 생성</vt:lpstr>
      <vt:lpstr>4-2 테이블 생성</vt:lpstr>
      <vt:lpstr>4-2 테이블 생성</vt:lpstr>
      <vt:lpstr>4-2 테이블 생성(데이터 입력)</vt:lpstr>
      <vt:lpstr>4-2 테이블 생성(데이터 입력)</vt:lpstr>
      <vt:lpstr>4-2 테이블 생성(데이터 입력)</vt:lpstr>
      <vt:lpstr>4-2 테이블 생성(데이터 입력)</vt:lpstr>
      <vt:lpstr>4-2 테이블 생성(데이터 입력)</vt:lpstr>
      <vt:lpstr>4-2 테이블 생성(데이터 입력)</vt:lpstr>
      <vt:lpstr>4-2 테이블 생성(데이터 입력)</vt:lpstr>
      <vt:lpstr>4-3 테이블 생성(데이터 출력)</vt:lpstr>
      <vt:lpstr>4-3 테이블 생성(데이터 출력)</vt:lpstr>
      <vt:lpstr>4-3 테이블 생성(데이터 출력)</vt:lpstr>
      <vt:lpstr>4-3 테이블 생성(데이터 출력)</vt:lpstr>
      <vt:lpstr>4-3 테이블 생성(데이터 출력)</vt:lpstr>
      <vt:lpstr>4-3 테이블 생성(데이터 출력)</vt:lpstr>
      <vt:lpstr>4-3 테이블 생성(데이터 출력)</vt:lpstr>
      <vt:lpstr>4-3 테이블 생성(데이터 출력)</vt:lpstr>
      <vt:lpstr>5-1 데이터 활용하기 </vt:lpstr>
      <vt:lpstr>5-1 데이터 활용하기 </vt:lpstr>
      <vt:lpstr>5-1 데이터 활용하기 </vt:lpstr>
      <vt:lpstr>5-1 데이터 활용하기 </vt:lpstr>
      <vt:lpstr>5-1 데이터 활용하기 </vt:lpstr>
      <vt:lpstr>5-1 데이터 활용하기 </vt:lpstr>
      <vt:lpstr>5-1 데이터 활용하기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텀 프로젝트 중간보고서</dc:title>
  <dc:creator>user</dc:creator>
  <cp:lastModifiedBy>Chanju Kim</cp:lastModifiedBy>
  <cp:revision>33</cp:revision>
  <dcterms:created xsi:type="dcterms:W3CDTF">2022-05-03T08:10:32Z</dcterms:created>
  <dcterms:modified xsi:type="dcterms:W3CDTF">2024-06-23T13:56:05Z</dcterms:modified>
</cp:coreProperties>
</file>