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4" r:id="rId42"/>
    <p:sldId id="305" r:id="rId43"/>
    <p:sldId id="261" r:id="rId44"/>
    <p:sldId id="30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AC0"/>
    <a:srgbClr val="7F7B9A"/>
    <a:srgbClr val="FBFAD1"/>
    <a:srgbClr val="8E5A48"/>
    <a:srgbClr val="C0A1D3"/>
    <a:srgbClr val="DECEE8"/>
    <a:srgbClr val="B793CD"/>
    <a:srgbClr val="81BB59"/>
    <a:srgbClr val="182623"/>
    <a:srgbClr val="1D2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75" d="100"/>
          <a:sy n="75" d="100"/>
        </p:scale>
        <p:origin x="76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7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29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8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7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57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35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6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4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0946-1AAD-425E-A34C-6AB17022F37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02E2-456C-40D7-BD66-ACE38EA709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27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0733405/S08352027" TargetMode="External"/><Relationship Id="rId2" Type="http://schemas.openxmlformats.org/officeDocument/2006/relationships/hyperlink" Target="https://jeremyxu2010.github.io/2020/10/%E5%8A%A8%E6%89%8B%E5%86%99%E4%B8%AA%E7%8E%A9%E5%85%B7%E7%BC%96%E8%AF%91%E5%99%A8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gmentfault.com/a/1190000007408126" TargetMode="External"/><Relationship Id="rId5" Type="http://schemas.openxmlformats.org/officeDocument/2006/relationships/hyperlink" Target="http://inspiregate.com/programming/other/483-yacc-and-lex-getting-started.html" TargetMode="External"/><Relationship Id="rId4" Type="http://schemas.openxmlformats.org/officeDocument/2006/relationships/hyperlink" Target="https://zh.m.wikipedia.org/zh-tw/L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DCCA964-B605-8D6B-543B-B9D167CDB3EA}"/>
              </a:ext>
            </a:extLst>
          </p:cNvPr>
          <p:cNvSpPr/>
          <p:nvPr/>
        </p:nvSpPr>
        <p:spPr>
          <a:xfrm>
            <a:off x="0" y="1996580"/>
            <a:ext cx="12192000" cy="2567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C5DF24-5CF7-FC2C-7997-D593C4A726CC}"/>
              </a:ext>
            </a:extLst>
          </p:cNvPr>
          <p:cNvGrpSpPr/>
          <p:nvPr/>
        </p:nvGrpSpPr>
        <p:grpSpPr>
          <a:xfrm>
            <a:off x="3211725" y="2226691"/>
            <a:ext cx="5768550" cy="1051307"/>
            <a:chOff x="3154540" y="2581721"/>
            <a:chExt cx="5768550" cy="1051307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3185020" y="2617365"/>
              <a:ext cx="57380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0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編譯器期末專題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3154540" y="2581721"/>
              <a:ext cx="57380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編譯器期末專題</a:t>
              </a: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E7E21-9A8F-AFA9-EFFC-7FAE53675BEB}"/>
              </a:ext>
            </a:extLst>
          </p:cNvPr>
          <p:cNvSpPr txBox="1"/>
          <p:nvPr/>
        </p:nvSpPr>
        <p:spPr>
          <a:xfrm>
            <a:off x="4861560" y="3795919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  <a:latin typeface="+mj-lt"/>
              </a:rPr>
              <a:t>Group20</a:t>
            </a:r>
            <a:endParaRPr lang="zh-TW" alt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1DE0C6-C3EF-4EBC-9D3E-95551E889E24}"/>
              </a:ext>
            </a:extLst>
          </p:cNvPr>
          <p:cNvSpPr txBox="1"/>
          <p:nvPr/>
        </p:nvSpPr>
        <p:spPr>
          <a:xfrm>
            <a:off x="3568700" y="4775505"/>
            <a:ext cx="502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+mj-lt"/>
              </a:rPr>
              <a:t>S08352015	</a:t>
            </a:r>
            <a:r>
              <a:rPr lang="zh-TW" altLang="en-US" sz="24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林子瑄</a:t>
            </a:r>
            <a:endParaRPr lang="en-US" altLang="zh-TW" sz="24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algn="ctr"/>
            <a:r>
              <a:rPr lang="en-US" altLang="zh-TW" sz="2400" b="1" dirty="0">
                <a:latin typeface="+mj-lt"/>
              </a:rPr>
              <a:t>S08353016	</a:t>
            </a:r>
            <a:r>
              <a:rPr lang="zh-TW" altLang="en-US" sz="24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杜姿霖</a:t>
            </a:r>
            <a:endParaRPr lang="en-US" altLang="zh-TW" sz="24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algn="ctr"/>
            <a:r>
              <a:rPr lang="en-US" altLang="zh-TW" sz="2400" b="1" dirty="0">
                <a:latin typeface="+mj-lt"/>
              </a:rPr>
              <a:t>S08352027	</a:t>
            </a:r>
            <a:r>
              <a:rPr lang="zh-TW" altLang="en-US" sz="24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蔡昀儒</a:t>
            </a:r>
            <a:endParaRPr lang="en-US" altLang="zh-TW" sz="24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8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1658719"/>
            <a:ext cx="12192000" cy="2933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718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cd Compiler-sample/ &amp;&amp; ls -l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A632E0-CC2F-47F7-7D60-57E47BA0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14" y="1940538"/>
            <a:ext cx="7901172" cy="2351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374B76-5E73-250A-37EB-34010DB3B398}"/>
              </a:ext>
            </a:extLst>
          </p:cNvPr>
          <p:cNvSpPr/>
          <p:nvPr/>
        </p:nvSpPr>
        <p:spPr>
          <a:xfrm>
            <a:off x="0" y="5182569"/>
            <a:ext cx="12192000" cy="1675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7DCB2E-76F1-458B-68FF-727066EB10D9}"/>
              </a:ext>
            </a:extLst>
          </p:cNvPr>
          <p:cNvSpPr txBox="1"/>
          <p:nvPr/>
        </p:nvSpPr>
        <p:spPr>
          <a:xfrm>
            <a:off x="1056640" y="4687390"/>
            <a:ext cx="718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mv lex.* y* ../src/ &amp;&amp; ls -l ../src/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29185E6-FE66-6200-9287-E0F1D71D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14" y="5501420"/>
            <a:ext cx="7898811" cy="10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8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1966494"/>
            <a:ext cx="12192000" cy="2056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718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cd ../src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lex lex.l &amp;&amp; ls -l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374B76-5E73-250A-37EB-34010DB3B398}"/>
              </a:ext>
            </a:extLst>
          </p:cNvPr>
          <p:cNvSpPr/>
          <p:nvPr/>
        </p:nvSpPr>
        <p:spPr>
          <a:xfrm>
            <a:off x="0" y="4613609"/>
            <a:ext cx="12192000" cy="2244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7DCB2E-76F1-458B-68FF-727066EB10D9}"/>
              </a:ext>
            </a:extLst>
          </p:cNvPr>
          <p:cNvSpPr txBox="1"/>
          <p:nvPr/>
        </p:nvSpPr>
        <p:spPr>
          <a:xfrm>
            <a:off x="1056640" y="4118429"/>
            <a:ext cx="718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yacc yacc.y &amp;&amp; ls -l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D7E6871-2DE3-512C-7824-3436C0ECE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8"/>
          <a:stretch/>
        </p:blipFill>
        <p:spPr>
          <a:xfrm>
            <a:off x="2070010" y="2298967"/>
            <a:ext cx="8049615" cy="139191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20B6D3F-BEA4-6E57-816E-ACC1674D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92" y="4921384"/>
            <a:ext cx="8049616" cy="15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2274270"/>
            <a:ext cx="12192000" cy="4583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718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yacc -d yacc.y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 cc lex.yy.c y.tab.c -o cpl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ls -l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FE7E29-F886-F3B6-9026-023D781A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65" y="2385249"/>
            <a:ext cx="7472950" cy="43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../Compiler-sample/sample1.c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549A2F-178E-6601-A9C6-D7855829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" b="1862"/>
          <a:stretch/>
        </p:blipFill>
        <p:spPr>
          <a:xfrm>
            <a:off x="836049" y="1037880"/>
            <a:ext cx="5810322" cy="55981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沒有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14389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../Compiler-sample/sample2.c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出現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&lt;=</a:t>
            </a:r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後須接變數或數值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EBCC426-662B-CF64-5326-8CBDB34F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1" y="1998931"/>
            <a:ext cx="6567598" cy="32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../Compiler-sample/sample3.c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沒有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BB4E4D-36ED-BA71-9D6A-A5FCBDBF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8"/>
          <a:stretch/>
        </p:blipFill>
        <p:spPr>
          <a:xfrm>
            <a:off x="299084" y="2906162"/>
            <a:ext cx="6945237" cy="19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../Compiler-sample/sample4.c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出現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/</a:t>
            </a:r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後須接變數或數值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D1693BB-CEEC-D60B-281E-12CFC319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2695108"/>
            <a:ext cx="6843425" cy="1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9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../Compiler-sample/sample5.c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沒有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BD6EC2D-2D8B-C46E-5F8B-1169786E7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5"/>
          <a:stretch/>
        </p:blipFill>
        <p:spPr>
          <a:xfrm>
            <a:off x="247059" y="2695686"/>
            <a:ext cx="7053657" cy="19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../Compiler-sample/sample6.c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出現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Int x=1</a:t>
            </a:r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未加上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;</a:t>
            </a:r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又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int</a:t>
            </a:r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一次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62CEE0C-F25A-51F4-E7DC-03C3FF40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5" y="2741407"/>
            <a:ext cx="7027489" cy="18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54888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7691120" y="2302508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範例檔案測試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./cpl &lt; ../Compiler-sample/sample7.c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67CDD3-8D5E-40D6-0B23-BAE792FCE911}"/>
              </a:ext>
            </a:extLst>
          </p:cNvPr>
          <p:cNvSpPr txBox="1"/>
          <p:nvPr/>
        </p:nvSpPr>
        <p:spPr>
          <a:xfrm>
            <a:off x="7691120" y="3647552"/>
            <a:ext cx="450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出現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Error</a:t>
            </a:r>
          </a:p>
          <a:p>
            <a:r>
              <a:rPr lang="zh-TW" altLang="en-US" sz="2000" b="1" dirty="0">
                <a:latin typeface="+mj-lt"/>
                <a:ea typeface="LXGW WenKai Mono" panose="02020509000000000000" pitchFamily="49" charset="-120"/>
              </a:rPr>
              <a:t>程式結束未加上</a:t>
            </a:r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D4D65A-62F4-779F-F478-BC9B9B669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4"/>
          <a:stretch/>
        </p:blipFill>
        <p:spPr>
          <a:xfrm>
            <a:off x="154888" y="2741580"/>
            <a:ext cx="7218784" cy="18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1" y="0"/>
            <a:ext cx="4659086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8EE7B8A-BB83-D6D5-AB55-48C9F16221E9}"/>
              </a:ext>
            </a:extLst>
          </p:cNvPr>
          <p:cNvGrpSpPr/>
          <p:nvPr/>
        </p:nvGrpSpPr>
        <p:grpSpPr>
          <a:xfrm>
            <a:off x="1107777" y="3035570"/>
            <a:ext cx="2443533" cy="786860"/>
            <a:chOff x="887495" y="3044279"/>
            <a:chExt cx="2443533" cy="78686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917975" y="3061698"/>
              <a:ext cx="241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4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目錄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87495" y="3044279"/>
              <a:ext cx="241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4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目錄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1DE0C6-C3EF-4EBC-9D3E-95551E889E24}"/>
              </a:ext>
            </a:extLst>
          </p:cNvPr>
          <p:cNvSpPr txBox="1"/>
          <p:nvPr/>
        </p:nvSpPr>
        <p:spPr>
          <a:xfrm>
            <a:off x="6096000" y="825156"/>
            <a:ext cx="5024120" cy="519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  開發編譯器種類</a:t>
            </a:r>
            <a:endParaRPr lang="en-US" altLang="zh-TW" sz="28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開發使用套件及語言</a:t>
            </a:r>
            <a:endParaRPr lang="en-US" altLang="zh-TW" sz="28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軟硬體資訊</a:t>
            </a:r>
            <a:endParaRPr lang="en-US" altLang="zh-TW" sz="2800" b="1" dirty="0">
              <a:solidFill>
                <a:schemeClr val="accent1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字彙分析與語法分析步驟</a:t>
            </a:r>
            <a:endParaRPr lang="en-US" altLang="zh-TW" sz="28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文法分析與組合語言生成</a:t>
            </a:r>
            <a:endParaRPr lang="en-US" altLang="zh-TW" sz="2800" b="1" dirty="0">
              <a:solidFill>
                <a:schemeClr val="accent1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製作腳本</a:t>
            </a:r>
            <a:endParaRPr lang="en-US" altLang="zh-TW" sz="28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心得感想與工作分配</a:t>
            </a:r>
            <a:endParaRPr lang="en-US" altLang="zh-TW" sz="2800" b="1" dirty="0">
              <a:solidFill>
                <a:schemeClr val="accent1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8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 參考資料</a:t>
            </a:r>
            <a:endParaRPr lang="en-US" altLang="zh-TW" sz="28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84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0CE2B17-BBF0-6A01-0D22-B1D62E56C93F}"/>
              </a:ext>
            </a:extLst>
          </p:cNvPr>
          <p:cNvGrpSpPr/>
          <p:nvPr/>
        </p:nvGrpSpPr>
        <p:grpSpPr>
          <a:xfrm>
            <a:off x="1579880" y="1603897"/>
            <a:ext cx="9154160" cy="1421036"/>
            <a:chOff x="1295399" y="1397043"/>
            <a:chExt cx="9154160" cy="142103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950103-D490-4B09-A266-B73B316B7E8C}"/>
                </a:ext>
              </a:extLst>
            </p:cNvPr>
            <p:cNvSpPr txBox="1"/>
            <p:nvPr/>
          </p:nvSpPr>
          <p:spPr>
            <a:xfrm>
              <a:off x="1295399" y="1397043"/>
              <a:ext cx="9154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latin typeface="+mj-lt"/>
                  <a:ea typeface="LXGW WenKai Mono" panose="02020509000000000000" pitchFamily="49" charset="-120"/>
                </a:rPr>
                <a:t>使用 </a:t>
              </a:r>
              <a:r>
                <a:rPr lang="en-US" altLang="zh-TW" sz="2000" b="1" dirty="0">
                  <a:latin typeface="+mj-lt"/>
                  <a:ea typeface="LXGW WenKai Mono" panose="02020509000000000000" pitchFamily="49" charset="-120"/>
                </a:rPr>
                <a:t>/home/test/Desktop/Compiler/Compiler-sample/sample3.c</a:t>
              </a:r>
              <a:r>
                <a:rPr lang="zh-TW" altLang="en-US" sz="2000" b="1" dirty="0">
                  <a:latin typeface="+mj-lt"/>
                  <a:ea typeface="LXGW WenKai Mono" panose="02020509000000000000" pitchFamily="49" charset="-120"/>
                </a:rPr>
                <a:t> 為範例</a:t>
              </a:r>
              <a:endPara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60B246D-B110-3116-4F6E-A3E5B251BA08}"/>
                </a:ext>
              </a:extLst>
            </p:cNvPr>
            <p:cNvSpPr txBox="1"/>
            <p:nvPr/>
          </p:nvSpPr>
          <p:spPr>
            <a:xfrm>
              <a:off x="1295399" y="2017859"/>
              <a:ext cx="8675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1. 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直接使用 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gcc 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生成 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assembly code</a:t>
              </a:r>
              <a:endPara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EF7FA3-3399-BCDB-D224-AE47BDB28790}"/>
                </a:ext>
              </a:extLst>
            </p:cNvPr>
            <p:cNvSpPr txBox="1"/>
            <p:nvPr/>
          </p:nvSpPr>
          <p:spPr>
            <a:xfrm>
              <a:off x="1579879" y="2417969"/>
              <a:ext cx="8675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2. 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使用 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LLVM+Clang 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生成 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assembly code</a:t>
              </a:r>
              <a:endPara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962F7DC-2087-A235-FE20-DEFEF89F0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75"/>
          <a:stretch/>
        </p:blipFill>
        <p:spPr>
          <a:xfrm>
            <a:off x="4344227" y="3466346"/>
            <a:ext cx="3503545" cy="247268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21C1675-0978-7560-DCB5-D2108C3785DB}"/>
              </a:ext>
            </a:extLst>
          </p:cNvPr>
          <p:cNvSpPr txBox="1"/>
          <p:nvPr/>
        </p:nvSpPr>
        <p:spPr>
          <a:xfrm>
            <a:off x="4935220" y="6235930"/>
            <a:ext cx="2321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sample3.c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 內容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23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直接使用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gcc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2034976"/>
            <a:ext cx="12192000" cy="4823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20" y="1186785"/>
            <a:ext cx="718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sudo apt install build-essential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gcc --version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D1ADAD1-452E-588B-CA6D-13BD9D467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"/>
          <a:stretch/>
        </p:blipFill>
        <p:spPr>
          <a:xfrm>
            <a:off x="904897" y="2724368"/>
            <a:ext cx="1038220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直接使用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gcc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2034975"/>
            <a:ext cx="12192000" cy="2117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20" y="1186785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mkdir gcc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gcc -S -masm=intel ../Compiler-sample/sample3.c -o gcc/test &amp;&amp; ls –l gcc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451693-17FD-27F2-3475-B23AAC4E6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1" b="1"/>
          <a:stretch/>
        </p:blipFill>
        <p:spPr>
          <a:xfrm>
            <a:off x="517302" y="2890584"/>
            <a:ext cx="11156556" cy="79248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62E6B9E-0BC6-2D94-1C8E-D35FABC8109E}"/>
              </a:ext>
            </a:extLst>
          </p:cNvPr>
          <p:cNvSpPr txBox="1"/>
          <p:nvPr/>
        </p:nvSpPr>
        <p:spPr>
          <a:xfrm>
            <a:off x="883920" y="2271733"/>
            <a:ext cx="629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產生符合 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intel</a:t>
            </a:r>
            <a:r>
              <a: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 </a:t>
            </a:r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語法的組合語言，命名為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test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64CAC5-16C1-A940-85C3-484D4C32611F}"/>
              </a:ext>
            </a:extLst>
          </p:cNvPr>
          <p:cNvSpPr txBox="1"/>
          <p:nvPr/>
        </p:nvSpPr>
        <p:spPr>
          <a:xfrm>
            <a:off x="883920" y="4195250"/>
            <a:ext cx="90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as -o gcc/test.o gcc/test &amp;&amp; ls -l gcc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F27C2C-6ED8-31F7-0629-CD42573A26A6}"/>
              </a:ext>
            </a:extLst>
          </p:cNvPr>
          <p:cNvSpPr/>
          <p:nvPr/>
        </p:nvSpPr>
        <p:spPr>
          <a:xfrm>
            <a:off x="-420" y="4638210"/>
            <a:ext cx="12192000" cy="221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9F15674-7CF4-A0DB-67BB-9F3CA50C5411}"/>
              </a:ext>
            </a:extLst>
          </p:cNvPr>
          <p:cNvSpPr txBox="1"/>
          <p:nvPr/>
        </p:nvSpPr>
        <p:spPr>
          <a:xfrm>
            <a:off x="883920" y="4870103"/>
            <a:ext cx="629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產生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test.o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object code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A37DC2-4BCD-B5B2-0338-E42EAFB33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92"/>
          <a:stretch/>
        </p:blipFill>
        <p:spPr>
          <a:xfrm>
            <a:off x="529518" y="5568168"/>
            <a:ext cx="11144760" cy="8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直接使用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gcc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200"/>
            <a:ext cx="12192000" cy="513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20" y="1186785"/>
            <a:ext cx="90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cat test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3DF08F5-B002-7FB8-4E45-B25E213BF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46" b="34716"/>
          <a:stretch/>
        </p:blipFill>
        <p:spPr>
          <a:xfrm>
            <a:off x="2230121" y="1962981"/>
            <a:ext cx="3754540" cy="467305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3ED623-EA40-FC89-51EF-8CD297B9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50" r="39390"/>
          <a:stretch/>
        </p:blipFill>
        <p:spPr>
          <a:xfrm>
            <a:off x="6207340" y="2938175"/>
            <a:ext cx="4037189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直接使用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gcc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2650530"/>
            <a:ext cx="12192000" cy="420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ld -o gcc/test_exec -dynamic-linker /lib64/ld-linux-x86-64.so.2  /usr/lib/x86_64-linux-gnu/crt1.o  /usr/lib/x86_64-linux-gnu/crti.o /usr/lib/x86_64-linux-gnu/crtn.o  gcc/test.o -lc &amp;&amp; ls -l gcc</a:t>
            </a:r>
          </a:p>
          <a:p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./gcc/test_exec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06EFFC5-DE16-C39E-FD50-B1FBBDCA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4114272"/>
            <a:ext cx="11274729" cy="145515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1CAA52F-722A-159A-D386-983BDF3AFBEE}"/>
              </a:ext>
            </a:extLst>
          </p:cNvPr>
          <p:cNvSpPr txBox="1"/>
          <p:nvPr/>
        </p:nvSpPr>
        <p:spPr>
          <a:xfrm>
            <a:off x="883919" y="3028458"/>
            <a:ext cx="629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使用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ld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鏈結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object code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和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lib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中的文法規則</a:t>
            </a:r>
            <a:endParaRPr lang="en-US" altLang="zh-TW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  <a:p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產生名為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test_exec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的執行檔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318781-FA58-27BD-B3EB-474855D05155}"/>
              </a:ext>
            </a:extLst>
          </p:cNvPr>
          <p:cNvSpPr txBox="1"/>
          <p:nvPr/>
        </p:nvSpPr>
        <p:spPr>
          <a:xfrm>
            <a:off x="883919" y="6013658"/>
            <a:ext cx="629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執行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text_exec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回傳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x=5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87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200"/>
            <a:ext cx="12192000" cy="513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sudo apt  install clang llvm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380EC0D-4C5D-2C5E-F4A5-8F80159A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" b="1"/>
          <a:stretch/>
        </p:blipFill>
        <p:spPr>
          <a:xfrm>
            <a:off x="1398721" y="2213194"/>
            <a:ext cx="9394558" cy="42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262880"/>
            <a:ext cx="12192000" cy="1595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199"/>
            <a:ext cx="12192000" cy="2228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clang --version &amp;&amp; llc --version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9719888-3E26-9D66-4378-EAA7EF16F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" t="4767"/>
          <a:stretch/>
        </p:blipFill>
        <p:spPr>
          <a:xfrm>
            <a:off x="1102755" y="2085241"/>
            <a:ext cx="9986488" cy="151274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1BB0BD-21A2-FDBC-6473-B0B40630405C}"/>
              </a:ext>
            </a:extLst>
          </p:cNvPr>
          <p:cNvSpPr txBox="1"/>
          <p:nvPr/>
        </p:nvSpPr>
        <p:spPr>
          <a:xfrm>
            <a:off x="883919" y="4101624"/>
            <a:ext cx="10994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mkdir LLVM_CLang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cd LLVM_CLang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clang -S -emit-llvm ../../Compiler-sample/sample3.c &amp;&amp; ls -l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0C131A-E47F-E1C4-4E60-639AECD0D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6" b="1"/>
          <a:stretch/>
        </p:blipFill>
        <p:spPr>
          <a:xfrm>
            <a:off x="1237614" y="5638518"/>
            <a:ext cx="9716771" cy="85344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767107-823E-8701-D9C8-566638A83EC8}"/>
              </a:ext>
            </a:extLst>
          </p:cNvPr>
          <p:cNvSpPr txBox="1"/>
          <p:nvPr/>
        </p:nvSpPr>
        <p:spPr>
          <a:xfrm>
            <a:off x="9621519" y="4409400"/>
            <a:ext cx="1899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中間碼轉換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078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199"/>
            <a:ext cx="12192000" cy="5130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cat sample3.ll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A50831B-7C89-5591-2395-D6D92946C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" b="923"/>
          <a:stretch/>
        </p:blipFill>
        <p:spPr>
          <a:xfrm>
            <a:off x="1788407" y="1869440"/>
            <a:ext cx="8615186" cy="47666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4791A1-9626-8F60-4C19-E610A6E9298F}"/>
              </a:ext>
            </a:extLst>
          </p:cNvPr>
          <p:cNvSpPr txBox="1"/>
          <p:nvPr/>
        </p:nvSpPr>
        <p:spPr>
          <a:xfrm>
            <a:off x="9453632" y="1198155"/>
            <a:ext cx="2199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中間碼轉換內容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6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199"/>
            <a:ext cx="12192000" cy="5130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opt -S -globalopt -loop-simplify -mem2reg sample3.ll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A4F61C0-7107-6975-E32A-5A4C43B7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85" y="1931656"/>
            <a:ext cx="8509229" cy="472188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C6286-E97E-B0C7-24B2-C7B5704067FD}"/>
              </a:ext>
            </a:extLst>
          </p:cNvPr>
          <p:cNvSpPr txBox="1"/>
          <p:nvPr/>
        </p:nvSpPr>
        <p:spPr>
          <a:xfrm>
            <a:off x="9453632" y="1198155"/>
            <a:ext cx="2199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最佳化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75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199"/>
            <a:ext cx="12192000" cy="5130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llc sample3.ll &amp;&amp; ls -l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C6286-E97E-B0C7-24B2-C7B5704067FD}"/>
              </a:ext>
            </a:extLst>
          </p:cNvPr>
          <p:cNvSpPr txBox="1"/>
          <p:nvPr/>
        </p:nvSpPr>
        <p:spPr>
          <a:xfrm>
            <a:off x="883919" y="2809844"/>
            <a:ext cx="457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將優化後的中間碼轉換成組合語言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3EF64B-200C-BBD2-5668-6ED85E65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57"/>
          <a:stretch/>
        </p:blipFill>
        <p:spPr>
          <a:xfrm>
            <a:off x="833613" y="4292599"/>
            <a:ext cx="10524774" cy="8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6308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1" y="221960"/>
            <a:ext cx="4731391" cy="655040"/>
            <a:chOff x="-35967" y="616648"/>
            <a:chExt cx="4807135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7" y="625357"/>
              <a:ext cx="480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>
                <a:buFont typeface="+mj-ea"/>
                <a:buAutoNum type="ea1ChtPeriod"/>
              </a:pP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開發編譯器種類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449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>
                <a:buFont typeface="+mj-ea"/>
                <a:buAutoNum type="ea1ChtPeriod"/>
              </a:pP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開發編譯器種類</a:t>
              </a: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DF4E4C-1B30-46E7-A168-CD6008FCC449}"/>
              </a:ext>
            </a:extLst>
          </p:cNvPr>
          <p:cNvSpPr txBox="1"/>
          <p:nvPr/>
        </p:nvSpPr>
        <p:spPr>
          <a:xfrm>
            <a:off x="3583940" y="6358853"/>
            <a:ext cx="502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實作簡易</a:t>
            </a:r>
            <a:r>
              <a:rPr lang="en-US" altLang="zh-TW" sz="24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C</a:t>
            </a:r>
            <a:r>
              <a:rPr lang="zh-TW" altLang="en-US" sz="24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語言</a:t>
            </a:r>
            <a:r>
              <a:rPr lang="zh-TW" altLang="en-US" sz="24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編譯器</a:t>
            </a:r>
            <a:endParaRPr lang="en-US" altLang="zh-TW" sz="24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CEB666F-306E-6B9C-C7D9-2CD04A0BB7A3}"/>
              </a:ext>
            </a:extLst>
          </p:cNvPr>
          <p:cNvGrpSpPr/>
          <p:nvPr/>
        </p:nvGrpSpPr>
        <p:grpSpPr>
          <a:xfrm>
            <a:off x="337349" y="1166397"/>
            <a:ext cx="11517301" cy="4525205"/>
            <a:chOff x="605700" y="1166397"/>
            <a:chExt cx="11517301" cy="45252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416D43-C428-C2EB-2FEC-B9A14716FAD2}"/>
                </a:ext>
              </a:extLst>
            </p:cNvPr>
            <p:cNvSpPr/>
            <p:nvPr/>
          </p:nvSpPr>
          <p:spPr>
            <a:xfrm>
              <a:off x="4318148" y="3105834"/>
              <a:ext cx="152604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rgbClr val="7F7B9A"/>
                  </a:solidFill>
                  <a:latin typeface="+mj-lt"/>
                  <a:ea typeface="LXGW WenKai Mono" panose="02020509000000000000" pitchFamily="49" charset="-120"/>
                </a:rPr>
                <a:t>Lexical</a:t>
              </a:r>
              <a:endParaRPr lang="zh-TW" altLang="en-US" sz="2400" dirty="0">
                <a:solidFill>
                  <a:srgbClr val="7F7B9A"/>
                </a:solidFill>
                <a:latin typeface="+mj-lt"/>
                <a:ea typeface="LXGW WenKai Mono" panose="02020509000000000000" pitchFamily="49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B55216-409E-3CA3-88BC-52A5CCFF363C}"/>
                </a:ext>
              </a:extLst>
            </p:cNvPr>
            <p:cNvSpPr/>
            <p:nvPr/>
          </p:nvSpPr>
          <p:spPr>
            <a:xfrm>
              <a:off x="6515059" y="3105834"/>
              <a:ext cx="152604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rgbClr val="7F7B9A"/>
                  </a:solidFill>
                  <a:latin typeface="+mj-lt"/>
                  <a:ea typeface="LXGW WenKai Mono" panose="02020509000000000000" pitchFamily="49" charset="-120"/>
                </a:rPr>
                <a:t>Parser</a:t>
              </a:r>
              <a:endParaRPr lang="zh-TW" altLang="en-US" sz="2400" dirty="0">
                <a:solidFill>
                  <a:srgbClr val="7F7B9A"/>
                </a:solidFill>
                <a:latin typeface="+mj-lt"/>
                <a:ea typeface="LXGW WenKai Mono" panose="02020509000000000000" pitchFamily="49" charset="-120"/>
              </a:endParaRPr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428DE81A-59AB-3A16-4B9A-25777255EE1A}"/>
                </a:ext>
              </a:extLst>
            </p:cNvPr>
            <p:cNvSpPr/>
            <p:nvPr/>
          </p:nvSpPr>
          <p:spPr>
            <a:xfrm rot="16200000">
              <a:off x="3420724" y="2900937"/>
              <a:ext cx="216000" cy="1080000"/>
            </a:xfrm>
            <a:prstGeom prst="downArrow">
              <a:avLst>
                <a:gd name="adj1" fmla="val 50000"/>
                <a:gd name="adj2" fmla="val 91961"/>
              </a:avLst>
            </a:prstGeom>
            <a:solidFill>
              <a:srgbClr val="7F7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75E0FF-23F5-7E0C-F140-4E94ACCB67D5}"/>
                </a:ext>
              </a:extLst>
            </p:cNvPr>
            <p:cNvSpPr/>
            <p:nvPr/>
          </p:nvSpPr>
          <p:spPr>
            <a:xfrm>
              <a:off x="605700" y="3105834"/>
              <a:ext cx="2133600" cy="646332"/>
            </a:xfrm>
            <a:prstGeom prst="rect">
              <a:avLst/>
            </a:prstGeom>
            <a:solidFill>
              <a:srgbClr val="FBFAD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j-lt"/>
                </a:rPr>
                <a:t>Source Code</a:t>
              </a:r>
              <a:endParaRPr lang="zh-TW" alt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20" name="箭號: 弧形下彎 19">
              <a:extLst>
                <a:ext uri="{FF2B5EF4-FFF2-40B4-BE49-F238E27FC236}">
                  <a16:creationId xmlns:a16="http://schemas.microsoft.com/office/drawing/2014/main" id="{F171BF1E-F1B8-490B-F338-455FA287A408}"/>
                </a:ext>
              </a:extLst>
            </p:cNvPr>
            <p:cNvSpPr/>
            <p:nvPr/>
          </p:nvSpPr>
          <p:spPr>
            <a:xfrm>
              <a:off x="4947399" y="1801936"/>
              <a:ext cx="2498340" cy="1068470"/>
            </a:xfrm>
            <a:prstGeom prst="curvedDownArrow">
              <a:avLst>
                <a:gd name="adj1" fmla="val 12100"/>
                <a:gd name="adj2" fmla="val 34368"/>
                <a:gd name="adj3" fmla="val 29496"/>
              </a:avLst>
            </a:prstGeom>
            <a:solidFill>
              <a:srgbClr val="7F7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號: 弧形下彎 20">
              <a:extLst>
                <a:ext uri="{FF2B5EF4-FFF2-40B4-BE49-F238E27FC236}">
                  <a16:creationId xmlns:a16="http://schemas.microsoft.com/office/drawing/2014/main" id="{D816DF0A-DD9C-50BB-BE53-4B24C7E0AE11}"/>
                </a:ext>
              </a:extLst>
            </p:cNvPr>
            <p:cNvSpPr/>
            <p:nvPr/>
          </p:nvSpPr>
          <p:spPr>
            <a:xfrm rot="10800000">
              <a:off x="4779739" y="3987593"/>
              <a:ext cx="2498340" cy="1068470"/>
            </a:xfrm>
            <a:prstGeom prst="curvedDownArrow">
              <a:avLst>
                <a:gd name="adj1" fmla="val 12100"/>
                <a:gd name="adj2" fmla="val 34368"/>
                <a:gd name="adj3" fmla="val 29496"/>
              </a:avLst>
            </a:prstGeom>
            <a:solidFill>
              <a:srgbClr val="7F7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3CCC4AC-DFBE-20CB-E22D-E08DF2CC7572}"/>
                </a:ext>
              </a:extLst>
            </p:cNvPr>
            <p:cNvSpPr txBox="1"/>
            <p:nvPr/>
          </p:nvSpPr>
          <p:spPr>
            <a:xfrm>
              <a:off x="5083045" y="1166397"/>
              <a:ext cx="2025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token</a:t>
              </a:r>
              <a:endPara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E13F37D-A670-F1AC-9B49-15C3A7DFF444}"/>
                </a:ext>
              </a:extLst>
            </p:cNvPr>
            <p:cNvSpPr txBox="1"/>
            <p:nvPr/>
          </p:nvSpPr>
          <p:spPr>
            <a:xfrm>
              <a:off x="4380741" y="5291492"/>
              <a:ext cx="3430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get next token</a:t>
              </a:r>
              <a:endPara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76F2CC3B-FAA8-FF9A-022D-C1695683F71D}"/>
                </a:ext>
              </a:extLst>
            </p:cNvPr>
            <p:cNvSpPr/>
            <p:nvPr/>
          </p:nvSpPr>
          <p:spPr>
            <a:xfrm rot="16200000">
              <a:off x="8750966" y="2888999"/>
              <a:ext cx="216000" cy="1080000"/>
            </a:xfrm>
            <a:prstGeom prst="downArrow">
              <a:avLst>
                <a:gd name="adj1" fmla="val 50000"/>
                <a:gd name="adj2" fmla="val 91961"/>
              </a:avLst>
            </a:prstGeom>
            <a:solidFill>
              <a:srgbClr val="7F7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8F6C32A-D863-5498-9526-1DD47D820773}"/>
                </a:ext>
              </a:extLst>
            </p:cNvPr>
            <p:cNvSpPr/>
            <p:nvPr/>
          </p:nvSpPr>
          <p:spPr>
            <a:xfrm>
              <a:off x="9660142" y="3105834"/>
              <a:ext cx="2462859" cy="646332"/>
            </a:xfrm>
            <a:prstGeom prst="rect">
              <a:avLst/>
            </a:prstGeom>
            <a:solidFill>
              <a:srgbClr val="FBFAD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j-lt"/>
                </a:rPr>
                <a:t>Assembly Code</a:t>
              </a:r>
              <a:endParaRPr lang="zh-TW" alt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707136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C6286-E97E-B0C7-24B2-C7B5704067FD}"/>
              </a:ext>
            </a:extLst>
          </p:cNvPr>
          <p:cNvSpPr txBox="1"/>
          <p:nvPr/>
        </p:nvSpPr>
        <p:spPr>
          <a:xfrm>
            <a:off x="7843100" y="3583247"/>
            <a:ext cx="3988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sample3.s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的內容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E3CF7FE-7312-678D-4921-2090DB0D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55" y="930565"/>
            <a:ext cx="527431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4834035"/>
            <a:ext cx="12192000" cy="20615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五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文法分析與組合語言生成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950103-D490-4B09-A266-B73B316B7E8C}"/>
              </a:ext>
            </a:extLst>
          </p:cNvPr>
          <p:cNvSpPr txBox="1"/>
          <p:nvPr/>
        </p:nvSpPr>
        <p:spPr>
          <a:xfrm>
            <a:off x="6207340" y="427339"/>
            <a:ext cx="639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使用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LLVM+Clang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生成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F7B9A"/>
                </a:solidFill>
                <a:effectLst/>
                <a:uLnTx/>
                <a:uFillTx/>
                <a:latin typeface="STXinwei"/>
                <a:ea typeface="LXGW WenKai Mono" panose="02020509000000000000" pitchFamily="49" charset="-120"/>
                <a:cs typeface="+mn-cs"/>
              </a:rPr>
              <a:t>assembly code</a:t>
            </a:r>
            <a:endParaRPr lang="en-US" altLang="zh-TW" sz="2000" b="1" dirty="0">
              <a:solidFill>
                <a:srgbClr val="7F7B9A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62B4B8-2F5B-C499-2E28-9DA3AC76EF88}"/>
              </a:ext>
            </a:extLst>
          </p:cNvPr>
          <p:cNvSpPr/>
          <p:nvPr/>
        </p:nvSpPr>
        <p:spPr>
          <a:xfrm>
            <a:off x="0" y="1727200"/>
            <a:ext cx="12192000" cy="15027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1CF2A-0872-AF0E-BEFC-950CA596BF54}"/>
              </a:ext>
            </a:extLst>
          </p:cNvPr>
          <p:cNvSpPr txBox="1"/>
          <p:nvPr/>
        </p:nvSpPr>
        <p:spPr>
          <a:xfrm>
            <a:off x="883919" y="1186785"/>
            <a:ext cx="1099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000" b="1" dirty="0">
                <a:latin typeface="+mj-lt"/>
                <a:ea typeface="LXGW WenKai Mono" panose="02020509000000000000" pitchFamily="49" charset="-120"/>
              </a:rPr>
              <a:t>as sample3.s -o sample3.o &amp;&amp; ls -l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1BB0BD-21A2-FDBC-6473-B0B40630405C}"/>
              </a:ext>
            </a:extLst>
          </p:cNvPr>
          <p:cNvSpPr txBox="1"/>
          <p:nvPr/>
        </p:nvSpPr>
        <p:spPr>
          <a:xfrm>
            <a:off x="883918" y="3370291"/>
            <a:ext cx="10994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ld -o sample3_exec -dynamic-linker /lib64/ld-linux-x86-64.so.2 /usr/lib/x86_64-linux-gnu/crt1.o /usr/lib/x86_64-linux-gnu/crti.o sample3.o -lc /usr/lib/x86_64-linux-gnu/crtn.o</a:t>
            </a:r>
          </a:p>
          <a:p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./sample3_exec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767107-823E-8701-D9C8-566638A83EC8}"/>
              </a:ext>
            </a:extLst>
          </p:cNvPr>
          <p:cNvSpPr txBox="1"/>
          <p:nvPr/>
        </p:nvSpPr>
        <p:spPr>
          <a:xfrm>
            <a:off x="8585199" y="1204467"/>
            <a:ext cx="30378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將</a:t>
            </a:r>
            <a:r>
              <a: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.s</a:t>
            </a:r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檔製作成</a:t>
            </a:r>
            <a:r>
              <a: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object</a:t>
            </a:r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檔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8ADD673-E6C9-AF4A-62A0-B601A5E59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9"/>
          <a:stretch/>
        </p:blipFill>
        <p:spPr>
          <a:xfrm>
            <a:off x="1078231" y="1968646"/>
            <a:ext cx="10035538" cy="101963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72FC04-CD24-D64B-EE73-122F40BC8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8" b="3492"/>
          <a:stretch/>
        </p:blipFill>
        <p:spPr>
          <a:xfrm>
            <a:off x="703614" y="5137104"/>
            <a:ext cx="10784772" cy="145542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8585198" y="4293620"/>
            <a:ext cx="30378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製作成執行檔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30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將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flex</a:t>
            </a:r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與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bison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的執行過程寫進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Lex_Yacc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shell script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中，使用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cc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編譯產生名為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cpl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的文法解析器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B8F9CCA-5060-C33A-2465-6BC256A86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/>
          <a:stretch/>
        </p:blipFill>
        <p:spPr bwMode="auto">
          <a:xfrm>
            <a:off x="1365532" y="1711960"/>
            <a:ext cx="9460936" cy="3434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461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執行腳本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Lex_Yacc.sh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7F6CE59-0F73-ADD2-A992-21A5EEE64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-1" b="41393"/>
          <a:stretch/>
        </p:blipFill>
        <p:spPr bwMode="auto">
          <a:xfrm>
            <a:off x="2349290" y="1463037"/>
            <a:ext cx="7493419" cy="3931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0326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測試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Lex_Yacc.sh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產生的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cpl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B184391-6956-EBFC-BCC7-8F3ADA302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"/>
          <a:stretch/>
        </p:blipFill>
        <p:spPr bwMode="auto">
          <a:xfrm>
            <a:off x="2635044" y="1415178"/>
            <a:ext cx="6921912" cy="4027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671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將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gcc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產生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assembly code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的方式寫入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Gcc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shell script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中，產生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object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檔和執行檔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689144F-B232-A1A3-2B8F-177EDD03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00" y="2066289"/>
            <a:ext cx="9526400" cy="28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19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3A15F8E3-4E1C-9C0A-EEA6-183E4C38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/>
          <a:stretch/>
        </p:blipFill>
        <p:spPr bwMode="auto">
          <a:xfrm>
            <a:off x="674275" y="1920240"/>
            <a:ext cx="5121852" cy="4734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253C18D-743C-DCCA-5BB5-A9CD29FDD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" t="397" r="6754" b="-1"/>
          <a:stretch/>
        </p:blipFill>
        <p:spPr>
          <a:xfrm>
            <a:off x="6395874" y="285594"/>
            <a:ext cx="5092517" cy="63689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736874-519E-4C09-913E-835425C6641F}"/>
              </a:ext>
            </a:extLst>
          </p:cNvPr>
          <p:cNvSpPr txBox="1"/>
          <p:nvPr/>
        </p:nvSpPr>
        <p:spPr>
          <a:xfrm>
            <a:off x="613642" y="1288003"/>
            <a:ext cx="524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另外測試的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Quick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及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Insert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5324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另外測試了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Quick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及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Insert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皆可成功執行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0CE4DDD-3C86-4922-6C9B-B69401D65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" t="2875" r="7892" b="767"/>
          <a:stretch/>
        </p:blipFill>
        <p:spPr>
          <a:xfrm>
            <a:off x="162560" y="2034220"/>
            <a:ext cx="5833510" cy="23853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549A7E-C42A-8652-2E44-9B0106703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" t="1844" r="7535"/>
          <a:stretch/>
        </p:blipFill>
        <p:spPr>
          <a:xfrm>
            <a:off x="6195932" y="2031351"/>
            <a:ext cx="5833510" cy="23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61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88263" y="6172296"/>
            <a:ext cx="12015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將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LLVM+CLang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產生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assembly code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的方式寫入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llvm_clang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shell script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中，產生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object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、執行檔，並執行</a:t>
            </a:r>
            <a:endParaRPr lang="en-US" altLang="zh-TW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7F9384-10BE-DDED-0E3D-91266D998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2"/>
          <a:stretch/>
        </p:blipFill>
        <p:spPr>
          <a:xfrm>
            <a:off x="1374106" y="1926907"/>
            <a:ext cx="9443787" cy="30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29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執行腳本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llvm_clang.sh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，輸入要執行的程式碼路徑 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(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sample3.c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)</a:t>
            </a:r>
            <a:endParaRPr lang="zh-TW" altLang="en-US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803BB35-58F7-0756-7096-6FA99777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01" y="1833245"/>
            <a:ext cx="9136798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4720845"/>
            <a:ext cx="12192000" cy="2137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1" y="221960"/>
            <a:ext cx="5735739" cy="655040"/>
            <a:chOff x="-35967" y="616648"/>
            <a:chExt cx="5827561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7" y="625357"/>
              <a:ext cx="5827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二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開發使用套件及語言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5490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二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開發使用套件及語言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F5BEB83-F929-5343-C087-DC20E6BE41BB}"/>
              </a:ext>
            </a:extLst>
          </p:cNvPr>
          <p:cNvGrpSpPr/>
          <p:nvPr/>
        </p:nvGrpSpPr>
        <p:grpSpPr>
          <a:xfrm>
            <a:off x="1747896" y="5275627"/>
            <a:ext cx="8675888" cy="941493"/>
            <a:chOff x="1758056" y="5152817"/>
            <a:chExt cx="8675888" cy="941493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1E2A1C9-FA04-C055-9BF2-6758CCEAD31A}"/>
                </a:ext>
              </a:extLst>
            </p:cNvPr>
            <p:cNvSpPr txBox="1"/>
            <p:nvPr/>
          </p:nvSpPr>
          <p:spPr>
            <a:xfrm>
              <a:off x="1758056" y="5152817"/>
              <a:ext cx="8675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flex ( fast lexical analyzer ) 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讀取規則以得到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token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給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bison</a:t>
              </a:r>
              <a:endPara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7F9F67F-8603-6266-E2AE-6944D7E73411}"/>
                </a:ext>
              </a:extLst>
            </p:cNvPr>
            <p:cNvSpPr txBox="1"/>
            <p:nvPr/>
          </p:nvSpPr>
          <p:spPr>
            <a:xfrm>
              <a:off x="1758056" y="5694200"/>
              <a:ext cx="8675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bison ( GNU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的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yacc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 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) 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讀取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BNF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規則，將</a:t>
              </a:r>
              <a:r>
                <a:rPr lang="en-US" altLang="zh-TW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token</a:t>
              </a:r>
              <a:r>
                <a:rPr lang="zh-TW" altLang="en-US" sz="2000" b="1" dirty="0">
                  <a:solidFill>
                    <a:schemeClr val="accent1"/>
                  </a:solidFill>
                  <a:latin typeface="+mj-lt"/>
                  <a:ea typeface="LXGW WenKai Mono" panose="02020509000000000000" pitchFamily="49" charset="-120"/>
                </a:rPr>
                <a:t>分級並產生文法</a:t>
              </a:r>
              <a:endParaRPr lang="en-US" altLang="zh-TW" sz="2000" b="1" dirty="0">
                <a:solidFill>
                  <a:schemeClr val="accent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E2397F1-75ED-AFA0-E9D2-11B4AAF44F8E}"/>
              </a:ext>
            </a:extLst>
          </p:cNvPr>
          <p:cNvGrpSpPr/>
          <p:nvPr/>
        </p:nvGrpSpPr>
        <p:grpSpPr>
          <a:xfrm>
            <a:off x="874011" y="1285132"/>
            <a:ext cx="10870695" cy="3219050"/>
            <a:chOff x="660651" y="1286945"/>
            <a:chExt cx="10870695" cy="321905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96671F-AADA-3ADC-4C70-233DCC5DA76A}"/>
                </a:ext>
              </a:extLst>
            </p:cNvPr>
            <p:cNvGrpSpPr/>
            <p:nvPr/>
          </p:nvGrpSpPr>
          <p:grpSpPr>
            <a:xfrm>
              <a:off x="660651" y="1286945"/>
              <a:ext cx="10870695" cy="3219050"/>
              <a:chOff x="-42275" y="1784076"/>
              <a:chExt cx="12069069" cy="351637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B416D43-C428-C2EB-2FEC-B9A14716FAD2}"/>
                  </a:ext>
                </a:extLst>
              </p:cNvPr>
              <p:cNvSpPr/>
              <p:nvPr/>
            </p:nvSpPr>
            <p:spPr>
              <a:xfrm>
                <a:off x="1705439" y="2245741"/>
                <a:ext cx="152604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rgbClr val="7F7B9A"/>
                    </a:solidFill>
                    <a:latin typeface="+mj-lt"/>
                    <a:ea typeface="LXGW WenKai Mono" panose="02020509000000000000" pitchFamily="49" charset="-120"/>
                  </a:rPr>
                  <a:t>Lexical</a:t>
                </a:r>
                <a:endParaRPr lang="zh-TW" altLang="en-US" sz="2400" dirty="0">
                  <a:solidFill>
                    <a:srgbClr val="7F7B9A"/>
                  </a:solidFill>
                  <a:latin typeface="+mj-lt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6B55216-409E-3CA3-88BC-52A5CCFF363C}"/>
                  </a:ext>
                </a:extLst>
              </p:cNvPr>
              <p:cNvSpPr/>
              <p:nvPr/>
            </p:nvSpPr>
            <p:spPr>
              <a:xfrm>
                <a:off x="1705439" y="4069342"/>
                <a:ext cx="152604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rgbClr val="7F7B9A"/>
                    </a:solidFill>
                    <a:latin typeface="+mj-lt"/>
                    <a:ea typeface="LXGW WenKai Mono" panose="02020509000000000000" pitchFamily="49" charset="-120"/>
                  </a:rPr>
                  <a:t>Parser</a:t>
                </a:r>
                <a:endParaRPr lang="zh-TW" altLang="en-US" sz="2400" dirty="0">
                  <a:solidFill>
                    <a:srgbClr val="7F7B9A"/>
                  </a:solidFill>
                  <a:latin typeface="+mj-lt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3CCC4AC-DFBE-20CB-E22D-E08DF2CC7572}"/>
                  </a:ext>
                </a:extLst>
              </p:cNvPr>
              <p:cNvSpPr txBox="1"/>
              <p:nvPr/>
            </p:nvSpPr>
            <p:spPr>
              <a:xfrm>
                <a:off x="-42275" y="2366849"/>
                <a:ext cx="202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/>
                    </a:solidFill>
                    <a:latin typeface="+mj-lt"/>
                    <a:ea typeface="LXGW WenKai Mono" panose="02020509000000000000" pitchFamily="49" charset="-120"/>
                  </a:rPr>
                  <a:t>lex.l</a:t>
                </a:r>
                <a:endParaRPr lang="en-US" altLang="zh-TW" sz="20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24" name="箭號: 向下 23">
                <a:extLst>
                  <a:ext uri="{FF2B5EF4-FFF2-40B4-BE49-F238E27FC236}">
                    <a16:creationId xmlns:a16="http://schemas.microsoft.com/office/drawing/2014/main" id="{76F2CC3B-FAA8-FF9A-022D-C1695683F71D}"/>
                  </a:ext>
                </a:extLst>
              </p:cNvPr>
              <p:cNvSpPr/>
              <p:nvPr/>
            </p:nvSpPr>
            <p:spPr>
              <a:xfrm rot="16200000">
                <a:off x="3949414" y="2032393"/>
                <a:ext cx="144000" cy="1080000"/>
              </a:xfrm>
              <a:prstGeom prst="downArrow">
                <a:avLst>
                  <a:gd name="adj1" fmla="val 50000"/>
                  <a:gd name="adj2" fmla="val 91961"/>
                </a:avLst>
              </a:prstGeom>
              <a:solidFill>
                <a:srgbClr val="7F7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F6C32A-D863-5498-9526-1DD47D820773}"/>
                  </a:ext>
                </a:extLst>
              </p:cNvPr>
              <p:cNvSpPr/>
              <p:nvPr/>
            </p:nvSpPr>
            <p:spPr>
              <a:xfrm>
                <a:off x="7407439" y="3207116"/>
                <a:ext cx="1899121" cy="656672"/>
              </a:xfrm>
              <a:prstGeom prst="rect">
                <a:avLst/>
              </a:prstGeom>
              <a:solidFill>
                <a:srgbClr val="FBFAD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+mj-lt"/>
                  </a:rPr>
                  <a:t>c compiler</a:t>
                </a:r>
                <a:endParaRPr lang="zh-TW" altLang="en-US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4355D63-D1B5-1786-6AA1-D9724500A0F1}"/>
                  </a:ext>
                </a:extLst>
              </p:cNvPr>
              <p:cNvSpPr txBox="1"/>
              <p:nvPr/>
            </p:nvSpPr>
            <p:spPr>
              <a:xfrm>
                <a:off x="-42275" y="4192453"/>
                <a:ext cx="202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/>
                    </a:solidFill>
                    <a:latin typeface="+mj-lt"/>
                    <a:ea typeface="LXGW WenKai Mono" panose="02020509000000000000" pitchFamily="49" charset="-120"/>
                  </a:rPr>
                  <a:t>yacc.y</a:t>
                </a:r>
                <a:endParaRPr lang="en-US" altLang="zh-TW" sz="20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B9D4174-0315-8B5B-CACB-EE942FC366CB}"/>
                  </a:ext>
                </a:extLst>
              </p:cNvPr>
              <p:cNvSpPr txBox="1"/>
              <p:nvPr/>
            </p:nvSpPr>
            <p:spPr>
              <a:xfrm>
                <a:off x="1455504" y="1784076"/>
                <a:ext cx="2025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>
                    <a:latin typeface="+mj-lt"/>
                    <a:ea typeface="LXGW WenKai Mono" panose="02020509000000000000" pitchFamily="49" charset="-120"/>
                  </a:rPr>
                  <a:t>flex</a:t>
                </a:r>
                <a:endParaRPr lang="en-US" altLang="zh-TW" sz="24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8E2B21C-9A88-3A5E-6D20-CD5ECB37CF2A}"/>
                  </a:ext>
                </a:extLst>
              </p:cNvPr>
              <p:cNvSpPr txBox="1"/>
              <p:nvPr/>
            </p:nvSpPr>
            <p:spPr>
              <a:xfrm>
                <a:off x="1455504" y="4838784"/>
                <a:ext cx="2025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>
                    <a:latin typeface="+mj-lt"/>
                    <a:ea typeface="LXGW WenKai Mono" panose="02020509000000000000" pitchFamily="49" charset="-120"/>
                  </a:rPr>
                  <a:t>bison</a:t>
                </a:r>
                <a:endParaRPr lang="en-US" altLang="zh-TW" sz="24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30" name="箭號: 向下 29">
                <a:extLst>
                  <a:ext uri="{FF2B5EF4-FFF2-40B4-BE49-F238E27FC236}">
                    <a16:creationId xmlns:a16="http://schemas.microsoft.com/office/drawing/2014/main" id="{1BF77EB5-C4B5-623D-2A63-F60EE28C5ADE}"/>
                  </a:ext>
                </a:extLst>
              </p:cNvPr>
              <p:cNvSpPr/>
              <p:nvPr/>
            </p:nvSpPr>
            <p:spPr>
              <a:xfrm rot="10800000">
                <a:off x="2396459" y="3102707"/>
                <a:ext cx="144000" cy="756000"/>
              </a:xfrm>
              <a:prstGeom prst="downArrow">
                <a:avLst>
                  <a:gd name="adj1" fmla="val 50000"/>
                  <a:gd name="adj2" fmla="val 91961"/>
                </a:avLst>
              </a:prstGeom>
              <a:solidFill>
                <a:srgbClr val="7F7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E39980B-0DA3-D473-A808-AEE1F04A9A82}"/>
                  </a:ext>
                </a:extLst>
              </p:cNvPr>
              <p:cNvSpPr txBox="1"/>
              <p:nvPr/>
            </p:nvSpPr>
            <p:spPr>
              <a:xfrm>
                <a:off x="2101485" y="3280652"/>
                <a:ext cx="202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/>
                    </a:solidFill>
                    <a:latin typeface="+mj-lt"/>
                    <a:ea typeface="LXGW WenKai Mono" panose="02020509000000000000" pitchFamily="49" charset="-120"/>
                  </a:rPr>
                  <a:t>y.tab.h</a:t>
                </a:r>
                <a:endParaRPr lang="en-US" altLang="zh-TW" sz="20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32" name="箭號: 向下 31">
                <a:extLst>
                  <a:ext uri="{FF2B5EF4-FFF2-40B4-BE49-F238E27FC236}">
                    <a16:creationId xmlns:a16="http://schemas.microsoft.com/office/drawing/2014/main" id="{2153D8A8-5C72-572D-640E-73395D65F9AF}"/>
                  </a:ext>
                </a:extLst>
              </p:cNvPr>
              <p:cNvSpPr/>
              <p:nvPr/>
            </p:nvSpPr>
            <p:spPr>
              <a:xfrm rot="16200000">
                <a:off x="3949414" y="3849021"/>
                <a:ext cx="144000" cy="1080000"/>
              </a:xfrm>
              <a:prstGeom prst="downArrow">
                <a:avLst>
                  <a:gd name="adj1" fmla="val 50000"/>
                  <a:gd name="adj2" fmla="val 91961"/>
                </a:avLst>
              </a:prstGeom>
              <a:solidFill>
                <a:srgbClr val="7F7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8D9B620-306D-D35D-A382-A129098B9E2D}"/>
                  </a:ext>
                </a:extLst>
              </p:cNvPr>
              <p:cNvSpPr txBox="1"/>
              <p:nvPr/>
            </p:nvSpPr>
            <p:spPr>
              <a:xfrm>
                <a:off x="4277019" y="4188965"/>
                <a:ext cx="202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/>
                    </a:solidFill>
                    <a:latin typeface="+mj-lt"/>
                    <a:ea typeface="LXGW WenKai Mono" panose="02020509000000000000" pitchFamily="49" charset="-120"/>
                  </a:rPr>
                  <a:t>y.tab.c</a:t>
                </a:r>
                <a:endParaRPr lang="en-US" altLang="zh-TW" sz="20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640E029-A9A2-3EAD-02DB-4ABF676A0980}"/>
                  </a:ext>
                </a:extLst>
              </p:cNvPr>
              <p:cNvSpPr txBox="1"/>
              <p:nvPr/>
            </p:nvSpPr>
            <p:spPr>
              <a:xfrm>
                <a:off x="4277019" y="2374722"/>
                <a:ext cx="202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/>
                    </a:solidFill>
                    <a:latin typeface="+mj-lt"/>
                    <a:ea typeface="LXGW WenKai Mono" panose="02020509000000000000" pitchFamily="49" charset="-120"/>
                  </a:rPr>
                  <a:t>lex.yy.c</a:t>
                </a:r>
                <a:endParaRPr lang="en-US" altLang="zh-TW" sz="20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35" name="箭號: 向下 34">
                <a:extLst>
                  <a:ext uri="{FF2B5EF4-FFF2-40B4-BE49-F238E27FC236}">
                    <a16:creationId xmlns:a16="http://schemas.microsoft.com/office/drawing/2014/main" id="{A34EA5B0-77D9-C3CF-4F18-801D8EA4BD15}"/>
                  </a:ext>
                </a:extLst>
              </p:cNvPr>
              <p:cNvSpPr/>
              <p:nvPr/>
            </p:nvSpPr>
            <p:spPr>
              <a:xfrm rot="17396542">
                <a:off x="6509107" y="2390332"/>
                <a:ext cx="144000" cy="1080000"/>
              </a:xfrm>
              <a:prstGeom prst="downArrow">
                <a:avLst>
                  <a:gd name="adj1" fmla="val 50000"/>
                  <a:gd name="adj2" fmla="val 91961"/>
                </a:avLst>
              </a:prstGeom>
              <a:solidFill>
                <a:srgbClr val="7F7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箭號: 向下 36">
                <a:extLst>
                  <a:ext uri="{FF2B5EF4-FFF2-40B4-BE49-F238E27FC236}">
                    <a16:creationId xmlns:a16="http://schemas.microsoft.com/office/drawing/2014/main" id="{B898B632-FE25-0F5E-A2AF-83444A104FCA}"/>
                  </a:ext>
                </a:extLst>
              </p:cNvPr>
              <p:cNvSpPr/>
              <p:nvPr/>
            </p:nvSpPr>
            <p:spPr>
              <a:xfrm rot="4203458" flipV="1">
                <a:off x="6494357" y="3597157"/>
                <a:ext cx="144000" cy="1080000"/>
              </a:xfrm>
              <a:prstGeom prst="downArrow">
                <a:avLst>
                  <a:gd name="adj1" fmla="val 50000"/>
                  <a:gd name="adj2" fmla="val 91961"/>
                </a:avLst>
              </a:prstGeom>
              <a:solidFill>
                <a:srgbClr val="7F7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F97F858-B22C-CA46-B898-BDC0A6476323}"/>
                  </a:ext>
                </a:extLst>
              </p:cNvPr>
              <p:cNvSpPr txBox="1"/>
              <p:nvPr/>
            </p:nvSpPr>
            <p:spPr>
              <a:xfrm>
                <a:off x="10000884" y="3335397"/>
                <a:ext cx="202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1"/>
                    </a:solidFill>
                    <a:latin typeface="+mj-lt"/>
                    <a:ea typeface="LXGW WenKai Mono" panose="02020509000000000000" pitchFamily="49" charset="-120"/>
                  </a:rPr>
                  <a:t>cpl</a:t>
                </a:r>
                <a:endParaRPr lang="en-US" altLang="zh-TW" sz="2000" b="1" dirty="0">
                  <a:latin typeface="LXGW WenKai Mono" panose="02020509000000000000" pitchFamily="49" charset="-120"/>
                  <a:ea typeface="LXGW WenKai Mono" panose="02020509000000000000" pitchFamily="49" charset="-120"/>
                </a:endParaRPr>
              </a:p>
            </p:txBody>
          </p:sp>
          <p:sp>
            <p:nvSpPr>
              <p:cNvPr id="40" name="箭號: 向下 39">
                <a:extLst>
                  <a:ext uri="{FF2B5EF4-FFF2-40B4-BE49-F238E27FC236}">
                    <a16:creationId xmlns:a16="http://schemas.microsoft.com/office/drawing/2014/main" id="{FE228494-F87F-0261-ACBC-D5CB3C54C572}"/>
                  </a:ext>
                </a:extLst>
              </p:cNvPr>
              <p:cNvSpPr/>
              <p:nvPr/>
            </p:nvSpPr>
            <p:spPr>
              <a:xfrm rot="16200000">
                <a:off x="10018515" y="2999486"/>
                <a:ext cx="144000" cy="1080000"/>
              </a:xfrm>
              <a:prstGeom prst="downArrow">
                <a:avLst>
                  <a:gd name="adj1" fmla="val 50000"/>
                  <a:gd name="adj2" fmla="val 91961"/>
                </a:avLst>
              </a:prstGeom>
              <a:solidFill>
                <a:srgbClr val="7F7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907B788-61FB-0672-A208-3D2C079A442E}"/>
                </a:ext>
              </a:extLst>
            </p:cNvPr>
            <p:cNvSpPr txBox="1"/>
            <p:nvPr/>
          </p:nvSpPr>
          <p:spPr>
            <a:xfrm>
              <a:off x="4551070" y="1496172"/>
              <a:ext cx="1824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FBFAD1"/>
                  </a:solidFill>
                  <a:latin typeface="+mj-lt"/>
                  <a:ea typeface="LXGW WenKai Mono" panose="02020509000000000000" pitchFamily="49" charset="-120"/>
                </a:rPr>
                <a:t>yylex( )</a:t>
              </a:r>
              <a:endParaRPr lang="en-US" altLang="zh-TW" sz="2000" dirty="0">
                <a:solidFill>
                  <a:srgbClr val="FBFAD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6F6CB6B-CE20-34C0-FD6C-B9A1B0BDE963}"/>
                </a:ext>
              </a:extLst>
            </p:cNvPr>
            <p:cNvSpPr txBox="1"/>
            <p:nvPr/>
          </p:nvSpPr>
          <p:spPr>
            <a:xfrm>
              <a:off x="4582548" y="3794771"/>
              <a:ext cx="1824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FBFAD1"/>
                  </a:solidFill>
                  <a:latin typeface="+mj-lt"/>
                  <a:ea typeface="LXGW WenKai Mono" panose="02020509000000000000" pitchFamily="49" charset="-120"/>
                </a:rPr>
                <a:t>yyparse( )</a:t>
              </a:r>
              <a:endParaRPr lang="en-US" altLang="zh-TW" sz="2000" dirty="0">
                <a:solidFill>
                  <a:srgbClr val="FBFAD1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846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測試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Quick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及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Insert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皆可成功執行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C8F085B-45D8-3EE3-7FE3-C1C963EEC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" r="13977"/>
          <a:stretch/>
        </p:blipFill>
        <p:spPr>
          <a:xfrm>
            <a:off x="317821" y="1908843"/>
            <a:ext cx="5656259" cy="25191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BC815E-2AD6-360D-41E1-430B221A7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" r="3933"/>
          <a:stretch/>
        </p:blipFill>
        <p:spPr>
          <a:xfrm>
            <a:off x="6217922" y="1908843"/>
            <a:ext cx="5708162" cy="25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96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Quick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gcc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與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llvm+clang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經過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opt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優化後的檔案比較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38A8AAC1-6BEB-13CE-5B58-F02E08707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"/>
          <a:stretch/>
        </p:blipFill>
        <p:spPr>
          <a:xfrm>
            <a:off x="6543040" y="1853723"/>
            <a:ext cx="5293360" cy="3188144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5D6D38FE-D63A-3D31-BF8F-9F672BFA8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r="6624"/>
          <a:stretch/>
        </p:blipFill>
        <p:spPr>
          <a:xfrm>
            <a:off x="335280" y="1853723"/>
            <a:ext cx="5922607" cy="3171717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97A004B-F43D-D900-1D0F-919F380AE668}"/>
              </a:ext>
            </a:extLst>
          </p:cNvPr>
          <p:cNvSpPr/>
          <p:nvPr/>
        </p:nvSpPr>
        <p:spPr>
          <a:xfrm>
            <a:off x="2448561" y="4433178"/>
            <a:ext cx="629920" cy="6086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2A57D1A-A2D6-557B-264D-5D468A0F2C49}"/>
              </a:ext>
            </a:extLst>
          </p:cNvPr>
          <p:cNvSpPr/>
          <p:nvPr/>
        </p:nvSpPr>
        <p:spPr>
          <a:xfrm>
            <a:off x="8361009" y="4320907"/>
            <a:ext cx="629920" cy="7209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915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2392AED-D1E0-6BAE-BD82-BE7DCCBE5EFD}"/>
              </a:ext>
            </a:extLst>
          </p:cNvPr>
          <p:cNvSpPr/>
          <p:nvPr/>
        </p:nvSpPr>
        <p:spPr>
          <a:xfrm>
            <a:off x="0" y="5849111"/>
            <a:ext cx="12192000" cy="104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0" y="0"/>
            <a:ext cx="12192000" cy="10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703609" y="244534"/>
            <a:ext cx="6692871" cy="652786"/>
            <a:chOff x="261269" y="639222"/>
            <a:chExt cx="6800017" cy="6527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294362" y="64567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261269" y="639222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六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製作腳本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F47F562-4D7C-F56B-9A36-E1C0D75363E7}"/>
              </a:ext>
            </a:extLst>
          </p:cNvPr>
          <p:cNvSpPr txBox="1"/>
          <p:nvPr/>
        </p:nvSpPr>
        <p:spPr>
          <a:xfrm>
            <a:off x="654049" y="6172296"/>
            <a:ext cx="1088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Insert Sort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的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gcc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與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llvm+clang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經過</a:t>
            </a: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opt</a:t>
            </a:r>
            <a:r>
              <a:rPr lang="zh-TW" altLang="en-US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優化後的檔案比較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20C22E9-5F30-C433-B29F-13DB5DCE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r="7824"/>
          <a:stretch/>
        </p:blipFill>
        <p:spPr>
          <a:xfrm>
            <a:off x="532129" y="1932189"/>
            <a:ext cx="5726431" cy="312749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EF55072-A702-588F-98A5-E39697165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0236" b="5958"/>
          <a:stretch/>
        </p:blipFill>
        <p:spPr>
          <a:xfrm>
            <a:off x="6300933" y="1932188"/>
            <a:ext cx="5358938" cy="3146151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71E839-D9DB-6ED8-75E9-DBA1C084DD4A}"/>
              </a:ext>
            </a:extLst>
          </p:cNvPr>
          <p:cNvSpPr/>
          <p:nvPr/>
        </p:nvSpPr>
        <p:spPr>
          <a:xfrm>
            <a:off x="2540001" y="4450991"/>
            <a:ext cx="629920" cy="6086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56C3CAC-3163-25BD-F8B3-A537EEB6CD4C}"/>
              </a:ext>
            </a:extLst>
          </p:cNvPr>
          <p:cNvSpPr/>
          <p:nvPr/>
        </p:nvSpPr>
        <p:spPr>
          <a:xfrm>
            <a:off x="8160435" y="4413531"/>
            <a:ext cx="629920" cy="70012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72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8F6F436-7C82-E96D-1024-A016F25C5543}"/>
              </a:ext>
            </a:extLst>
          </p:cNvPr>
          <p:cNvGrpSpPr/>
          <p:nvPr/>
        </p:nvGrpSpPr>
        <p:grpSpPr>
          <a:xfrm>
            <a:off x="-2787505" y="-1702851"/>
            <a:ext cx="12725838" cy="6779506"/>
            <a:chOff x="-2787505" y="-1702851"/>
            <a:chExt cx="12725838" cy="6779506"/>
          </a:xfrm>
        </p:grpSpPr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F0671752-8795-C476-507B-7D41B4590CF4}"/>
                </a:ext>
              </a:extLst>
            </p:cNvPr>
            <p:cNvSpPr/>
            <p:nvPr/>
          </p:nvSpPr>
          <p:spPr>
            <a:xfrm rot="2727671">
              <a:off x="-327418" y="-4162938"/>
              <a:ext cx="6779505" cy="11699679"/>
            </a:xfrm>
            <a:custGeom>
              <a:avLst/>
              <a:gdLst>
                <a:gd name="connsiteX0" fmla="*/ 0 w 6779505"/>
                <a:gd name="connsiteY0" fmla="*/ 6889532 h 11699679"/>
                <a:gd name="connsiteX1" fmla="*/ 6779505 w 6779505"/>
                <a:gd name="connsiteY1" fmla="*/ 0 h 11699679"/>
                <a:gd name="connsiteX2" fmla="*/ 6779505 w 6779505"/>
                <a:gd name="connsiteY2" fmla="*/ 9777691 h 11699679"/>
                <a:gd name="connsiteX3" fmla="*/ 4888212 w 6779505"/>
                <a:gd name="connsiteY3" fmla="*/ 11699679 h 1169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505" h="11699679">
                  <a:moveTo>
                    <a:pt x="0" y="6889532"/>
                  </a:moveTo>
                  <a:lnTo>
                    <a:pt x="6779505" y="0"/>
                  </a:lnTo>
                  <a:lnTo>
                    <a:pt x="6779505" y="9777691"/>
                  </a:lnTo>
                  <a:lnTo>
                    <a:pt x="4888212" y="116996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66B16FF5-91B8-41A5-9F2A-89AA0CD244EA}"/>
                </a:ext>
              </a:extLst>
            </p:cNvPr>
            <p:cNvSpPr/>
            <p:nvPr/>
          </p:nvSpPr>
          <p:spPr>
            <a:xfrm rot="2727671">
              <a:off x="698741" y="-4162937"/>
              <a:ext cx="6779505" cy="11699679"/>
            </a:xfrm>
            <a:custGeom>
              <a:avLst/>
              <a:gdLst>
                <a:gd name="connsiteX0" fmla="*/ 0 w 6779505"/>
                <a:gd name="connsiteY0" fmla="*/ 6889532 h 11699679"/>
                <a:gd name="connsiteX1" fmla="*/ 6779505 w 6779505"/>
                <a:gd name="connsiteY1" fmla="*/ 0 h 11699679"/>
                <a:gd name="connsiteX2" fmla="*/ 6779505 w 6779505"/>
                <a:gd name="connsiteY2" fmla="*/ 9777691 h 11699679"/>
                <a:gd name="connsiteX3" fmla="*/ 4888212 w 6779505"/>
                <a:gd name="connsiteY3" fmla="*/ 11699679 h 1169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505" h="11699679">
                  <a:moveTo>
                    <a:pt x="0" y="6889532"/>
                  </a:moveTo>
                  <a:lnTo>
                    <a:pt x="6779505" y="0"/>
                  </a:lnTo>
                  <a:lnTo>
                    <a:pt x="6779505" y="9777691"/>
                  </a:lnTo>
                  <a:lnTo>
                    <a:pt x="4888212" y="116996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0354" y="221960"/>
            <a:ext cx="5269698" cy="655040"/>
            <a:chOff x="-81000" y="616648"/>
            <a:chExt cx="6925896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9" y="625357"/>
              <a:ext cx="6880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七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 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心得感想與工作分配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-81000" y="616648"/>
              <a:ext cx="6880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七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心得感想與工作分配</a:t>
              </a: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DF4E4C-1B30-46E7-A168-CD6008FCC449}"/>
              </a:ext>
            </a:extLst>
          </p:cNvPr>
          <p:cNvSpPr txBox="1"/>
          <p:nvPr/>
        </p:nvSpPr>
        <p:spPr>
          <a:xfrm>
            <a:off x="666856" y="1930390"/>
            <a:ext cx="6843274" cy="335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A57AC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一開始一頭霧水只能跟著學長姊的範例做，直到製作報告時尋找非常多的資料，與上課內容</a:t>
            </a:r>
            <a:endParaRPr lang="en-US" altLang="zh-TW" sz="2400" b="1" dirty="0">
              <a:solidFill>
                <a:srgbClr val="A57AC0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A57AC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互相連結後，才知道每個流程背後所代</a:t>
            </a:r>
            <a:endParaRPr lang="en-US" altLang="zh-TW" sz="2400" b="1" dirty="0">
              <a:solidFill>
                <a:srgbClr val="A57AC0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A57AC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表的意義。上了整學期的編譯器，</a:t>
            </a:r>
            <a:endParaRPr lang="en-US" altLang="zh-TW" sz="2400" b="1" dirty="0">
              <a:solidFill>
                <a:srgbClr val="A57AC0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A57AC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直至最後才透過實作</a:t>
            </a:r>
            <a:endParaRPr lang="en-US" altLang="zh-TW" sz="2400" b="1" dirty="0">
              <a:solidFill>
                <a:srgbClr val="A57AC0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A57AC0"/>
                </a:solidFill>
                <a:latin typeface="LXGW WenKai Mono" panose="02020509000000000000" pitchFamily="49" charset="-120"/>
                <a:ea typeface="LXGW WenKai Mono" panose="02020509000000000000" pitchFamily="49" charset="-120"/>
              </a:rPr>
              <a:t>將一切拼湊起來。</a:t>
            </a:r>
            <a:endParaRPr lang="en-US" altLang="zh-TW" sz="2400" b="1" dirty="0">
              <a:solidFill>
                <a:srgbClr val="A57AC0"/>
              </a:solidFill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1D7590-9595-EF46-598F-16DC0ECF78AE}"/>
              </a:ext>
            </a:extLst>
          </p:cNvPr>
          <p:cNvSpPr txBox="1"/>
          <p:nvPr/>
        </p:nvSpPr>
        <p:spPr>
          <a:xfrm>
            <a:off x="6885077" y="4357016"/>
            <a:ext cx="5306923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latin typeface="+mj-lt"/>
              </a:rPr>
              <a:t>S08352015	</a:t>
            </a:r>
            <a:r>
              <a:rPr lang="zh-TW" altLang="en-US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林子瑄</a:t>
            </a:r>
            <a:r>
              <a: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	PPT</a:t>
            </a:r>
            <a:r>
              <a:rPr lang="zh-TW" altLang="en-US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製作與報告</a:t>
            </a:r>
            <a:r>
              <a: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+mj-lt"/>
              </a:rPr>
              <a:t>S08353016	</a:t>
            </a:r>
            <a:r>
              <a:rPr lang="zh-TW" altLang="en-US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杜姿霖</a:t>
            </a:r>
            <a:r>
              <a: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	</a:t>
            </a:r>
            <a:r>
              <a:rPr lang="zh-TW" altLang="en-US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查詢程式碼與測試</a:t>
            </a:r>
            <a:endParaRPr lang="en-US" altLang="zh-TW" sz="20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+mj-lt"/>
              </a:rPr>
              <a:t>S08352027	</a:t>
            </a:r>
            <a:r>
              <a:rPr lang="zh-TW" altLang="en-US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蔡昀儒</a:t>
            </a:r>
            <a:r>
              <a: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	</a:t>
            </a:r>
            <a:r>
              <a:rPr lang="zh-TW" altLang="en-US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實作與製作腳本</a:t>
            </a:r>
            <a:r>
              <a:rPr lang="en-US" altLang="zh-TW" sz="20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9350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289A7FD-AEB7-4F48-FD85-4ABCD9C8D10E}"/>
              </a:ext>
            </a:extLst>
          </p:cNvPr>
          <p:cNvSpPr/>
          <p:nvPr/>
        </p:nvSpPr>
        <p:spPr>
          <a:xfrm rot="16200000">
            <a:off x="-1457961" y="1457960"/>
            <a:ext cx="6858001" cy="3942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0354" y="221960"/>
            <a:ext cx="5269698" cy="655040"/>
            <a:chOff x="-81000" y="616648"/>
            <a:chExt cx="6925896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9" y="625357"/>
              <a:ext cx="6880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八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 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參考資料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-81000" y="616648"/>
              <a:ext cx="6880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八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參考資料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1D7590-9595-EF46-598F-16DC0ECF78AE}"/>
              </a:ext>
            </a:extLst>
          </p:cNvPr>
          <p:cNvSpPr txBox="1"/>
          <p:nvPr/>
        </p:nvSpPr>
        <p:spPr>
          <a:xfrm>
            <a:off x="4352435" y="612730"/>
            <a:ext cx="7469303" cy="61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https://home.gamer.com.tw/creationDetail.php?sn=4043752</a:t>
            </a:r>
            <a:endParaRPr lang="en-US" altLang="zh-TW" sz="20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https://slideplayer.com/slide/10733405/S08352027</a:t>
            </a:r>
            <a:endParaRPr lang="en-US" altLang="zh-TW" sz="20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+mj-lt"/>
                <a:ea typeface="LXGW WenKai Mono" panose="02020509000000000000" pitchFamily="49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https://zh.m.wikipedia.org/zh-tw/Lex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http://inspiregate.com/programming/other/483-yacc-and-lex-getting-started.html</a:t>
            </a:r>
            <a:endParaRPr lang="en-US" altLang="zh-TW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+mj-lt"/>
                <a:ea typeface="LXGW WenKai Mono" panose="02020509000000000000" pitchFamily="49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https://segmentfault.com/a/1190000007408126</a:t>
            </a: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https://jeremyxu2010.github.io/2020/10/%E5%8A%A8%E6%89%8B%E5%86%99%E4%B8%AA%E7%8E%A9%E5%85%B7%E7%BC%96%E8%AF%91%E5%99%A8/</a:t>
            </a:r>
            <a:endParaRPr lang="en-US" altLang="zh-TW" sz="2000" b="1" dirty="0">
              <a:solidFill>
                <a:schemeClr val="accent1"/>
              </a:solidFill>
              <a:latin typeface="+mj-lt"/>
              <a:ea typeface="LXGW WenKai Mono" panose="02020509000000000000" pitchFamily="49" charset="-120"/>
            </a:endParaRPr>
          </a:p>
          <a:p>
            <a:pPr>
              <a:lnSpc>
                <a:spcPct val="200000"/>
              </a:lnSpc>
            </a:pPr>
            <a:endParaRPr lang="en-US" altLang="zh-TW" sz="2000" b="1" dirty="0">
              <a:latin typeface="+mj-lt"/>
              <a:ea typeface="LXGW WenKai Mono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02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12315"/>
            <a:ext cx="12192000" cy="6308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1" y="221960"/>
            <a:ext cx="3657600" cy="655040"/>
            <a:chOff x="-35967" y="616648"/>
            <a:chExt cx="4807135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7" y="625357"/>
              <a:ext cx="480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三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 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軟硬體資訊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449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三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軟硬體資訊</a:t>
              </a: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DF4E4C-1B30-46E7-A168-CD6008FCC449}"/>
              </a:ext>
            </a:extLst>
          </p:cNvPr>
          <p:cNvSpPr txBox="1"/>
          <p:nvPr/>
        </p:nvSpPr>
        <p:spPr>
          <a:xfrm>
            <a:off x="3583940" y="6358853"/>
            <a:ext cx="502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LXGW WenKai Mono" panose="02020509000000000000" pitchFamily="49" charset="-120"/>
                <a:ea typeface="LXGW WenKai Mono" panose="02020509000000000000" pitchFamily="49" charset="-120"/>
              </a:rPr>
              <a:t>實體機作業系統為</a:t>
            </a:r>
            <a:r>
              <a:rPr lang="en-US" altLang="zh-TW" sz="2400" b="1" dirty="0">
                <a:solidFill>
                  <a:schemeClr val="accent1"/>
                </a:solidFill>
                <a:latin typeface="+mj-lt"/>
                <a:ea typeface="LXGW WenKai Mono" panose="02020509000000000000" pitchFamily="49" charset="-120"/>
              </a:rPr>
              <a:t>Windows10</a:t>
            </a:r>
            <a:endParaRPr lang="en-US" altLang="zh-TW" sz="2400" b="1" dirty="0">
              <a:latin typeface="+mj-lt"/>
              <a:ea typeface="LXGW WenKai Mono" panose="02020509000000000000" pitchFamily="49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6EE90E-353F-578E-DABA-756BDD1B1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"/>
          <a:stretch/>
        </p:blipFill>
        <p:spPr>
          <a:xfrm>
            <a:off x="3758728" y="1214076"/>
            <a:ext cx="4674544" cy="4429847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21F1B7EB-F2DD-C7CE-3E82-A2A30DD53657}"/>
              </a:ext>
            </a:extLst>
          </p:cNvPr>
          <p:cNvSpPr/>
          <p:nvPr/>
        </p:nvSpPr>
        <p:spPr>
          <a:xfrm>
            <a:off x="5972962" y="2306972"/>
            <a:ext cx="432918" cy="1873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3BBBC1-89D7-F0CA-BAF9-E34822B48C92}"/>
              </a:ext>
            </a:extLst>
          </p:cNvPr>
          <p:cNvSpPr/>
          <p:nvPr/>
        </p:nvSpPr>
        <p:spPr>
          <a:xfrm>
            <a:off x="7165596" y="3583497"/>
            <a:ext cx="1030447" cy="17477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C04D800-BC38-202E-3618-CE2EE55D798C}"/>
              </a:ext>
            </a:extLst>
          </p:cNvPr>
          <p:cNvSpPr/>
          <p:nvPr/>
        </p:nvSpPr>
        <p:spPr>
          <a:xfrm>
            <a:off x="7675927" y="4960029"/>
            <a:ext cx="520116" cy="17477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1658719"/>
            <a:ext cx="12192000" cy="5199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385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sudo apt install bison flex</a:t>
            </a:r>
            <a:endParaRPr lang="en-US" altLang="zh-TW" sz="20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D6356B85-CB8E-E984-3A6A-2C064F680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"/>
          <a:stretch/>
        </p:blipFill>
        <p:spPr>
          <a:xfrm>
            <a:off x="1712743" y="2063685"/>
            <a:ext cx="8746194" cy="43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1658719"/>
            <a:ext cx="12192000" cy="2482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385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bison --version &amp;&amp; flex --version</a:t>
            </a:r>
            <a:endParaRPr lang="en-US" altLang="zh-TW" sz="2000" b="1" dirty="0">
              <a:latin typeface="LXGW WenKai Mono" panose="02020509000000000000" pitchFamily="49" charset="-120"/>
              <a:ea typeface="LXGW WenKai Mono" panose="02020509000000000000" pitchFamily="49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5F24C8-FED1-DFCD-948D-EC4F08786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3"/>
          <a:stretch/>
        </p:blipFill>
        <p:spPr>
          <a:xfrm>
            <a:off x="1410255" y="2089327"/>
            <a:ext cx="9371489" cy="162334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C79040-D88B-2EBF-EE08-E5758737866B}"/>
              </a:ext>
            </a:extLst>
          </p:cNvPr>
          <p:cNvSpPr txBox="1"/>
          <p:nvPr/>
        </p:nvSpPr>
        <p:spPr>
          <a:xfrm>
            <a:off x="1056640" y="4170398"/>
            <a:ext cx="718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mkdir --parent CompilerFinal/src</a:t>
            </a:r>
          </a:p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ll CompilerFinal /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FD6C91-65DA-B936-B56A-7493F4637A9E}"/>
              </a:ext>
            </a:extLst>
          </p:cNvPr>
          <p:cNvSpPr/>
          <p:nvPr/>
        </p:nvSpPr>
        <p:spPr>
          <a:xfrm>
            <a:off x="0" y="4907280"/>
            <a:ext cx="12192000" cy="1950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D1A3444-76A5-B930-0D5A-8542D1F9B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7"/>
          <a:stretch/>
        </p:blipFill>
        <p:spPr>
          <a:xfrm>
            <a:off x="1410255" y="5291287"/>
            <a:ext cx="9371489" cy="11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1658719"/>
            <a:ext cx="12192000" cy="5199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718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sudo apt install git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B57208-AB1C-7AEB-7A8F-D61BDFE5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96" y="2044064"/>
            <a:ext cx="8908208" cy="44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AE76764A-6B0F-E605-0FA0-FFD17743BF1D}"/>
              </a:ext>
            </a:extLst>
          </p:cNvPr>
          <p:cNvSpPr/>
          <p:nvPr/>
        </p:nvSpPr>
        <p:spPr>
          <a:xfrm>
            <a:off x="-10160" y="1658719"/>
            <a:ext cx="12192000" cy="2578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A7D97E-5B78-B386-725A-BF3995A7A165}"/>
              </a:ext>
            </a:extLst>
          </p:cNvPr>
          <p:cNvSpPr/>
          <p:nvPr/>
        </p:nvSpPr>
        <p:spPr>
          <a:xfrm>
            <a:off x="0" y="0"/>
            <a:ext cx="12192000" cy="1068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FD1056-6C16-126F-3F43-16772DBFB63E}"/>
              </a:ext>
            </a:extLst>
          </p:cNvPr>
          <p:cNvGrpSpPr/>
          <p:nvPr/>
        </p:nvGrpSpPr>
        <p:grpSpPr>
          <a:xfrm>
            <a:off x="411060" y="221960"/>
            <a:ext cx="6660300" cy="655040"/>
            <a:chOff x="-35968" y="616648"/>
            <a:chExt cx="6766924" cy="65504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1C5CA-2892-3CC2-11B8-FA6DBEA0F802}"/>
                </a:ext>
              </a:extLst>
            </p:cNvPr>
            <p:cNvSpPr txBox="1"/>
            <p:nvPr/>
          </p:nvSpPr>
          <p:spPr>
            <a:xfrm>
              <a:off x="-35968" y="625357"/>
              <a:ext cx="67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8679FC5-361D-E4BF-5649-86CE82CAD4A6}"/>
                </a:ext>
              </a:extLst>
            </p:cNvPr>
            <p:cNvSpPr txBox="1"/>
            <p:nvPr/>
          </p:nvSpPr>
          <p:spPr>
            <a:xfrm>
              <a:off x="84386" y="616648"/>
              <a:ext cx="6460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四</a:t>
              </a:r>
              <a:r>
                <a:rPr lang="en-US" altLang="zh-TW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.</a:t>
              </a:r>
              <a:r>
                <a:rPr lang="zh-TW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LXGW WenKai Mono" panose="02020509000000000000" pitchFamily="49" charset="-120"/>
                  <a:ea typeface="LXGW WenKai Mono" panose="02020509000000000000" pitchFamily="49" charset="-120"/>
                </a:rPr>
                <a:t> 字彙分析與語法分析步驟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2A1C9-FA04-C055-9BF2-6758CCEAD31A}"/>
              </a:ext>
            </a:extLst>
          </p:cNvPr>
          <p:cNvSpPr txBox="1"/>
          <p:nvPr/>
        </p:nvSpPr>
        <p:spPr>
          <a:xfrm>
            <a:off x="1056640" y="1163539"/>
            <a:ext cx="718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git clone https://github.com/gjlmotea/Compiler-sample.git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96735C-3F0E-B2F9-A8F4-9D1A6381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9" y="2265348"/>
            <a:ext cx="10288122" cy="13575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102D96B-3123-B4B4-13F7-F411BA4D92CC}"/>
              </a:ext>
            </a:extLst>
          </p:cNvPr>
          <p:cNvSpPr/>
          <p:nvPr/>
        </p:nvSpPr>
        <p:spPr>
          <a:xfrm>
            <a:off x="-10160" y="4826969"/>
            <a:ext cx="12192000" cy="2031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F24A2A-D16A-D8A3-1C8D-F5B4D7843B0B}"/>
              </a:ext>
            </a:extLst>
          </p:cNvPr>
          <p:cNvSpPr txBox="1"/>
          <p:nvPr/>
        </p:nvSpPr>
        <p:spPr>
          <a:xfrm>
            <a:off x="1056640" y="4331790"/>
            <a:ext cx="718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+mj-lt"/>
                <a:ea typeface="LXGW WenKai Mono" panose="02020509000000000000" pitchFamily="49" charset="-120"/>
              </a:rPr>
              <a:t>ls -l 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5D2F020-ACEC-ACF5-2EBF-F8F675B0B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39" y="5384807"/>
            <a:ext cx="10288122" cy="9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自訂 2">
      <a:majorFont>
        <a:latin typeface="STXinwe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</TotalTime>
  <Words>1725</Words>
  <Application>Microsoft Office PowerPoint</Application>
  <PresentationFormat>寬螢幕</PresentationFormat>
  <Paragraphs>236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LXGW WenKai Mono</vt:lpstr>
      <vt:lpstr>STXinwei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林子瑄(s08352015)</dc:creator>
  <cp:lastModifiedBy>林子瑄(s08352015)</cp:lastModifiedBy>
  <cp:revision>38</cp:revision>
  <dcterms:created xsi:type="dcterms:W3CDTF">2022-06-07T14:27:04Z</dcterms:created>
  <dcterms:modified xsi:type="dcterms:W3CDTF">2022-06-13T08:26:28Z</dcterms:modified>
</cp:coreProperties>
</file>