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61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327"/>
  </p:normalViewPr>
  <p:slideViewPr>
    <p:cSldViewPr snapToGrid="0" showGuides="1">
      <p:cViewPr>
        <p:scale>
          <a:sx n="111" d="100"/>
          <a:sy n="111" d="100"/>
        </p:scale>
        <p:origin x="47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4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891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00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5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213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31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-toolbox.io/#/" TargetMode="External"/><Relationship Id="rId2" Type="http://schemas.openxmlformats.org/officeDocument/2006/relationships/hyperlink" Target="https://material-u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bass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03EF74-60CA-4541-B461-58FC381A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29691D-82BE-E78E-7258-533B7EFB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 anchorCtr="1">
            <a:normAutofit/>
          </a:bodyPr>
          <a:lstStyle/>
          <a:p>
            <a:r>
              <a:rPr lang="ja-JP" altLang="en-US" sz="7200" b="1"/>
              <a:t>学習内容の報告</a:t>
            </a:r>
            <a:endParaRPr kumimoji="1" lang="ja-JP" altLang="en-US" sz="7200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F23E3F-FFEB-16B4-2372-660CC0F9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 anchorCtr="1">
            <a:normAutofit/>
          </a:bodyPr>
          <a:lstStyle/>
          <a:p>
            <a:r>
              <a:rPr kumimoji="1" lang="en-US" altLang="ja-JP" b="1"/>
              <a:t>React.js</a:t>
            </a:r>
            <a:endParaRPr kumimoji="1" lang="ja-JP" altLang="en-US" b="1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BEC0922B-4962-4510-9EB8-809BE7591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React】reactstrapを使って汎用的なモーダルコンポーネントを ...">
            <a:extLst>
              <a:ext uri="{FF2B5EF4-FFF2-40B4-BE49-F238E27FC236}">
                <a16:creationId xmlns:a16="http://schemas.microsoft.com/office/drawing/2014/main" id="{0A31B162-2575-8EFA-B4DA-71B43104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1053" y="941544"/>
            <a:ext cx="3029894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8C5376-1508-4BE8-B17D-4E7F8CA8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8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0E46B-EFDC-76ED-2719-D9FC3E1B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altLang="ja-JP" sz="4400" dirty="0">
                <a:latin typeface="+mn-ea"/>
                <a:ea typeface="+mn-ea"/>
                <a:cs typeface="Noto Sans" panose="020B0502040504020204" pitchFamily="34" charset="0"/>
              </a:rPr>
              <a:t>REACT.JS</a:t>
            </a:r>
            <a:r>
              <a:rPr kumimoji="1" lang="ja-JP" altLang="en-US" sz="4400">
                <a:latin typeface="+mn-ea"/>
                <a:ea typeface="+mn-ea"/>
                <a:cs typeface="Noto Sans" panose="020B0502040504020204" pitchFamily="34" charset="0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DF8D4-4833-E0E8-77F7-2EC4494C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1100" dirty="0">
                <a:solidFill>
                  <a:srgbClr val="000000"/>
                </a:solidFill>
              </a:rPr>
              <a:t>https://</a:t>
            </a:r>
            <a:r>
              <a:rPr lang="en-US" altLang="ja-JP" sz="1100" dirty="0" err="1">
                <a:solidFill>
                  <a:srgbClr val="000000"/>
                </a:solidFill>
              </a:rPr>
              <a:t>amela.co.jp</a:t>
            </a:r>
            <a:r>
              <a:rPr lang="en-US" altLang="ja-JP" sz="1100" dirty="0">
                <a:solidFill>
                  <a:srgbClr val="000000"/>
                </a:solidFill>
              </a:rPr>
              <a:t>/news/5305</a:t>
            </a:r>
          </a:p>
          <a:p>
            <a:pPr>
              <a:lnSpc>
                <a:spcPct val="100000"/>
              </a:lnSpc>
            </a:pPr>
            <a:r>
              <a:rPr lang="en" altLang="ja-JP" sz="1100" dirty="0">
                <a:solidFill>
                  <a:srgbClr val="000000"/>
                </a:solidFill>
              </a:rPr>
              <a:t>Meta</a:t>
            </a:r>
            <a:r>
              <a:rPr lang="ja-JP" altLang="en" sz="1100">
                <a:solidFill>
                  <a:srgbClr val="000000"/>
                </a:solidFill>
              </a:rPr>
              <a:t>（</a:t>
            </a:r>
            <a:r>
              <a:rPr lang="ja-JP" altLang="en-US" sz="1100">
                <a:solidFill>
                  <a:srgbClr val="000000"/>
                </a:solidFill>
              </a:rPr>
              <a:t>旧</a:t>
            </a:r>
            <a:r>
              <a:rPr lang="en" altLang="ja-JP" sz="1100" dirty="0">
                <a:solidFill>
                  <a:srgbClr val="000000"/>
                </a:solidFill>
              </a:rPr>
              <a:t>Facebook</a:t>
            </a:r>
            <a:r>
              <a:rPr lang="ja-JP" altLang="en" sz="1100">
                <a:solidFill>
                  <a:srgbClr val="000000"/>
                </a:solidFill>
              </a:rPr>
              <a:t>）</a:t>
            </a:r>
            <a:r>
              <a:rPr lang="ja-JP" altLang="en-US" sz="1100">
                <a:solidFill>
                  <a:srgbClr val="000000"/>
                </a:solidFill>
              </a:rPr>
              <a:t>によって開発され、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現在は「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Facebook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や「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Instagram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はもちろん、 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Yahoo!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 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「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twitter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 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Airbnb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Reddit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Netflix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Slack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」「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Uber</a:t>
            </a:r>
            <a:r>
              <a:rPr lang="ja-JP" altLang="en" sz="1100" b="0" i="0">
                <a:solidFill>
                  <a:srgbClr val="000000"/>
                </a:solidFill>
                <a:effectLst/>
                <a:latin typeface="-apple-system"/>
              </a:rPr>
              <a:t>」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など、世界中で数多く採用されていて、最も勢いのあるライブラリ</a:t>
            </a:r>
            <a:endParaRPr lang="en-US" altLang="ja-JP" sz="11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自体はフレームワークでなく、あくまでも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UI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を構築するだけのライブラリで</a:t>
            </a:r>
            <a:r>
              <a:rPr lang="en-US" altLang="ja-JP" sz="1100" dirty="0">
                <a:solidFill>
                  <a:srgbClr val="000000"/>
                </a:solidFill>
              </a:rPr>
              <a:t>UI</a:t>
            </a:r>
            <a:r>
              <a:rPr lang="ja-JP" altLang="en-US" sz="1100">
                <a:solidFill>
                  <a:srgbClr val="000000"/>
                </a:solidFill>
              </a:rPr>
              <a:t>を作ることに特化している</a:t>
            </a:r>
            <a:endParaRPr lang="en-US" altLang="ja-JP" sz="11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" altLang="ja-JP" sz="1100" dirty="0">
                <a:solidFill>
                  <a:srgbClr val="000000"/>
                </a:solidFill>
              </a:rPr>
              <a:t>JSX</a:t>
            </a:r>
            <a:r>
              <a:rPr lang="ja-JP" altLang="en-US" sz="1100">
                <a:solidFill>
                  <a:srgbClr val="000000"/>
                </a:solidFill>
              </a:rPr>
              <a:t>で記述するコンポーネント</a:t>
            </a:r>
          </a:p>
          <a:p>
            <a:pPr>
              <a:lnSpc>
                <a:spcPct val="100000"/>
              </a:lnSpc>
            </a:pPr>
            <a:r>
              <a:rPr lang="ja-JP" altLang="en-US" sz="1100">
                <a:solidFill>
                  <a:srgbClr val="000000"/>
                </a:solidFill>
              </a:rPr>
              <a:t>単方向データバインディングと</a:t>
            </a:r>
            <a:r>
              <a:rPr lang="en" altLang="ja-JP" sz="1100" dirty="0">
                <a:solidFill>
                  <a:srgbClr val="000000"/>
                </a:solidFill>
              </a:rPr>
              <a:t>Flux</a:t>
            </a:r>
          </a:p>
          <a:p>
            <a:pPr>
              <a:lnSpc>
                <a:spcPct val="100000"/>
              </a:lnSpc>
            </a:pPr>
            <a:r>
              <a:rPr lang="ja-JP" altLang="en-US" sz="1100">
                <a:solidFill>
                  <a:srgbClr val="000000"/>
                </a:solidFill>
              </a:rPr>
              <a:t>安全性重視の設計思想</a:t>
            </a:r>
          </a:p>
          <a:p>
            <a:pPr>
              <a:lnSpc>
                <a:spcPct val="100000"/>
              </a:lnSpc>
            </a:pPr>
            <a:r>
              <a:rPr lang="ja-JP" altLang="en-US" sz="1100">
                <a:solidFill>
                  <a:srgbClr val="000000"/>
                </a:solidFill>
              </a:rPr>
              <a:t>汎用性の高さ</a:t>
            </a:r>
          </a:p>
          <a:p>
            <a:pPr>
              <a:lnSpc>
                <a:spcPct val="100000"/>
              </a:lnSpc>
            </a:pP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最近は、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をベースに開発された</a:t>
            </a:r>
            <a:r>
              <a:rPr lang="en" altLang="ja-JP" sz="1100" b="0" i="0" dirty="0">
                <a:solidFill>
                  <a:srgbClr val="000000"/>
                </a:solidFill>
                <a:effectLst/>
                <a:latin typeface="-apple-system"/>
              </a:rPr>
              <a:t>JavaScript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のフレームワークである</a:t>
            </a:r>
            <a:r>
              <a:rPr lang="en" altLang="ja-JP" sz="1100" b="0" i="0" dirty="0" err="1">
                <a:solidFill>
                  <a:srgbClr val="000000"/>
                </a:solidFill>
                <a:effectLst/>
                <a:latin typeface="-apple-system"/>
              </a:rPr>
              <a:t>Next.js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-apple-system"/>
              </a:rPr>
              <a:t>の利用も増えてい</a:t>
            </a:r>
            <a:r>
              <a:rPr lang="ja-JP" altLang="en-US" sz="1100">
                <a:solidFill>
                  <a:srgbClr val="000000"/>
                </a:solidFill>
                <a:latin typeface="-apple-system"/>
              </a:rPr>
              <a:t>る</a:t>
            </a:r>
            <a:endParaRPr lang="en" altLang="ja-JP" sz="11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11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1100" dirty="0">
                <a:solidFill>
                  <a:srgbClr val="000000"/>
                </a:solidFill>
              </a:rPr>
              <a:t>2022</a:t>
            </a:r>
            <a:r>
              <a:rPr lang="ja-JP" altLang="en-US" sz="1100">
                <a:solidFill>
                  <a:srgbClr val="000000"/>
                </a:solidFill>
              </a:rPr>
              <a:t>年</a:t>
            </a:r>
            <a:r>
              <a:rPr lang="en-US" altLang="ja-JP" sz="1100" dirty="0">
                <a:solidFill>
                  <a:srgbClr val="000000"/>
                </a:solidFill>
              </a:rPr>
              <a:t>10</a:t>
            </a:r>
            <a:r>
              <a:rPr lang="ja-JP" altLang="en-US" sz="1100">
                <a:solidFill>
                  <a:srgbClr val="000000"/>
                </a:solidFill>
              </a:rPr>
              <a:t>月現在、</a:t>
            </a:r>
            <a:r>
              <a:rPr lang="en-US" altLang="ja-JP" sz="1100" dirty="0" err="1">
                <a:solidFill>
                  <a:srgbClr val="000000"/>
                </a:solidFill>
              </a:rPr>
              <a:t>javascript</a:t>
            </a:r>
            <a:r>
              <a:rPr lang="ja-JP" altLang="en-US" sz="1100">
                <a:solidFill>
                  <a:srgbClr val="000000"/>
                </a:solidFill>
              </a:rPr>
              <a:t>のフレームワークで人気上位（</a:t>
            </a:r>
            <a:r>
              <a:rPr lang="en" altLang="ja-JP" sz="1100" dirty="0">
                <a:solidFill>
                  <a:srgbClr val="000000"/>
                </a:solidFill>
              </a:rPr>
              <a:t>https://</a:t>
            </a:r>
            <a:r>
              <a:rPr lang="en" altLang="ja-JP" sz="1100" dirty="0" err="1">
                <a:solidFill>
                  <a:srgbClr val="000000"/>
                </a:solidFill>
              </a:rPr>
              <a:t>tsh.io</a:t>
            </a:r>
            <a:r>
              <a:rPr lang="en" altLang="ja-JP" sz="1100" dirty="0">
                <a:solidFill>
                  <a:srgbClr val="000000"/>
                </a:solidFill>
              </a:rPr>
              <a:t>/state-of-frontend/</a:t>
            </a:r>
            <a:r>
              <a:rPr lang="ja-JP" altLang="en-US" sz="1100">
                <a:solidFill>
                  <a:srgbClr val="000000"/>
                </a:solidFill>
              </a:rPr>
              <a:t>）</a:t>
            </a:r>
            <a:endParaRPr lang="en-US" altLang="ja-JP" sz="11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kumimoji="1" lang="ja-JP" altLang="en-US" sz="1100">
              <a:solidFill>
                <a:srgbClr val="00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B8C732-5FAC-C618-B662-3012C785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33" y="1965960"/>
            <a:ext cx="5371567" cy="33502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1AF2C-652C-FDFD-11D2-DFAD5DD445FC}"/>
              </a:ext>
            </a:extLst>
          </p:cNvPr>
          <p:cNvSpPr txBox="1"/>
          <p:nvPr/>
        </p:nvSpPr>
        <p:spPr>
          <a:xfrm>
            <a:off x="6104733" y="1541765"/>
            <a:ext cx="49648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過去</a:t>
            </a:r>
            <a:r>
              <a:rPr kumimoji="1" lang="en-US" altLang="ja-JP" sz="1050" dirty="0"/>
              <a:t>1</a:t>
            </a:r>
            <a:r>
              <a:rPr kumimoji="1" lang="ja-JP" altLang="en-US" sz="1050"/>
              <a:t>年間で、次のフレームワークのうち、どれを使い、どれが好きでしたか？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005578-5FEC-3AAB-FEE2-5C3B48EA354A}"/>
              </a:ext>
            </a:extLst>
          </p:cNvPr>
          <p:cNvSpPr txBox="1"/>
          <p:nvPr/>
        </p:nvSpPr>
        <p:spPr>
          <a:xfrm>
            <a:off x="6087268" y="1172433"/>
            <a:ext cx="5371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" altLang="ja-JP" b="1" i="0" dirty="0">
                <a:solidFill>
                  <a:srgbClr val="000000"/>
                </a:solidFill>
                <a:effectLst/>
                <a:latin typeface="Outfit"/>
              </a:rPr>
              <a:t>State of frontend 2022</a:t>
            </a:r>
          </a:p>
        </p:txBody>
      </p:sp>
    </p:spTree>
    <p:extLst>
      <p:ext uri="{BB962C8B-B14F-4D97-AF65-F5344CB8AC3E}">
        <p14:creationId xmlns:p14="http://schemas.microsoft.com/office/powerpoint/2010/main" val="9407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204B-4355-DB7E-A2DA-2937C558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ea"/>
              </a:rPr>
              <a:t>React.js</a:t>
            </a:r>
            <a:r>
              <a:rPr kumimoji="1" lang="ja-JP" altLang="en-US">
                <a:latin typeface="+mj-ea"/>
              </a:rPr>
              <a:t>の強み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DDF97-845D-2367-5313-057D2E7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ja-JP" altLang="en-US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宣言的な</a:t>
            </a:r>
            <a:r>
              <a:rPr lang="en" altLang="ja-JP" sz="2000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View</a:t>
            </a:r>
            <a:r>
              <a:rPr lang="ja-JP" altLang="en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（</a:t>
            </a:r>
            <a:r>
              <a:rPr lang="en" altLang="ja-JP" sz="2000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Declarative</a:t>
            </a:r>
            <a:r>
              <a:rPr lang="ja-JP" altLang="en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）</a:t>
            </a:r>
            <a:endParaRPr lang="en-US" altLang="ja-JP" sz="2000" b="1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UI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の部品に対し「このような表示（見た目）になります」と宣言するように実装できる</a:t>
            </a:r>
            <a:endParaRPr lang="ja-JP" altLang="en" sz="2000" b="1" i="0"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誰が見てもシンプルで理解しやすいソースコードの作成</a:t>
            </a:r>
            <a:endParaRPr lang="en-US" altLang="ja-JP" sz="2000" b="0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デバッグしやすい</a:t>
            </a:r>
            <a:endParaRPr lang="en-US" altLang="ja-JP" sz="2000" b="0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データをどのように配置するかを定義しておくだけで、データの変更を検知し、自動的に表示を更新する</a:t>
            </a:r>
            <a:endParaRPr kumimoji="1" lang="en-US" altLang="ja-JP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コンポーネントベース（</a:t>
            </a:r>
            <a:r>
              <a:rPr lang="en" altLang="ja-JP" sz="2000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Component-Based</a:t>
            </a:r>
            <a:r>
              <a:rPr lang="ja-JP" altLang="en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React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では、部分ごとにコンポーネントを分けることで、カスタマイズしやすくなっています</a:t>
            </a:r>
            <a:endParaRPr lang="en-US" altLang="ja-JP" sz="2000" b="0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変えたい部分だけを変えることができるので、格段に改修や管理、再利用がしやすくなっています。</a:t>
            </a:r>
            <a:endParaRPr lang="en-US" altLang="ja-JP" sz="2000" b="0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大規模な</a:t>
            </a: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コードも部品化させることで保守性を高め、既存の</a:t>
            </a: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React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コンポーネントを再利用することで、開発工数を減らすことができます。</a:t>
            </a:r>
            <a:endParaRPr kumimoji="1" lang="en-US" altLang="ja-JP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一度学習すれば、どこでも使える（</a:t>
            </a:r>
            <a:r>
              <a:rPr lang="en" altLang="ja-JP" sz="2000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Learn Once, Write Anywhere</a:t>
            </a:r>
            <a:r>
              <a:rPr lang="ja-JP" altLang="en" sz="2000" b="1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）</a:t>
            </a:r>
            <a:endParaRPr lang="en-US" altLang="ja-JP" sz="2000" b="1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br>
              <a:rPr lang="en" altLang="ja-JP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React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は、開発の途中から利用されることを想定して作られています。そのため、新しい機能を追加する場合でも、既存のソースコードを書き換えることなく、開発ができます。どんな</a:t>
            </a:r>
            <a:r>
              <a:rPr lang="en" altLang="ja-JP" sz="20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</a:t>
            </a:r>
            <a:r>
              <a:rPr lang="ja-JP" altLang="en-US" sz="2000" b="0" i="0"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アプリにもすぐに導入できる手軽さも、大きな特徴のひとつです。</a:t>
            </a:r>
            <a:endParaRPr lang="en-US" altLang="ja-JP" sz="2000" b="0" i="0" dirty="0"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2000">
                <a:latin typeface="Noto Sans" panose="020B0502040504020204" pitchFamily="34" charset="0"/>
                <a:cs typeface="Noto Sans" panose="020B0502040504020204" pitchFamily="34" charset="0"/>
              </a:rPr>
              <a:t>どういう意味？</a:t>
            </a:r>
            <a:endParaRPr lang="ja-JP" altLang="en" sz="2000" b="1" i="0"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00000"/>
              </a:lnSpc>
            </a:pPr>
            <a:endParaRPr kumimoji="1" lang="ja-JP" altLang="en-US" sz="200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kumimoji="1" lang="ja-JP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204B-4355-DB7E-A2DA-2937C558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ea"/>
              </a:rPr>
              <a:t>React.js</a:t>
            </a:r>
            <a:r>
              <a:rPr kumimoji="1" lang="ja-JP" altLang="en-US">
                <a:latin typeface="+mj-ea"/>
              </a:rPr>
              <a:t>の弱み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DDF97-845D-2367-5313-057D2E7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0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9D268-BDA0-032C-FC57-9A800260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他のライブラリとの違い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6114B-3BB9-072C-58CD-44EC78BC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n-ea"/>
              </a:rPr>
              <a:t>VUE VS REACT</a:t>
            </a:r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08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47328-BD73-F1EA-B1ED-8BC99846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適している案件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E7191-C32C-BBCF-F150-4A8AC1B5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ja-JP" dirty="0">
                <a:latin typeface="+mn-ea"/>
              </a:rPr>
              <a:t>Web</a:t>
            </a:r>
            <a:r>
              <a:rPr lang="ja-JP" altLang="en-US">
                <a:latin typeface="+mn-ea"/>
              </a:rPr>
              <a:t>サイトよりもアプリケーション開発に使われることのほうが多いため、</a:t>
            </a:r>
            <a:r>
              <a:rPr lang="ja-JP" altLang="en-US" b="1">
                <a:latin typeface="+mn-ea"/>
              </a:rPr>
              <a:t>何かに特化した</a:t>
            </a:r>
            <a:r>
              <a:rPr lang="en" altLang="ja-JP" b="1" dirty="0">
                <a:latin typeface="+mn-ea"/>
              </a:rPr>
              <a:t>Web</a:t>
            </a:r>
            <a:r>
              <a:rPr lang="ja-JP" altLang="en-US" b="1">
                <a:latin typeface="+mn-ea"/>
              </a:rPr>
              <a:t>サイトやアプリケーションの開発</a:t>
            </a:r>
            <a:r>
              <a:rPr lang="ja-JP" altLang="en-US">
                <a:latin typeface="+mn-ea"/>
              </a:rPr>
              <a:t>に向いている</a:t>
            </a:r>
            <a:endParaRPr lang="en-US" altLang="ja-JP" dirty="0">
              <a:latin typeface="+mn-ea"/>
            </a:endParaRPr>
          </a:p>
          <a:p>
            <a:r>
              <a:rPr lang="en" altLang="ja-JP" dirty="0">
                <a:latin typeface="+mn-ea"/>
              </a:rPr>
              <a:t>VR</a:t>
            </a:r>
            <a:r>
              <a:rPr lang="ja-JP" altLang="en-US">
                <a:latin typeface="+mn-ea"/>
              </a:rPr>
              <a:t>開発もできるので</a:t>
            </a:r>
            <a:r>
              <a:rPr lang="en" altLang="ja-JP" dirty="0">
                <a:latin typeface="+mn-ea"/>
              </a:rPr>
              <a:t>Web</a:t>
            </a:r>
            <a:r>
              <a:rPr lang="ja-JP" altLang="en-US">
                <a:latin typeface="+mn-ea"/>
              </a:rPr>
              <a:t>ベースの</a:t>
            </a:r>
            <a:r>
              <a:rPr lang="en" altLang="ja-JP" dirty="0">
                <a:latin typeface="+mn-ea"/>
              </a:rPr>
              <a:t>VR</a:t>
            </a:r>
            <a:r>
              <a:rPr lang="ja-JP" altLang="en-US">
                <a:latin typeface="+mn-ea"/>
              </a:rPr>
              <a:t>開発</a:t>
            </a:r>
            <a:endParaRPr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r>
              <a:rPr lang="ja-JP" altLang="en-US">
                <a:latin typeface="+mn-ea"/>
              </a:rPr>
              <a:t>リッチな</a:t>
            </a:r>
            <a:r>
              <a:rPr lang="en" altLang="ja-JP" dirty="0">
                <a:latin typeface="+mn-ea"/>
              </a:rPr>
              <a:t>UI/UX</a:t>
            </a:r>
            <a:r>
              <a:rPr lang="ja-JP" altLang="en-US">
                <a:latin typeface="+mn-ea"/>
              </a:rPr>
              <a:t>を提供する</a:t>
            </a:r>
            <a:r>
              <a:rPr lang="en" altLang="ja-JP" dirty="0">
                <a:latin typeface="+mn-ea"/>
              </a:rPr>
              <a:t>Web</a:t>
            </a:r>
            <a:r>
              <a:rPr lang="ja-JP" altLang="en-US">
                <a:latin typeface="+mn-ea"/>
              </a:rPr>
              <a:t>アプリ制作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>
                <a:latin typeface="+mn-ea"/>
              </a:rPr>
              <a:t>　ユーザーインターフェース用を謳うだけあって、用意されたボイラープレートに少し手を加えるだけであっという間にリッチな</a:t>
            </a:r>
            <a:r>
              <a:rPr lang="en" altLang="ja-JP" dirty="0">
                <a:latin typeface="+mn-ea"/>
              </a:rPr>
              <a:t>UI</a:t>
            </a:r>
            <a:r>
              <a:rPr lang="ja-JP" altLang="en-US">
                <a:latin typeface="+mn-ea"/>
              </a:rPr>
              <a:t>を持つページが出来上がります。</a:t>
            </a:r>
          </a:p>
          <a:p>
            <a:r>
              <a:rPr lang="ja-JP" altLang="en-US">
                <a:latin typeface="+mn-ea"/>
              </a:rPr>
              <a:t>大人数によるチーム開発</a:t>
            </a:r>
          </a:p>
          <a:p>
            <a:r>
              <a:rPr lang="ja-JP" altLang="en-US">
                <a:latin typeface="+mn-ea"/>
              </a:rPr>
              <a:t>クロスプラットフォーム開発</a:t>
            </a:r>
          </a:p>
          <a:p>
            <a:pPr marL="0" indent="0">
              <a:buNone/>
            </a:pPr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67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E4788-2124-95F9-28C5-25BC91B7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活用するメリット</a:t>
            </a:r>
            <a:r>
              <a:rPr kumimoji="1" lang="en-US" altLang="ja-JP" dirty="0"/>
              <a:t> </a:t>
            </a:r>
            <a:r>
              <a:rPr kumimoji="1" lang="ja-JP" altLang="en-US"/>
              <a:t>＝強みかな？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3CDD1-ACD7-4D6E-3C13-34410965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パフォーマンスが良い・サクサク動く（仮想</a:t>
            </a:r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DOM</a:t>
            </a:r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が高速）</a:t>
            </a:r>
            <a:endParaRPr lang="en-US" altLang="ja-JP" b="1" i="0" dirty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仮想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DOM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 React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内部に持っている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DOM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）というレンダリング機構が備わっており、この仮想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DOM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と実際の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上の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DOM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を比較したときに出てくる違いだけが、毎回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上に再適用される。必要な部分しか更新されないため非常に高速に動作する。</a:t>
            </a:r>
            <a:endParaRPr lang="ja-JP" altLang="en-US" b="1" i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SPA</a:t>
            </a:r>
            <a:r>
              <a:rPr lang="ja-JP" altLang="en" b="1" i="0">
                <a:solidFill>
                  <a:srgbClr val="00AA71"/>
                </a:solidFill>
                <a:effectLst/>
                <a:latin typeface="+mn-ea"/>
              </a:rPr>
              <a:t>（</a:t>
            </a:r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Single Page Application</a:t>
            </a:r>
            <a:r>
              <a:rPr lang="ja-JP" altLang="en" b="1" i="0">
                <a:solidFill>
                  <a:srgbClr val="00AA71"/>
                </a:solidFill>
                <a:effectLst/>
                <a:latin typeface="+mn-ea"/>
              </a:rPr>
              <a:t>）</a:t>
            </a:r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が作りやすい</a:t>
            </a:r>
            <a:endParaRPr lang="en-US" altLang="ja-JP" b="1" i="0" dirty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SPA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の良さは、ページすべてを毎回読み込む必要がなく、効率的かつ高速で動かすことができる。しかし、その反面、開発する際には、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JavaScript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を多用しなければならない。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 React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であれば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つの特徴を活かして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SPA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に必要な高速な動作速度を完全に再現できるので、非常に相性のいいライブラリ</a:t>
            </a:r>
            <a:endParaRPr lang="ja-JP" altLang="en-US" b="1" i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React</a:t>
            </a:r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をマスターすれば、</a:t>
            </a:r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React Native</a:t>
            </a:r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でスマホアプリが作れる</a:t>
            </a:r>
            <a:endParaRPr lang="en-US" altLang="ja-JP" b="1" i="0" dirty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これまでスマホアプリの開発は、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iPhone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アプリと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+mn-ea"/>
              </a:rPr>
              <a:t>Android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アプリは異なる言語でプログラミングしていました。しかし、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React Native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は、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iOS/Android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の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JavaScript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エンジンを使い、一度書いたコードを大きく変更することなく、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iOS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でも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Android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でも使えます。</a:t>
            </a:r>
            <a:endParaRPr lang="ja-JP" altLang="en-US" b="1" i="0">
              <a:solidFill>
                <a:srgbClr val="00AA71"/>
              </a:solidFill>
              <a:effectLst/>
              <a:latin typeface="+mn-ea"/>
            </a:endParaRPr>
          </a:p>
          <a:p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流行の</a:t>
            </a:r>
            <a:r>
              <a:rPr lang="en" altLang="ja-JP" b="1" i="0" dirty="0">
                <a:solidFill>
                  <a:srgbClr val="00AA71"/>
                </a:solidFill>
                <a:effectLst/>
                <a:latin typeface="+mn-ea"/>
              </a:rPr>
              <a:t>UI</a:t>
            </a:r>
            <a:r>
              <a:rPr lang="ja-JP" altLang="en-US" b="1" i="0">
                <a:solidFill>
                  <a:srgbClr val="00AA71"/>
                </a:solidFill>
                <a:effectLst/>
                <a:latin typeface="+mn-ea"/>
              </a:rPr>
              <a:t>のフロントエンドが簡単に作れる</a:t>
            </a:r>
          </a:p>
          <a:p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React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のライブラリを使って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UI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をコンポート化するようになってきています。あらかじめ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Button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や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Form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などの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UI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パーツを </a:t>
            </a:r>
            <a:r>
              <a:rPr lang="en" altLang="ja-JP" b="0" i="0" dirty="0">
                <a:solidFill>
                  <a:srgbClr val="000000"/>
                </a:solidFill>
                <a:effectLst/>
                <a:latin typeface="+mn-ea"/>
              </a:rPr>
              <a:t>React </a:t>
            </a:r>
            <a:r>
              <a:rPr lang="ja-JP" altLang="en-US" b="0" i="0">
                <a:solidFill>
                  <a:srgbClr val="000000"/>
                </a:solidFill>
                <a:effectLst/>
                <a:latin typeface="+mn-ea"/>
              </a:rPr>
              <a:t>コンポーネントとして扱えるようにして、セット化したものが多くあります。</a:t>
            </a:r>
            <a:endParaRPr lang="en-US" altLang="ja-JP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" altLang="ja-JP" b="0" i="0" u="sng" dirty="0">
                <a:solidFill>
                  <a:srgbClr val="000000"/>
                </a:solidFill>
                <a:effectLst/>
                <a:latin typeface="+mn-ea"/>
                <a:hlinkClick r:id="rId2"/>
              </a:rPr>
              <a:t>Material-UI</a:t>
            </a:r>
            <a:br>
              <a:rPr lang="en" altLang="ja-JP" dirty="0">
                <a:latin typeface="+mn-ea"/>
              </a:rPr>
            </a:br>
            <a:r>
              <a:rPr lang="en" altLang="ja-JP" b="0" i="0" u="none" strike="noStrike" dirty="0">
                <a:solidFill>
                  <a:srgbClr val="00AA71"/>
                </a:solidFill>
                <a:effectLst/>
                <a:latin typeface="+mn-ea"/>
                <a:hlinkClick r:id="rId3"/>
              </a:rPr>
              <a:t>React-toolbox</a:t>
            </a:r>
            <a:br>
              <a:rPr lang="en" altLang="ja-JP" dirty="0">
                <a:latin typeface="+mn-ea"/>
              </a:rPr>
            </a:br>
            <a:r>
              <a:rPr lang="en" altLang="ja-JP" b="0" i="0" u="none" strike="noStrike" dirty="0">
                <a:solidFill>
                  <a:srgbClr val="00AA71"/>
                </a:solidFill>
                <a:effectLst/>
                <a:latin typeface="+mn-ea"/>
                <a:hlinkClick r:id="rId4"/>
              </a:rPr>
              <a:t>Rebass</a:t>
            </a:r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8861136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{51679F53-F8E5-CE43-80DC-F177C8C9BCDC}tf10001071</Template>
  <TotalTime>63</TotalTime>
  <Words>791</Words>
  <Application>Microsoft Macintosh PowerPoint</Application>
  <PresentationFormat>ワイド画面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-apple-system</vt:lpstr>
      <vt:lpstr>Outfit</vt:lpstr>
      <vt:lpstr>メイリオ</vt:lpstr>
      <vt:lpstr>Arial</vt:lpstr>
      <vt:lpstr>Gill Sans MT</vt:lpstr>
      <vt:lpstr>Impact</vt:lpstr>
      <vt:lpstr>Noto Sans</vt:lpstr>
      <vt:lpstr>バッジ</vt:lpstr>
      <vt:lpstr>学習内容の報告</vt:lpstr>
      <vt:lpstr>REACT.JSとは</vt:lpstr>
      <vt:lpstr>React.jsの強み</vt:lpstr>
      <vt:lpstr>React.jsの弱み</vt:lpstr>
      <vt:lpstr>他のライブラリとの違い</vt:lpstr>
      <vt:lpstr>適している案件</vt:lpstr>
      <vt:lpstr>活用するメリット ＝強みかな？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学習内容の報告</dc:title>
  <dc:creator>zaq9076</dc:creator>
  <cp:lastModifiedBy>zaq9076</cp:lastModifiedBy>
  <cp:revision>4</cp:revision>
  <dcterms:created xsi:type="dcterms:W3CDTF">2022-08-06T09:17:24Z</dcterms:created>
  <dcterms:modified xsi:type="dcterms:W3CDTF">2022-10-24T13:20:57Z</dcterms:modified>
</cp:coreProperties>
</file>