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61" r:id="rId3"/>
    <p:sldId id="258" r:id="rId4"/>
    <p:sldId id="263"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p:restoredTop sz="96327"/>
  </p:normalViewPr>
  <p:slideViewPr>
    <p:cSldViewPr snapToGrid="0" showGuides="1">
      <p:cViewPr varScale="1">
        <p:scale>
          <a:sx n="113" d="100"/>
          <a:sy n="113" d="100"/>
        </p:scale>
        <p:origin x="52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12/10/22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74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6600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2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01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12/10/22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08919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382000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4486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41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2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42A54C80-263E-416B-A8E0-580EDEADCBDC}" type="datetimeFigureOut">
              <a:rPr lang="en-US" smtClean="0"/>
              <a:t>12/10/22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519954A3-9DFD-4C44-94BA-B95130A3BA1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2135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12/10/22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9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12/10/22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31703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タイトル 1">
            <a:extLst>
              <a:ext uri="{FF2B5EF4-FFF2-40B4-BE49-F238E27FC236}">
                <a16:creationId xmlns:a16="http://schemas.microsoft.com/office/drawing/2014/main" id="{ED29691D-82BE-E78E-7258-533B7EFBD31C}"/>
              </a:ext>
            </a:extLst>
          </p:cNvPr>
          <p:cNvSpPr>
            <a:spLocks noGrp="1"/>
          </p:cNvSpPr>
          <p:nvPr>
            <p:ph type="ctrTitle"/>
          </p:nvPr>
        </p:nvSpPr>
        <p:spPr>
          <a:xfrm>
            <a:off x="1028901" y="3741641"/>
            <a:ext cx="10134198" cy="1857901"/>
          </a:xfrm>
        </p:spPr>
        <p:txBody>
          <a:bodyPr anchor="t" anchorCtr="1">
            <a:normAutofit/>
          </a:bodyPr>
          <a:lstStyle/>
          <a:p>
            <a:r>
              <a:rPr lang="ja-JP" altLang="en-US" sz="7200" b="1"/>
              <a:t>学習内容の報告</a:t>
            </a:r>
            <a:endParaRPr kumimoji="1" lang="ja-JP" altLang="en-US" sz="7200" b="1"/>
          </a:p>
        </p:txBody>
      </p:sp>
      <p:sp>
        <p:nvSpPr>
          <p:cNvPr id="3" name="字幕 2">
            <a:extLst>
              <a:ext uri="{FF2B5EF4-FFF2-40B4-BE49-F238E27FC236}">
                <a16:creationId xmlns:a16="http://schemas.microsoft.com/office/drawing/2014/main" id="{6DF23E3F-FFEB-16B4-2372-660CC0F97A85}"/>
              </a:ext>
            </a:extLst>
          </p:cNvPr>
          <p:cNvSpPr>
            <a:spLocks noGrp="1"/>
          </p:cNvSpPr>
          <p:nvPr>
            <p:ph type="subTitle" idx="1"/>
          </p:nvPr>
        </p:nvSpPr>
        <p:spPr>
          <a:xfrm>
            <a:off x="2073314" y="5715000"/>
            <a:ext cx="8045373" cy="660679"/>
          </a:xfrm>
        </p:spPr>
        <p:txBody>
          <a:bodyPr anchorCtr="1">
            <a:normAutofit/>
          </a:bodyPr>
          <a:lstStyle/>
          <a:p>
            <a:r>
              <a:rPr kumimoji="1" lang="en-US" altLang="ja-JP" b="1"/>
              <a:t>React.js</a:t>
            </a:r>
            <a:endParaRPr kumimoji="1" lang="ja-JP" altLang="en-US" b="1"/>
          </a:p>
        </p:txBody>
      </p:sp>
      <p:sp>
        <p:nvSpPr>
          <p:cNvPr id="1033"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6" name="Picture 2" descr="React】reactstrapを使って汎用的なモーダルコンポーネントを ...">
            <a:extLst>
              <a:ext uri="{FF2B5EF4-FFF2-40B4-BE49-F238E27FC236}">
                <a16:creationId xmlns:a16="http://schemas.microsoft.com/office/drawing/2014/main" id="{0A31B162-2575-8EFA-B4DA-71B431045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1053" y="941544"/>
            <a:ext cx="3029894" cy="24874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9DF8D4-4833-E0E8-77F7-2EC4494C1D35}"/>
              </a:ext>
            </a:extLst>
          </p:cNvPr>
          <p:cNvSpPr>
            <a:spLocks noGrp="1"/>
          </p:cNvSpPr>
          <p:nvPr>
            <p:ph idx="1"/>
          </p:nvPr>
        </p:nvSpPr>
        <p:spPr>
          <a:xfrm>
            <a:off x="1251678" y="1331111"/>
            <a:ext cx="4363595" cy="4083911"/>
          </a:xfrm>
        </p:spPr>
        <p:txBody>
          <a:bodyPr>
            <a:noAutofit/>
          </a:bodyPr>
          <a:lstStyle/>
          <a:p>
            <a:pPr>
              <a:lnSpc>
                <a:spcPct val="120000"/>
              </a:lnSpc>
            </a:pPr>
            <a:r>
              <a:rPr lang="en" altLang="ja-JP" sz="1400" dirty="0">
                <a:solidFill>
                  <a:schemeClr val="bg1">
                    <a:lumMod val="50000"/>
                  </a:schemeClr>
                </a:solidFill>
              </a:rPr>
              <a:t>Meta</a:t>
            </a:r>
            <a:r>
              <a:rPr lang="ja-JP" altLang="en" sz="1400">
                <a:solidFill>
                  <a:schemeClr val="bg1">
                    <a:lumMod val="50000"/>
                  </a:schemeClr>
                </a:solidFill>
              </a:rPr>
              <a:t>（</a:t>
            </a:r>
            <a:r>
              <a:rPr lang="ja-JP" altLang="en-US" sz="1400">
                <a:solidFill>
                  <a:schemeClr val="bg1">
                    <a:lumMod val="50000"/>
                  </a:schemeClr>
                </a:solidFill>
              </a:rPr>
              <a:t>旧</a:t>
            </a:r>
            <a:r>
              <a:rPr lang="en" altLang="ja-JP" sz="1400" dirty="0">
                <a:solidFill>
                  <a:schemeClr val="bg1">
                    <a:lumMod val="50000"/>
                  </a:schemeClr>
                </a:solidFill>
              </a:rPr>
              <a:t>Facebook</a:t>
            </a:r>
            <a:r>
              <a:rPr lang="ja-JP" altLang="en" sz="1400">
                <a:solidFill>
                  <a:schemeClr val="bg1">
                    <a:lumMod val="50000"/>
                  </a:schemeClr>
                </a:solidFill>
              </a:rPr>
              <a:t>）</a:t>
            </a:r>
            <a:r>
              <a:rPr lang="ja-JP" altLang="en-US" sz="1400">
                <a:solidFill>
                  <a:schemeClr val="bg1">
                    <a:lumMod val="50000"/>
                  </a:schemeClr>
                </a:solidFill>
              </a:rPr>
              <a:t>によって開発され、</a:t>
            </a:r>
            <a:r>
              <a:rPr lang="ja-JP" altLang="en-US" sz="1400" b="0" i="0">
                <a:solidFill>
                  <a:schemeClr val="bg1">
                    <a:lumMod val="50000"/>
                  </a:schemeClr>
                </a:solidFill>
                <a:effectLst/>
                <a:latin typeface="Lato" panose="020F0502020204030203" pitchFamily="34" charset="0"/>
              </a:rPr>
              <a:t>世界中のコミュニティによって開発が行われているオープンソースの</a:t>
            </a:r>
            <a:r>
              <a:rPr lang="en" altLang="ja-JP" sz="1400" b="0" i="0" dirty="0">
                <a:solidFill>
                  <a:schemeClr val="bg1">
                    <a:lumMod val="50000"/>
                  </a:schemeClr>
                </a:solidFill>
                <a:effectLst/>
                <a:latin typeface="Lato" panose="020F0502020204030203" pitchFamily="34" charset="0"/>
              </a:rPr>
              <a:t>JavaScript</a:t>
            </a:r>
            <a:r>
              <a:rPr lang="ja-JP" altLang="en-US" sz="1400" b="0" i="0">
                <a:solidFill>
                  <a:schemeClr val="bg1">
                    <a:lumMod val="50000"/>
                  </a:schemeClr>
                </a:solidFill>
                <a:effectLst/>
                <a:latin typeface="Lato" panose="020F0502020204030203" pitchFamily="34" charset="0"/>
              </a:rPr>
              <a:t>フレームワーク</a:t>
            </a:r>
            <a:endParaRPr lang="en-US" altLang="ja-JP" sz="1400" dirty="0">
              <a:solidFill>
                <a:schemeClr val="bg1">
                  <a:lumMod val="50000"/>
                </a:schemeClr>
              </a:solidFill>
              <a:latin typeface="Lato" panose="020F0502020204030203" pitchFamily="34" charset="0"/>
            </a:endParaRPr>
          </a:p>
          <a:p>
            <a:pPr>
              <a:lnSpc>
                <a:spcPct val="120000"/>
              </a:lnSpc>
            </a:pPr>
            <a:r>
              <a:rPr lang="ja-JP" altLang="en-US" sz="1400">
                <a:solidFill>
                  <a:schemeClr val="bg1">
                    <a:lumMod val="50000"/>
                  </a:schemeClr>
                </a:solidFill>
                <a:latin typeface="-apple-system"/>
              </a:rPr>
              <a:t>有名なアプリケーション（</a:t>
            </a:r>
            <a:r>
              <a:rPr lang="en" altLang="ja-JP" sz="1400" b="0" i="0" dirty="0">
                <a:solidFill>
                  <a:schemeClr val="bg1">
                    <a:lumMod val="50000"/>
                  </a:schemeClr>
                </a:solidFill>
                <a:effectLst/>
                <a:latin typeface="-apple-system"/>
              </a:rPr>
              <a:t>Facebook</a:t>
            </a:r>
            <a:r>
              <a:rPr lang="en-US" altLang="ja-JP" sz="1400" dirty="0">
                <a:solidFill>
                  <a:schemeClr val="bg1">
                    <a:lumMod val="50000"/>
                  </a:schemeClr>
                </a:solidFill>
                <a:latin typeface="-apple-system"/>
              </a:rPr>
              <a:t>,</a:t>
            </a:r>
            <a:r>
              <a:rPr lang="en" altLang="ja-JP" sz="1400" dirty="0">
                <a:solidFill>
                  <a:schemeClr val="bg1">
                    <a:lumMod val="50000"/>
                  </a:schemeClr>
                </a:solidFill>
                <a:latin typeface="-apple-system"/>
              </a:rPr>
              <a:t> </a:t>
            </a:r>
            <a:r>
              <a:rPr lang="en" altLang="ja-JP" sz="1400" b="0" i="0" dirty="0">
                <a:solidFill>
                  <a:schemeClr val="bg1">
                    <a:lumMod val="50000"/>
                  </a:schemeClr>
                </a:solidFill>
                <a:effectLst/>
                <a:latin typeface="-apple-system"/>
              </a:rPr>
              <a:t>Instagram</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Yahoo!</a:t>
            </a:r>
            <a:r>
              <a:rPr lang="en-US" altLang="ja-JP" sz="1400" b="0" i="0" dirty="0">
                <a:solidFill>
                  <a:schemeClr val="bg1">
                    <a:lumMod val="50000"/>
                  </a:schemeClr>
                </a:solidFill>
                <a:effectLst/>
                <a:latin typeface="-apple-system"/>
              </a:rPr>
              <a:t>, twitter, </a:t>
            </a:r>
            <a:r>
              <a:rPr lang="en" altLang="ja-JP" sz="1400" b="0" i="0" dirty="0">
                <a:solidFill>
                  <a:schemeClr val="bg1">
                    <a:lumMod val="50000"/>
                  </a:schemeClr>
                </a:solidFill>
                <a:effectLst/>
                <a:latin typeface="-apple-system"/>
              </a:rPr>
              <a:t>Netflix</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Slack</a:t>
            </a:r>
            <a:r>
              <a:rPr lang="en-US" altLang="ja-JP" sz="1400" b="0" i="0" dirty="0">
                <a:solidFill>
                  <a:schemeClr val="bg1">
                    <a:lumMod val="50000"/>
                  </a:schemeClr>
                </a:solidFill>
                <a:effectLst/>
                <a:latin typeface="-apple-system"/>
              </a:rPr>
              <a:t>, </a:t>
            </a:r>
            <a:r>
              <a:rPr lang="en" altLang="ja-JP" sz="1400" b="0" i="0" dirty="0">
                <a:solidFill>
                  <a:schemeClr val="bg1">
                    <a:lumMod val="50000"/>
                  </a:schemeClr>
                </a:solidFill>
                <a:effectLst/>
                <a:latin typeface="-apple-system"/>
              </a:rPr>
              <a:t>Uber</a:t>
            </a:r>
            <a:r>
              <a:rPr lang="ja-JP" altLang="en-US" sz="1400" b="0" i="0">
                <a:solidFill>
                  <a:schemeClr val="bg1">
                    <a:lumMod val="50000"/>
                  </a:schemeClr>
                </a:solidFill>
                <a:effectLst/>
                <a:latin typeface="-apple-system"/>
              </a:rPr>
              <a:t>など）</a:t>
            </a:r>
            <a:r>
              <a:rPr lang="ja-JP" altLang="en-US" sz="1400">
                <a:solidFill>
                  <a:schemeClr val="bg1">
                    <a:lumMod val="50000"/>
                  </a:schemeClr>
                </a:solidFill>
                <a:latin typeface="-apple-system"/>
              </a:rPr>
              <a:t>をはじめ</a:t>
            </a:r>
            <a:r>
              <a:rPr lang="ja-JP" altLang="en-US" sz="1400" b="1" i="0">
                <a:solidFill>
                  <a:schemeClr val="bg1">
                    <a:lumMod val="50000"/>
                  </a:schemeClr>
                </a:solidFill>
                <a:effectLst/>
                <a:latin typeface="-apple-system"/>
              </a:rPr>
              <a:t>世界中で数多く採用されている</a:t>
            </a:r>
            <a:endParaRPr lang="en-US" altLang="ja-JP" sz="1400" b="1" dirty="0">
              <a:solidFill>
                <a:schemeClr val="bg1">
                  <a:lumMod val="50000"/>
                </a:schemeClr>
              </a:solidFill>
              <a:latin typeface="-apple-system"/>
            </a:endParaRPr>
          </a:p>
          <a:p>
            <a:pPr>
              <a:lnSpc>
                <a:spcPct val="120000"/>
              </a:lnSpc>
            </a:pP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自体はフレームワークでなく、あくまでも</a:t>
            </a:r>
            <a:r>
              <a:rPr lang="en" altLang="ja-JP" sz="1400" b="0" i="0" dirty="0">
                <a:solidFill>
                  <a:schemeClr val="bg1">
                    <a:lumMod val="50000"/>
                  </a:schemeClr>
                </a:solidFill>
                <a:effectLst/>
                <a:latin typeface="-apple-system"/>
              </a:rPr>
              <a:t>UI</a:t>
            </a:r>
            <a:r>
              <a:rPr lang="ja-JP" altLang="en-US" sz="1400" b="0" i="0">
                <a:solidFill>
                  <a:schemeClr val="bg1">
                    <a:lumMod val="50000"/>
                  </a:schemeClr>
                </a:solidFill>
                <a:effectLst/>
                <a:latin typeface="-apple-system"/>
              </a:rPr>
              <a:t>を構築するだけのライブラリで、</a:t>
            </a:r>
            <a:r>
              <a:rPr lang="en-US" altLang="ja-JP" sz="1400" b="1" dirty="0">
                <a:solidFill>
                  <a:schemeClr val="bg1">
                    <a:lumMod val="50000"/>
                  </a:schemeClr>
                </a:solidFill>
              </a:rPr>
              <a:t>UI</a:t>
            </a:r>
            <a:r>
              <a:rPr lang="ja-JP" altLang="en-US" sz="1400" b="1">
                <a:solidFill>
                  <a:schemeClr val="bg1">
                    <a:lumMod val="50000"/>
                  </a:schemeClr>
                </a:solidFill>
              </a:rPr>
              <a:t>の作成に特化している</a:t>
            </a:r>
            <a:endParaRPr lang="en-US" altLang="ja-JP" sz="1400" b="1" dirty="0">
              <a:solidFill>
                <a:schemeClr val="bg1">
                  <a:lumMod val="50000"/>
                </a:schemeClr>
              </a:solidFill>
            </a:endParaRPr>
          </a:p>
          <a:p>
            <a:pPr>
              <a:lnSpc>
                <a:spcPct val="120000"/>
              </a:lnSpc>
            </a:pPr>
            <a:r>
              <a:rPr lang="en-US" altLang="ja-JP" sz="1400" b="0" i="0" dirty="0">
                <a:solidFill>
                  <a:schemeClr val="bg1">
                    <a:lumMod val="50000"/>
                  </a:schemeClr>
                </a:solidFill>
                <a:effectLst/>
                <a:latin typeface="-apple-system"/>
              </a:rPr>
              <a:t>State of frontend</a:t>
            </a:r>
            <a:r>
              <a:rPr lang="ja-JP" altLang="en-US" sz="1400" b="0" i="0">
                <a:solidFill>
                  <a:schemeClr val="bg1">
                    <a:lumMod val="50000"/>
                  </a:schemeClr>
                </a:solidFill>
                <a:effectLst/>
                <a:latin typeface="-apple-system"/>
              </a:rPr>
              <a:t>が行なった</a:t>
            </a:r>
            <a:r>
              <a:rPr lang="en-US" altLang="ja-JP" sz="1400" b="0" i="0" dirty="0">
                <a:solidFill>
                  <a:schemeClr val="bg1">
                    <a:lumMod val="50000"/>
                  </a:schemeClr>
                </a:solidFill>
                <a:effectLst/>
                <a:latin typeface="-apple-system"/>
              </a:rPr>
              <a:t>2022</a:t>
            </a:r>
            <a:r>
              <a:rPr lang="ja-JP" altLang="en-US" sz="1400">
                <a:solidFill>
                  <a:schemeClr val="bg1">
                    <a:lumMod val="50000"/>
                  </a:schemeClr>
                </a:solidFill>
                <a:latin typeface="-apple-system"/>
              </a:rPr>
              <a:t>年度最も使い、好まれたライブラリは？というアンケートで</a:t>
            </a:r>
            <a:r>
              <a:rPr lang="en"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a:t>
            </a:r>
            <a:r>
              <a:rPr lang="en" altLang="ja-JP" sz="1400" b="0" i="0" dirty="0">
                <a:solidFill>
                  <a:schemeClr val="bg1">
                    <a:lumMod val="50000"/>
                  </a:schemeClr>
                </a:solidFill>
                <a:effectLst/>
                <a:latin typeface="-apple-system"/>
              </a:rPr>
              <a:t> </a:t>
            </a:r>
            <a:r>
              <a:rPr lang="en" altLang="ja-JP" sz="1400" b="0" i="0" dirty="0" err="1">
                <a:solidFill>
                  <a:schemeClr val="bg1">
                    <a:lumMod val="50000"/>
                  </a:schemeClr>
                </a:solidFill>
                <a:effectLst/>
                <a:latin typeface="-apple-system"/>
              </a:rPr>
              <a:t>Next.js</a:t>
            </a:r>
            <a:r>
              <a:rPr lang="ja-JP" altLang="en-US" sz="1400" b="0" i="0">
                <a:solidFill>
                  <a:schemeClr val="bg1">
                    <a:lumMod val="50000"/>
                  </a:schemeClr>
                </a:solidFill>
                <a:effectLst/>
                <a:latin typeface="-apple-system"/>
              </a:rPr>
              <a:t>（</a:t>
            </a:r>
            <a:r>
              <a:rPr lang="en-US" altLang="ja-JP" sz="1400" b="0" i="0" dirty="0">
                <a:solidFill>
                  <a:schemeClr val="bg1">
                    <a:lumMod val="50000"/>
                  </a:schemeClr>
                </a:solidFill>
                <a:effectLst/>
                <a:latin typeface="-apple-system"/>
              </a:rPr>
              <a:t>React</a:t>
            </a:r>
            <a:r>
              <a:rPr lang="ja-JP" altLang="en-US" sz="1400" b="0" i="0">
                <a:solidFill>
                  <a:schemeClr val="bg1">
                    <a:lumMod val="50000"/>
                  </a:schemeClr>
                </a:solidFill>
                <a:effectLst/>
                <a:latin typeface="-apple-system"/>
              </a:rPr>
              <a:t>ベースのフレームワーク）が</a:t>
            </a:r>
            <a:r>
              <a:rPr lang="ja-JP" altLang="en-US" sz="1400">
                <a:solidFill>
                  <a:schemeClr val="bg1">
                    <a:lumMod val="50000"/>
                  </a:schemeClr>
                </a:solidFill>
                <a:latin typeface="-apple-system"/>
              </a:rPr>
              <a:t>上位を独占し、</a:t>
            </a:r>
            <a:r>
              <a:rPr lang="ja-JP" altLang="en-US" sz="1400" b="0" i="0">
                <a:solidFill>
                  <a:schemeClr val="bg1">
                    <a:lumMod val="50000"/>
                  </a:schemeClr>
                </a:solidFill>
                <a:effectLst/>
                <a:latin typeface="-apple-system"/>
              </a:rPr>
              <a:t>最も勢いのあるといわれている</a:t>
            </a:r>
            <a:endParaRPr lang="en-US" altLang="ja-JP" sz="1400" b="0" i="0" dirty="0">
              <a:solidFill>
                <a:schemeClr val="bg1">
                  <a:lumMod val="50000"/>
                </a:schemeClr>
              </a:solidFill>
              <a:effectLst/>
              <a:latin typeface="-apple-system"/>
            </a:endParaRPr>
          </a:p>
          <a:p>
            <a:pPr>
              <a:lnSpc>
                <a:spcPct val="120000"/>
              </a:lnSpc>
            </a:pP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HTML</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と</a:t>
            </a:r>
            <a:r>
              <a:rPr lang="en" altLang="ja-JP" sz="1400" b="0" i="0" dirty="0">
                <a:solidFill>
                  <a:schemeClr val="bg1">
                    <a:lumMod val="50000"/>
                  </a:schemeClr>
                </a:solidFill>
                <a:effectLst/>
                <a:latin typeface="Meiryo" panose="020B0604030504040204" pitchFamily="34" charset="-128"/>
                <a:ea typeface="Meiryo" panose="020B0604030504040204" pitchFamily="34" charset="-128"/>
              </a:rPr>
              <a:t>JavaScript</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を組み合わせたような形の</a:t>
            </a:r>
            <a:r>
              <a:rPr lang="en-US" altLang="ja-JP" sz="1400" b="1" dirty="0">
                <a:solidFill>
                  <a:schemeClr val="bg1">
                    <a:lumMod val="50000"/>
                  </a:schemeClr>
                </a:solidFill>
                <a:latin typeface="-apple-system"/>
                <a:ea typeface="Meiryo" panose="020B0604030504040204" pitchFamily="34" charset="-128"/>
              </a:rPr>
              <a:t>JSX</a:t>
            </a:r>
            <a:r>
              <a:rPr lang="ja-JP" altLang="en-US" sz="1400" b="1" i="0">
                <a:solidFill>
                  <a:schemeClr val="bg1">
                    <a:lumMod val="50000"/>
                  </a:schemeClr>
                </a:solidFill>
                <a:effectLst/>
                <a:latin typeface="Meiryo" panose="020B0604030504040204" pitchFamily="34" charset="-128"/>
                <a:ea typeface="Meiryo" panose="020B0604030504040204" pitchFamily="34" charset="-128"/>
              </a:rPr>
              <a:t>と呼ばれる記法</a:t>
            </a:r>
            <a:r>
              <a:rPr lang="ja-JP" altLang="en-US" sz="1400" b="0" i="0">
                <a:solidFill>
                  <a:schemeClr val="bg1">
                    <a:lumMod val="50000"/>
                  </a:schemeClr>
                </a:solidFill>
                <a:effectLst/>
                <a:latin typeface="Meiryo" panose="020B0604030504040204" pitchFamily="34" charset="-128"/>
                <a:ea typeface="Meiryo" panose="020B0604030504040204" pitchFamily="34" charset="-128"/>
              </a:rPr>
              <a:t>でコーディングを行う</a:t>
            </a:r>
            <a:endParaRPr lang="en-US" altLang="ja-JP" sz="1400" b="0" i="0" dirty="0">
              <a:solidFill>
                <a:schemeClr val="bg1">
                  <a:lumMod val="50000"/>
                </a:schemeClr>
              </a:solidFill>
              <a:effectLst/>
              <a:latin typeface="Meiryo" panose="020B0604030504040204" pitchFamily="34" charset="-128"/>
              <a:ea typeface="Meiryo" panose="020B0604030504040204" pitchFamily="34" charset="-128"/>
            </a:endParaRPr>
          </a:p>
        </p:txBody>
      </p:sp>
      <p:pic>
        <p:nvPicPr>
          <p:cNvPr id="5" name="図 4">
            <a:extLst>
              <a:ext uri="{FF2B5EF4-FFF2-40B4-BE49-F238E27FC236}">
                <a16:creationId xmlns:a16="http://schemas.microsoft.com/office/drawing/2014/main" id="{BCB8C732-5FAC-C618-B662-3012C785E5EB}"/>
              </a:ext>
            </a:extLst>
          </p:cNvPr>
          <p:cNvPicPr>
            <a:picLocks noChangeAspect="1"/>
          </p:cNvPicPr>
          <p:nvPr/>
        </p:nvPicPr>
        <p:blipFill>
          <a:blip r:embed="rId2"/>
          <a:stretch>
            <a:fillRect/>
          </a:stretch>
        </p:blipFill>
        <p:spPr>
          <a:xfrm>
            <a:off x="6070866" y="1530013"/>
            <a:ext cx="5371567" cy="3350275"/>
          </a:xfrm>
          <a:prstGeom prst="rect">
            <a:avLst/>
          </a:prstGeom>
        </p:spPr>
      </p:pic>
      <p:sp>
        <p:nvSpPr>
          <p:cNvPr id="6" name="テキスト ボックス 5">
            <a:extLst>
              <a:ext uri="{FF2B5EF4-FFF2-40B4-BE49-F238E27FC236}">
                <a16:creationId xmlns:a16="http://schemas.microsoft.com/office/drawing/2014/main" id="{7F61AF2C-652C-FDFD-11D2-DFAD5DD445FC}"/>
              </a:ext>
            </a:extLst>
          </p:cNvPr>
          <p:cNvSpPr txBox="1"/>
          <p:nvPr/>
        </p:nvSpPr>
        <p:spPr>
          <a:xfrm>
            <a:off x="6073422" y="1998881"/>
            <a:ext cx="4964821" cy="253916"/>
          </a:xfrm>
          <a:prstGeom prst="rect">
            <a:avLst/>
          </a:prstGeom>
          <a:noFill/>
        </p:spPr>
        <p:txBody>
          <a:bodyPr wrap="none" rtlCol="0">
            <a:spAutoFit/>
          </a:bodyPr>
          <a:lstStyle/>
          <a:p>
            <a:r>
              <a:rPr kumimoji="1" lang="ja-JP" altLang="en-US" sz="1050">
                <a:solidFill>
                  <a:schemeClr val="accent1">
                    <a:lumMod val="50000"/>
                  </a:schemeClr>
                </a:solidFill>
              </a:rPr>
              <a:t>過去</a:t>
            </a:r>
            <a:r>
              <a:rPr kumimoji="1" lang="en-US" altLang="ja-JP" sz="1050" dirty="0">
                <a:solidFill>
                  <a:schemeClr val="accent1">
                    <a:lumMod val="50000"/>
                  </a:schemeClr>
                </a:solidFill>
              </a:rPr>
              <a:t>1</a:t>
            </a:r>
            <a:r>
              <a:rPr kumimoji="1" lang="ja-JP" altLang="en-US" sz="1050">
                <a:solidFill>
                  <a:schemeClr val="accent1">
                    <a:lumMod val="50000"/>
                  </a:schemeClr>
                </a:solidFill>
              </a:rPr>
              <a:t>年間で、次のフレームワークのうち、どれを使い、どれが好きでしたか？</a:t>
            </a:r>
          </a:p>
        </p:txBody>
      </p:sp>
      <p:sp>
        <p:nvSpPr>
          <p:cNvPr id="4" name="テキスト ボックス 3">
            <a:extLst>
              <a:ext uri="{FF2B5EF4-FFF2-40B4-BE49-F238E27FC236}">
                <a16:creationId xmlns:a16="http://schemas.microsoft.com/office/drawing/2014/main" id="{099C5FAE-EEAB-DC44-5278-C7FF28693A6D}"/>
              </a:ext>
            </a:extLst>
          </p:cNvPr>
          <p:cNvSpPr txBox="1"/>
          <p:nvPr/>
        </p:nvSpPr>
        <p:spPr>
          <a:xfrm>
            <a:off x="5963090" y="5028621"/>
            <a:ext cx="5371567" cy="276999"/>
          </a:xfrm>
          <a:prstGeom prst="rect">
            <a:avLst/>
          </a:prstGeom>
          <a:noFill/>
        </p:spPr>
        <p:txBody>
          <a:bodyPr wrap="square">
            <a:spAutoFit/>
          </a:bodyPr>
          <a:lstStyle/>
          <a:p>
            <a:pPr fontAlgn="base"/>
            <a:r>
              <a:rPr lang="en" altLang="ja-JP" sz="1200" b="1" i="0" dirty="0">
                <a:solidFill>
                  <a:srgbClr val="000000"/>
                </a:solidFill>
                <a:effectLst/>
                <a:latin typeface="Outfit"/>
              </a:rPr>
              <a:t>State of frontend 2022</a:t>
            </a:r>
          </a:p>
        </p:txBody>
      </p:sp>
      <p:sp>
        <p:nvSpPr>
          <p:cNvPr id="10" name="テキスト ボックス 9">
            <a:extLst>
              <a:ext uri="{FF2B5EF4-FFF2-40B4-BE49-F238E27FC236}">
                <a16:creationId xmlns:a16="http://schemas.microsoft.com/office/drawing/2014/main" id="{E0A368FB-F523-0C8C-2ACD-2A267A389E22}"/>
              </a:ext>
            </a:extLst>
          </p:cNvPr>
          <p:cNvSpPr txBox="1"/>
          <p:nvPr/>
        </p:nvSpPr>
        <p:spPr>
          <a:xfrm>
            <a:off x="5963089" y="5279566"/>
            <a:ext cx="5479343" cy="415498"/>
          </a:xfrm>
          <a:prstGeom prst="rect">
            <a:avLst/>
          </a:prstGeom>
          <a:noFill/>
        </p:spPr>
        <p:txBody>
          <a:bodyPr wrap="square" rtlCol="0">
            <a:spAutoFit/>
          </a:bodyPr>
          <a:lstStyle/>
          <a:p>
            <a:r>
              <a:rPr kumimoji="1" lang="en-US" altLang="ja-JP" sz="1050" dirty="0"/>
              <a:t>100</a:t>
            </a:r>
            <a:r>
              <a:rPr kumimoji="1" lang="ja-JP" altLang="en-US" sz="1050"/>
              <a:t>カ国以上のあらゆるレベルやバックグラウンドのフロントエンドプロフェッショナルに対してアンケートを実施</a:t>
            </a:r>
          </a:p>
        </p:txBody>
      </p:sp>
      <p:sp>
        <p:nvSpPr>
          <p:cNvPr id="11" name="タイトル 1">
            <a:extLst>
              <a:ext uri="{FF2B5EF4-FFF2-40B4-BE49-F238E27FC236}">
                <a16:creationId xmlns:a16="http://schemas.microsoft.com/office/drawing/2014/main" id="{1D45AB9C-8DB3-D929-CE46-41392C583382}"/>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en-US" altLang="ja-JP" sz="4400" dirty="0" err="1">
                <a:latin typeface="+mj-ea"/>
              </a:rPr>
              <a:t>React.js</a:t>
            </a:r>
            <a:r>
              <a:rPr lang="ja-JP" altLang="en-US" sz="4400">
                <a:latin typeface="+mj-ea"/>
              </a:rPr>
              <a:t>とは</a:t>
            </a:r>
          </a:p>
        </p:txBody>
      </p:sp>
    </p:spTree>
    <p:extLst>
      <p:ext uri="{BB962C8B-B14F-4D97-AF65-F5344CB8AC3E}">
        <p14:creationId xmlns:p14="http://schemas.microsoft.com/office/powerpoint/2010/main" val="9407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8204B-4355-DB7E-A2DA-2937C558ED5B}"/>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の強み</a:t>
            </a:r>
          </a:p>
        </p:txBody>
      </p:sp>
      <p:sp>
        <p:nvSpPr>
          <p:cNvPr id="3" name="コンテンツ プレースホルダー 2">
            <a:extLst>
              <a:ext uri="{FF2B5EF4-FFF2-40B4-BE49-F238E27FC236}">
                <a16:creationId xmlns:a16="http://schemas.microsoft.com/office/drawing/2014/main" id="{CC2DDF97-845D-2367-5313-057D2E7091A1}"/>
              </a:ext>
            </a:extLst>
          </p:cNvPr>
          <p:cNvSpPr>
            <a:spLocks noGrp="1"/>
          </p:cNvSpPr>
          <p:nvPr>
            <p:ph idx="1"/>
          </p:nvPr>
        </p:nvSpPr>
        <p:spPr>
          <a:xfrm>
            <a:off x="1251678" y="1172181"/>
            <a:ext cx="10178322" cy="5397951"/>
          </a:xfrm>
        </p:spPr>
        <p:txBody>
          <a:bodyPr>
            <a:noAutofit/>
          </a:bodyPr>
          <a:lstStyle/>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① </a:t>
            </a:r>
            <a:r>
              <a:rPr lang="ja-JP" altLang="en-US" sz="1400" b="1" i="0">
                <a:solidFill>
                  <a:schemeClr val="bg1">
                    <a:lumMod val="50000"/>
                  </a:schemeClr>
                </a:solidFill>
                <a:effectLst/>
                <a:latin typeface="+mn-ea"/>
                <a:cs typeface="Noto Sans" panose="020B0502040504020204" pitchFamily="34" charset="0"/>
              </a:rPr>
              <a:t>「宣言型」</a:t>
            </a:r>
            <a:r>
              <a:rPr lang="en-US" altLang="ja-JP" sz="1400" b="1" i="0" dirty="0">
                <a:solidFill>
                  <a:schemeClr val="bg1">
                    <a:lumMod val="50000"/>
                  </a:schemeClr>
                </a:solidFill>
                <a:effectLst/>
                <a:latin typeface="+mn-ea"/>
                <a:cs typeface="Noto Sans" panose="020B0502040504020204" pitchFamily="34" charset="0"/>
              </a:rPr>
              <a:t>UI</a:t>
            </a:r>
            <a:r>
              <a:rPr lang="ja-JP" altLang="en-US" sz="1400" b="1" i="0">
                <a:solidFill>
                  <a:schemeClr val="bg1">
                    <a:lumMod val="50000"/>
                  </a:schemeClr>
                </a:solidFill>
                <a:effectLst/>
                <a:latin typeface="+mn-ea"/>
                <a:cs typeface="Noto Sans" panose="020B0502040504020204" pitchFamily="34" charset="0"/>
              </a:rPr>
              <a:t>を採用しておりソースコードがシンプルで理解しやすい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「宣言的でない」</a:t>
            </a:r>
            <a:r>
              <a:rPr lang="ja-JP" altLang="en-US" sz="1300" b="0">
                <a:solidFill>
                  <a:schemeClr val="bg1">
                    <a:lumMod val="50000"/>
                  </a:schemeClr>
                </a:solidFill>
                <a:latin typeface="+mn-ea"/>
                <a:cs typeface="Noto Sans" panose="020B0502040504020204" pitchFamily="34" charset="0"/>
              </a:rPr>
              <a:t>とは、</a:t>
            </a:r>
            <a:r>
              <a:rPr lang="ja-JP" altLang="en-US" sz="1300" i="0">
                <a:solidFill>
                  <a:schemeClr val="bg1">
                    <a:lumMod val="50000"/>
                  </a:schemeClr>
                </a:solidFill>
                <a:effectLst/>
                <a:latin typeface="+mn-ea"/>
              </a:rPr>
              <a:t>完成形の</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と実現するためのコードが分離していて分かりづらい。（例：</a:t>
            </a:r>
            <a:r>
              <a:rPr lang="en-US" altLang="ja-JP" sz="1300" i="0" dirty="0">
                <a:solidFill>
                  <a:schemeClr val="bg1">
                    <a:lumMod val="50000"/>
                  </a:schemeClr>
                </a:solidFill>
                <a:effectLst/>
                <a:latin typeface="+mn-ea"/>
              </a:rPr>
              <a:t>HTML</a:t>
            </a:r>
            <a:r>
              <a:rPr lang="ja-JP" altLang="en-US" sz="1300" i="0">
                <a:solidFill>
                  <a:schemeClr val="bg1">
                    <a:lumMod val="50000"/>
                  </a:schemeClr>
                </a:solidFill>
                <a:effectLst/>
                <a:latin typeface="+mn-ea"/>
              </a:rPr>
              <a:t>コード</a:t>
            </a:r>
            <a:r>
              <a:rPr lang="ja-JP" altLang="en-US" sz="1300">
                <a:solidFill>
                  <a:schemeClr val="bg1">
                    <a:lumMod val="50000"/>
                  </a:schemeClr>
                </a:solidFill>
                <a:latin typeface="+mn-ea"/>
              </a:rPr>
              <a:t>に存在しないタグが描画されている</a:t>
            </a:r>
            <a:r>
              <a:rPr lang="ja-JP" altLang="en-US" sz="1300" i="0">
                <a:solidFill>
                  <a:schemeClr val="bg1">
                    <a:lumMod val="50000"/>
                  </a:schemeClr>
                </a:solidFill>
                <a:effectLst/>
                <a:latin typeface="+mn-ea"/>
              </a:rPr>
              <a:t>）</a:t>
            </a:r>
            <a:r>
              <a:rPr lang="ja-JP" altLang="en-US" sz="1300" b="0" i="0">
                <a:solidFill>
                  <a:schemeClr val="bg1">
                    <a:lumMod val="50000"/>
                  </a:schemeClr>
                </a:solidFill>
                <a:effectLst/>
                <a:latin typeface="+mn-ea"/>
                <a:cs typeface="Noto Sans" panose="020B0502040504020204" pitchFamily="34" charset="0"/>
              </a:rPr>
              <a:t>それに対し、</a:t>
            </a:r>
            <a:r>
              <a:rPr lang="ja-JP" altLang="en-US" sz="1300" i="0">
                <a:solidFill>
                  <a:schemeClr val="bg1">
                    <a:lumMod val="50000"/>
                  </a:schemeClr>
                </a:solidFill>
                <a:effectLst/>
                <a:latin typeface="+mn-ea"/>
              </a:rPr>
              <a:t>予め「完成形はこのような </a:t>
            </a:r>
            <a:r>
              <a:rPr lang="en" altLang="ja-JP" sz="1300" i="0" dirty="0">
                <a:solidFill>
                  <a:schemeClr val="bg1">
                    <a:lumMod val="50000"/>
                  </a:schemeClr>
                </a:solidFill>
                <a:effectLst/>
                <a:latin typeface="+mn-ea"/>
              </a:rPr>
              <a:t>UI</a:t>
            </a:r>
            <a:r>
              <a:rPr lang="ja-JP" altLang="en-US" sz="1300" i="0">
                <a:solidFill>
                  <a:schemeClr val="bg1">
                    <a:lumMod val="50000"/>
                  </a:schemeClr>
                </a:solidFill>
                <a:effectLst/>
                <a:latin typeface="+mn-ea"/>
              </a:rPr>
              <a:t>になります」と宣言して</a:t>
            </a:r>
            <a:r>
              <a:rPr lang="ja-JP" altLang="en-US" sz="1300" b="0" i="0">
                <a:solidFill>
                  <a:schemeClr val="bg1">
                    <a:lumMod val="50000"/>
                  </a:schemeClr>
                </a:solidFill>
                <a:effectLst/>
                <a:latin typeface="+mn-ea"/>
              </a:rPr>
              <a:t>おいて、動的な部分などは虫食い状態にしておくことで</a:t>
            </a:r>
            <a:r>
              <a:rPr lang="ja-JP" altLang="en-US" sz="1300">
                <a:solidFill>
                  <a:schemeClr val="bg1">
                    <a:lumMod val="50000"/>
                  </a:schemeClr>
                </a:solidFill>
                <a:latin typeface="+mn-ea"/>
              </a:rPr>
              <a:t>記述が短くて済みそのような動きをするのかが理解しやすくなる。</a:t>
            </a:r>
            <a:endParaRPr lang="en-US" altLang="ja-JP" sz="1300" dirty="0">
              <a:solidFill>
                <a:schemeClr val="bg1">
                  <a:lumMod val="50000"/>
                </a:schemeClr>
              </a:solidFill>
              <a:latin typeface="+mn-ea"/>
            </a:endParaRPr>
          </a:p>
          <a:p>
            <a:pPr marL="0" indent="0">
              <a:lnSpc>
                <a:spcPct val="100000"/>
              </a:lnSpc>
              <a:buNone/>
            </a:pPr>
            <a:endParaRPr lang="en-US" altLang="ja-JP" sz="1300" dirty="0">
              <a:solidFill>
                <a:schemeClr val="bg1">
                  <a:lumMod val="50000"/>
                </a:schemeClr>
              </a:solidFill>
              <a:latin typeface="+mn-ea"/>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② </a:t>
            </a:r>
            <a:r>
              <a:rPr lang="ja-JP" altLang="en-US" sz="1400" b="1" i="0">
                <a:solidFill>
                  <a:schemeClr val="bg1">
                    <a:lumMod val="50000"/>
                  </a:schemeClr>
                </a:solidFill>
                <a:effectLst/>
                <a:latin typeface="+mn-ea"/>
                <a:cs typeface="Noto Sans" panose="020B0502040504020204" pitchFamily="34" charset="0"/>
              </a:rPr>
              <a:t>拡張しやすく汎用性が高い</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i="0">
                <a:solidFill>
                  <a:schemeClr val="bg1">
                    <a:lumMod val="50000"/>
                  </a:schemeClr>
                </a:solidFill>
                <a:effectLst/>
                <a:latin typeface="+mn-ea"/>
                <a:cs typeface="Noto Sans" panose="020B0502040504020204" pitchFamily="34" charset="0"/>
              </a:rPr>
              <a:t>ソースコードを部品化させるコンポーネントベースの構造で管理や拡張・再利用がしやすい。</a:t>
            </a:r>
            <a:endParaRPr lang="en-US" altLang="ja-JP" sz="1300" i="0" dirty="0">
              <a:solidFill>
                <a:schemeClr val="bg1">
                  <a:lumMod val="50000"/>
                </a:schemeClr>
              </a:solidFill>
              <a:effectLst/>
              <a:latin typeface="+mn-ea"/>
              <a:cs typeface="Noto Sans" panose="020B0502040504020204" pitchFamily="34" charset="0"/>
            </a:endParaRPr>
          </a:p>
          <a:p>
            <a:pPr marL="0" indent="0">
              <a:lnSpc>
                <a:spcPct val="100000"/>
              </a:lnSpc>
              <a:buNone/>
            </a:pPr>
            <a:r>
              <a:rPr lang="ja-JP" altLang="en-US" sz="1300" b="0" i="0">
                <a:solidFill>
                  <a:schemeClr val="bg1">
                    <a:lumMod val="50000"/>
                  </a:schemeClr>
                </a:solidFill>
                <a:effectLst/>
                <a:latin typeface="+mn-ea"/>
                <a:cs typeface="Noto Sans" panose="020B0502040504020204" pitchFamily="34" charset="0"/>
              </a:rPr>
              <a:t>既存のコンポーネントを別アプリケーションで再利用することで、開発工数</a:t>
            </a:r>
            <a:r>
              <a:rPr lang="ja-JP" altLang="en-US" sz="1300">
                <a:solidFill>
                  <a:schemeClr val="bg1">
                    <a:lumMod val="50000"/>
                  </a:schemeClr>
                </a:solidFill>
                <a:latin typeface="+mn-ea"/>
                <a:cs typeface="Noto Sans" panose="020B0502040504020204" pitchFamily="34" charset="0"/>
              </a:rPr>
              <a:t>の削減につながる</a:t>
            </a:r>
            <a:r>
              <a:rPr lang="ja-JP" altLang="en-US" sz="1300" b="0" i="0">
                <a:solidFill>
                  <a:schemeClr val="bg1">
                    <a:lumMod val="50000"/>
                  </a:schemeClr>
                </a:solidFill>
                <a:effectLst/>
                <a:latin typeface="+mn-ea"/>
                <a:cs typeface="Noto Sans" panose="020B0502040504020204" pitchFamily="34" charset="0"/>
              </a:rPr>
              <a:t>。</a:t>
            </a: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r>
              <a:rPr lang="en-US" altLang="ja-JP" sz="1400" b="1" i="0" dirty="0">
                <a:solidFill>
                  <a:schemeClr val="bg1">
                    <a:lumMod val="50000"/>
                  </a:schemeClr>
                </a:solidFill>
                <a:effectLst/>
                <a:latin typeface="+mn-ea"/>
                <a:cs typeface="Noto Sans" panose="020B0502040504020204" pitchFamily="34" charset="0"/>
              </a:rPr>
              <a:t>③ </a:t>
            </a:r>
            <a:r>
              <a:rPr lang="ja-JP" altLang="en-US" sz="1400" b="1" i="0">
                <a:solidFill>
                  <a:schemeClr val="bg1">
                    <a:lumMod val="50000"/>
                  </a:schemeClr>
                </a:solidFill>
                <a:effectLst/>
                <a:latin typeface="+mn-ea"/>
                <a:cs typeface="Noto Sans" panose="020B0502040504020204" pitchFamily="34" charset="0"/>
              </a:rPr>
              <a:t>一度学習すれば、どこでも使える（</a:t>
            </a:r>
            <a:r>
              <a:rPr lang="en" altLang="ja-JP" sz="1400" b="1" i="0" dirty="0">
                <a:solidFill>
                  <a:schemeClr val="bg1">
                    <a:lumMod val="50000"/>
                  </a:schemeClr>
                </a:solidFill>
                <a:effectLst/>
                <a:latin typeface="+mn-ea"/>
                <a:cs typeface="Noto Sans" panose="020B0502040504020204" pitchFamily="34" charset="0"/>
              </a:rPr>
              <a:t>Learn Once, Write Anywhere</a:t>
            </a:r>
            <a:r>
              <a:rPr lang="ja-JP" altLang="en" sz="1400" b="1" i="0">
                <a:solidFill>
                  <a:schemeClr val="bg1">
                    <a:lumMod val="50000"/>
                  </a:schemeClr>
                </a:solidFill>
                <a:effectLst/>
                <a:latin typeface="+mn-ea"/>
                <a:cs typeface="Noto Sans" panose="020B0502040504020204" pitchFamily="34" charset="0"/>
              </a:rPr>
              <a:t>）</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Lato" panose="020F0502020204030203" pitchFamily="34" charset="0"/>
              </a:rPr>
              <a:t>React </a:t>
            </a:r>
            <a:r>
              <a:rPr lang="ja-JP" altLang="en-US" sz="1300" b="0" i="0">
                <a:solidFill>
                  <a:schemeClr val="bg1">
                    <a:lumMod val="50000"/>
                  </a:schemeClr>
                </a:solidFill>
                <a:effectLst/>
                <a:latin typeface="Lato" panose="020F0502020204030203" pitchFamily="34" charset="0"/>
              </a:rPr>
              <a:t>のスキルを一度習得してしまえば、ほとんど同じ記述方法で他の分野の開発にも応用できる。</a:t>
            </a:r>
            <a:r>
              <a:rPr lang="ja-JP" altLang="en-US" sz="1300" b="0" i="0">
                <a:solidFill>
                  <a:schemeClr val="bg1">
                    <a:lumMod val="50000"/>
                  </a:schemeClr>
                </a:solidFill>
                <a:effectLst/>
                <a:latin typeface="+mn-ea"/>
              </a:rPr>
              <a:t>（</a:t>
            </a:r>
            <a:r>
              <a:rPr lang="ja-JP" altLang="en-US" sz="1300">
                <a:solidFill>
                  <a:schemeClr val="bg1">
                    <a:lumMod val="50000"/>
                  </a:schemeClr>
                </a:solidFill>
                <a:latin typeface="+mn-ea"/>
              </a:rPr>
              <a:t>レンダラーを変えれば</a:t>
            </a:r>
            <a:r>
              <a:rPr lang="ja-JP" altLang="en-US" sz="1300" b="0" i="0">
                <a:solidFill>
                  <a:schemeClr val="bg1">
                    <a:lumMod val="50000"/>
                  </a:schemeClr>
                </a:solidFill>
                <a:effectLst/>
                <a:latin typeface="+mn-ea"/>
                <a:cs typeface="Noto Sans" panose="020B0502040504020204" pitchFamily="34" charset="0"/>
              </a:rPr>
              <a:t>サーバー、モバイルアプリ、</a:t>
            </a:r>
            <a:r>
              <a:rPr lang="en-US" altLang="ja-JP" sz="1300" b="0" i="0" dirty="0">
                <a:solidFill>
                  <a:schemeClr val="bg1">
                    <a:lumMod val="50000"/>
                  </a:schemeClr>
                </a:solidFill>
                <a:effectLst/>
                <a:latin typeface="+mn-ea"/>
                <a:cs typeface="Noto Sans" panose="020B0502040504020204" pitchFamily="34" charset="0"/>
              </a:rPr>
              <a:t>VR etc. </a:t>
            </a:r>
            <a:r>
              <a:rPr lang="ja-JP" altLang="en-US" sz="1300" b="0" i="0">
                <a:solidFill>
                  <a:schemeClr val="bg1">
                    <a:lumMod val="50000"/>
                  </a:schemeClr>
                </a:solidFill>
                <a:effectLst/>
                <a:latin typeface="+mn-ea"/>
                <a:cs typeface="Noto Sans" panose="020B0502040504020204" pitchFamily="34" charset="0"/>
              </a:rPr>
              <a:t>にも）</a:t>
            </a:r>
            <a:endParaRPr lang="en-US" altLang="ja-JP" sz="1300" dirty="0">
              <a:solidFill>
                <a:schemeClr val="bg1">
                  <a:lumMod val="50000"/>
                </a:schemeClr>
              </a:solidFill>
              <a:latin typeface="+mn-ea"/>
              <a:cs typeface="Noto Sans" panose="020B0502040504020204" pitchFamily="34" charset="0"/>
            </a:endParaRPr>
          </a:p>
          <a:p>
            <a:pPr marL="0" indent="0">
              <a:lnSpc>
                <a:spcPct val="100000"/>
              </a:lnSpc>
              <a:buNone/>
            </a:pPr>
            <a:endParaRPr lang="en-US" altLang="ja-JP" sz="1300" b="0" i="0" dirty="0">
              <a:solidFill>
                <a:schemeClr val="bg1">
                  <a:lumMod val="50000"/>
                </a:schemeClr>
              </a:solidFill>
              <a:effectLst/>
              <a:latin typeface="+mn-ea"/>
              <a:cs typeface="Noto Sans" panose="020B0502040504020204" pitchFamily="34" charset="0"/>
            </a:endParaRPr>
          </a:p>
          <a:p>
            <a:pPr marL="0" indent="0">
              <a:lnSpc>
                <a:spcPct val="100000"/>
              </a:lnSpc>
              <a:buNone/>
            </a:pPr>
            <a:r>
              <a:rPr lang="en-US" altLang="ja-JP" sz="1400" b="1" dirty="0">
                <a:solidFill>
                  <a:schemeClr val="bg1">
                    <a:lumMod val="50000"/>
                  </a:schemeClr>
                </a:solidFill>
                <a:latin typeface="+mn-ea"/>
                <a:cs typeface="Noto Sans" panose="020B0502040504020204" pitchFamily="34" charset="0"/>
              </a:rPr>
              <a:t>④ </a:t>
            </a:r>
            <a:r>
              <a:rPr lang="ja-JP" altLang="en-US" sz="1400" b="1" i="0">
                <a:solidFill>
                  <a:schemeClr val="bg1">
                    <a:lumMod val="50000"/>
                  </a:schemeClr>
                </a:solidFill>
                <a:effectLst/>
                <a:latin typeface="+mn-ea"/>
                <a:cs typeface="Noto Sans" panose="020B0502040504020204" pitchFamily="34" charset="0"/>
              </a:rPr>
              <a:t>仮装</a:t>
            </a:r>
            <a:r>
              <a:rPr lang="en-US" altLang="ja-JP" sz="1400" b="1" i="0" dirty="0">
                <a:solidFill>
                  <a:schemeClr val="bg1">
                    <a:lumMod val="50000"/>
                  </a:schemeClr>
                </a:solidFill>
                <a:effectLst/>
                <a:latin typeface="+mn-ea"/>
                <a:cs typeface="Noto Sans" panose="020B0502040504020204" pitchFamily="34" charset="0"/>
              </a:rPr>
              <a:t>DOM</a:t>
            </a:r>
            <a:r>
              <a:rPr lang="ja-JP" altLang="en-US" sz="1400" b="1" i="0">
                <a:solidFill>
                  <a:schemeClr val="bg1">
                    <a:lumMod val="50000"/>
                  </a:schemeClr>
                </a:solidFill>
                <a:effectLst/>
                <a:latin typeface="+mn-ea"/>
                <a:cs typeface="Noto Sans" panose="020B0502040504020204" pitchFamily="34" charset="0"/>
              </a:rPr>
              <a:t>で処理が高速</a:t>
            </a:r>
            <a:endParaRPr lang="en-US" altLang="ja-JP" sz="1400" b="1" i="0" dirty="0">
              <a:solidFill>
                <a:schemeClr val="bg1">
                  <a:lumMod val="50000"/>
                </a:schemeClr>
              </a:solidFill>
              <a:effectLst/>
              <a:latin typeface="+mn-ea"/>
              <a:cs typeface="Noto Sans" panose="020B0502040504020204" pitchFamily="34" charset="0"/>
            </a:endParaRPr>
          </a:p>
          <a:p>
            <a:pPr marL="0" indent="0">
              <a:lnSpc>
                <a:spcPct val="100000"/>
              </a:lnSpc>
              <a:buNone/>
            </a:pPr>
            <a:r>
              <a:rPr lang="en" altLang="ja-JP" sz="1300" b="0" i="0" dirty="0">
                <a:solidFill>
                  <a:schemeClr val="bg1">
                    <a:lumMod val="50000"/>
                  </a:schemeClr>
                </a:solidFill>
                <a:effectLst/>
                <a:latin typeface="+mn-ea"/>
              </a:rPr>
              <a:t>DOM</a:t>
            </a:r>
            <a:r>
              <a:rPr lang="ja-JP" altLang="en-US" sz="1300" b="0" i="0">
                <a:solidFill>
                  <a:schemeClr val="bg1">
                    <a:lumMod val="50000"/>
                  </a:schemeClr>
                </a:solidFill>
                <a:effectLst/>
                <a:latin typeface="+mn-ea"/>
              </a:rPr>
              <a:t>構造をメモリに保存しておく仮装</a:t>
            </a:r>
            <a:r>
              <a:rPr lang="en-US" altLang="ja-JP" sz="1300" b="0" i="0" dirty="0">
                <a:solidFill>
                  <a:schemeClr val="bg1">
                    <a:lumMod val="50000"/>
                  </a:schemeClr>
                </a:solidFill>
                <a:effectLst/>
                <a:latin typeface="+mn-ea"/>
              </a:rPr>
              <a:t>DOM</a:t>
            </a:r>
            <a:r>
              <a:rPr lang="ja-JP" altLang="en-US" sz="1300">
                <a:solidFill>
                  <a:schemeClr val="bg1">
                    <a:lumMod val="50000"/>
                  </a:schemeClr>
                </a:solidFill>
                <a:latin typeface="+mn-ea"/>
              </a:rPr>
              <a:t>を構築することで</a:t>
            </a:r>
            <a:r>
              <a:rPr lang="ja-JP" altLang="en-US" sz="1300" b="0" i="0">
                <a:solidFill>
                  <a:schemeClr val="bg1">
                    <a:lumMod val="50000"/>
                  </a:schemeClr>
                </a:solidFill>
                <a:effectLst/>
                <a:latin typeface="+mn-ea"/>
              </a:rPr>
              <a:t>、</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ページが更新された際に差分のみ検知して反映。</a:t>
            </a:r>
            <a:endParaRPr lang="en-US" altLang="ja-JP" sz="1300" b="0" i="0" dirty="0">
              <a:solidFill>
                <a:schemeClr val="bg1">
                  <a:lumMod val="50000"/>
                </a:schemeClr>
              </a:solidFill>
              <a:effectLst/>
              <a:latin typeface="+mn-ea"/>
            </a:endParaRPr>
          </a:p>
          <a:p>
            <a:pPr marL="0" indent="0">
              <a:lnSpc>
                <a:spcPct val="100000"/>
              </a:lnSpc>
              <a:buNone/>
            </a:pPr>
            <a:endParaRPr lang="en-US" altLang="ja-JP" sz="1000" b="0" i="0" dirty="0">
              <a:solidFill>
                <a:schemeClr val="bg1">
                  <a:lumMod val="50000"/>
                </a:schemeClr>
              </a:solidFill>
              <a:effectLst/>
              <a:latin typeface="+mn-ea"/>
            </a:endParaRPr>
          </a:p>
          <a:p>
            <a:pPr marL="0" indent="0">
              <a:lnSpc>
                <a:spcPct val="100000"/>
              </a:lnSpc>
              <a:buNone/>
            </a:pPr>
            <a:r>
              <a:rPr lang="en-US" altLang="ja-JP" sz="1400" b="1" dirty="0">
                <a:solidFill>
                  <a:schemeClr val="bg1">
                    <a:lumMod val="50000"/>
                  </a:schemeClr>
                </a:solidFill>
                <a:latin typeface="+mn-ea"/>
              </a:rPr>
              <a:t>⑤ </a:t>
            </a:r>
            <a:r>
              <a:rPr lang="ja-JP" altLang="en-US" sz="1400" b="1" i="0">
                <a:solidFill>
                  <a:schemeClr val="bg1">
                    <a:lumMod val="50000"/>
                  </a:schemeClr>
                </a:solidFill>
                <a:effectLst/>
                <a:latin typeface="+mn-ea"/>
              </a:rPr>
              <a:t>最先端のユーザーインターフェースを簡単に作れる</a:t>
            </a:r>
          </a:p>
          <a:p>
            <a:pPr marL="0" indent="0">
              <a:lnSpc>
                <a:spcPct val="100000"/>
              </a:lnSpc>
              <a:buNone/>
            </a:pPr>
            <a:r>
              <a:rPr lang="ja-JP" altLang="en-US" sz="1300" b="0" i="0">
                <a:solidFill>
                  <a:schemeClr val="bg1">
                    <a:lumMod val="50000"/>
                  </a:schemeClr>
                </a:solidFill>
                <a:effectLst/>
                <a:latin typeface="+mn-ea"/>
              </a:rPr>
              <a:t>世界中で多くの技術者やデザイナーがコンポーネントやプラグインの作成に取り組んでおり、より便利に</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を使うための環境が整っているため、</a:t>
            </a:r>
            <a:r>
              <a:rPr lang="en" altLang="ja-JP" sz="1300" b="0" i="0" dirty="0">
                <a:solidFill>
                  <a:schemeClr val="bg1">
                    <a:lumMod val="50000"/>
                  </a:schemeClr>
                </a:solidFill>
                <a:effectLst/>
                <a:latin typeface="+mn-ea"/>
              </a:rPr>
              <a:t>Web</a:t>
            </a:r>
            <a:r>
              <a:rPr lang="ja-JP" altLang="en-US" sz="1300" b="0" i="0">
                <a:solidFill>
                  <a:schemeClr val="bg1">
                    <a:lumMod val="50000"/>
                  </a:schemeClr>
                </a:solidFill>
                <a:effectLst/>
                <a:latin typeface="+mn-ea"/>
              </a:rPr>
              <a:t>ページのデザイン経験が少ない人でも、</a:t>
            </a:r>
            <a:r>
              <a:rPr lang="en" altLang="ja-JP" sz="1300" b="0" i="0" dirty="0">
                <a:solidFill>
                  <a:schemeClr val="bg1">
                    <a:lumMod val="50000"/>
                  </a:schemeClr>
                </a:solidFill>
                <a:effectLst/>
                <a:latin typeface="+mn-ea"/>
              </a:rPr>
              <a:t>React</a:t>
            </a:r>
            <a:r>
              <a:rPr lang="ja-JP" altLang="en-US" sz="1300" b="0" i="0">
                <a:solidFill>
                  <a:schemeClr val="bg1">
                    <a:lumMod val="50000"/>
                  </a:schemeClr>
                </a:solidFill>
                <a:effectLst/>
                <a:latin typeface="+mn-ea"/>
              </a:rPr>
              <a:t>を使えば簡単に最先端のユーザーインターフェースを作ることができる。</a:t>
            </a:r>
            <a:endParaRPr kumimoji="1" lang="ja-JP" altLang="en-US" sz="1300">
              <a:solidFill>
                <a:schemeClr val="bg1">
                  <a:lumMod val="50000"/>
                </a:schemeClr>
              </a:solidFill>
              <a:latin typeface="+mn-ea"/>
              <a:cs typeface="Noto Sans" panose="020B0502040504020204" pitchFamily="34" charset="0"/>
            </a:endParaRPr>
          </a:p>
          <a:p>
            <a:endParaRPr kumimoji="1"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2820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A4C6B24-61E5-4B63-4570-FD206C4645C7}"/>
              </a:ext>
            </a:extLst>
          </p:cNvPr>
          <p:cNvSpPr>
            <a:spLocks noGrp="1"/>
          </p:cNvSpPr>
          <p:nvPr>
            <p:ph type="title"/>
          </p:nvPr>
        </p:nvSpPr>
        <p:spPr>
          <a:xfrm>
            <a:off x="1251678" y="318912"/>
            <a:ext cx="10178322" cy="1492132"/>
          </a:xfrm>
        </p:spPr>
        <p:txBody>
          <a:bodyPr>
            <a:normAutofit/>
          </a:bodyPr>
          <a:lstStyle/>
          <a:p>
            <a:r>
              <a:rPr kumimoji="1" lang="en-US" altLang="ja-JP" sz="4400" dirty="0" err="1">
                <a:latin typeface="+mj-ea"/>
              </a:rPr>
              <a:t>React.js</a:t>
            </a:r>
            <a:r>
              <a:rPr kumimoji="1" lang="ja-JP" altLang="en-US" sz="4400">
                <a:latin typeface="+mj-ea"/>
              </a:rPr>
              <a:t>の弱み</a:t>
            </a:r>
          </a:p>
        </p:txBody>
      </p:sp>
      <p:sp>
        <p:nvSpPr>
          <p:cNvPr id="8" name="コンテンツ プレースホルダー 2">
            <a:extLst>
              <a:ext uri="{FF2B5EF4-FFF2-40B4-BE49-F238E27FC236}">
                <a16:creationId xmlns:a16="http://schemas.microsoft.com/office/drawing/2014/main" id="{8228D579-E8AA-96D6-B38A-4275B75F01DB}"/>
              </a:ext>
            </a:extLst>
          </p:cNvPr>
          <p:cNvSpPr txBox="1">
            <a:spLocks/>
          </p:cNvSpPr>
          <p:nvPr/>
        </p:nvSpPr>
        <p:spPr>
          <a:xfrm>
            <a:off x="1251678" y="1172181"/>
            <a:ext cx="10178322" cy="53979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None/>
            </a:pPr>
            <a:r>
              <a:rPr lang="en-US" altLang="ja-JP" sz="1400" b="1" i="0" dirty="0">
                <a:solidFill>
                  <a:schemeClr val="bg1">
                    <a:lumMod val="50000"/>
                  </a:schemeClr>
                </a:solidFill>
                <a:effectLst/>
                <a:latin typeface="+mn-ea"/>
              </a:rPr>
              <a:t>① </a:t>
            </a:r>
            <a:r>
              <a:rPr lang="ja-JP" altLang="en-US" sz="1400" b="1" i="0">
                <a:solidFill>
                  <a:schemeClr val="bg1">
                    <a:lumMod val="50000"/>
                  </a:schemeClr>
                </a:solidFill>
                <a:effectLst/>
                <a:latin typeface="+mn-ea"/>
              </a:rPr>
              <a:t>仮想</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では</a:t>
            </a:r>
            <a:r>
              <a:rPr lang="en" altLang="ja-JP" sz="1400" b="1" i="0" dirty="0">
                <a:solidFill>
                  <a:schemeClr val="bg1">
                    <a:lumMod val="50000"/>
                  </a:schemeClr>
                </a:solidFill>
                <a:effectLst/>
                <a:latin typeface="+mn-ea"/>
              </a:rPr>
              <a:t>DOM</a:t>
            </a:r>
            <a:r>
              <a:rPr lang="ja-JP" altLang="en-US" sz="1400" b="1" i="0">
                <a:solidFill>
                  <a:schemeClr val="bg1">
                    <a:lumMod val="50000"/>
                  </a:schemeClr>
                </a:solidFill>
                <a:effectLst/>
                <a:latin typeface="+mn-ea"/>
              </a:rPr>
              <a:t>構造をメモリ上に保持する関係から、その分だけメモリを多く消費する</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i="0" dirty="0">
                <a:solidFill>
                  <a:schemeClr val="bg1">
                    <a:lumMod val="50000"/>
                  </a:schemeClr>
                </a:solidFill>
                <a:effectLst/>
                <a:latin typeface="+mn-ea"/>
              </a:rPr>
              <a:t>② </a:t>
            </a:r>
            <a:r>
              <a:rPr lang="ja-JP" altLang="en-US" sz="1400" b="1" i="0">
                <a:solidFill>
                  <a:schemeClr val="bg1">
                    <a:lumMod val="50000"/>
                  </a:schemeClr>
                </a:solidFill>
                <a:effectLst/>
                <a:latin typeface="+mn-ea"/>
              </a:rPr>
              <a:t>サーバーサイド中心のサービスからの移行は難しい</a:t>
            </a:r>
            <a:endParaRPr lang="en-US" altLang="ja-JP" sz="1400" b="1" i="0" dirty="0">
              <a:solidFill>
                <a:schemeClr val="bg1">
                  <a:lumMod val="50000"/>
                </a:schemeClr>
              </a:solidFill>
              <a:effectLst/>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③ </a:t>
            </a:r>
            <a:r>
              <a:rPr lang="ja-JP" altLang="en-US" sz="1400" b="1">
                <a:solidFill>
                  <a:schemeClr val="bg1">
                    <a:lumMod val="50000"/>
                  </a:schemeClr>
                </a:solidFill>
                <a:latin typeface="+mn-ea"/>
              </a:rPr>
              <a:t>機能的なアプリケーションをつくるためには他のライブラリやツールの知識が必要（</a:t>
            </a:r>
            <a:r>
              <a:rPr lang="en-US" altLang="ja-JP" sz="1400" b="1" i="0" dirty="0">
                <a:solidFill>
                  <a:schemeClr val="bg1">
                    <a:lumMod val="50000"/>
                  </a:schemeClr>
                </a:solidFill>
                <a:effectLst/>
                <a:latin typeface="+mn-ea"/>
              </a:rPr>
              <a:t>UI</a:t>
            </a:r>
            <a:r>
              <a:rPr lang="ja-JP" altLang="en-US" sz="1400" b="1">
                <a:solidFill>
                  <a:schemeClr val="bg1">
                    <a:lumMod val="50000"/>
                  </a:schemeClr>
                </a:solidFill>
                <a:latin typeface="+mn-ea"/>
              </a:rPr>
              <a:t>をつくることに特化しているため）</a:t>
            </a:r>
            <a:endParaRPr lang="en-US" altLang="ja-JP" sz="1400" b="1" dirty="0">
              <a:solidFill>
                <a:schemeClr val="bg1">
                  <a:lumMod val="50000"/>
                </a:schemeClr>
              </a:solidFill>
              <a:latin typeface="+mn-ea"/>
            </a:endParaRPr>
          </a:p>
          <a:p>
            <a:pPr marL="0" indent="0">
              <a:buNone/>
            </a:pPr>
            <a:endParaRPr lang="en-US" altLang="ja-JP" sz="1400" b="1" i="0" dirty="0">
              <a:solidFill>
                <a:schemeClr val="bg1">
                  <a:lumMod val="50000"/>
                </a:schemeClr>
              </a:solidFill>
              <a:effectLst/>
              <a:latin typeface="+mn-ea"/>
            </a:endParaRPr>
          </a:p>
          <a:p>
            <a:pPr marL="0" indent="0">
              <a:buNone/>
            </a:pPr>
            <a:r>
              <a:rPr lang="en-US" altLang="ja-JP" sz="1400" b="1" dirty="0">
                <a:solidFill>
                  <a:schemeClr val="bg1">
                    <a:lumMod val="50000"/>
                  </a:schemeClr>
                </a:solidFill>
                <a:latin typeface="+mn-ea"/>
              </a:rPr>
              <a:t>④</a:t>
            </a:r>
            <a:r>
              <a:rPr lang="en-US" altLang="ja-JP" sz="1400" b="1" i="0" dirty="0">
                <a:solidFill>
                  <a:schemeClr val="bg1">
                    <a:lumMod val="50000"/>
                  </a:schemeClr>
                </a:solidFill>
                <a:effectLst/>
                <a:latin typeface="+mn-ea"/>
              </a:rPr>
              <a:t> </a:t>
            </a:r>
            <a:r>
              <a:rPr lang="ja-JP" altLang="en-US" sz="1400" b="1" i="0">
                <a:solidFill>
                  <a:schemeClr val="bg1">
                    <a:lumMod val="50000"/>
                  </a:schemeClr>
                </a:solidFill>
                <a:effectLst/>
                <a:latin typeface="+mn-ea"/>
              </a:rPr>
              <a:t>ドキュメント</a:t>
            </a:r>
            <a:r>
              <a:rPr lang="ja-JP" altLang="en-US" sz="1400" b="1">
                <a:solidFill>
                  <a:schemeClr val="bg1">
                    <a:lumMod val="50000"/>
                  </a:schemeClr>
                </a:solidFill>
                <a:latin typeface="+mn-ea"/>
              </a:rPr>
              <a:t>が不足している</a:t>
            </a:r>
            <a:endParaRPr lang="en-US" altLang="ja-JP" sz="1400" b="1" dirty="0">
              <a:solidFill>
                <a:schemeClr val="bg1">
                  <a:lumMod val="50000"/>
                </a:schemeClr>
              </a:solidFill>
              <a:latin typeface="+mn-ea"/>
            </a:endParaRPr>
          </a:p>
          <a:p>
            <a:pPr marL="0" indent="0">
              <a:lnSpc>
                <a:spcPct val="100000"/>
              </a:lnSpc>
              <a:buNone/>
            </a:pPr>
            <a:r>
              <a:rPr lang="en" altLang="ja-JP" sz="1300" i="0" dirty="0">
                <a:solidFill>
                  <a:schemeClr val="bg1">
                    <a:lumMod val="50000"/>
                  </a:schemeClr>
                </a:solidFill>
                <a:effectLst/>
                <a:latin typeface="+mn-ea"/>
              </a:rPr>
              <a:t>React</a:t>
            </a:r>
            <a:r>
              <a:rPr lang="ja-JP" altLang="en-US" sz="1300" i="0">
                <a:solidFill>
                  <a:schemeClr val="bg1">
                    <a:lumMod val="50000"/>
                  </a:schemeClr>
                </a:solidFill>
                <a:effectLst/>
                <a:latin typeface="+mn-ea"/>
              </a:rPr>
              <a:t>の更新と成長が速すぎる為、適切な公式ドキュメントの作成が追いついておらず不足している。</a:t>
            </a:r>
            <a:endParaRPr lang="en-US" altLang="ja-JP" sz="1300" dirty="0">
              <a:solidFill>
                <a:schemeClr val="bg1">
                  <a:lumMod val="50000"/>
                </a:schemeClr>
              </a:solidFill>
              <a:latin typeface="+mn-ea"/>
            </a:endParaRPr>
          </a:p>
          <a:p>
            <a:pPr marL="0" indent="0">
              <a:lnSpc>
                <a:spcPct val="100000"/>
              </a:lnSpc>
              <a:buNone/>
            </a:pPr>
            <a:r>
              <a:rPr lang="ja-JP" altLang="en-US" sz="1300" i="0">
                <a:solidFill>
                  <a:schemeClr val="bg1">
                    <a:lumMod val="50000"/>
                  </a:schemeClr>
                </a:solidFill>
                <a:effectLst/>
                <a:latin typeface="+mn-ea"/>
              </a:rPr>
              <a:t>オープンソースのため開発者が独自のサポートドキュメントを作成できるが、その分内容の薄いドキュメントで埋もれることもあり見つけるのが大変（</a:t>
            </a:r>
            <a:r>
              <a:rPr lang="en-US" altLang="ja-JP" sz="1300" i="0" dirty="0">
                <a:solidFill>
                  <a:schemeClr val="bg1">
                    <a:lumMod val="50000"/>
                  </a:schemeClr>
                </a:solidFill>
                <a:effectLst/>
                <a:latin typeface="+mn-ea"/>
              </a:rPr>
              <a:t>= </a:t>
            </a:r>
            <a:r>
              <a:rPr lang="ja-JP" altLang="en-US" sz="1300" i="0">
                <a:solidFill>
                  <a:schemeClr val="bg1">
                    <a:lumMod val="50000"/>
                  </a:schemeClr>
                </a:solidFill>
                <a:effectLst/>
                <a:latin typeface="+mn-ea"/>
              </a:rPr>
              <a:t>初心者の学習には難易度が高いかも）</a:t>
            </a:r>
            <a:endParaRPr lang="ja-JP" altLang="en-US" sz="1400" i="0">
              <a:solidFill>
                <a:schemeClr val="bg1">
                  <a:lumMod val="50000"/>
                </a:schemeClr>
              </a:solidFill>
              <a:effectLst/>
              <a:latin typeface="+mn-ea"/>
            </a:endParaRPr>
          </a:p>
          <a:p>
            <a:endParaRPr lang="ja-JP" altLang="en-US" sz="1400">
              <a:solidFill>
                <a:schemeClr val="bg1">
                  <a:lumMod val="50000"/>
                </a:schemeClr>
              </a:solidFill>
              <a:latin typeface="+mn-ea"/>
              <a:cs typeface="Noto Sans" panose="020B0502040504020204" pitchFamily="34" charset="0"/>
            </a:endParaRPr>
          </a:p>
        </p:txBody>
      </p:sp>
    </p:spTree>
    <p:extLst>
      <p:ext uri="{BB962C8B-B14F-4D97-AF65-F5344CB8AC3E}">
        <p14:creationId xmlns:p14="http://schemas.microsoft.com/office/powerpoint/2010/main" val="14959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7FE1939C-795E-98CC-6813-8679FBCA7811}"/>
              </a:ext>
            </a:extLst>
          </p:cNvPr>
          <p:cNvGraphicFramePr>
            <a:graphicFrameLocks noGrp="1"/>
          </p:cNvGraphicFramePr>
          <p:nvPr>
            <p:extLst>
              <p:ext uri="{D42A27DB-BD31-4B8C-83A1-F6EECF244321}">
                <p14:modId xmlns:p14="http://schemas.microsoft.com/office/powerpoint/2010/main" val="2068292071"/>
              </p:ext>
            </p:extLst>
          </p:nvPr>
        </p:nvGraphicFramePr>
        <p:xfrm>
          <a:off x="1411970" y="1185862"/>
          <a:ext cx="9528352" cy="5057775"/>
        </p:xfrm>
        <a:graphic>
          <a:graphicData uri="http://schemas.openxmlformats.org/drawingml/2006/table">
            <a:tbl>
              <a:tblPr firstRow="1" bandRow="1">
                <a:tableStyleId>{0660B408-B3CF-4A94-85FC-2B1E0A45F4A2}</a:tableStyleId>
              </a:tblPr>
              <a:tblGrid>
                <a:gridCol w="3688234">
                  <a:extLst>
                    <a:ext uri="{9D8B030D-6E8A-4147-A177-3AD203B41FA5}">
                      <a16:colId xmlns:a16="http://schemas.microsoft.com/office/drawing/2014/main" val="1779653068"/>
                    </a:ext>
                  </a:extLst>
                </a:gridCol>
                <a:gridCol w="2920059">
                  <a:extLst>
                    <a:ext uri="{9D8B030D-6E8A-4147-A177-3AD203B41FA5}">
                      <a16:colId xmlns:a16="http://schemas.microsoft.com/office/drawing/2014/main" val="3499496358"/>
                    </a:ext>
                  </a:extLst>
                </a:gridCol>
                <a:gridCol w="2920059">
                  <a:extLst>
                    <a:ext uri="{9D8B030D-6E8A-4147-A177-3AD203B41FA5}">
                      <a16:colId xmlns:a16="http://schemas.microsoft.com/office/drawing/2014/main" val="2782475514"/>
                    </a:ext>
                  </a:extLst>
                </a:gridCol>
              </a:tblGrid>
              <a:tr h="731384">
                <a:tc>
                  <a:txBody>
                    <a:bodyPr/>
                    <a:lstStyle/>
                    <a:p>
                      <a:pPr algn="ctr"/>
                      <a:r>
                        <a:rPr kumimoji="1" lang="ja-JP" altLang="en-US"/>
                        <a:t>比較項目</a:t>
                      </a:r>
                    </a:p>
                  </a:txBody>
                  <a:tcPr anchor="ctr"/>
                </a:tc>
                <a:tc>
                  <a:txBody>
                    <a:bodyPr/>
                    <a:lstStyle/>
                    <a:p>
                      <a:pPr algn="ctr"/>
                      <a:r>
                        <a:rPr kumimoji="1" lang="en-US" altLang="ja-JP" dirty="0" err="1"/>
                        <a:t>React.js</a:t>
                      </a:r>
                      <a:endParaRPr kumimoji="1" lang="ja-JP" altLang="en-US"/>
                    </a:p>
                  </a:txBody>
                  <a:tcPr anchor="ctr"/>
                </a:tc>
                <a:tc>
                  <a:txBody>
                    <a:bodyPr/>
                    <a:lstStyle/>
                    <a:p>
                      <a:pPr algn="ctr"/>
                      <a:r>
                        <a:rPr kumimoji="1" lang="en-US" altLang="ja-JP" dirty="0" err="1"/>
                        <a:t>Vue.js</a:t>
                      </a:r>
                      <a:endParaRPr kumimoji="1" lang="ja-JP" altLang="en-US"/>
                    </a:p>
                  </a:txBody>
                  <a:tcPr anchor="ctr"/>
                </a:tc>
                <a:extLst>
                  <a:ext uri="{0D108BD9-81ED-4DB2-BD59-A6C34878D82A}">
                    <a16:rowId xmlns:a16="http://schemas.microsoft.com/office/drawing/2014/main" val="785005440"/>
                  </a:ext>
                </a:extLst>
              </a:tr>
              <a:tr h="731384">
                <a:tc>
                  <a:txBody>
                    <a:bodyPr/>
                    <a:lstStyle/>
                    <a:p>
                      <a:pPr algn="ctr"/>
                      <a:r>
                        <a:rPr kumimoji="1" lang="ja-JP" altLang="en-US"/>
                        <a:t>宣言型</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2823630625"/>
                  </a:ext>
                </a:extLst>
              </a:tr>
              <a:tr h="769235">
                <a:tc>
                  <a:txBody>
                    <a:bodyPr/>
                    <a:lstStyle/>
                    <a:p>
                      <a:pPr algn="ctr"/>
                      <a:r>
                        <a:rPr kumimoji="1" lang="ja-JP" altLang="en-US"/>
                        <a:t>コンポーネントベース</a:t>
                      </a:r>
                    </a:p>
                  </a:txBody>
                  <a:tcPr anchor="ctr"/>
                </a:tc>
                <a:tc>
                  <a:txBody>
                    <a:bodyPr/>
                    <a:lstStyle/>
                    <a:p>
                      <a:pPr algn="ctr"/>
                      <a:r>
                        <a:rPr kumimoji="1" lang="ja-JP" altLang="en-US"/>
                        <a:t>◯</a:t>
                      </a:r>
                    </a:p>
                  </a:txBody>
                  <a:tcPr anchor="ctr"/>
                </a:tc>
                <a:tc>
                  <a:txBody>
                    <a:bodyPr/>
                    <a:lstStyle/>
                    <a:p>
                      <a:pPr algn="ctr"/>
                      <a:r>
                        <a:rPr kumimoji="1" lang="ja-JP" altLang="en-US"/>
                        <a:t>◯</a:t>
                      </a:r>
                    </a:p>
                  </a:txBody>
                  <a:tcPr anchor="ctr"/>
                </a:tc>
                <a:extLst>
                  <a:ext uri="{0D108BD9-81ED-4DB2-BD59-A6C34878D82A}">
                    <a16:rowId xmlns:a16="http://schemas.microsoft.com/office/drawing/2014/main" val="1603772256"/>
                  </a:ext>
                </a:extLst>
              </a:tr>
              <a:tr h="631620">
                <a:tc>
                  <a:txBody>
                    <a:bodyPr/>
                    <a:lstStyle/>
                    <a:p>
                      <a:pPr algn="ctr"/>
                      <a:r>
                        <a:rPr kumimoji="1" lang="ja-JP" altLang="en-US"/>
                        <a:t>応用性（どこでも使える）</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3200131601"/>
                  </a:ext>
                </a:extLst>
              </a:tr>
              <a:tr h="731384">
                <a:tc>
                  <a:txBody>
                    <a:bodyPr/>
                    <a:lstStyle/>
                    <a:p>
                      <a:pPr algn="ctr"/>
                      <a:r>
                        <a:rPr kumimoji="1" lang="ja-JP" altLang="en-US"/>
                        <a:t>仮装</a:t>
                      </a:r>
                      <a:r>
                        <a:rPr kumimoji="1" lang="en-US" altLang="ja-JP" dirty="0"/>
                        <a:t>DOM</a:t>
                      </a:r>
                      <a:endParaRPr kumimoji="1" lang="ja-JP" altLang="en-US"/>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15646720"/>
                  </a:ext>
                </a:extLst>
              </a:tr>
              <a:tr h="731384">
                <a:tc>
                  <a:txBody>
                    <a:bodyPr/>
                    <a:lstStyle/>
                    <a:p>
                      <a:pPr algn="ctr"/>
                      <a:r>
                        <a:rPr kumimoji="1" lang="ja-JP" altLang="en-US"/>
                        <a:t>モジュールの充実性</a:t>
                      </a:r>
                    </a:p>
                  </a:txBody>
                  <a:tcPr anchor="ctr"/>
                </a:tc>
                <a:tc>
                  <a:txBody>
                    <a:bodyPr/>
                    <a:lstStyle/>
                    <a:p>
                      <a:pPr algn="ctr"/>
                      <a:r>
                        <a:rPr kumimoji="1" lang="ja-JP" altLang="en-US"/>
                        <a:t>◯</a:t>
                      </a:r>
                    </a:p>
                  </a:txBody>
                  <a:tcPr anchor="ctr"/>
                </a:tc>
                <a:tc>
                  <a:txBody>
                    <a:bodyPr/>
                    <a:lstStyle/>
                    <a:p>
                      <a:pPr algn="ctr"/>
                      <a:endParaRPr kumimoji="1" lang="ja-JP" altLang="en-US"/>
                    </a:p>
                  </a:txBody>
                  <a:tcPr anchor="ctr"/>
                </a:tc>
                <a:extLst>
                  <a:ext uri="{0D108BD9-81ED-4DB2-BD59-A6C34878D82A}">
                    <a16:rowId xmlns:a16="http://schemas.microsoft.com/office/drawing/2014/main" val="2797073059"/>
                  </a:ext>
                </a:extLst>
              </a:tr>
              <a:tr h="731384">
                <a:tc>
                  <a:txBody>
                    <a:bodyPr/>
                    <a:lstStyle/>
                    <a:p>
                      <a:pPr algn="ctr"/>
                      <a:r>
                        <a:rPr kumimoji="1" lang="ja-JP" altLang="en-US"/>
                        <a:t>学習しやすさ</a:t>
                      </a:r>
                    </a:p>
                  </a:txBody>
                  <a:tcPr anchor="ctr"/>
                </a:tc>
                <a:tc>
                  <a:txBody>
                    <a:bodyPr/>
                    <a:lstStyle/>
                    <a:p>
                      <a:pPr algn="ctr"/>
                      <a:r>
                        <a:rPr kumimoji="1" lang="ja-JP" altLang="en-US"/>
                        <a:t>△</a:t>
                      </a:r>
                      <a:endParaRPr kumimoji="1" lang="en-US" altLang="ja-JP" dirty="0"/>
                    </a:p>
                    <a:p>
                      <a:pPr algn="ctr"/>
                      <a:r>
                        <a:rPr kumimoji="1" lang="ja-JP" altLang="en-US" sz="1100"/>
                        <a:t>初心者には向かない</a:t>
                      </a:r>
                    </a:p>
                  </a:txBody>
                  <a:tcPr anchor="ctr"/>
                </a:tc>
                <a:tc>
                  <a:txBody>
                    <a:bodyPr/>
                    <a:lstStyle/>
                    <a:p>
                      <a:pPr algn="ctr"/>
                      <a:r>
                        <a:rPr kumimoji="1" lang="ja-JP" altLang="en-US"/>
                        <a:t>◯</a:t>
                      </a:r>
                    </a:p>
                  </a:txBody>
                  <a:tcPr anchor="ctr"/>
                </a:tc>
                <a:extLst>
                  <a:ext uri="{0D108BD9-81ED-4DB2-BD59-A6C34878D82A}">
                    <a16:rowId xmlns:a16="http://schemas.microsoft.com/office/drawing/2014/main" val="3708942346"/>
                  </a:ext>
                </a:extLst>
              </a:tr>
            </a:tbl>
          </a:graphicData>
        </a:graphic>
      </p:graphicFrame>
      <p:sp>
        <p:nvSpPr>
          <p:cNvPr id="9" name="タイトル 1">
            <a:extLst>
              <a:ext uri="{FF2B5EF4-FFF2-40B4-BE49-F238E27FC236}">
                <a16:creationId xmlns:a16="http://schemas.microsoft.com/office/drawing/2014/main" id="{1EA9E60A-FD29-DF83-12D6-35099872EF94}"/>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他のライブラリとの違い</a:t>
            </a:r>
          </a:p>
        </p:txBody>
      </p:sp>
    </p:spTree>
    <p:extLst>
      <p:ext uri="{BB962C8B-B14F-4D97-AF65-F5344CB8AC3E}">
        <p14:creationId xmlns:p14="http://schemas.microsoft.com/office/powerpoint/2010/main" val="264908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5E7191-C32C-BBCF-F150-4A8AC1B53C9C}"/>
              </a:ext>
            </a:extLst>
          </p:cNvPr>
          <p:cNvSpPr>
            <a:spLocks noGrp="1"/>
          </p:cNvSpPr>
          <p:nvPr>
            <p:ph idx="1"/>
          </p:nvPr>
        </p:nvSpPr>
        <p:spPr>
          <a:xfrm>
            <a:off x="1251678" y="963263"/>
            <a:ext cx="10178322" cy="3594452"/>
          </a:xfrm>
        </p:spPr>
        <p:txBody>
          <a:bodyPr>
            <a:normAutofit/>
          </a:bodyPr>
          <a:lstStyle/>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サイト（とくに</a:t>
            </a:r>
            <a:r>
              <a:rPr lang="en-US" altLang="ja-JP" sz="1400" i="0" dirty="0">
                <a:solidFill>
                  <a:schemeClr val="bg1">
                    <a:lumMod val="50000"/>
                  </a:schemeClr>
                </a:solidFill>
                <a:effectLst/>
                <a:latin typeface="+mn-ea"/>
              </a:rPr>
              <a:t>SPA</a:t>
            </a:r>
            <a:r>
              <a:rPr lang="ja-JP" altLang="en-US" sz="1400" i="0">
                <a:solidFill>
                  <a:schemeClr val="bg1">
                    <a:lumMod val="50000"/>
                  </a:schemeClr>
                </a:solidFill>
                <a:effectLst/>
                <a:latin typeface="+mn-ea"/>
              </a:rPr>
              <a:t>）開発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endParaRPr lang="en-US" altLang="ja-JP" sz="1400" i="0" dirty="0">
              <a:solidFill>
                <a:schemeClr val="bg1">
                  <a:lumMod val="50000"/>
                </a:schemeClr>
              </a:solidFill>
              <a:effectLst/>
              <a:latin typeface="+mn-ea"/>
            </a:endParaRPr>
          </a:p>
          <a:p>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仮装</a:t>
            </a:r>
            <a:r>
              <a:rPr lang="en-US" altLang="ja-JP" sz="1400" i="0" dirty="0">
                <a:solidFill>
                  <a:schemeClr val="bg1">
                    <a:lumMod val="50000"/>
                  </a:schemeClr>
                </a:solidFill>
                <a:effectLst/>
                <a:latin typeface="+mn-ea"/>
              </a:rPr>
              <a:t>DOM</a:t>
            </a:r>
            <a:r>
              <a:rPr lang="ja-JP" altLang="en-US" sz="1400" i="0">
                <a:solidFill>
                  <a:schemeClr val="bg1">
                    <a:lumMod val="50000"/>
                  </a:schemeClr>
                </a:solidFill>
                <a:effectLst/>
                <a:latin typeface="+mn-ea"/>
              </a:rPr>
              <a:t>で高速描画</a:t>
            </a:r>
            <a:r>
              <a:rPr lang="en-US" altLang="ja-JP" sz="1400" i="0" dirty="0">
                <a:solidFill>
                  <a:schemeClr val="bg1">
                    <a:lumMod val="50000"/>
                  </a:schemeClr>
                </a:solidFill>
                <a:effectLst/>
                <a:latin typeface="+mn-ea"/>
              </a:rPr>
              <a:t> + </a:t>
            </a:r>
            <a:r>
              <a:rPr lang="ja-JP" altLang="en-US" sz="1400" i="0">
                <a:solidFill>
                  <a:schemeClr val="bg1">
                    <a:lumMod val="50000"/>
                  </a:schemeClr>
                </a:solidFill>
                <a:effectLst/>
                <a:latin typeface="+mn-ea"/>
              </a:rPr>
              <a:t>サーバーのやりとりを最小に</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ネイティブアプリ開発</a:t>
            </a:r>
            <a:r>
              <a:rPr lang="ja-JP" altLang="en-US" sz="1400">
                <a:solidFill>
                  <a:schemeClr val="bg1">
                    <a:lumMod val="50000"/>
                  </a:schemeClr>
                </a:solidFill>
                <a:latin typeface="+mn-ea"/>
              </a:rPr>
              <a:t>（</a:t>
            </a:r>
            <a:r>
              <a:rPr lang="ja-JP" altLang="en-US" sz="1400" i="0">
                <a:solidFill>
                  <a:schemeClr val="bg1">
                    <a:lumMod val="50000"/>
                  </a:schemeClr>
                </a:solidFill>
                <a:effectLst/>
                <a:latin typeface="+mn-ea"/>
              </a:rPr>
              <a:t>複雑でない、 仕様が</a:t>
            </a:r>
            <a:r>
              <a:rPr lang="en-US" altLang="ja-JP" sz="1400" i="0" dirty="0">
                <a:solidFill>
                  <a:schemeClr val="bg1">
                    <a:lumMod val="50000"/>
                  </a:schemeClr>
                </a:solidFill>
                <a:effectLst/>
                <a:latin typeface="+mn-ea"/>
              </a:rPr>
              <a:t>web</a:t>
            </a:r>
            <a:r>
              <a:rPr lang="ja-JP" altLang="en-US" sz="1400" i="0">
                <a:solidFill>
                  <a:schemeClr val="bg1">
                    <a:lumMod val="50000"/>
                  </a:schemeClr>
                </a:solidFill>
                <a:effectLst/>
                <a:latin typeface="+mn-ea"/>
              </a:rPr>
              <a:t>アプリに似ているもの</a:t>
            </a:r>
            <a:r>
              <a:rPr lang="en" altLang="ja-JP" sz="1400" i="0" dirty="0">
                <a:solidFill>
                  <a:schemeClr val="bg1">
                    <a:lumMod val="50000"/>
                  </a:schemeClr>
                </a:solidFill>
                <a:effectLst/>
                <a:latin typeface="+mn-ea"/>
              </a:rPr>
              <a:t> </a:t>
            </a:r>
            <a:r>
              <a:rPr lang="ja-JP" altLang="en-US" sz="1400">
                <a:solidFill>
                  <a:schemeClr val="bg1">
                    <a:lumMod val="50000"/>
                  </a:schemeClr>
                </a:solidFill>
                <a:latin typeface="+mn-ea"/>
              </a:rPr>
              <a:t>）</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iPhone</a:t>
            </a:r>
            <a:r>
              <a:rPr lang="ja-JP" altLang="en-US" sz="1400" i="0">
                <a:solidFill>
                  <a:schemeClr val="bg1">
                    <a:lumMod val="50000"/>
                  </a:schemeClr>
                </a:solidFill>
                <a:effectLst/>
                <a:latin typeface="+mn-ea"/>
              </a:rPr>
              <a:t>と</a:t>
            </a:r>
            <a:r>
              <a:rPr lang="en" altLang="ja-JP" sz="1400" i="0" dirty="0">
                <a:solidFill>
                  <a:schemeClr val="bg1">
                    <a:lumMod val="50000"/>
                  </a:schemeClr>
                </a:solidFill>
                <a:effectLst/>
                <a:latin typeface="+mn-ea"/>
              </a:rPr>
              <a:t>Android</a:t>
            </a:r>
            <a:r>
              <a:rPr lang="ja-JP" altLang="en-US" sz="1400" i="0">
                <a:solidFill>
                  <a:schemeClr val="bg1">
                    <a:lumMod val="50000"/>
                  </a:schemeClr>
                </a:solidFill>
                <a:effectLst/>
                <a:latin typeface="+mn-ea"/>
              </a:rPr>
              <a:t>両方に対応したアプリが作れる</a:t>
            </a:r>
            <a:endParaRPr lang="en-US" altLang="ja-JP" sz="1400" i="0" dirty="0">
              <a:solidFill>
                <a:schemeClr val="bg1">
                  <a:lumMod val="50000"/>
                </a:schemeClr>
              </a:solidFill>
              <a:effectLst/>
              <a:latin typeface="+mn-ea"/>
            </a:endParaRPr>
          </a:p>
          <a:p>
            <a:r>
              <a:rPr lang="en-US" altLang="ja-JP" sz="1400" dirty="0">
                <a:solidFill>
                  <a:schemeClr val="bg1">
                    <a:lumMod val="50000"/>
                  </a:schemeClr>
                </a:solidFill>
                <a:latin typeface="+mn-ea"/>
              </a:rPr>
              <a:t>VR</a:t>
            </a:r>
            <a:r>
              <a:rPr lang="ja-JP" altLang="en-US" sz="1400">
                <a:solidFill>
                  <a:schemeClr val="bg1">
                    <a:lumMod val="50000"/>
                  </a:schemeClr>
                </a:solidFill>
                <a:latin typeface="+mn-ea"/>
              </a:rPr>
              <a:t>コンテンツ開発</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en" altLang="ja-JP" sz="1400" i="0" dirty="0">
                <a:solidFill>
                  <a:schemeClr val="bg1">
                    <a:lumMod val="50000"/>
                  </a:schemeClr>
                </a:solidFill>
                <a:effectLst/>
                <a:latin typeface="+mn-ea"/>
              </a:rPr>
              <a:t>VR</a:t>
            </a:r>
            <a:r>
              <a:rPr lang="ja-JP" altLang="en-US" sz="1400" i="0">
                <a:solidFill>
                  <a:schemeClr val="bg1">
                    <a:lumMod val="50000"/>
                  </a:schemeClr>
                </a:solidFill>
                <a:effectLst/>
                <a:latin typeface="+mn-ea"/>
              </a:rPr>
              <a:t>コンテンツを開発できるフレームワーク</a:t>
            </a:r>
            <a:r>
              <a:rPr lang="en-US" altLang="ja-JP" sz="1400" i="0" dirty="0">
                <a:solidFill>
                  <a:schemeClr val="bg1">
                    <a:lumMod val="50000"/>
                  </a:schemeClr>
                </a:solidFill>
                <a:effectLst/>
                <a:latin typeface="+mn-ea"/>
              </a:rPr>
              <a:t> React360</a:t>
            </a:r>
            <a:r>
              <a:rPr lang="ja-JP" altLang="en-US" sz="1400" i="0">
                <a:solidFill>
                  <a:schemeClr val="bg1">
                    <a:lumMod val="50000"/>
                  </a:schemeClr>
                </a:solidFill>
                <a:effectLst/>
                <a:latin typeface="+mn-ea"/>
              </a:rPr>
              <a:t>を活用</a:t>
            </a:r>
            <a:endParaRPr lang="en-US" altLang="ja-JP" sz="1400" dirty="0">
              <a:solidFill>
                <a:schemeClr val="bg1">
                  <a:lumMod val="50000"/>
                </a:schemeClr>
              </a:solidFill>
              <a:latin typeface="+mn-ea"/>
            </a:endParaRPr>
          </a:p>
          <a:p>
            <a:r>
              <a:rPr lang="ja-JP" altLang="en-US" sz="1400" i="0">
                <a:solidFill>
                  <a:schemeClr val="bg1">
                    <a:lumMod val="50000"/>
                  </a:schemeClr>
                </a:solidFill>
                <a:effectLst/>
                <a:latin typeface="+mn-ea"/>
              </a:rPr>
              <a:t>中</a:t>
            </a:r>
            <a:r>
              <a:rPr lang="en-US" altLang="ja-JP" sz="1400" i="0" dirty="0">
                <a:solidFill>
                  <a:schemeClr val="bg1">
                    <a:lumMod val="50000"/>
                  </a:schemeClr>
                </a:solidFill>
                <a:effectLst/>
                <a:latin typeface="+mn-ea"/>
              </a:rPr>
              <a:t>〜</a:t>
            </a:r>
            <a:r>
              <a:rPr lang="ja-JP" altLang="en-US" sz="1400" i="0">
                <a:solidFill>
                  <a:schemeClr val="bg1">
                    <a:lumMod val="50000"/>
                  </a:schemeClr>
                </a:solidFill>
                <a:effectLst/>
                <a:latin typeface="+mn-ea"/>
              </a:rPr>
              <a:t>大規模なアプリケーション</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en-US" altLang="ja-JP" sz="1400" dirty="0">
                <a:solidFill>
                  <a:schemeClr val="bg1">
                    <a:lumMod val="50000"/>
                  </a:schemeClr>
                </a:solidFill>
                <a:latin typeface="+mn-ea"/>
              </a:rPr>
              <a:t> </a:t>
            </a:r>
            <a:r>
              <a:rPr lang="ja-JP" altLang="en-US" sz="1400" i="0">
                <a:solidFill>
                  <a:schemeClr val="bg1">
                    <a:lumMod val="50000"/>
                  </a:schemeClr>
                </a:solidFill>
                <a:effectLst/>
                <a:latin typeface="+mn-ea"/>
              </a:rPr>
              <a:t>コンポーネントベースで管理しやすい設計</a:t>
            </a:r>
            <a:endParaRPr lang="ja-JP" altLang="en-US" sz="1400">
              <a:solidFill>
                <a:schemeClr val="bg1">
                  <a:lumMod val="50000"/>
                </a:schemeClr>
              </a:solidFill>
              <a:latin typeface="+mn-ea"/>
            </a:endParaRPr>
          </a:p>
          <a:p>
            <a:pPr marL="0" indent="0">
              <a:buNone/>
            </a:pPr>
            <a:endParaRPr kumimoji="1" lang="ja-JP" altLang="en-US" sz="1400">
              <a:solidFill>
                <a:schemeClr val="bg1">
                  <a:lumMod val="50000"/>
                </a:schemeClr>
              </a:solidFill>
              <a:latin typeface="+mn-ea"/>
            </a:endParaRPr>
          </a:p>
        </p:txBody>
      </p:sp>
      <p:sp>
        <p:nvSpPr>
          <p:cNvPr id="5" name="コンテンツ プレースホルダー 2">
            <a:extLst>
              <a:ext uri="{FF2B5EF4-FFF2-40B4-BE49-F238E27FC236}">
                <a16:creationId xmlns:a16="http://schemas.microsoft.com/office/drawing/2014/main" id="{21C6AA40-82D0-13CB-8EE5-626B722B7484}"/>
              </a:ext>
            </a:extLst>
          </p:cNvPr>
          <p:cNvSpPr txBox="1">
            <a:spLocks/>
          </p:cNvSpPr>
          <p:nvPr/>
        </p:nvSpPr>
        <p:spPr>
          <a:xfrm>
            <a:off x="1155722" y="5157264"/>
            <a:ext cx="10178322" cy="15961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r>
              <a:rPr lang="ja-JP" altLang="en-US" sz="1400">
                <a:solidFill>
                  <a:schemeClr val="bg1">
                    <a:lumMod val="50000"/>
                  </a:schemeClr>
                </a:solidFill>
                <a:latin typeface="+mn-ea"/>
              </a:rPr>
              <a:t>データの書き換えが頻繁なアプリ（ゲームなど）</a:t>
            </a:r>
            <a:endParaRPr lang="en-US" altLang="ja-JP" sz="1400" dirty="0">
              <a:solidFill>
                <a:schemeClr val="bg1">
                  <a:lumMod val="50000"/>
                </a:schemeClr>
              </a:solidFill>
              <a:latin typeface="+mn-ea"/>
            </a:endParaRPr>
          </a:p>
          <a:p>
            <a:pPr marL="0" indent="0">
              <a:buNone/>
            </a:pPr>
            <a:r>
              <a:rPr lang="ja-JP" altLang="en-US" sz="1400">
                <a:solidFill>
                  <a:schemeClr val="bg1">
                    <a:lumMod val="50000"/>
                  </a:schemeClr>
                </a:solidFill>
                <a:latin typeface="+mn-ea"/>
              </a:rPr>
              <a:t>　 → </a:t>
            </a:r>
            <a:r>
              <a:rPr lang="ja-JP" altLang="en-US" sz="1400" i="0">
                <a:solidFill>
                  <a:schemeClr val="bg1">
                    <a:lumMod val="50000"/>
                  </a:schemeClr>
                </a:solidFill>
                <a:effectLst/>
                <a:latin typeface="+mn-ea"/>
              </a:rPr>
              <a:t>キャッシュするデータ量が大きくなってしまい、メモリを大きく圧迫してしまう恐れ</a:t>
            </a:r>
            <a:endParaRPr lang="en-US" altLang="ja-JP" sz="1400" i="0" dirty="0">
              <a:solidFill>
                <a:schemeClr val="bg1">
                  <a:lumMod val="50000"/>
                </a:schemeClr>
              </a:solidFill>
              <a:effectLst/>
              <a:latin typeface="+mn-ea"/>
            </a:endParaRPr>
          </a:p>
          <a:p>
            <a:r>
              <a:rPr lang="ja-JP" altLang="en-US" sz="1400" i="0">
                <a:solidFill>
                  <a:schemeClr val="bg1">
                    <a:lumMod val="50000"/>
                  </a:schemeClr>
                </a:solidFill>
                <a:effectLst/>
                <a:latin typeface="+mn-ea"/>
              </a:rPr>
              <a:t>簡単なページや、大半が静的コンテンツ</a:t>
            </a:r>
            <a:endParaRPr lang="en-US" altLang="ja-JP" sz="1400" i="0" dirty="0">
              <a:solidFill>
                <a:schemeClr val="bg1">
                  <a:lumMod val="50000"/>
                </a:schemeClr>
              </a:solidFill>
              <a:effectLst/>
              <a:latin typeface="+mn-ea"/>
            </a:endParaRPr>
          </a:p>
          <a:p>
            <a:pPr marL="0" indent="0">
              <a:buNone/>
            </a:pPr>
            <a:r>
              <a:rPr lang="ja-JP" altLang="en-US" sz="1400">
                <a:solidFill>
                  <a:schemeClr val="bg1">
                    <a:lumMod val="50000"/>
                  </a:schemeClr>
                </a:solidFill>
                <a:latin typeface="+mn-ea"/>
              </a:rPr>
              <a:t>　 </a:t>
            </a:r>
            <a:r>
              <a:rPr lang="ja-JP" altLang="en-US" sz="1400" i="0">
                <a:solidFill>
                  <a:schemeClr val="bg1">
                    <a:lumMod val="50000"/>
                  </a:schemeClr>
                </a:solidFill>
                <a:effectLst/>
                <a:latin typeface="+mn-ea"/>
              </a:rPr>
              <a:t>→ 十分に機能を発揮できずかえって記述量が多くなってしまう</a:t>
            </a:r>
            <a:endParaRPr lang="ja-JP" altLang="en-US" sz="1400">
              <a:solidFill>
                <a:schemeClr val="bg1">
                  <a:lumMod val="50000"/>
                </a:schemeClr>
              </a:solidFill>
              <a:latin typeface="+mn-ea"/>
            </a:endParaRPr>
          </a:p>
        </p:txBody>
      </p:sp>
      <p:sp>
        <p:nvSpPr>
          <p:cNvPr id="6" name="タイトル 1">
            <a:extLst>
              <a:ext uri="{FF2B5EF4-FFF2-40B4-BE49-F238E27FC236}">
                <a16:creationId xmlns:a16="http://schemas.microsoft.com/office/drawing/2014/main" id="{DECBA338-383E-D67A-381A-F335C8A57D45}"/>
              </a:ext>
            </a:extLst>
          </p:cNvPr>
          <p:cNvSpPr txBox="1">
            <a:spLocks/>
          </p:cNvSpPr>
          <p:nvPr/>
        </p:nvSpPr>
        <p:spPr>
          <a:xfrm>
            <a:off x="1251678" y="31891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適している案件</a:t>
            </a:r>
          </a:p>
        </p:txBody>
      </p:sp>
      <p:sp>
        <p:nvSpPr>
          <p:cNvPr id="9" name="タイトル 1">
            <a:extLst>
              <a:ext uri="{FF2B5EF4-FFF2-40B4-BE49-F238E27FC236}">
                <a16:creationId xmlns:a16="http://schemas.microsoft.com/office/drawing/2014/main" id="{84B3E78A-F0D9-3C1C-01DF-1C57CF7D7048}"/>
              </a:ext>
            </a:extLst>
          </p:cNvPr>
          <p:cNvSpPr txBox="1">
            <a:spLocks/>
          </p:cNvSpPr>
          <p:nvPr/>
        </p:nvSpPr>
        <p:spPr>
          <a:xfrm>
            <a:off x="1257300" y="4439774"/>
            <a:ext cx="10178321"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4400">
                <a:latin typeface="+mj-ea"/>
              </a:rPr>
              <a:t>適していない案件</a:t>
            </a:r>
          </a:p>
        </p:txBody>
      </p:sp>
    </p:spTree>
    <p:extLst>
      <p:ext uri="{BB962C8B-B14F-4D97-AF65-F5344CB8AC3E}">
        <p14:creationId xmlns:p14="http://schemas.microsoft.com/office/powerpoint/2010/main" val="483676883"/>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{51679F53-F8E5-CE43-80DC-F177C8C9BCDC}tf10001071</Template>
  <TotalTime>2505</TotalTime>
  <Words>805</Words>
  <Application>Microsoft Macintosh PowerPoint</Application>
  <PresentationFormat>ワイド画面</PresentationFormat>
  <Paragraphs>73</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-apple-system</vt:lpstr>
      <vt:lpstr>Outfit</vt:lpstr>
      <vt:lpstr>メイリオ</vt:lpstr>
      <vt:lpstr>メイリオ</vt:lpstr>
      <vt:lpstr>Arial</vt:lpstr>
      <vt:lpstr>Gill Sans MT</vt:lpstr>
      <vt:lpstr>Impact</vt:lpstr>
      <vt:lpstr>Lato</vt:lpstr>
      <vt:lpstr>バッジ</vt:lpstr>
      <vt:lpstr>学習内容の報告</vt:lpstr>
      <vt:lpstr>PowerPoint プレゼンテーション</vt:lpstr>
      <vt:lpstr>React.jsの強み</vt:lpstr>
      <vt:lpstr>React.jsの弱み</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学習内容の報告</dc:title>
  <dc:creator>zaq9076</dc:creator>
  <cp:lastModifiedBy>zaq9076</cp:lastModifiedBy>
  <cp:revision>14</cp:revision>
  <dcterms:created xsi:type="dcterms:W3CDTF">2022-08-06T09:17:24Z</dcterms:created>
  <dcterms:modified xsi:type="dcterms:W3CDTF">2022-12-10T09:47:04Z</dcterms:modified>
</cp:coreProperties>
</file>