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2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10" r:id="rId54"/>
    <p:sldId id="309" r:id="rId55"/>
    <p:sldId id="311" r:id="rId56"/>
    <p:sldId id="312" r:id="rId57"/>
    <p:sldId id="313" r:id="rId58"/>
    <p:sldId id="314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6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48604-E7D7-479E-A41A-CB3F9FDB7C31}" type="datetimeFigureOut">
              <a:rPr lang="zh-CN" altLang="en-US" smtClean="0"/>
              <a:t>2015/10/9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C79AB-865F-4D11-B0BB-BE0EC6C0A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965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65EA-C421-4DA9-B1E2-8F913DCCE6C2}" type="datetimeFigureOut">
              <a:rPr lang="zh-CN" altLang="en-US" smtClean="0"/>
              <a:t>2015/10/9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31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65EA-C421-4DA9-B1E2-8F913DCCE6C2}" type="datetimeFigureOut">
              <a:rPr lang="zh-CN" altLang="en-US" smtClean="0"/>
              <a:t>2015/10/9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92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65EA-C421-4DA9-B1E2-8F913DCCE6C2}" type="datetimeFigureOut">
              <a:rPr lang="zh-CN" altLang="en-US" smtClean="0"/>
              <a:t>2015/10/9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96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65EA-C421-4DA9-B1E2-8F913DCCE6C2}" type="datetimeFigureOut">
              <a:rPr lang="zh-CN" altLang="en-US" smtClean="0"/>
              <a:t>2015/10/9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07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65EA-C421-4DA9-B1E2-8F913DCCE6C2}" type="datetimeFigureOut">
              <a:rPr lang="zh-CN" altLang="en-US" smtClean="0"/>
              <a:t>2015/10/9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20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65EA-C421-4DA9-B1E2-8F913DCCE6C2}" type="datetimeFigureOut">
              <a:rPr lang="zh-CN" altLang="en-US" smtClean="0"/>
              <a:t>2015/10/9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86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65EA-C421-4DA9-B1E2-8F913DCCE6C2}" type="datetimeFigureOut">
              <a:rPr lang="zh-CN" altLang="en-US" smtClean="0"/>
              <a:t>2015/10/9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47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65EA-C421-4DA9-B1E2-8F913DCCE6C2}" type="datetimeFigureOut">
              <a:rPr lang="zh-CN" altLang="en-US" smtClean="0"/>
              <a:t>2015/10/9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49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65EA-C421-4DA9-B1E2-8F913DCCE6C2}" type="datetimeFigureOut">
              <a:rPr lang="zh-CN" altLang="en-US" smtClean="0"/>
              <a:t>2015/10/9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37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65EA-C421-4DA9-B1E2-8F913DCCE6C2}" type="datetimeFigureOut">
              <a:rPr lang="zh-CN" altLang="en-US" smtClean="0"/>
              <a:t>2015/10/9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32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65EA-C421-4DA9-B1E2-8F913DCCE6C2}" type="datetimeFigureOut">
              <a:rPr lang="zh-CN" altLang="en-US" smtClean="0"/>
              <a:t>2015/10/9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39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C65EA-C421-4DA9-B1E2-8F913DCCE6C2}" type="datetimeFigureOut">
              <a:rPr lang="zh-CN" altLang="en-US" smtClean="0"/>
              <a:t>2015/10/9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7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9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6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0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1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85293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fr-FR" altLang="zh-CN" dirty="0"/>
              <a:t> Computational Physics using </a:t>
            </a:r>
            <a:r>
              <a:rPr lang="fr-FR" altLang="zh-CN" dirty="0" smtClean="0"/>
              <a:t>with </a:t>
            </a:r>
            <a:r>
              <a:rPr lang="fr-FR" altLang="zh-CN" sz="6700" dirty="0" smtClean="0"/>
              <a:t>MATLAB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52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阻尼驱动摆与非线性项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在单摆的微分方程中添加阻尼项，即得上式</a:t>
            </a:r>
            <a:endParaRPr lang="en-US" altLang="zh-CN" dirty="0" smtClean="0"/>
          </a:p>
          <a:p>
            <a:r>
              <a:rPr lang="zh-CN" altLang="en-US" dirty="0"/>
              <a:t>第二</a:t>
            </a:r>
            <a:r>
              <a:rPr lang="zh-CN" altLang="en-US" dirty="0" smtClean="0"/>
              <a:t>项代表摩擦等阻尼</a:t>
            </a:r>
            <a:endParaRPr lang="en-US" altLang="zh-CN" dirty="0" smtClean="0"/>
          </a:p>
          <a:p>
            <a:r>
              <a:rPr lang="zh-CN" altLang="en-US" dirty="0" smtClean="0"/>
              <a:t>由于这个微分方程仍然是线性的，我们依旧可以求出解析解。</a:t>
            </a:r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223076"/>
              </p:ext>
            </p:extLst>
          </p:nvPr>
        </p:nvGraphicFramePr>
        <p:xfrm>
          <a:off x="854646" y="2060575"/>
          <a:ext cx="3789362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2" name="Equation" r:id="rId3" imgW="1218960" imgH="419040" progId="Equation.DSMT4">
                  <p:embed/>
                </p:oleObj>
              </mc:Choice>
              <mc:Fallback>
                <p:oleObj name="Equation" r:id="rId3" imgW="1218960" imgH="4190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646" y="2060575"/>
                        <a:ext cx="3789362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7034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Administrator\Desktop\计算物理肖井华\第三章\S3.2.1.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7" y="2132856"/>
            <a:ext cx="6265325" cy="469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阻尼驱动摆与非线性项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解析解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022341"/>
              </p:ext>
            </p:extLst>
          </p:nvPr>
        </p:nvGraphicFramePr>
        <p:xfrm>
          <a:off x="5076056" y="2924944"/>
          <a:ext cx="3789362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3" name="Equation" r:id="rId4" imgW="1218960" imgH="419040" progId="Equation.DSMT4">
                  <p:embed/>
                </p:oleObj>
              </mc:Choice>
              <mc:Fallback>
                <p:oleObj name="Equation" r:id="rId4" imgW="1218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924944"/>
                        <a:ext cx="3789362" cy="1301750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48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6921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阻尼驱动摆与非线性项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数值解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2530" name="Picture 2" descr="C:\Users\Administrator\Desktop\计算物理肖井华\第三章\S3.2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300" y="2157450"/>
            <a:ext cx="6267400" cy="47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267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阻尼驱动摆与非线性项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驱动摆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在上式中再添加一项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阻尼驱动项</a:t>
            </a:r>
            <a:r>
              <a:rPr lang="en-US" altLang="zh-CN" dirty="0" smtClean="0"/>
              <a:t>FD</a:t>
            </a:r>
            <a:r>
              <a:rPr lang="zh-CN" altLang="en-US" dirty="0" smtClean="0"/>
              <a:t>，诸如电机驱动力等，驱动频率与其固有频率不同的驱动力</a:t>
            </a:r>
            <a:endParaRPr lang="en-US" altLang="zh-CN" dirty="0" smtClean="0"/>
          </a:p>
          <a:p>
            <a:r>
              <a:rPr lang="zh-CN" altLang="en-US" dirty="0" smtClean="0"/>
              <a:t>这个方程的稳定状态仍旧可以得到解析解</a:t>
            </a:r>
            <a:endParaRPr lang="en-US" altLang="zh-CN" dirty="0" smtClean="0"/>
          </a:p>
          <a:p>
            <a:r>
              <a:rPr lang="zh-CN" altLang="en-US" dirty="0" smtClean="0"/>
              <a:t>从中还能观察到诸如共振等现象的产生</a:t>
            </a:r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984461"/>
              </p:ext>
            </p:extLst>
          </p:nvPr>
        </p:nvGraphicFramePr>
        <p:xfrm>
          <a:off x="899592" y="2060575"/>
          <a:ext cx="639445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6" name="Equation" r:id="rId3" imgW="2057400" imgH="419040" progId="Equation.DSMT4">
                  <p:embed/>
                </p:oleObj>
              </mc:Choice>
              <mc:Fallback>
                <p:oleObj name="Equation" r:id="rId3" imgW="20574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060575"/>
                        <a:ext cx="6394450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8606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阻尼驱动摆与非线性项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驱动摆</a:t>
            </a:r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4578" name="Picture 2" descr="C:\Users\Administrator\Desktop\计算物理肖井华\第三章\S3.2.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56" y="2263434"/>
            <a:ext cx="6126088" cy="459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504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阻尼驱动摆与非线性项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非线性摆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根据其本应有的样子，取消摆角近似，将方程右边改为非线性项，即可得到最简单的非线性摆模型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861511"/>
              </p:ext>
            </p:extLst>
          </p:nvPr>
        </p:nvGraphicFramePr>
        <p:xfrm>
          <a:off x="899592" y="2060575"/>
          <a:ext cx="3078162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0" name="Equation" r:id="rId3" imgW="990360" imgH="419040" progId="Equation.DSMT4">
                  <p:embed/>
                </p:oleObj>
              </mc:Choice>
              <mc:Fallback>
                <p:oleObj name="Equation" r:id="rId3" imgW="9903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060575"/>
                        <a:ext cx="3078162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3311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阻尼驱动摆与非线性项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非线性摆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5604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110" y="2280194"/>
            <a:ext cx="5231779" cy="4577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863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非线性摆中的混沌</a:t>
            </a:r>
            <a:endParaRPr lang="en-US" altLang="zh-CN" dirty="0" smtClean="0"/>
          </a:p>
          <a:p>
            <a:r>
              <a:rPr lang="zh-CN" altLang="en-US" dirty="0" smtClean="0"/>
              <a:t>现在，我们了解了如何求解单摆、阻尼摆、阻尼驱动摆、非线性摆。那么不妨把他们都混在一起来个狂欢？！</a:t>
            </a:r>
            <a:endParaRPr lang="en-US" altLang="zh-CN" dirty="0" smtClean="0"/>
          </a:p>
          <a:p>
            <a:r>
              <a:rPr lang="zh-CN" altLang="en-US" dirty="0" smtClean="0"/>
              <a:t>首先，取消小摆角限制；其次加入阻尼项；然后，加入非线性驱动力</a:t>
            </a:r>
            <a:r>
              <a:rPr lang="en-US" altLang="zh-CN" dirty="0" smtClean="0"/>
              <a:t>——</a:t>
            </a:r>
            <a:endParaRPr lang="en-US" altLang="zh-CN" dirty="0"/>
          </a:p>
          <a:p>
            <a:r>
              <a:rPr lang="zh-CN" altLang="en-US" dirty="0" smtClean="0"/>
              <a:t>于是我们称之为</a:t>
            </a:r>
            <a:r>
              <a:rPr lang="zh-CN" altLang="en-US" b="1" u="sng" dirty="0" smtClean="0"/>
              <a:t>非线性阻尼驱动摆</a:t>
            </a:r>
            <a:endParaRPr lang="en-US" altLang="zh-CN" b="1" u="sng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142416"/>
              </p:ext>
            </p:extLst>
          </p:nvPr>
        </p:nvGraphicFramePr>
        <p:xfrm>
          <a:off x="971376" y="5300663"/>
          <a:ext cx="698500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5" name="Equation" r:id="rId3" imgW="2247840" imgH="419040" progId="Equation.DSMT4">
                  <p:embed/>
                </p:oleObj>
              </mc:Choice>
              <mc:Fallback>
                <p:oleObj name="Equation" r:id="rId3" imgW="2247840" imgH="4190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376" y="5300663"/>
                        <a:ext cx="6985000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956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非线性摆中的混沌</a:t>
            </a:r>
            <a:endParaRPr lang="en-US" altLang="zh-CN" dirty="0" smtClean="0"/>
          </a:p>
          <a:p>
            <a:r>
              <a:rPr lang="zh-CN" altLang="en-US" dirty="0" smtClean="0"/>
              <a:t>当然，数值求解的办法依然是分解为两个一次的常微分方程组，分别通过欧拉克拉默法进行逼近</a:t>
            </a:r>
            <a:endParaRPr lang="en-US" altLang="zh-CN" dirty="0" smtClean="0"/>
          </a:p>
          <a:p>
            <a:r>
              <a:rPr lang="zh-CN" altLang="en-US" dirty="0" smtClean="0"/>
              <a:t>其中，要注意周期性边界条件的补充</a:t>
            </a:r>
            <a:endParaRPr lang="en-US" altLang="zh-CN" dirty="0" smtClean="0"/>
          </a:p>
          <a:p>
            <a:r>
              <a:rPr lang="zh-CN" altLang="en-US" dirty="0"/>
              <a:t>固定其它</a:t>
            </a:r>
            <a:r>
              <a:rPr lang="zh-CN" altLang="en-US" dirty="0" smtClean="0"/>
              <a:t>参数，改变驱动力可以得到图像</a:t>
            </a:r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107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非线性摆中的混沌</a:t>
            </a:r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7650" name="Picture 2" descr="C:\Users\Administrator\Desktop\计算物理肖井华\第三章\S3.3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48" y="2107942"/>
            <a:ext cx="6270104" cy="470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68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振动与混沌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振动（周期性运动）广泛存在于自然界的万物之中</a:t>
            </a:r>
            <a:endParaRPr lang="en-US" altLang="zh-CN" dirty="0" smtClean="0"/>
          </a:p>
          <a:p>
            <a:r>
              <a:rPr lang="zh-CN" altLang="en-US" dirty="0" smtClean="0"/>
              <a:t>如电子绕核运动、电流电压关系（电容电感）、行星轨道等等</a:t>
            </a:r>
            <a:endParaRPr lang="en-US" altLang="zh-CN" dirty="0" smtClean="0"/>
          </a:p>
          <a:p>
            <a:r>
              <a:rPr lang="zh-CN" altLang="en-US" dirty="0"/>
              <a:t>最</a:t>
            </a:r>
            <a:r>
              <a:rPr lang="zh-CN" altLang="en-US" dirty="0" smtClean="0"/>
              <a:t>普遍的周期性振动现象就是单摆了</a:t>
            </a:r>
            <a:endParaRPr lang="en-US" altLang="zh-CN" dirty="0" smtClean="0"/>
          </a:p>
          <a:p>
            <a:r>
              <a:rPr lang="zh-CN" altLang="en-US" dirty="0"/>
              <a:t>忽略</a:t>
            </a:r>
            <a:r>
              <a:rPr lang="zh-CN" altLang="en-US" dirty="0" smtClean="0"/>
              <a:t>一切摩擦阻力，小角度不可伸长细绳和小球，构成了这种叫做简谐振动的运动模式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632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非线性摆中的混沌</a:t>
            </a:r>
            <a:endParaRPr lang="en-US" altLang="zh-CN" dirty="0" smtClean="0"/>
          </a:p>
          <a:p>
            <a:r>
              <a:rPr lang="zh-CN" altLang="en-US" dirty="0" smtClean="0"/>
              <a:t>当驱动力为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时，摆很快由于阻尼而停止振动；</a:t>
            </a:r>
            <a:endParaRPr lang="en-US" altLang="zh-CN" dirty="0" smtClean="0"/>
          </a:p>
          <a:p>
            <a:r>
              <a:rPr lang="zh-CN" altLang="en-US" dirty="0" smtClean="0"/>
              <a:t>当驱动力为</a:t>
            </a:r>
            <a:r>
              <a:rPr lang="en-US" altLang="zh-CN" dirty="0" smtClean="0"/>
              <a:t>0.5</a:t>
            </a:r>
            <a:r>
              <a:rPr lang="zh-CN" altLang="en-US" dirty="0" smtClean="0"/>
              <a:t>时，摆恰好展现出一种简谐振动的状态；</a:t>
            </a:r>
            <a:endParaRPr lang="en-US" altLang="zh-CN" dirty="0" smtClean="0"/>
          </a:p>
          <a:p>
            <a:r>
              <a:rPr lang="zh-CN" altLang="en-US" dirty="0" smtClean="0"/>
              <a:t>当驱动力为</a:t>
            </a:r>
            <a:r>
              <a:rPr lang="en-US" altLang="zh-CN" dirty="0" smtClean="0"/>
              <a:t>1.2</a:t>
            </a:r>
            <a:r>
              <a:rPr lang="zh-CN" altLang="en-US" dirty="0" smtClean="0"/>
              <a:t>时，摆开始混沌振动。</a:t>
            </a:r>
            <a:endParaRPr lang="en-US" altLang="zh-CN" dirty="0" smtClean="0"/>
          </a:p>
          <a:p>
            <a:r>
              <a:rPr lang="zh-CN" altLang="en-US" dirty="0"/>
              <a:t>这</a:t>
            </a:r>
            <a:r>
              <a:rPr lang="zh-CN" altLang="en-US" dirty="0" smtClean="0"/>
              <a:t>就是混沌行为的一个简单例子，本章接下来我们将会详细讨论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264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非线性摆中的混沌</a:t>
            </a:r>
            <a:endParaRPr lang="en-US" altLang="zh-CN" dirty="0" smtClean="0"/>
          </a:p>
          <a:p>
            <a:r>
              <a:rPr lang="zh-CN" altLang="en-US" dirty="0" smtClean="0"/>
              <a:t>诚然，当人们第一次遇到混沌的时候，是那么不解和抗拒：</a:t>
            </a:r>
            <a:endParaRPr lang="en-US" altLang="zh-CN" dirty="0" smtClean="0"/>
          </a:p>
          <a:p>
            <a:r>
              <a:rPr lang="zh-CN" altLang="en-US" dirty="0" smtClean="0"/>
              <a:t>“是不是因为求解时间区间不够长？”</a:t>
            </a:r>
            <a:endParaRPr lang="en-US" altLang="zh-CN" dirty="0" smtClean="0"/>
          </a:p>
          <a:p>
            <a:r>
              <a:rPr lang="zh-CN" altLang="en-US" dirty="0" smtClean="0"/>
              <a:t>“是不是我们程序有误？”</a:t>
            </a:r>
            <a:endParaRPr lang="en-US" altLang="zh-CN" dirty="0" smtClean="0"/>
          </a:p>
          <a:p>
            <a:r>
              <a:rPr lang="zh-CN" altLang="en-US" dirty="0"/>
              <a:t>怎么</a:t>
            </a:r>
            <a:r>
              <a:rPr lang="zh-CN" altLang="en-US" dirty="0" smtClean="0"/>
              <a:t>可能从一个确定的初始值中产生不可预知的混沌图像呢？！</a:t>
            </a:r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274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Users\Administrator\Desktop\计算物理肖井华\第三章\S3.3.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3429000"/>
            <a:ext cx="4608513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5" name="Picture 3" descr="C:\Users\Administrator\Desktop\计算物理肖井华\第三章\S3.3.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3429000"/>
            <a:ext cx="4560653" cy="342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非线性摆中的混沌</a:t>
            </a:r>
            <a:endParaRPr lang="en-US" altLang="zh-CN" dirty="0" smtClean="0"/>
          </a:p>
          <a:p>
            <a:r>
              <a:rPr lang="zh-CN" altLang="en-US" dirty="0" smtClean="0"/>
              <a:t>分别为驱动力为</a:t>
            </a:r>
            <a:r>
              <a:rPr lang="en-US" altLang="zh-CN" dirty="0" smtClean="0"/>
              <a:t>0.5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1.2</a:t>
            </a:r>
            <a:r>
              <a:rPr lang="zh-CN" altLang="en-US" dirty="0" smtClean="0"/>
              <a:t>时所绘图形</a:t>
            </a:r>
            <a:endParaRPr lang="en-US" altLang="zh-CN" dirty="0" smtClean="0"/>
          </a:p>
          <a:p>
            <a:r>
              <a:rPr lang="zh-CN" altLang="en-US" dirty="0" smtClean="0"/>
              <a:t>可以看出曲线已很接近李雅普诺夫指数了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2"/>
                </a:solidFill>
              </a:rPr>
              <a:t>（因为本来就是换底后的</a:t>
            </a:r>
            <a:r>
              <a:rPr lang="en-US" altLang="zh-CN" dirty="0" smtClean="0">
                <a:solidFill>
                  <a:schemeClr val="bg2"/>
                </a:solidFill>
              </a:rPr>
              <a:t>……</a:t>
            </a:r>
            <a:r>
              <a:rPr lang="zh-CN" altLang="en-US" dirty="0" smtClean="0">
                <a:solidFill>
                  <a:schemeClr val="bg2"/>
                </a:solidFill>
              </a:rPr>
              <a:t>）</a:t>
            </a:r>
            <a:endParaRPr lang="en-US" altLang="zh-CN" dirty="0" smtClean="0">
              <a:solidFill>
                <a:schemeClr val="bg2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022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非线性摆中的混沌</a:t>
            </a:r>
            <a:endParaRPr lang="en-US" altLang="zh-CN" dirty="0" smtClean="0"/>
          </a:p>
          <a:p>
            <a:r>
              <a:rPr lang="zh-CN" altLang="en-US" dirty="0" smtClean="0"/>
              <a:t>初始条件相差一点，其解的差距也会因为驱动力不同而产生差异</a:t>
            </a:r>
            <a:endParaRPr lang="en-US" altLang="zh-CN" dirty="0" smtClean="0"/>
          </a:p>
          <a:p>
            <a:r>
              <a:rPr lang="zh-CN" altLang="en-US" dirty="0" smtClean="0"/>
              <a:t>对于准周期的</a:t>
            </a:r>
            <a:r>
              <a:rPr lang="en-US" altLang="zh-CN" dirty="0" smtClean="0"/>
              <a:t>F=0.5</a:t>
            </a:r>
            <a:r>
              <a:rPr lang="zh-CN" altLang="en-US" dirty="0" smtClean="0"/>
              <a:t>，其解的差距始终在震荡衰减，且能看出和解的周期相似的变化规律，说明其不存在混沌；</a:t>
            </a:r>
            <a:endParaRPr lang="en-US" altLang="zh-CN" dirty="0" smtClean="0"/>
          </a:p>
          <a:p>
            <a:r>
              <a:rPr lang="zh-CN" altLang="en-US" dirty="0" smtClean="0"/>
              <a:t>对于混沌的</a:t>
            </a:r>
            <a:r>
              <a:rPr lang="en-US" altLang="zh-CN" dirty="0" smtClean="0"/>
              <a:t>F=1.2</a:t>
            </a:r>
            <a:r>
              <a:rPr lang="zh-CN" altLang="en-US" dirty="0" smtClean="0"/>
              <a:t>，差距会越来越大直至完全岔开；</a:t>
            </a:r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368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非线性摆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李雅普诺夫指数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/>
              <a:t>由上</a:t>
            </a:r>
            <a:r>
              <a:rPr lang="zh-CN" altLang="en-US" dirty="0" smtClean="0"/>
              <a:t>式解出的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，是广为人知的李雅普诺夫指数</a:t>
            </a:r>
            <a:endParaRPr lang="en-US" altLang="zh-CN" dirty="0" smtClean="0"/>
          </a:p>
          <a:p>
            <a:r>
              <a:rPr lang="zh-CN" altLang="en-US" dirty="0" smtClean="0"/>
              <a:t>这个指标反映了系统的混沌特性：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lambda&gt;0</a:t>
            </a:r>
            <a:r>
              <a:rPr lang="zh-CN" altLang="en-US" dirty="0" smtClean="0"/>
              <a:t>，系统走向混沌；</a:t>
            </a:r>
            <a:r>
              <a:rPr lang="en-US" altLang="zh-CN" dirty="0" smtClean="0"/>
              <a:t>lambda&lt;0</a:t>
            </a:r>
            <a:r>
              <a:rPr lang="zh-CN" altLang="en-US" dirty="0" smtClean="0"/>
              <a:t>系统不会产生混沌；</a:t>
            </a:r>
            <a:r>
              <a:rPr lang="en-US" altLang="zh-CN" dirty="0" smtClean="0"/>
              <a:t>lambda=0</a:t>
            </a:r>
            <a:r>
              <a:rPr lang="zh-CN" altLang="en-US" dirty="0" smtClean="0"/>
              <a:t>时恰好不混沌。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25502"/>
              </p:ext>
            </p:extLst>
          </p:nvPr>
        </p:nvGraphicFramePr>
        <p:xfrm>
          <a:off x="899592" y="2060848"/>
          <a:ext cx="2016224" cy="750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1" name="Equation" r:id="rId3" imgW="545760" imgH="203040" progId="Equation.DSMT4">
                  <p:embed/>
                </p:oleObj>
              </mc:Choice>
              <mc:Fallback>
                <p:oleObj name="Equation" r:id="rId3" imgW="545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2060848"/>
                        <a:ext cx="2016224" cy="750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2928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非线性摆</a:t>
            </a:r>
            <a:endParaRPr lang="en-US" altLang="zh-CN" dirty="0" smtClean="0"/>
          </a:p>
          <a:p>
            <a:r>
              <a:rPr lang="zh-CN" altLang="en-US" dirty="0" smtClean="0"/>
              <a:t>混沌无法描述，你是否已经灰心？</a:t>
            </a:r>
            <a:endParaRPr lang="en-US" altLang="zh-CN" dirty="0" smtClean="0"/>
          </a:p>
          <a:p>
            <a:r>
              <a:rPr lang="zh-CN" altLang="en-US" dirty="0"/>
              <a:t>不要</a:t>
            </a:r>
            <a:r>
              <a:rPr lang="zh-CN" altLang="en-US" dirty="0" smtClean="0"/>
              <a:t>灰心！就算是混沌，你也能准确的预知某些特定</a:t>
            </a:r>
            <a:r>
              <a:rPr lang="en-US" altLang="zh-CN" dirty="0" smtClean="0"/>
              <a:t>theta</a:t>
            </a:r>
            <a:r>
              <a:rPr lang="zh-CN" altLang="en-US" dirty="0" smtClean="0"/>
              <a:t>值。</a:t>
            </a:r>
            <a:endParaRPr lang="en-US" altLang="zh-CN" dirty="0"/>
          </a:p>
          <a:p>
            <a:r>
              <a:rPr lang="zh-CN" altLang="en-US" dirty="0" smtClean="0"/>
              <a:t>例如：我们还可以画出摆的相位</a:t>
            </a:r>
            <a:r>
              <a:rPr lang="en-US" altLang="zh-CN" dirty="0" smtClean="0"/>
              <a:t>-</a:t>
            </a:r>
            <a:r>
              <a:rPr lang="zh-CN" altLang="en-US" dirty="0" smtClean="0"/>
              <a:t>角速度图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598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非线性摆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空间相位</a:t>
            </a:r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22" name="Picture 2" descr="C:\Users\Administrator\Desktop\计算物理肖井华\第三章\S3.3.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653" y="2204864"/>
            <a:ext cx="6240693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128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非线性摆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空间相位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1746" name="Picture 2" descr="C:\Users\Administrator\Desktop\计算物理肖井华\第三章\S3.3.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300" y="2139988"/>
            <a:ext cx="6267400" cy="47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465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非线性摆</a:t>
            </a:r>
            <a:endParaRPr lang="en-US" altLang="zh-CN" dirty="0" smtClean="0"/>
          </a:p>
          <a:p>
            <a:r>
              <a:rPr lang="zh-CN" altLang="en-US" dirty="0"/>
              <a:t>从这两张</a:t>
            </a:r>
            <a:r>
              <a:rPr lang="zh-CN" altLang="en-US" dirty="0" smtClean="0"/>
              <a:t>图我们更容易理解李雅普诺夫指数所反映的事实</a:t>
            </a:r>
            <a:endParaRPr lang="en-US" altLang="zh-CN" dirty="0" smtClean="0"/>
          </a:p>
          <a:p>
            <a:r>
              <a:rPr lang="zh-CN" altLang="en-US" dirty="0"/>
              <a:t>刚</a:t>
            </a:r>
            <a:r>
              <a:rPr lang="zh-CN" altLang="en-US" dirty="0" smtClean="0"/>
              <a:t>开始由于初始值影响都会存在一个暂态的不稳定振动，而稳态行为则完全不同（稳定、不稳定）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273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非线性摆</a:t>
            </a:r>
            <a:endParaRPr lang="en-US" altLang="zh-CN" dirty="0" smtClean="0"/>
          </a:p>
          <a:p>
            <a:r>
              <a:rPr lang="zh-CN" altLang="en-US" dirty="0" smtClean="0"/>
              <a:t>另一种反应混沌行为的图像即为绘出庞加莱截面图</a:t>
            </a:r>
            <a:endParaRPr lang="en-US" altLang="zh-CN" dirty="0" smtClean="0"/>
          </a:p>
          <a:p>
            <a:r>
              <a:rPr lang="zh-CN" altLang="en-US" dirty="0" smtClean="0"/>
              <a:t>庞加莱截面指的是驱动力周期满足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时的相位</a:t>
            </a:r>
            <a:r>
              <a:rPr lang="en-US" altLang="zh-CN" dirty="0" smtClean="0"/>
              <a:t>-</a:t>
            </a:r>
            <a:r>
              <a:rPr lang="zh-CN" altLang="en-US" dirty="0" smtClean="0"/>
              <a:t>位置图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517510"/>
              </p:ext>
            </p:extLst>
          </p:nvPr>
        </p:nvGraphicFramePr>
        <p:xfrm>
          <a:off x="6980268" y="3284984"/>
          <a:ext cx="1696188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9" name="Equation" r:id="rId3" imgW="672840" imgH="228600" progId="Equation.DSMT4">
                  <p:embed/>
                </p:oleObj>
              </mc:Choice>
              <mc:Fallback>
                <p:oleObj name="Equation" r:id="rId3" imgW="672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80268" y="3284984"/>
                        <a:ext cx="1696188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545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振动与混沌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真正的摆有许多种玩法：</a:t>
            </a:r>
            <a:endParaRPr lang="en-US" altLang="zh-CN" dirty="0" smtClean="0"/>
          </a:p>
          <a:p>
            <a:r>
              <a:rPr lang="zh-CN" altLang="en-US" dirty="0"/>
              <a:t>有</a:t>
            </a:r>
            <a:r>
              <a:rPr lang="zh-CN" altLang="en-US" dirty="0" smtClean="0"/>
              <a:t>阻尼摆、阻尼驱动摆、大角度摆、耦合摆、弹簧摆、各种细绳弹簧耦合排列组合的摆等等</a:t>
            </a:r>
            <a:endParaRPr lang="en-US" altLang="zh-CN" dirty="0" smtClean="0"/>
          </a:p>
          <a:p>
            <a:r>
              <a:rPr lang="zh-CN" altLang="en-US" dirty="0" smtClean="0"/>
              <a:t>从他们的运动中，我们发现了新世界：</a:t>
            </a:r>
            <a:r>
              <a:rPr lang="en-US" altLang="zh-CN" dirty="0"/>
              <a:t>——</a:t>
            </a:r>
            <a:r>
              <a:rPr lang="zh-CN" altLang="en-US" dirty="0" smtClean="0"/>
              <a:t>混沌</a:t>
            </a:r>
            <a:endParaRPr lang="en-US" altLang="zh-CN" dirty="0" smtClean="0"/>
          </a:p>
          <a:p>
            <a:r>
              <a:rPr lang="zh-CN" altLang="en-US" dirty="0" smtClean="0"/>
              <a:t>之后的几个小结我们将会探讨一些摆的行为，直到最后研究其走向混沌的通路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948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非线性摆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庞加莱截面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3794" name="Picture 2" descr="C:\Users\Administrator\Desktop\计算物理肖井华\第三章\S3.3.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733" y="2204864"/>
            <a:ext cx="5930533" cy="44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026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非线性摆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庞加莱截面</a:t>
            </a:r>
            <a:endParaRPr lang="en-US" altLang="zh-CN" dirty="0" smtClean="0"/>
          </a:p>
          <a:p>
            <a:r>
              <a:rPr lang="fr-FR" altLang="zh-CN" dirty="0"/>
              <a:t>I=find(abs(rem(t,2*pi/Omega)) &gt; 0.017);</a:t>
            </a:r>
          </a:p>
          <a:p>
            <a:r>
              <a:rPr lang="fr-FR" altLang="zh-CN" dirty="0"/>
              <a:t>omega(I)=NaN;</a:t>
            </a:r>
          </a:p>
          <a:p>
            <a:r>
              <a:rPr lang="fr-FR" altLang="zh-CN" dirty="0"/>
              <a:t>theta(I)=NaN</a:t>
            </a:r>
            <a:r>
              <a:rPr lang="fr-FR" altLang="zh-CN" dirty="0" smtClean="0"/>
              <a:t>;</a:t>
            </a: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非常值得学习的写法！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altLang="zh-CN" dirty="0"/>
          </a:p>
        </p:txBody>
      </p:sp>
    </p:spTree>
    <p:extLst>
      <p:ext uri="{BB962C8B-B14F-4D97-AF65-F5344CB8AC3E}">
        <p14:creationId xmlns:p14="http://schemas.microsoft.com/office/powerpoint/2010/main" val="1736610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非线性摆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庞加莱截面</a:t>
            </a:r>
            <a:endParaRPr lang="en-US" altLang="zh-CN" dirty="0" smtClean="0"/>
          </a:p>
          <a:p>
            <a:r>
              <a:rPr lang="zh-CN" altLang="en-US" dirty="0" smtClean="0"/>
              <a:t>这种观察方法是极好的，例如驱动力为</a:t>
            </a:r>
            <a:r>
              <a:rPr lang="en-US" altLang="zh-CN" dirty="0" smtClean="0"/>
              <a:t>0.5</a:t>
            </a:r>
            <a:r>
              <a:rPr lang="zh-CN" altLang="en-US" dirty="0" smtClean="0"/>
              <a:t>的时候去观察，暂态响应过后就是一个固定点；而对于混沌态来说这个图形比较复杂，被称为混沌吸引子</a:t>
            </a:r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altLang="zh-CN" dirty="0"/>
          </a:p>
        </p:txBody>
      </p:sp>
    </p:spTree>
    <p:extLst>
      <p:ext uri="{BB962C8B-B14F-4D97-AF65-F5344CB8AC3E}">
        <p14:creationId xmlns:p14="http://schemas.microsoft.com/office/powerpoint/2010/main" val="2379208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通往混沌之路：倍周期</a:t>
            </a:r>
            <a:endParaRPr lang="en-US" altLang="zh-CN" dirty="0" smtClean="0"/>
          </a:p>
          <a:p>
            <a:r>
              <a:rPr lang="zh-CN" altLang="en-US" dirty="0" smtClean="0"/>
              <a:t>从前一节我们发现从稳定走向混沌是伴随着驱动力的增大而发生的？那究竟多大驱动力会开始混沌呢？</a:t>
            </a:r>
            <a:endParaRPr lang="en-US" altLang="zh-CN" dirty="0" smtClean="0"/>
          </a:p>
          <a:p>
            <a:r>
              <a:rPr lang="zh-CN" altLang="en-US" dirty="0"/>
              <a:t>下面这张</a:t>
            </a:r>
            <a:r>
              <a:rPr lang="zh-CN" altLang="en-US" dirty="0" smtClean="0"/>
              <a:t>图反映了更大驱动力时的情况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altLang="zh-CN" dirty="0"/>
          </a:p>
        </p:txBody>
      </p:sp>
    </p:spTree>
    <p:extLst>
      <p:ext uri="{BB962C8B-B14F-4D97-AF65-F5344CB8AC3E}">
        <p14:creationId xmlns:p14="http://schemas.microsoft.com/office/powerpoint/2010/main" val="42542107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通往混沌之路：倍周期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altLang="zh-CN" dirty="0"/>
          </a:p>
        </p:txBody>
      </p:sp>
      <p:pic>
        <p:nvPicPr>
          <p:cNvPr id="34818" name="Picture 2" descr="C:\Users\Administrator\Desktop\计算物理肖井华\第三章\S3.4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4" y="2276872"/>
            <a:ext cx="8820472" cy="426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701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通往混沌之路：倍周期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altLang="zh-CN" dirty="0"/>
          </a:p>
        </p:txBody>
      </p:sp>
      <p:pic>
        <p:nvPicPr>
          <p:cNvPr id="34819" name="Picture 3" descr="C:\Users\Administrator\Desktop\计算物理肖井华\第三章\S3.4.2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836" y="2197031"/>
            <a:ext cx="6000328" cy="466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040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通往混沌之路：倍周期</a:t>
            </a:r>
            <a:endParaRPr lang="en-US" altLang="zh-CN" dirty="0" smtClean="0"/>
          </a:p>
          <a:p>
            <a:r>
              <a:rPr lang="zh-CN" altLang="en-US" dirty="0" smtClean="0"/>
              <a:t>所有的混沌系统的费根堡姆</a:t>
            </a:r>
            <a:r>
              <a:rPr lang="en-US" altLang="zh-CN" dirty="0" smtClean="0"/>
              <a:t>delta</a:t>
            </a:r>
            <a:r>
              <a:rPr lang="zh-CN" altLang="en-US" dirty="0" smtClean="0"/>
              <a:t>都趋向于</a:t>
            </a:r>
            <a:r>
              <a:rPr lang="en-US" altLang="zh-CN" dirty="0" smtClean="0"/>
              <a:t>4.669.</a:t>
            </a:r>
          </a:p>
          <a:p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altLang="zh-CN" dirty="0"/>
          </a:p>
        </p:txBody>
      </p:sp>
    </p:spTree>
    <p:extLst>
      <p:ext uri="{BB962C8B-B14F-4D97-AF65-F5344CB8AC3E}">
        <p14:creationId xmlns:p14="http://schemas.microsoft.com/office/powerpoint/2010/main" val="4125147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3.5 </a:t>
            </a:r>
            <a:r>
              <a:rPr lang="zh-CN" altLang="en-US" dirty="0" smtClean="0"/>
              <a:t>逻辑斯蒂倍周期分岔</a:t>
            </a:r>
            <a:endParaRPr lang="en-US" altLang="zh-CN" dirty="0" smtClean="0"/>
          </a:p>
          <a:p>
            <a:r>
              <a:rPr lang="zh-CN" altLang="en-US" dirty="0" smtClean="0"/>
              <a:t>到底什么才是导致混沌的原因？</a:t>
            </a:r>
            <a:endParaRPr lang="en-US" altLang="zh-CN" dirty="0" smtClean="0"/>
          </a:p>
          <a:p>
            <a:r>
              <a:rPr lang="zh-CN" altLang="en-US" dirty="0" smtClean="0"/>
              <a:t>在摆的问题中，我们发现，非线性、阻尼力和驱动力是导致其混沌的原因，三者缺一不可</a:t>
            </a:r>
            <a:endParaRPr lang="en-US" altLang="zh-CN" dirty="0" smtClean="0"/>
          </a:p>
          <a:p>
            <a:r>
              <a:rPr lang="zh-CN" altLang="en-US" dirty="0" smtClean="0"/>
              <a:t>现在我们考虑一下逻辑斯蒂映射：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968795"/>
              </p:ext>
            </p:extLst>
          </p:nvPr>
        </p:nvGraphicFramePr>
        <p:xfrm>
          <a:off x="899592" y="4941168"/>
          <a:ext cx="3740416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8" name="Equation" r:id="rId3" imgW="1079280" imgH="228600" progId="Equation.DSMT4">
                  <p:embed/>
                </p:oleObj>
              </mc:Choice>
              <mc:Fallback>
                <p:oleObj name="Equation" r:id="rId3" imgW="1079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4941168"/>
                        <a:ext cx="3740416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570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3.5 </a:t>
            </a:r>
            <a:r>
              <a:rPr lang="zh-CN" altLang="en-US" dirty="0" smtClean="0"/>
              <a:t>逻辑斯蒂倍周期分岔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altLang="zh-CN" dirty="0"/>
          </a:p>
        </p:txBody>
      </p:sp>
      <p:pic>
        <p:nvPicPr>
          <p:cNvPr id="35843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36667"/>
            <a:ext cx="36576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336667"/>
            <a:ext cx="36576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0369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3.5 </a:t>
            </a:r>
            <a:r>
              <a:rPr lang="zh-CN" altLang="en-US" dirty="0" smtClean="0"/>
              <a:t>逻辑斯蒂倍周期分岔</a:t>
            </a:r>
            <a:endParaRPr lang="en-US" altLang="zh-CN" dirty="0" smtClean="0"/>
          </a:p>
          <a:p>
            <a:r>
              <a:rPr lang="zh-CN" altLang="en-US" dirty="0" smtClean="0"/>
              <a:t>在计算物理中，我们是把连续系统离散化了，因而我们得到的结果仅仅是一个近似</a:t>
            </a:r>
            <a:endParaRPr lang="en-US" altLang="zh-CN" dirty="0" smtClean="0"/>
          </a:p>
          <a:p>
            <a:r>
              <a:rPr lang="zh-CN" altLang="en-US" dirty="0" smtClean="0"/>
              <a:t>在逻辑斯蒂映射中，随着</a:t>
            </a:r>
            <a:r>
              <a:rPr lang="en-US" altLang="zh-CN" dirty="0" smtClean="0"/>
              <a:t>μ</a:t>
            </a:r>
            <a:r>
              <a:rPr lang="zh-CN" altLang="en-US" dirty="0" smtClean="0"/>
              <a:t>的改变，我们发现其存在一种倍周期分岔的现象</a:t>
            </a:r>
            <a:endParaRPr lang="en-US" altLang="zh-CN" dirty="0" smtClean="0"/>
          </a:p>
          <a:p>
            <a:r>
              <a:rPr lang="zh-CN" altLang="en-US" dirty="0" smtClean="0"/>
              <a:t>现在让我们用一种动态的方式理解倍周期</a:t>
            </a:r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altLang="zh-CN" dirty="0"/>
          </a:p>
        </p:txBody>
      </p:sp>
    </p:spTree>
    <p:extLst>
      <p:ext uri="{BB962C8B-B14F-4D97-AF65-F5344CB8AC3E}">
        <p14:creationId xmlns:p14="http://schemas.microsoft.com/office/powerpoint/2010/main" val="388057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简谐运动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上式即为困扰我们多年的摆的运动学公式</a:t>
            </a:r>
            <a:endParaRPr lang="en-US" altLang="zh-CN" dirty="0" smtClean="0"/>
          </a:p>
          <a:p>
            <a:r>
              <a:rPr lang="zh-CN" altLang="en-US" dirty="0" smtClean="0"/>
              <a:t>通过加入初始小角度使其开始左右摇摆，我们可以计算出其诸多参数如摆角、角速度、位移、能量等之间的关系</a:t>
            </a:r>
            <a:endParaRPr lang="en-US" altLang="zh-CN" dirty="0" smtClean="0"/>
          </a:p>
          <a:p>
            <a:r>
              <a:rPr lang="zh-CN" altLang="en-US" dirty="0" smtClean="0"/>
              <a:t>牛顿告诉我们另一种理解它的方法：常微分方程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124529"/>
              </p:ext>
            </p:extLst>
          </p:nvPr>
        </p:nvGraphicFramePr>
        <p:xfrm>
          <a:off x="755576" y="2136749"/>
          <a:ext cx="3240359" cy="788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0" name="Equation" r:id="rId3" imgW="939600" imgH="228600" progId="Equation.DSMT4">
                  <p:embed/>
                </p:oleObj>
              </mc:Choice>
              <mc:Fallback>
                <p:oleObj name="Equation" r:id="rId3" imgW="939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2136749"/>
                        <a:ext cx="3240359" cy="788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7076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3.5 </a:t>
            </a:r>
            <a:r>
              <a:rPr lang="zh-CN" altLang="en-US" dirty="0" smtClean="0"/>
              <a:t>逻辑斯蒂倍周期分岔</a:t>
            </a:r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altLang="zh-CN" dirty="0"/>
          </a:p>
        </p:txBody>
      </p:sp>
      <p:pic>
        <p:nvPicPr>
          <p:cNvPr id="37891" name="Picture 3" descr="C:\Users\Administrator\Desktop\计算物理肖井华\第三章\迭代图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2" y="2967335"/>
            <a:ext cx="41433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38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3.5 </a:t>
            </a:r>
            <a:r>
              <a:rPr lang="zh-CN" altLang="en-US" dirty="0" smtClean="0"/>
              <a:t>逻辑斯蒂倍周期分岔</a:t>
            </a:r>
            <a:endParaRPr lang="en-US" altLang="zh-CN" dirty="0" smtClean="0"/>
          </a:p>
          <a:p>
            <a:r>
              <a:rPr lang="zh-CN" altLang="en-US" dirty="0"/>
              <a:t>同样</a:t>
            </a:r>
            <a:r>
              <a:rPr lang="zh-CN" altLang="en-US" dirty="0" smtClean="0"/>
              <a:t>的结论，在</a:t>
            </a:r>
            <a:r>
              <a:rPr lang="en-US" altLang="zh-CN" dirty="0" smtClean="0"/>
              <a:t>μ</a:t>
            </a:r>
            <a:r>
              <a:rPr lang="zh-CN" altLang="en-US" dirty="0" smtClean="0"/>
              <a:t>较小时，这个方程的解存在一个，体现在相图上就是固定点；当</a:t>
            </a:r>
            <a:r>
              <a:rPr lang="en-US" altLang="zh-CN" dirty="0" smtClean="0"/>
              <a:t>μ</a:t>
            </a:r>
            <a:r>
              <a:rPr lang="zh-CN" altLang="en-US" dirty="0" smtClean="0"/>
              <a:t>逐渐增大，解的个数增多</a:t>
            </a:r>
            <a:endParaRPr lang="en-US" altLang="zh-CN" dirty="0" smtClean="0"/>
          </a:p>
          <a:p>
            <a:r>
              <a:rPr lang="zh-CN" altLang="en-US" dirty="0"/>
              <a:t>倍</a:t>
            </a:r>
            <a:r>
              <a:rPr lang="zh-CN" altLang="en-US" dirty="0" smtClean="0"/>
              <a:t>周期过程的研究方法在不同的混沌中十分接近，因而混沌特性是普遍的</a:t>
            </a:r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altLang="zh-CN" dirty="0"/>
          </a:p>
        </p:txBody>
      </p:sp>
    </p:spTree>
    <p:extLst>
      <p:ext uri="{BB962C8B-B14F-4D97-AF65-F5344CB8AC3E}">
        <p14:creationId xmlns:p14="http://schemas.microsoft.com/office/powerpoint/2010/main" val="70038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3.6 </a:t>
            </a:r>
            <a:r>
              <a:rPr lang="zh-CN" altLang="en-US" dirty="0" smtClean="0"/>
              <a:t>洛伦兹模型</a:t>
            </a:r>
            <a:endParaRPr lang="en-US" altLang="zh-CN" dirty="0" smtClean="0"/>
          </a:p>
          <a:p>
            <a:r>
              <a:rPr lang="zh-CN" altLang="en-US" dirty="0"/>
              <a:t>前两</a:t>
            </a:r>
            <a:r>
              <a:rPr lang="zh-CN" altLang="en-US" dirty="0" smtClean="0"/>
              <a:t>个例子都是很简单的，但他们的混沌行为却是十分复杂的</a:t>
            </a:r>
            <a:endParaRPr lang="en-US" altLang="zh-CN" dirty="0" smtClean="0"/>
          </a:p>
          <a:p>
            <a:r>
              <a:rPr lang="zh-CN" altLang="en-US" dirty="0"/>
              <a:t>更</a:t>
            </a:r>
            <a:r>
              <a:rPr lang="zh-CN" altLang="en-US" dirty="0" smtClean="0"/>
              <a:t>复杂一些的系统同样会表现出混沌的行为</a:t>
            </a:r>
            <a:endParaRPr lang="en-US" altLang="zh-CN" dirty="0" smtClean="0"/>
          </a:p>
          <a:p>
            <a:r>
              <a:rPr lang="zh-CN" altLang="en-US" dirty="0"/>
              <a:t>当</a:t>
            </a:r>
            <a:r>
              <a:rPr lang="zh-CN" altLang="en-US" dirty="0" smtClean="0"/>
              <a:t>我们想到不确定与混沌时，天气预报便是一个日常生活中的例子</a:t>
            </a:r>
            <a:endParaRPr lang="en-US" altLang="zh-CN" dirty="0" smtClean="0"/>
          </a:p>
          <a:p>
            <a:r>
              <a:rPr lang="zh-CN" altLang="en-US" dirty="0" smtClean="0"/>
              <a:t>尽管大量的资源被投入到大气物理计算，但建模角度考虑这个问题的尝试从未停止</a:t>
            </a:r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altLang="zh-CN" dirty="0"/>
          </a:p>
        </p:txBody>
      </p:sp>
    </p:spTree>
    <p:extLst>
      <p:ext uri="{BB962C8B-B14F-4D97-AF65-F5344CB8AC3E}">
        <p14:creationId xmlns:p14="http://schemas.microsoft.com/office/powerpoint/2010/main" val="70038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3.6 </a:t>
            </a:r>
            <a:r>
              <a:rPr lang="zh-CN" altLang="en-US" dirty="0" smtClean="0"/>
              <a:t>洛伦兹模型</a:t>
            </a:r>
            <a:endParaRPr lang="en-US" altLang="zh-CN" dirty="0" smtClean="0"/>
          </a:p>
          <a:p>
            <a:r>
              <a:rPr lang="zh-CN" altLang="en-US" dirty="0" smtClean="0"/>
              <a:t>洛伦兹当时在研究流体力学的基础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斯托克斯公式。</a:t>
            </a:r>
            <a:endParaRPr lang="en-US" altLang="zh-CN" dirty="0" smtClean="0"/>
          </a:p>
          <a:p>
            <a:r>
              <a:rPr lang="zh-CN" altLang="en-US" dirty="0"/>
              <a:t>其本质</a:t>
            </a:r>
            <a:r>
              <a:rPr lang="zh-CN" altLang="en-US" dirty="0" smtClean="0"/>
              <a:t>上就是牛顿力学的微分方程组，由于变量众多，很难获得解析解</a:t>
            </a:r>
            <a:endParaRPr lang="en-US" altLang="zh-CN" dirty="0" smtClean="0"/>
          </a:p>
          <a:p>
            <a:r>
              <a:rPr lang="zh-CN" altLang="en-US" dirty="0"/>
              <a:t>这边</a:t>
            </a:r>
            <a:r>
              <a:rPr lang="zh-CN" altLang="en-US" dirty="0" smtClean="0"/>
              <a:t>是计算物理的用武之地，洛伦兹考虑了瑞丽</a:t>
            </a:r>
            <a:r>
              <a:rPr lang="en-US" altLang="zh-CN" dirty="0" smtClean="0"/>
              <a:t>-</a:t>
            </a:r>
            <a:r>
              <a:rPr lang="zh-CN" altLang="en-US" dirty="0" smtClean="0"/>
              <a:t>贝纳问题。由于当时计算资源稀缺，他不得不大大简化这个问题为三个简单的方程</a:t>
            </a:r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altLang="zh-CN" dirty="0"/>
          </a:p>
        </p:txBody>
      </p:sp>
    </p:spTree>
    <p:extLst>
      <p:ext uri="{BB962C8B-B14F-4D97-AF65-F5344CB8AC3E}">
        <p14:creationId xmlns:p14="http://schemas.microsoft.com/office/powerpoint/2010/main" val="147766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3.6 </a:t>
            </a:r>
            <a:r>
              <a:rPr lang="zh-CN" altLang="en-US" dirty="0" smtClean="0"/>
              <a:t>洛伦兹模型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这</a:t>
            </a:r>
            <a:r>
              <a:rPr lang="zh-CN" altLang="en-US" dirty="0" smtClean="0"/>
              <a:t>就是著名的洛伦兹模型，其中三个参数是温度和其它流体参数。由于过于简化，我们无法将这个模型应用到实际中</a:t>
            </a:r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132900"/>
              </p:ext>
            </p:extLst>
          </p:nvPr>
        </p:nvGraphicFramePr>
        <p:xfrm>
          <a:off x="827584" y="2204864"/>
          <a:ext cx="2489200" cy="2778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6" name="Equation" r:id="rId3" imgW="1091880" imgH="1218960" progId="Equation.DSMT4">
                  <p:embed/>
                </p:oleObj>
              </mc:Choice>
              <mc:Fallback>
                <p:oleObj name="Equation" r:id="rId3" imgW="109188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2204864"/>
                        <a:ext cx="2489200" cy="2778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893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3.6 </a:t>
            </a:r>
            <a:r>
              <a:rPr lang="zh-CN" altLang="en-US" dirty="0" smtClean="0"/>
              <a:t>洛伦兹模型</a:t>
            </a:r>
            <a:endParaRPr lang="en-US" altLang="zh-CN" dirty="0" smtClean="0"/>
          </a:p>
          <a:p>
            <a:r>
              <a:rPr lang="zh-CN" altLang="en-US" dirty="0" smtClean="0"/>
              <a:t>但是这个系统展现的行为是适用于瑞丽</a:t>
            </a:r>
            <a:r>
              <a:rPr lang="en-US" altLang="zh-CN" dirty="0" smtClean="0"/>
              <a:t>-</a:t>
            </a:r>
            <a:r>
              <a:rPr lang="zh-CN" altLang="en-US" dirty="0" smtClean="0"/>
              <a:t>贝纳问题的。</a:t>
            </a:r>
            <a:endParaRPr lang="en-US" altLang="zh-CN" dirty="0" smtClean="0"/>
          </a:p>
          <a:p>
            <a:r>
              <a:rPr lang="zh-CN" altLang="en-US" dirty="0" smtClean="0"/>
              <a:t>考虑数值近似求解方法：欧拉法能量不守恒直接排除；欧拉克拉默法适用于二阶系统在此也不合适；然而，由于方程中变量之间的关系，本例中欧拉法取特定的步长是可以应用的。当然，我们取更精确的龙格库塔法。</a:t>
            </a:r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altLang="zh-CN" dirty="0"/>
          </a:p>
        </p:txBody>
      </p:sp>
    </p:spTree>
    <p:extLst>
      <p:ext uri="{BB962C8B-B14F-4D97-AF65-F5344CB8AC3E}">
        <p14:creationId xmlns:p14="http://schemas.microsoft.com/office/powerpoint/2010/main" val="128146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3.6 </a:t>
            </a:r>
            <a:r>
              <a:rPr lang="zh-CN" altLang="en-US" dirty="0" smtClean="0"/>
              <a:t>洛伦兹模型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r</a:t>
            </a:r>
            <a:r>
              <a:rPr lang="zh-CN" altLang="en-US" dirty="0" smtClean="0"/>
              <a:t>变化时，呈现出不同的图像：</a:t>
            </a:r>
            <a:endParaRPr lang="en-US" altLang="zh-CN" dirty="0" smtClean="0"/>
          </a:p>
          <a:p>
            <a:r>
              <a:rPr lang="en-US" altLang="zh-CN" dirty="0"/>
              <a:t>r</a:t>
            </a:r>
            <a:r>
              <a:rPr lang="zh-CN" altLang="en-US" dirty="0" smtClean="0"/>
              <a:t>很小时，流体携带的热量很少；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r</a:t>
            </a:r>
            <a:r>
              <a:rPr lang="zh-CN" altLang="en-US" dirty="0" smtClean="0"/>
              <a:t>增大时，暂态衰减得会越来越慢</a:t>
            </a:r>
            <a:endParaRPr lang="en-US" altLang="zh-CN" dirty="0" smtClean="0"/>
          </a:p>
          <a:p>
            <a:r>
              <a:rPr lang="zh-CN" altLang="en-US" dirty="0" smtClean="0"/>
              <a:t>这个结果代表了冷热液体的对流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472175"/>
              </p:ext>
            </p:extLst>
          </p:nvPr>
        </p:nvGraphicFramePr>
        <p:xfrm>
          <a:off x="827584" y="2258516"/>
          <a:ext cx="1158875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7" name="Equation" r:id="rId3" imgW="507960" imgH="622080" progId="Equation.DSMT4">
                  <p:embed/>
                </p:oleObj>
              </mc:Choice>
              <mc:Fallback>
                <p:oleObj name="Equation" r:id="rId3" imgW="507960" imgH="6220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258516"/>
                        <a:ext cx="1158875" cy="1417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18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3.6 </a:t>
            </a:r>
            <a:r>
              <a:rPr lang="zh-CN" altLang="en-US" dirty="0" smtClean="0"/>
              <a:t>洛伦兹模型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altLang="zh-CN" dirty="0"/>
          </a:p>
        </p:txBody>
      </p:sp>
      <p:pic>
        <p:nvPicPr>
          <p:cNvPr id="40965" name="Picture 5" descr="C:\Users\Administrator\Desktop\计算物理肖井华\第三章\S3.6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64904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62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3.6 </a:t>
            </a:r>
            <a:r>
              <a:rPr lang="zh-CN" altLang="en-US" dirty="0" smtClean="0"/>
              <a:t>洛伦兹模型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altLang="zh-CN" dirty="0"/>
          </a:p>
        </p:txBody>
      </p:sp>
      <p:pic>
        <p:nvPicPr>
          <p:cNvPr id="41987" name="Picture 3" descr="C:\Users\Administrator\Desktop\计算物理肖井华\第三章\S3.6.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92896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17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3.6 </a:t>
            </a:r>
            <a:r>
              <a:rPr lang="zh-CN" altLang="en-US" dirty="0" smtClean="0"/>
              <a:t>洛伦兹模型</a:t>
            </a:r>
            <a:endParaRPr lang="en-US" altLang="zh-CN" dirty="0" smtClean="0"/>
          </a:p>
          <a:p>
            <a:r>
              <a:rPr lang="zh-CN" altLang="en-US" dirty="0" smtClean="0"/>
              <a:t>上面为相图、时序图和相空间图</a:t>
            </a:r>
            <a:endParaRPr lang="en-US" altLang="zh-CN" dirty="0" smtClean="0"/>
          </a:p>
          <a:p>
            <a:r>
              <a:rPr lang="zh-CN" altLang="en-US" dirty="0"/>
              <a:t>混沌</a:t>
            </a:r>
            <a:r>
              <a:rPr lang="zh-CN" altLang="en-US" dirty="0" smtClean="0"/>
              <a:t>系统对初值的极度敏感</a:t>
            </a:r>
            <a:endParaRPr lang="en-US" altLang="zh-CN" dirty="0" smtClean="0"/>
          </a:p>
          <a:p>
            <a:r>
              <a:rPr lang="zh-CN" altLang="en-US" dirty="0"/>
              <a:t>洛伦</a:t>
            </a:r>
            <a:r>
              <a:rPr lang="zh-CN" altLang="en-US" dirty="0" smtClean="0"/>
              <a:t>兹著名的论述：“亚马逊蝴蝶扇一下翅膀，德克萨斯因此刮起龙卷风？”</a:t>
            </a:r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altLang="zh-CN" dirty="0"/>
          </a:p>
        </p:txBody>
      </p:sp>
    </p:spTree>
    <p:extLst>
      <p:ext uri="{BB962C8B-B14F-4D97-AF65-F5344CB8AC3E}">
        <p14:creationId xmlns:p14="http://schemas.microsoft.com/office/powerpoint/2010/main" val="125345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简谐运动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可以推知其解</a:t>
            </a:r>
            <a:r>
              <a:rPr lang="en-US" altLang="zh-CN" dirty="0" smtClean="0"/>
              <a:t>θ</a:t>
            </a:r>
            <a:r>
              <a:rPr lang="zh-CN" altLang="en-US" dirty="0" smtClean="0"/>
              <a:t>为一正弦或余弦函数，并且频率与摆长有关，且与质量无关</a:t>
            </a:r>
            <a:endParaRPr lang="en-US" altLang="zh-CN" dirty="0" smtClean="0"/>
          </a:p>
          <a:p>
            <a:r>
              <a:rPr lang="zh-CN" altLang="en-US" dirty="0" smtClean="0"/>
              <a:t>考虑其数值解法：拆分成两个公式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709268"/>
              </p:ext>
            </p:extLst>
          </p:nvPr>
        </p:nvGraphicFramePr>
        <p:xfrm>
          <a:off x="971600" y="2060848"/>
          <a:ext cx="2448272" cy="130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4" name="Equation" r:id="rId3" imgW="787320" imgH="419040" progId="Equation.DSMT4">
                  <p:embed/>
                </p:oleObj>
              </mc:Choice>
              <mc:Fallback>
                <p:oleObj name="Equation" r:id="rId3" imgW="7873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2060848"/>
                        <a:ext cx="2448272" cy="130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255333"/>
              </p:ext>
            </p:extLst>
          </p:nvPr>
        </p:nvGraphicFramePr>
        <p:xfrm>
          <a:off x="971600" y="4941168"/>
          <a:ext cx="5132388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5" name="Equation" r:id="rId5" imgW="1650960" imgH="419040" progId="Equation.DSMT4">
                  <p:embed/>
                </p:oleObj>
              </mc:Choice>
              <mc:Fallback>
                <p:oleObj name="Equation" r:id="rId5" imgW="1650960" imgH="4190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941168"/>
                        <a:ext cx="5132388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81371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3.7 </a:t>
            </a:r>
            <a:r>
              <a:rPr lang="zh-CN" altLang="en-US" dirty="0" smtClean="0"/>
              <a:t>台球问题</a:t>
            </a:r>
            <a:endParaRPr lang="en-US" altLang="zh-CN" dirty="0" smtClean="0"/>
          </a:p>
          <a:p>
            <a:r>
              <a:rPr lang="zh-CN" altLang="en-US" dirty="0" smtClean="0"/>
              <a:t>台球的运动是我么早已熟知的。现在我们要探究台球完全弹性碰撞桌边后的事情</a:t>
            </a:r>
            <a:endParaRPr lang="en-US" altLang="zh-CN" dirty="0" smtClean="0"/>
          </a:p>
          <a:p>
            <a:r>
              <a:rPr lang="zh-CN" altLang="en-US" dirty="0" smtClean="0"/>
              <a:t>台球的碰壁可认为类似于光的反射，需要做的就是计算碰前和碰后的方向</a:t>
            </a:r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altLang="zh-CN" dirty="0"/>
          </a:p>
        </p:txBody>
      </p:sp>
    </p:spTree>
    <p:extLst>
      <p:ext uri="{BB962C8B-B14F-4D97-AF65-F5344CB8AC3E}">
        <p14:creationId xmlns:p14="http://schemas.microsoft.com/office/powerpoint/2010/main" val="120511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3.7 </a:t>
            </a:r>
            <a:r>
              <a:rPr lang="zh-CN" altLang="en-US" dirty="0" smtClean="0"/>
              <a:t>台球问题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altLang="zh-CN" dirty="0"/>
          </a:p>
        </p:txBody>
      </p:sp>
      <p:pic>
        <p:nvPicPr>
          <p:cNvPr id="43010" name="Picture 2" descr="C:\Users\Administrator\Desktop\计算物理肖井华\第三章\S3.7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92896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67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3.7 </a:t>
            </a:r>
            <a:r>
              <a:rPr lang="zh-CN" altLang="en-US" dirty="0" smtClean="0"/>
              <a:t>台球问题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altLang="zh-CN" dirty="0"/>
          </a:p>
        </p:txBody>
      </p:sp>
      <p:pic>
        <p:nvPicPr>
          <p:cNvPr id="44034" name="Picture 2" descr="C:\Users\Administrator\Desktop\计算物理肖井华\第三章\S3.7.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52836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93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3.7 </a:t>
            </a:r>
            <a:r>
              <a:rPr lang="zh-CN" altLang="en-US" dirty="0" smtClean="0"/>
              <a:t>台球问题</a:t>
            </a:r>
            <a:endParaRPr lang="en-US" altLang="zh-CN" dirty="0" smtClean="0"/>
          </a:p>
          <a:p>
            <a:r>
              <a:rPr lang="zh-CN" altLang="en-US" dirty="0" smtClean="0"/>
              <a:t>庞加莱截面图显示两条线：即为</a:t>
            </a:r>
            <a:r>
              <a:rPr lang="en-US" altLang="zh-CN" dirty="0" err="1" smtClean="0"/>
              <a:t>vx</a:t>
            </a:r>
            <a:r>
              <a:rPr lang="zh-CN" altLang="en-US" dirty="0" smtClean="0"/>
              <a:t>的两种取值</a:t>
            </a:r>
            <a:endParaRPr lang="en-US" altLang="zh-CN" dirty="0" smtClean="0"/>
          </a:p>
          <a:p>
            <a:r>
              <a:rPr lang="zh-CN" altLang="en-US" dirty="0" smtClean="0"/>
              <a:t>考虑其他的台面形状，这个问题会变得有意思起来。</a:t>
            </a:r>
            <a:endParaRPr lang="en-US" altLang="zh-CN" dirty="0"/>
          </a:p>
          <a:p>
            <a:r>
              <a:rPr lang="zh-CN" altLang="en-US" dirty="0" smtClean="0"/>
              <a:t>首先考虑圆形台面，另一种不太明白是什么形状⊙</a:t>
            </a:r>
            <a:r>
              <a:rPr lang="en-US" altLang="zh-CN" dirty="0" smtClean="0"/>
              <a:t>﹏⊙b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altLang="zh-CN" dirty="0"/>
          </a:p>
        </p:txBody>
      </p:sp>
    </p:spTree>
    <p:extLst>
      <p:ext uri="{BB962C8B-B14F-4D97-AF65-F5344CB8AC3E}">
        <p14:creationId xmlns:p14="http://schemas.microsoft.com/office/powerpoint/2010/main" val="39289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3.7 </a:t>
            </a:r>
            <a:r>
              <a:rPr lang="zh-CN" altLang="en-US" dirty="0" smtClean="0"/>
              <a:t>台球问题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altLang="zh-CN" dirty="0"/>
          </a:p>
        </p:txBody>
      </p:sp>
      <p:pic>
        <p:nvPicPr>
          <p:cNvPr id="45058" name="Picture 2" descr="C:\Users\Administrator\Desktop\计算物理肖井华\第三章\S3.7.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636912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99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3.7 </a:t>
            </a:r>
            <a:r>
              <a:rPr lang="zh-CN" altLang="en-US" dirty="0" smtClean="0"/>
              <a:t>台球问题</a:t>
            </a:r>
            <a:endParaRPr lang="en-US" altLang="zh-CN" dirty="0" smtClean="0"/>
          </a:p>
          <a:p>
            <a:r>
              <a:rPr lang="zh-CN" altLang="en-US" dirty="0" smtClean="0"/>
              <a:t>在计算中添加一个</a:t>
            </a:r>
            <a:r>
              <a:rPr lang="en-US" altLang="zh-CN" dirty="0" smtClean="0"/>
              <a:t>α</a:t>
            </a:r>
            <a:r>
              <a:rPr lang="zh-CN" altLang="en-US" dirty="0" smtClean="0"/>
              <a:t>项以后轨迹就会变的混沌</a:t>
            </a:r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altLang="zh-CN" dirty="0"/>
          </a:p>
        </p:txBody>
      </p:sp>
      <p:pic>
        <p:nvPicPr>
          <p:cNvPr id="46082" name="Picture 2" descr="C:\Users\Administrator\Desktop\计算物理肖井华\第三章\S3.7.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34544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61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3.7 </a:t>
            </a:r>
            <a:r>
              <a:rPr lang="zh-CN" altLang="en-US" dirty="0" smtClean="0"/>
              <a:t>台球问题</a:t>
            </a:r>
            <a:endParaRPr lang="en-US" altLang="zh-CN" dirty="0" smtClean="0"/>
          </a:p>
          <a:p>
            <a:r>
              <a:rPr lang="zh-CN" altLang="en-US" dirty="0" smtClean="0"/>
              <a:t>结果不太符合</a:t>
            </a:r>
            <a:r>
              <a:rPr lang="en-US" altLang="zh-CN" dirty="0" smtClean="0"/>
              <a:t>……</a:t>
            </a:r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altLang="zh-CN" dirty="0"/>
          </a:p>
        </p:txBody>
      </p:sp>
      <p:pic>
        <p:nvPicPr>
          <p:cNvPr id="47106" name="Picture 2" descr="C:\Users\Administrator\Desktop\计算物理肖井华\第三章\S3.7.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904" y="2829898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21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3.7 </a:t>
            </a:r>
            <a:r>
              <a:rPr lang="zh-CN" altLang="en-US" dirty="0" smtClean="0"/>
              <a:t>频域的混沌和噪声</a:t>
            </a:r>
            <a:endParaRPr lang="en-US" altLang="zh-CN" dirty="0" smtClean="0"/>
          </a:p>
          <a:p>
            <a:r>
              <a:rPr lang="zh-CN" altLang="en-US" dirty="0" smtClean="0"/>
              <a:t>先从非线性摆的频域说起</a:t>
            </a:r>
            <a:endParaRPr lang="en-US" altLang="zh-CN" dirty="0" smtClean="0"/>
          </a:p>
          <a:p>
            <a:r>
              <a:rPr lang="zh-CN" altLang="en-US" dirty="0" smtClean="0"/>
              <a:t>在驱动力不同的时候，从频域看摆的行为一样可以得到类似于其它观察方法的结论。</a:t>
            </a:r>
            <a:endParaRPr lang="en-US" altLang="zh-CN" dirty="0" smtClean="0"/>
          </a:p>
          <a:p>
            <a:r>
              <a:rPr lang="zh-CN" altLang="en-US" dirty="0" smtClean="0"/>
              <a:t>当某个频率峰值较大时，其振动图像里必有此频率分量</a:t>
            </a:r>
            <a:endParaRPr lang="en-US" altLang="zh-CN" dirty="0" smtClean="0"/>
          </a:p>
          <a:p>
            <a:r>
              <a:rPr lang="zh-CN" altLang="en-US" dirty="0" smtClean="0"/>
              <a:t>正如周期一、周期二含有一个、两个峰值一样</a:t>
            </a:r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altLang="zh-CN" dirty="0"/>
          </a:p>
        </p:txBody>
      </p:sp>
    </p:spTree>
    <p:extLst>
      <p:ext uri="{BB962C8B-B14F-4D97-AF65-F5344CB8AC3E}">
        <p14:creationId xmlns:p14="http://schemas.microsoft.com/office/powerpoint/2010/main" val="324492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这一章从摆开始，到逻辑斯蒂映射到洛伦兹方程组，再到球的碰撞，从实际和模型两方面学习了混沌的成因和其行为</a:t>
            </a:r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擅长矩阵运算而不擅长迭代运算，因而仿真混沌系统，尤其是绘制倍周期分岔曲线时每一步计算量都很大，步长太短则耗时过长。因而，尽可能优化程序是快速绘制曲线的一大要求</a:t>
            </a:r>
            <a:endParaRPr lang="en-US" altLang="zh-CN" dirty="0" smtClean="0"/>
          </a:p>
          <a:p>
            <a:r>
              <a:rPr lang="zh-CN" altLang="en-US" dirty="0" smtClean="0"/>
              <a:t>这章好难</a:t>
            </a:r>
            <a:r>
              <a:rPr lang="en-US" altLang="zh-CN" dirty="0" smtClean="0"/>
              <a:t>……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altLang="zh-CN" dirty="0"/>
          </a:p>
        </p:txBody>
      </p:sp>
    </p:spTree>
    <p:extLst>
      <p:ext uri="{BB962C8B-B14F-4D97-AF65-F5344CB8AC3E}">
        <p14:creationId xmlns:p14="http://schemas.microsoft.com/office/powerpoint/2010/main" val="132556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Administrator\Desktop\计算物理肖井华\第三章\S3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884884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简谐运动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欧拉法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通过欧拉法近似数值求解单摆的微分方程</a:t>
            </a:r>
            <a:endParaRPr lang="en-US" altLang="zh-CN" dirty="0" smtClean="0"/>
          </a:p>
          <a:p>
            <a:r>
              <a:rPr lang="zh-CN" altLang="en-US" dirty="0" smtClean="0"/>
              <a:t>可以明显看出，数值解能量不守恒，振幅不断增加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7912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简谐运动</a:t>
            </a:r>
            <a:endParaRPr lang="en-US" altLang="zh-CN" dirty="0" smtClean="0"/>
          </a:p>
          <a:p>
            <a:r>
              <a:rPr lang="zh-CN" altLang="en-US" dirty="0" smtClean="0"/>
              <a:t>究其原因，是因为能量会随着迭代不断增加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为何欧拉法如此不精确，我们却用它处理前两章的问题呢？</a:t>
            </a:r>
            <a:endParaRPr lang="en-US" altLang="zh-CN" dirty="0" smtClean="0"/>
          </a:p>
          <a:p>
            <a:r>
              <a:rPr lang="zh-CN" altLang="en-US" dirty="0"/>
              <a:t>这是</a:t>
            </a:r>
            <a:r>
              <a:rPr lang="zh-CN" altLang="en-US" dirty="0" smtClean="0"/>
              <a:t>因为它对线性（非周期性运动）的分析误差较小，可以忽略不计</a:t>
            </a:r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987161"/>
              </p:ext>
            </p:extLst>
          </p:nvPr>
        </p:nvGraphicFramePr>
        <p:xfrm>
          <a:off x="899591" y="3140968"/>
          <a:ext cx="439481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1" name="Equation" r:id="rId3" imgW="2184120" imgH="393480" progId="Equation.DSMT4">
                  <p:embed/>
                </p:oleObj>
              </mc:Choice>
              <mc:Fallback>
                <p:oleObj name="Equation" r:id="rId3" imgW="21841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1" y="3140968"/>
                        <a:ext cx="439481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805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简谐运动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欧拉</a:t>
            </a:r>
            <a:r>
              <a:rPr lang="en-US" altLang="zh-CN" smtClean="0"/>
              <a:t>-</a:t>
            </a:r>
            <a:r>
              <a:rPr lang="zh-CN" altLang="en-US" smtClean="0"/>
              <a:t>克拉默法</a:t>
            </a:r>
            <a:endParaRPr lang="en-US" altLang="zh-CN" dirty="0" smtClean="0"/>
          </a:p>
          <a:p>
            <a:r>
              <a:rPr lang="zh-CN" altLang="en-US" dirty="0" smtClean="0"/>
              <a:t>那么有没有更好的数值求解办法呢？</a:t>
            </a:r>
            <a:endParaRPr lang="en-US" altLang="zh-CN" dirty="0" smtClean="0"/>
          </a:p>
          <a:p>
            <a:r>
              <a:rPr lang="zh-CN" altLang="en-US" dirty="0" smtClean="0"/>
              <a:t>当然有，可以参考我的附件“关于</a:t>
            </a:r>
            <a:r>
              <a:rPr lang="en-US" altLang="zh-CN" dirty="0" smtClean="0"/>
              <a:t>Euler</a:t>
            </a:r>
            <a:r>
              <a:rPr lang="zh-CN" altLang="en-US" dirty="0" smtClean="0"/>
              <a:t>”中的探讨。</a:t>
            </a:r>
            <a:r>
              <a:rPr lang="en-US" altLang="zh-CN" dirty="0" smtClean="0"/>
              <a:t>Euler-Cromer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Verlet</a:t>
            </a:r>
            <a:r>
              <a:rPr lang="zh-CN" altLang="en-US" dirty="0" smtClean="0"/>
              <a:t>法都可以很好地避免能量的不断增加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其原理如上式，通过两端对称逼近的方法求解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144849"/>
              </p:ext>
            </p:extLst>
          </p:nvPr>
        </p:nvGraphicFramePr>
        <p:xfrm>
          <a:off x="899592" y="4260365"/>
          <a:ext cx="3456384" cy="1256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9" name="Equation" r:id="rId3" imgW="1257300" imgH="457200" progId="Equation.DSMT4">
                  <p:embed/>
                </p:oleObj>
              </mc:Choice>
              <mc:Fallback>
                <p:oleObj name="Equation" r:id="rId3" imgW="12573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260365"/>
                        <a:ext cx="3456384" cy="12568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9736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</a:t>
            </a:r>
            <a:r>
              <a:rPr lang="en-US" altLang="zh-CN" dirty="0"/>
              <a:t>——</a:t>
            </a:r>
            <a:r>
              <a:rPr lang="zh-CN" altLang="en-US" dirty="0"/>
              <a:t>振动与混沌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简谐运动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欧拉</a:t>
            </a:r>
            <a:r>
              <a:rPr lang="en-US" altLang="zh-CN" dirty="0" smtClean="0"/>
              <a:t>-</a:t>
            </a:r>
            <a:r>
              <a:rPr lang="zh-CN" altLang="en-US" dirty="0" smtClean="0"/>
              <a:t>克拉默法</a:t>
            </a:r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9458" name="Picture 2" descr="C:\Users\Administrator\Desktop\计算物理肖井华\第三章\S3.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308" y="2276872"/>
            <a:ext cx="6123384" cy="459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32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E8F3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E8F3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13724</TotalTime>
  <Words>2356</Words>
  <Application>Microsoft Office PowerPoint</Application>
  <PresentationFormat>全屏显示(4:3)</PresentationFormat>
  <Paragraphs>239</Paragraphs>
  <Slides>58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58</vt:i4>
      </vt:variant>
    </vt:vector>
  </HeadingPairs>
  <TitlesOfParts>
    <vt:vector size="61" baseType="lpstr">
      <vt:lpstr>Office 主题​​</vt:lpstr>
      <vt:lpstr>Equation</vt:lpstr>
      <vt:lpstr>MathType 6.0 Equation</vt:lpstr>
      <vt:lpstr>  Computational Physics using with MATLAB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第三章——振动与混沌</vt:lpstr>
      <vt:lpstr>第三章——小结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Computational Physics using with MATLAB</dc:title>
  <dc:creator>chenke</dc:creator>
  <cp:lastModifiedBy>chenke</cp:lastModifiedBy>
  <cp:revision>261</cp:revision>
  <dcterms:created xsi:type="dcterms:W3CDTF">2015-08-22T07:47:28Z</dcterms:created>
  <dcterms:modified xsi:type="dcterms:W3CDTF">2015-10-13T03:49:49Z</dcterms:modified>
</cp:coreProperties>
</file>