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48604-E7D7-479E-A41A-CB3F9FDB7C31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79AB-865F-4D11-B0BB-BE0EC6C0A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C79AB-865F-4D11-B0BB-BE0EC6C0A5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2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65EA-C421-4DA9-B1E2-8F913DCCE6C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fr-FR" altLang="zh-CN" dirty="0"/>
              <a:t> Computational Physics using </a:t>
            </a:r>
            <a:r>
              <a:rPr lang="fr-FR" altLang="zh-CN" dirty="0" smtClean="0"/>
              <a:t>with </a:t>
            </a:r>
            <a:r>
              <a:rPr lang="fr-FR" altLang="zh-CN" sz="6700" dirty="0" smtClean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2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弹壳陨落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弹道与抛物线</a:t>
            </a:r>
            <a:endParaRPr lang="en-US" altLang="zh-CN" dirty="0"/>
          </a:p>
          <a:p>
            <a:r>
              <a:rPr lang="zh-CN" altLang="en-US" dirty="0" smtClean="0"/>
              <a:t>根据牛顿第二定律，可将该过程方程写为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第六</a:t>
            </a:r>
            <a:r>
              <a:rPr lang="zh-CN" altLang="en-US" dirty="0" smtClean="0"/>
              <a:t>章中将会涉及更为复杂的二元微分方程组求解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762654"/>
              </p:ext>
            </p:extLst>
          </p:nvPr>
        </p:nvGraphicFramePr>
        <p:xfrm>
          <a:off x="827584" y="2780928"/>
          <a:ext cx="1512168" cy="195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647640" imgH="838080" progId="Equation.DSMT4">
                  <p:embed/>
                </p:oleObj>
              </mc:Choice>
              <mc:Fallback>
                <p:oleObj name="Equation" r:id="rId3" imgW="6476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780928"/>
                        <a:ext cx="1512168" cy="195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79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弹壳陨落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弹道与抛物线</a:t>
            </a:r>
            <a:endParaRPr lang="en-US" altLang="zh-CN" dirty="0"/>
          </a:p>
          <a:p>
            <a:r>
              <a:rPr lang="zh-CN" altLang="en-US" dirty="0" smtClean="0"/>
              <a:t>通过一系列初等数学的简单求解，我们便可求得弹壳简单运动轨迹为一条抛物线</a:t>
            </a:r>
            <a:endParaRPr lang="zh-CN" altLang="en-US" dirty="0"/>
          </a:p>
          <a:p>
            <a:r>
              <a:rPr lang="zh-CN" altLang="en-US" dirty="0" smtClean="0"/>
              <a:t>然而，加入空气阻力后的模型变得复杂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其中速度量需要直角坐标系分解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70333"/>
              </p:ext>
            </p:extLst>
          </p:nvPr>
        </p:nvGraphicFramePr>
        <p:xfrm>
          <a:off x="899477" y="3789040"/>
          <a:ext cx="2160355" cy="66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825480" imgH="253800" progId="Equation.DSMT4">
                  <p:embed/>
                </p:oleObj>
              </mc:Choice>
              <mc:Fallback>
                <p:oleObj name="Equation" r:id="rId3" imgW="82548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77" y="3789040"/>
                        <a:ext cx="2160355" cy="663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67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istrator\Desktop\计算物理肖井华\第二章\S2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01" y="2564904"/>
            <a:ext cx="4622700" cy="34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弹壳陨落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弹道与抛物线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42" name="Picture 2" descr="C:\Users\Administrator\Desktop\计算物理肖井华\第二章\S2.2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" y="2609529"/>
            <a:ext cx="4506416" cy="33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7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弹壳陨落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弹道与抛物线</a:t>
            </a:r>
            <a:endParaRPr lang="en-US" altLang="zh-CN" dirty="0" smtClean="0"/>
          </a:p>
          <a:p>
            <a:r>
              <a:rPr lang="zh-CN" altLang="en-US" dirty="0" smtClean="0"/>
              <a:t>不仅有空气阻力问题，还有空气密度在不同海拔变化的问题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密度改变以后，空气阻力需要得到密度的修正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95168"/>
              </p:ext>
            </p:extLst>
          </p:nvPr>
        </p:nvGraphicFramePr>
        <p:xfrm>
          <a:off x="899592" y="3068960"/>
          <a:ext cx="1872208" cy="89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1066680" imgH="507960" progId="Equation.DSMT4">
                  <p:embed/>
                </p:oleObj>
              </mc:Choice>
              <mc:Fallback>
                <p:oleObj name="Equation" r:id="rId3" imgW="1066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3068960"/>
                        <a:ext cx="1872208" cy="89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2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旋转，球面影响以及其它</a:t>
            </a:r>
            <a:endParaRPr lang="en-US" altLang="zh-CN" dirty="0" smtClean="0"/>
          </a:p>
          <a:p>
            <a:r>
              <a:rPr lang="zh-CN" altLang="en-US" dirty="0" smtClean="0"/>
              <a:t>理想情况下棒球可以飞得再远一些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仍旧使用欧拉法进行数值近似</a:t>
            </a:r>
            <a:endParaRPr lang="en-US" altLang="zh-CN" dirty="0" smtClean="0"/>
          </a:p>
          <a:p>
            <a:r>
              <a:rPr lang="zh-CN" altLang="en-US" dirty="0" smtClean="0"/>
              <a:t>真空中棒球飞行距离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理想状态</a:t>
            </a:r>
            <a:endParaRPr lang="en-US" altLang="zh-CN" dirty="0" smtClean="0"/>
          </a:p>
          <a:p>
            <a:r>
              <a:rPr lang="zh-CN" altLang="en-US" dirty="0" smtClean="0"/>
              <a:t>空气阻力系数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与速度</a:t>
            </a:r>
            <a:r>
              <a:rPr lang="en-US" altLang="zh-CN" dirty="0" smtClean="0"/>
              <a:t>v</a:t>
            </a:r>
            <a:r>
              <a:rPr lang="zh-CN" altLang="en-US" dirty="0" smtClean="0"/>
              <a:t>存在联系</a:t>
            </a:r>
            <a:endParaRPr lang="en-US" altLang="zh-CN" dirty="0" smtClean="0"/>
          </a:p>
          <a:p>
            <a:r>
              <a:rPr lang="zh-CN" altLang="en-US" dirty="0" smtClean="0"/>
              <a:t>低速和高速情况下表现不同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缝线的光滑球面和实际球面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旋转，球面影响以及其它</a:t>
            </a:r>
            <a:endParaRPr lang="en-US" altLang="zh-CN" dirty="0" smtClean="0"/>
          </a:p>
          <a:p>
            <a:r>
              <a:rPr lang="zh-CN" altLang="en-US" dirty="0" smtClean="0"/>
              <a:t>空气阻力系数可由如下方程定量描述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此处</a:t>
            </a:r>
            <a:r>
              <a:rPr lang="en-US" altLang="zh-CN" dirty="0" err="1" smtClean="0"/>
              <a:t>Vd</a:t>
            </a:r>
            <a:r>
              <a:rPr lang="en-US" altLang="zh-CN" dirty="0" smtClean="0"/>
              <a:t>=35m/s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Δ=5m/s</a:t>
            </a:r>
          </a:p>
          <a:p>
            <a:r>
              <a:rPr lang="zh-CN" altLang="en-US" dirty="0"/>
              <a:t>加入</a:t>
            </a:r>
            <a:r>
              <a:rPr lang="zh-CN" altLang="en-US" dirty="0" smtClean="0"/>
              <a:t>了空气阻力的影响以后，结果明显更加符合实际球场边界大小了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57577"/>
              </p:ext>
            </p:extLst>
          </p:nvPr>
        </p:nvGraphicFramePr>
        <p:xfrm>
          <a:off x="899591" y="2708920"/>
          <a:ext cx="648895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2108160" imgH="444240" progId="Equation.DSMT4">
                  <p:embed/>
                </p:oleObj>
              </mc:Choice>
              <mc:Fallback>
                <p:oleObj name="Equation" r:id="rId3" imgW="2108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2708920"/>
                        <a:ext cx="6488950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78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旋转，球面影响以及其它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种影响：风向及风速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将风向的影响直角坐标分解并代入</a:t>
            </a:r>
            <a:endParaRPr lang="en-US" altLang="zh-CN" dirty="0" smtClean="0"/>
          </a:p>
          <a:p>
            <a:r>
              <a:rPr lang="zh-CN" altLang="en-US" dirty="0" smtClean="0"/>
              <a:t>微风就能改变球的轨迹，让本垒打变成长出界球</a:t>
            </a:r>
            <a:endParaRPr lang="en-US" altLang="zh-CN" dirty="0" smtClean="0"/>
          </a:p>
          <a:p>
            <a:r>
              <a:rPr lang="zh-CN" altLang="en-US" dirty="0"/>
              <a:t>著名</a:t>
            </a:r>
            <a:r>
              <a:rPr lang="zh-CN" altLang="en-US" dirty="0" smtClean="0"/>
              <a:t>的烛台球场（已弃用）因妖风著称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31353"/>
              </p:ext>
            </p:extLst>
          </p:nvPr>
        </p:nvGraphicFramePr>
        <p:xfrm>
          <a:off x="827584" y="2708920"/>
          <a:ext cx="55260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2057400" imgH="482400" progId="Equation.DSMT4">
                  <p:embed/>
                </p:oleObj>
              </mc:Choice>
              <mc:Fallback>
                <p:oleObj name="Equation" r:id="rId3" imgW="2057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708920"/>
                        <a:ext cx="5526087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41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旋转，球面影响以及其它</a:t>
            </a:r>
            <a:endParaRPr lang="en-US" altLang="zh-CN" dirty="0" smtClean="0"/>
          </a:p>
          <a:p>
            <a:r>
              <a:rPr lang="zh-CN" altLang="en-US" dirty="0" smtClean="0"/>
              <a:t>海拔高度（空气密度）对于轨迹的影响</a:t>
            </a:r>
            <a:endParaRPr lang="en-US" altLang="zh-CN" dirty="0" smtClean="0"/>
          </a:p>
          <a:p>
            <a:r>
              <a:rPr lang="zh-CN" altLang="en-US" dirty="0" smtClean="0"/>
              <a:t>在最高的丹佛地区的球场，同样情况下球能比在低海拔地区多飞</a:t>
            </a:r>
            <a:r>
              <a:rPr lang="en-US" altLang="zh-CN" dirty="0" smtClean="0"/>
              <a:t>31</a:t>
            </a:r>
            <a:r>
              <a:rPr lang="zh-CN" altLang="en-US" dirty="0" smtClean="0"/>
              <a:t>英尺</a:t>
            </a:r>
            <a:endParaRPr lang="en-US" altLang="zh-CN" dirty="0" smtClean="0"/>
          </a:p>
          <a:p>
            <a:r>
              <a:rPr lang="zh-CN" altLang="en-US" dirty="0" smtClean="0"/>
              <a:t>如果在科罗拉多的派克峰顶建球场，那球真的可以再多飞一会儿了！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38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r>
              <a:rPr lang="zh-CN" altLang="en-US" dirty="0"/>
              <a:t>讨论完打手的因素，我们再来研究投手的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球</a:t>
            </a:r>
            <a:r>
              <a:rPr lang="zh-CN" altLang="en-US" dirty="0"/>
              <a:t>的</a:t>
            </a:r>
            <a:r>
              <a:rPr lang="zh-CN" altLang="en-US" dirty="0" smtClean="0"/>
              <a:t>问题需要考虑两方面：球的旋转（与曲球相关）；在表面粗糙程度不同情况下的阻力（与蝴蝶球相关）</a:t>
            </a:r>
            <a:endParaRPr lang="en-US" altLang="zh-CN" dirty="0" smtClean="0"/>
          </a:p>
          <a:p>
            <a:r>
              <a:rPr lang="zh-CN" altLang="en-US" dirty="0" smtClean="0"/>
              <a:t>首先讨论曲线球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64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r>
              <a:rPr lang="zh-CN" altLang="en-US" dirty="0" smtClean="0"/>
              <a:t>空气阻力和速度平方正相关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著名</a:t>
            </a:r>
            <a:r>
              <a:rPr lang="zh-CN" altLang="en-US" dirty="0" smtClean="0"/>
              <a:t>的马格纳斯</a:t>
            </a:r>
            <a:r>
              <a:rPr lang="zh-CN" altLang="en-US" dirty="0"/>
              <a:t>效应：指在粘性不可压缩流体中运动的旋转圆柱受到举力的一种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r>
              <a:rPr lang="zh-CN" altLang="en-US" dirty="0" smtClean="0"/>
              <a:t>实际上就是球旋转方向的上下侧分别有角速度项的增减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45185"/>
              </p:ext>
            </p:extLst>
          </p:nvPr>
        </p:nvGraphicFramePr>
        <p:xfrm>
          <a:off x="971600" y="2780928"/>
          <a:ext cx="152296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596880" imgH="253800" progId="Equation.DSMT4">
                  <p:embed/>
                </p:oleObj>
              </mc:Choice>
              <mc:Fallback>
                <p:oleObj name="Equation" r:id="rId3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780928"/>
                        <a:ext cx="1522969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5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抛物运动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本章节考虑在大气中运动的、空气阻力等不可忽略的实体的运动情况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有问题仍旧通过常微分方程进行描述</a:t>
            </a:r>
            <a:endParaRPr lang="en-US" altLang="zh-CN" dirty="0" smtClean="0"/>
          </a:p>
          <a:p>
            <a:r>
              <a:rPr lang="zh-CN" altLang="en-US" dirty="0" smtClean="0"/>
              <a:t>通常此类问题无法取得解析解，但可通过计算机求得数值解</a:t>
            </a:r>
            <a:endParaRPr lang="en-US" altLang="zh-CN" dirty="0" smtClean="0"/>
          </a:p>
          <a:p>
            <a:r>
              <a:rPr lang="zh-CN" altLang="en-US" dirty="0" smtClean="0"/>
              <a:t>空气阻力很复杂，与很多因素有关</a:t>
            </a:r>
            <a:endParaRPr lang="en-US" altLang="zh-CN" dirty="0" smtClean="0"/>
          </a:p>
          <a:p>
            <a:r>
              <a:rPr lang="zh-CN" altLang="en-US" dirty="0" smtClean="0"/>
              <a:t>为何高尔夫球存在高尔夫球面的坑洼设计？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32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/>
          </a:p>
          <a:p>
            <a:r>
              <a:rPr lang="zh-CN" altLang="en-US" dirty="0" smtClean="0"/>
              <a:t>马格纳斯力</a:t>
            </a:r>
            <a:endParaRPr lang="en-US" altLang="zh-CN" dirty="0" smtClean="0"/>
          </a:p>
          <a:p>
            <a:r>
              <a:rPr lang="zh-CN" altLang="en-US" dirty="0" smtClean="0"/>
              <a:t>对于一般的曲球而言，马格纳斯力的影响大约为球自身重力的三分之一</a:t>
            </a:r>
            <a:endParaRPr lang="en-US" altLang="zh-CN" dirty="0" smtClean="0"/>
          </a:p>
          <a:p>
            <a:r>
              <a:rPr lang="zh-CN" altLang="en-US" dirty="0" smtClean="0"/>
              <a:t>以投球手和击球手为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轴，地面高度为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轴水平位移为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轴建系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89299"/>
              </p:ext>
            </p:extLst>
          </p:nvPr>
        </p:nvGraphicFramePr>
        <p:xfrm>
          <a:off x="2987824" y="2178497"/>
          <a:ext cx="1873442" cy="67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2178497"/>
                        <a:ext cx="1873442" cy="674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16935"/>
              </p:ext>
            </p:extLst>
          </p:nvPr>
        </p:nvGraphicFramePr>
        <p:xfrm>
          <a:off x="899592" y="4797152"/>
          <a:ext cx="768732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2793960" imgH="419040" progId="Equation.DSMT4">
                  <p:embed/>
                </p:oleObj>
              </mc:Choice>
              <mc:Fallback>
                <p:oleObj name="Equation" r:id="rId5" imgW="2793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4797152"/>
                        <a:ext cx="768732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7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266" name="Picture 2" descr="C:\Users\Administrator\Desktop\计算物理肖井华\第二章\S2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56" y="2132856"/>
            <a:ext cx="6252996" cy="468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7356" y="2132856"/>
            <a:ext cx="6252996" cy="46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r>
              <a:rPr lang="zh-CN" altLang="en-US" dirty="0" smtClean="0"/>
              <a:t>下面来讨论不转球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“蝴蝶球”</a:t>
            </a:r>
            <a:endParaRPr lang="en-US" altLang="zh-CN" dirty="0" smtClean="0"/>
          </a:p>
          <a:p>
            <a:r>
              <a:rPr lang="zh-CN" altLang="en-US" dirty="0" smtClean="0"/>
              <a:t>其特殊之处在于在空中两次变向，让打手难以捉摸其轨迹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个很好的不转球在飞向本垒垒包的过程中可能仅仅旋转半圈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52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istrator\Desktop\计算物理肖井华\第二章\S2.4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1" y="3246766"/>
            <a:ext cx="744046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r>
              <a:rPr lang="zh-CN" altLang="en-US" dirty="0" smtClean="0"/>
              <a:t>理想无旋球的偏转角度和后滞力与质量之比关系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31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2564904"/>
            <a:ext cx="5724128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棒球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投手的哲学，速球曲球和变轨</a:t>
            </a:r>
            <a:endParaRPr lang="en-US" altLang="zh-CN" dirty="0" smtClean="0"/>
          </a:p>
          <a:p>
            <a:r>
              <a:rPr lang="zh-CN" altLang="en-US" dirty="0" smtClean="0"/>
              <a:t>初始缝线位置不同，可致使不同变轨轨迹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7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高尔夫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高球球面不是玄学</a:t>
            </a:r>
            <a:endParaRPr lang="en-US" altLang="zh-CN" dirty="0" smtClean="0"/>
          </a:p>
          <a:p>
            <a:r>
              <a:rPr lang="zh-CN" altLang="en-US" dirty="0"/>
              <a:t>讨论</a:t>
            </a:r>
            <a:r>
              <a:rPr lang="zh-CN" altLang="en-US" dirty="0" smtClean="0"/>
              <a:t>完单车，弹壳，棒球后，我们用高尔夫来进行各种影响的汇总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高尔夫运动的方程满足上式（仅考虑</a:t>
            </a:r>
            <a:r>
              <a:rPr lang="en-US" altLang="zh-CN" dirty="0" smtClean="0"/>
              <a:t>x-</a:t>
            </a:r>
            <a:r>
              <a:rPr lang="en-US" altLang="zh-CN" dirty="0"/>
              <a:t>y</a:t>
            </a:r>
            <a:r>
              <a:rPr lang="zh-CN" altLang="en-US" dirty="0" smtClean="0"/>
              <a:t>方向），其中</a:t>
            </a:r>
            <a:r>
              <a:rPr lang="en-US" altLang="zh-CN" dirty="0" err="1" smtClean="0"/>
              <a:t>Fdrag</a:t>
            </a:r>
            <a:r>
              <a:rPr lang="zh-CN" altLang="en-US" dirty="0" smtClean="0"/>
              <a:t>由实验测得，与速度存在平方正比关系，但随着速度变化系数会发生改变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23858"/>
              </p:ext>
            </p:extLst>
          </p:nvPr>
        </p:nvGraphicFramePr>
        <p:xfrm>
          <a:off x="855951" y="3212976"/>
          <a:ext cx="782050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3251160" imgH="419040" progId="Equation.DSMT4">
                  <p:embed/>
                </p:oleObj>
              </mc:Choice>
              <mc:Fallback>
                <p:oleObj name="Equation" r:id="rId3" imgW="3251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951" y="3212976"/>
                        <a:ext cx="7820505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6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高尔夫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高球球面不是玄学</a:t>
            </a:r>
            <a:endParaRPr lang="en-US" altLang="zh-CN" dirty="0" smtClean="0"/>
          </a:p>
          <a:p>
            <a:r>
              <a:rPr lang="zh-CN" altLang="en-US" dirty="0" smtClean="0"/>
              <a:t>马格纳斯力的影响变得举足轻重，甚至在上升过程中大于重力的作用</a:t>
            </a:r>
            <a:endParaRPr lang="en-US" altLang="zh-CN" dirty="0" smtClean="0"/>
          </a:p>
          <a:p>
            <a:r>
              <a:rPr lang="zh-CN" altLang="en-US" dirty="0" smtClean="0"/>
              <a:t>假设角速度不变，则会发现其最远射程约在</a:t>
            </a:r>
            <a:r>
              <a:rPr lang="en-US" altLang="zh-CN" dirty="0" smtClean="0"/>
              <a:t>9°</a:t>
            </a:r>
            <a:r>
              <a:rPr lang="zh-CN" altLang="en-US" dirty="0" smtClean="0"/>
              <a:t>出现，远远不同于真空中抛物线的答案</a:t>
            </a:r>
            <a:endParaRPr lang="en-US" altLang="zh-CN" dirty="0" smtClean="0"/>
          </a:p>
          <a:p>
            <a:r>
              <a:rPr lang="zh-CN" altLang="en-US" dirty="0" smtClean="0"/>
              <a:t>假设没有旋转，则同样角度下球会少飞</a:t>
            </a:r>
            <a:r>
              <a:rPr lang="en-US" altLang="zh-CN" dirty="0" smtClean="0"/>
              <a:t>112m</a:t>
            </a:r>
            <a:r>
              <a:rPr lang="zh-CN" altLang="en-US" dirty="0" smtClean="0"/>
              <a:t>。巨大的差异可以看出马格纳斯力的重要影响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91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高尔夫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高球球面不是</a:t>
            </a:r>
            <a:r>
              <a:rPr lang="zh-CN" altLang="en-US" dirty="0" smtClean="0"/>
              <a:t>玄学</a:t>
            </a:r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图缺少参数，曲线与图例不太相符</a:t>
            </a:r>
            <a:endParaRPr lang="en-US" altLang="zh-CN" dirty="0" smtClean="0"/>
          </a:p>
        </p:txBody>
      </p:sp>
      <p:pic>
        <p:nvPicPr>
          <p:cNvPr id="14338" name="Picture 2" descr="C:\Users\Administrator\Desktop\计算物理肖井华\第二章\S2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 smtClean="0"/>
              <a:t>——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这一章简单学习了处理抛体运动的一些方法。由于书中参数并未完全给出，有些图像只得自己设定参数，仿照书上图像进行绘图。</a:t>
            </a:r>
            <a:endParaRPr lang="en-US" altLang="zh-CN" dirty="0" smtClean="0"/>
          </a:p>
          <a:p>
            <a:r>
              <a:rPr lang="zh-CN" altLang="en-US" smtClean="0"/>
              <a:t>在对一个物体运动建模时，需要考虑许许多多的力学因素。本章通过马格纳斯力、空气阻力以及空气密度等因素的讨论让我们学习了这一点。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5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自行车运动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与空气阻力斗争</a:t>
            </a:r>
            <a:endParaRPr lang="en-US" altLang="zh-CN" dirty="0" smtClean="0"/>
          </a:p>
          <a:p>
            <a:r>
              <a:rPr lang="zh-CN" altLang="en-US" dirty="0" smtClean="0"/>
              <a:t>推荐电影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苏格兰飞人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九十年代一小时记录的疯狂</a:t>
            </a:r>
            <a:endParaRPr lang="en-US" altLang="zh-CN" dirty="0" smtClean="0"/>
          </a:p>
          <a:p>
            <a:r>
              <a:rPr lang="zh-CN" altLang="en-US" dirty="0" smtClean="0"/>
              <a:t>空气动力学与自行车精髓孰是孰非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0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IMG_025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82" y="0"/>
            <a:ext cx="5763150" cy="68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自行车运动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与空气阻力斗争</a:t>
            </a:r>
            <a:endParaRPr lang="en-US" altLang="zh-CN" dirty="0" smtClean="0"/>
          </a:p>
          <a:p>
            <a:r>
              <a:rPr lang="zh-CN" altLang="en-US" dirty="0" smtClean="0"/>
              <a:t>牛顿第二定律：</a:t>
            </a:r>
            <a:r>
              <a:rPr lang="en-US" altLang="zh-CN" dirty="0" smtClean="0"/>
              <a:t>dv/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=F/m</a:t>
            </a:r>
          </a:p>
          <a:p>
            <a:r>
              <a:rPr lang="zh-CN" altLang="en-US" dirty="0" smtClean="0"/>
              <a:t>精英自行车选手可持续输出</a:t>
            </a:r>
            <a:r>
              <a:rPr lang="en-US" altLang="zh-CN" dirty="0" smtClean="0"/>
              <a:t>400W</a:t>
            </a:r>
            <a:r>
              <a:rPr lang="zh-CN" altLang="en-US" dirty="0" smtClean="0"/>
              <a:t>功率长达</a:t>
            </a:r>
            <a:r>
              <a:rPr lang="en-US" altLang="zh-CN" dirty="0" smtClean="0"/>
              <a:t>1h</a:t>
            </a:r>
            <a:r>
              <a:rPr lang="zh-CN" altLang="en-US" dirty="0" smtClean="0"/>
              <a:t>；场地选手可以在</a:t>
            </a:r>
            <a:r>
              <a:rPr lang="en-US" altLang="zh-CN" dirty="0" smtClean="0"/>
              <a:t>1min </a:t>
            </a:r>
            <a:r>
              <a:rPr lang="zh-CN" altLang="en-US" dirty="0" smtClean="0"/>
              <a:t>内持续输出</a:t>
            </a:r>
            <a:r>
              <a:rPr lang="en-US" altLang="zh-CN" dirty="0" smtClean="0"/>
              <a:t>750w</a:t>
            </a:r>
            <a:r>
              <a:rPr lang="zh-CN" altLang="en-US" dirty="0" smtClean="0"/>
              <a:t>功率；我能持续输出</a:t>
            </a:r>
            <a:r>
              <a:rPr lang="en-US" altLang="zh-CN" dirty="0" smtClean="0"/>
              <a:t>150w</a:t>
            </a:r>
            <a:r>
              <a:rPr lang="zh-CN" altLang="en-US" dirty="0" smtClean="0"/>
              <a:t>功率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6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自行车运动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与空气阻力斗争</a:t>
            </a:r>
            <a:endParaRPr lang="en-US" altLang="zh-CN" dirty="0" smtClean="0"/>
          </a:p>
          <a:p>
            <a:r>
              <a:rPr lang="zh-CN" altLang="en-US" dirty="0" smtClean="0"/>
              <a:t>能量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动率角度看牛顿第二定律：</a:t>
            </a:r>
            <a:r>
              <a:rPr lang="en-US" altLang="zh-CN" dirty="0" err="1" smtClean="0"/>
              <a:t>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=P</a:t>
            </a:r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匀速运动、匀加速运动</a:t>
            </a:r>
            <a:endParaRPr lang="en-US" altLang="zh-CN" dirty="0" smtClean="0"/>
          </a:p>
          <a:p>
            <a:r>
              <a:rPr lang="zh-CN" altLang="en-US" dirty="0" smtClean="0"/>
              <a:t>显然不适合自行车运动模型</a:t>
            </a:r>
            <a:endParaRPr lang="en-US" altLang="zh-CN" dirty="0" smtClean="0"/>
          </a:p>
          <a:p>
            <a:r>
              <a:rPr lang="zh-CN" altLang="en-US" dirty="0" smtClean="0"/>
              <a:t>空气阻力是所有阻力总和的</a:t>
            </a:r>
            <a:r>
              <a:rPr lang="en-US" altLang="zh-CN" dirty="0" smtClean="0"/>
              <a:t>99%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气体亦会移动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25330"/>
              </p:ext>
            </p:extLst>
          </p:nvPr>
        </p:nvGraphicFramePr>
        <p:xfrm>
          <a:off x="899591" y="2780928"/>
          <a:ext cx="250775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3" imgW="1130040" imgH="291960" progId="Equation.DSMT4">
                  <p:embed/>
                </p:oleObj>
              </mc:Choice>
              <mc:Fallback>
                <p:oleObj name="Equation" r:id="rId3" imgW="1130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2780928"/>
                        <a:ext cx="250775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69390"/>
              </p:ext>
            </p:extLst>
          </p:nvPr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76590"/>
              </p:ext>
            </p:extLst>
          </p:nvPr>
        </p:nvGraphicFramePr>
        <p:xfrm>
          <a:off x="899592" y="5085184"/>
          <a:ext cx="29487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7" imgW="1155600" imgH="253800" progId="Equation.DSMT4">
                  <p:embed/>
                </p:oleObj>
              </mc:Choice>
              <mc:Fallback>
                <p:oleObj name="Equation" r:id="rId7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5085184"/>
                        <a:ext cx="2948728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65818"/>
              </p:ext>
            </p:extLst>
          </p:nvPr>
        </p:nvGraphicFramePr>
        <p:xfrm>
          <a:off x="3995936" y="5085184"/>
          <a:ext cx="23762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936" y="5085184"/>
                        <a:ext cx="237626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19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自行车运动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与空气阻力斗争</a:t>
            </a:r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得出阻力（系数）的最终计算式</a:t>
            </a:r>
            <a:endParaRPr lang="en-US" altLang="zh-CN" dirty="0" smtClean="0"/>
          </a:p>
          <a:p>
            <a:r>
              <a:rPr lang="zh-CN" altLang="en-US" dirty="0" smtClean="0"/>
              <a:t>最好的空气阻力测定方法是风洞测试</a:t>
            </a:r>
            <a:endParaRPr lang="en-US" altLang="zh-CN" dirty="0" smtClean="0"/>
          </a:p>
          <a:p>
            <a:r>
              <a:rPr lang="zh-CN" altLang="en-US" dirty="0" smtClean="0"/>
              <a:t>将阻力系数带入匀加速运动公式即可得出实际情况公式，在此不表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13977"/>
              </p:ext>
            </p:extLst>
          </p:nvPr>
        </p:nvGraphicFramePr>
        <p:xfrm>
          <a:off x="827088" y="2133600"/>
          <a:ext cx="20685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133600"/>
                        <a:ext cx="2068512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44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自行车运动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与空气阻力斗争</a:t>
            </a:r>
            <a:endParaRPr lang="en-US" altLang="zh-CN" dirty="0" smtClean="0"/>
          </a:p>
          <a:p>
            <a:r>
              <a:rPr lang="zh-CN" altLang="en-US" dirty="0" smtClean="0"/>
              <a:t>车手典型迎风面积为</a:t>
            </a:r>
            <a:r>
              <a:rPr lang="en-US" altLang="zh-CN" dirty="0" smtClean="0"/>
              <a:t>A=0.33m</a:t>
            </a:r>
            <a:r>
              <a:rPr lang="en-US" altLang="zh-CN" baseline="30000" dirty="0" smtClean="0"/>
              <a:t>2</a:t>
            </a:r>
          </a:p>
          <a:p>
            <a:r>
              <a:rPr lang="zh-CN" altLang="en-US" dirty="0" smtClean="0"/>
              <a:t>大</a:t>
            </a:r>
            <a:r>
              <a:rPr lang="zh-CN" altLang="en-US" dirty="0"/>
              <a:t>组骑</a:t>
            </a:r>
            <a:r>
              <a:rPr lang="zh-CN" altLang="en-US" dirty="0" smtClean="0"/>
              <a:t>行的好处、空气动力学大法好、</a:t>
            </a:r>
            <a:r>
              <a:rPr lang="en-US" altLang="zh-CN" dirty="0" err="1" smtClean="0"/>
              <a:t>Venge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ViAS</a:t>
            </a:r>
            <a:r>
              <a:rPr lang="en-US" altLang="zh-CN" dirty="0" smtClean="0"/>
              <a:t> 40KM</a:t>
            </a:r>
            <a:r>
              <a:rPr lang="zh-CN" altLang="en-US" dirty="0" smtClean="0"/>
              <a:t>节省</a:t>
            </a:r>
            <a:r>
              <a:rPr lang="en-US" altLang="zh-CN" dirty="0" smtClean="0"/>
              <a:t>120s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4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——</a:t>
            </a:r>
            <a:r>
              <a:rPr lang="zh-CN" altLang="en-US" dirty="0"/>
              <a:t>抛物运动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自行车运动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与空气阻力斗争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1266" name="Picture 2" descr="C:\Users\Administrator\Desktop\计算物理肖井华\第二章\S2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708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1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5145</TotalTime>
  <Words>1250</Words>
  <Application>Microsoft Office PowerPoint</Application>
  <PresentationFormat>全屏显示(4:3)</PresentationFormat>
  <Paragraphs>138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主题​​</vt:lpstr>
      <vt:lpstr>Equation</vt:lpstr>
      <vt:lpstr>  Computational Physics using with MATLAB</vt:lpstr>
      <vt:lpstr>第二章——抛物运动</vt:lpstr>
      <vt:lpstr>第二章——抛物运动</vt:lpstr>
      <vt:lpstr>PowerPoint 演示文稿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第二章——抛物运动</vt:lpstr>
      <vt:lpstr>第二章——小结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Computational Physics using with MATLAB</dc:title>
  <dc:creator>chenke</dc:creator>
  <cp:lastModifiedBy>chenke</cp:lastModifiedBy>
  <cp:revision>115</cp:revision>
  <dcterms:created xsi:type="dcterms:W3CDTF">2015-08-22T07:47:28Z</dcterms:created>
  <dcterms:modified xsi:type="dcterms:W3CDTF">2015-10-06T14:29:19Z</dcterms:modified>
</cp:coreProperties>
</file>