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71" r:id="rId3"/>
    <p:sldId id="272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57" r:id="rId12"/>
    <p:sldId id="258" r:id="rId13"/>
    <p:sldId id="267" r:id="rId14"/>
    <p:sldId id="266" r:id="rId15"/>
    <p:sldId id="269" r:id="rId16"/>
    <p:sldId id="268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nren Zhang" initials="RZ" lastIdx="1" clrIdx="0">
    <p:extLst>
      <p:ext uri="{19B8F6BF-5375-455C-9EA6-DF929625EA0E}">
        <p15:presenceInfo xmlns:p15="http://schemas.microsoft.com/office/powerpoint/2012/main" userId="S-1-5-21-1614895754-1935655697-725345543-10893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>
        <p:scale>
          <a:sx n="65" d="100"/>
          <a:sy n="65" d="100"/>
        </p:scale>
        <p:origin x="710" y="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7AAA-7B5B-49EE-8718-BD43263B307C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DF65-22C7-455D-90F8-DCEFC86E4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4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7AAA-7B5B-49EE-8718-BD43263B307C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DF65-22C7-455D-90F8-DCEFC86E4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7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7AAA-7B5B-49EE-8718-BD43263B307C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DF65-22C7-455D-90F8-DCEFC86E4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2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7AAA-7B5B-49EE-8718-BD43263B307C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DF65-22C7-455D-90F8-DCEFC86E4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7AAA-7B5B-49EE-8718-BD43263B307C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DF65-22C7-455D-90F8-DCEFC86E4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6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7AAA-7B5B-49EE-8718-BD43263B307C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DF65-22C7-455D-90F8-DCEFC86E4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7AAA-7B5B-49EE-8718-BD43263B307C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DF65-22C7-455D-90F8-DCEFC86E4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6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7AAA-7B5B-49EE-8718-BD43263B307C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DF65-22C7-455D-90F8-DCEFC86E4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9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7AAA-7B5B-49EE-8718-BD43263B307C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DF65-22C7-455D-90F8-DCEFC86E4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6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7AAA-7B5B-49EE-8718-BD43263B307C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DF65-22C7-455D-90F8-DCEFC86E4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7AAA-7B5B-49EE-8718-BD43263B307C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DF65-22C7-455D-90F8-DCEFC86E4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9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D7AAA-7B5B-49EE-8718-BD43263B307C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ADF65-22C7-455D-90F8-DCEFC86E4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8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Recitation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Lego+</a:t>
            </a:r>
            <a:r>
              <a:rPr lang="en-US" dirty="0" err="1"/>
              <a:t>Compilation</a:t>
            </a:r>
            <a:r>
              <a:rPr lang="en-US" altLang="zh-CN" dirty="0" err="1"/>
              <a:t>+Makefile</a:t>
            </a:r>
            <a:endParaRPr lang="en-US" altLang="zh-CN" dirty="0"/>
          </a:p>
          <a:p>
            <a:r>
              <a:rPr lang="en-US" dirty="0"/>
              <a:t>Runren Zhang, </a:t>
            </a:r>
            <a:r>
              <a:rPr lang="en-US" dirty="0" err="1"/>
              <a:t>Bingyu</a:t>
            </a:r>
            <a:r>
              <a:rPr lang="en-US" dirty="0"/>
              <a:t> Lan</a:t>
            </a:r>
          </a:p>
        </p:txBody>
      </p:sp>
    </p:spTree>
    <p:extLst>
      <p:ext uri="{BB962C8B-B14F-4D97-AF65-F5344CB8AC3E}">
        <p14:creationId xmlns:p14="http://schemas.microsoft.com/office/powerpoint/2010/main" val="2387822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compilation process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62" y="1805781"/>
            <a:ext cx="11101875" cy="3058319"/>
          </a:xfrm>
        </p:spPr>
      </p:pic>
      <p:sp>
        <p:nvSpPr>
          <p:cNvPr id="3" name="TextBox 2"/>
          <p:cNvSpPr txBox="1"/>
          <p:nvPr/>
        </p:nvSpPr>
        <p:spPr>
          <a:xfrm>
            <a:off x="9191297" y="4269171"/>
            <a:ext cx="1166648" cy="370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.a, .so</a:t>
            </a:r>
          </a:p>
        </p:txBody>
      </p:sp>
    </p:spTree>
    <p:extLst>
      <p:ext uri="{BB962C8B-B14F-4D97-AF65-F5344CB8AC3E}">
        <p14:creationId xmlns:p14="http://schemas.microsoft.com/office/powerpoint/2010/main" val="3273785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=&gt; </a:t>
            </a:r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Targets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0070C0"/>
                </a:solidFill>
              </a:rPr>
              <a:t>dependencies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TAB</a:t>
            </a:r>
            <a:r>
              <a:rPr lang="en-US" sz="2400" dirty="0"/>
              <a:t>   rules</a:t>
            </a:r>
          </a:p>
          <a:p>
            <a:endParaRPr lang="en-US" sz="2400" dirty="0"/>
          </a:p>
          <a:p>
            <a:r>
              <a:rPr lang="en-US" sz="2400" dirty="0"/>
              <a:t>Take 020_rect as example:</a:t>
            </a:r>
          </a:p>
          <a:p>
            <a:r>
              <a:rPr lang="en-US" sz="2400" dirty="0">
                <a:solidFill>
                  <a:srgbClr val="C00000"/>
                </a:solidFill>
              </a:rPr>
              <a:t>rectangle</a:t>
            </a:r>
            <a:r>
              <a:rPr lang="en-US" sz="2400" dirty="0"/>
              <a:t>: </a:t>
            </a:r>
            <a:r>
              <a:rPr lang="en-US" sz="2400" dirty="0" err="1">
                <a:solidFill>
                  <a:srgbClr val="0070C0"/>
                </a:solidFill>
              </a:rPr>
              <a:t>rectangle.c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/>
              <a:t>	</a:t>
            </a:r>
            <a:r>
              <a:rPr lang="en-US" sz="2400" dirty="0" err="1"/>
              <a:t>gcc</a:t>
            </a:r>
            <a:r>
              <a:rPr lang="en-US" sz="2400" dirty="0"/>
              <a:t> -o </a:t>
            </a:r>
            <a:r>
              <a:rPr lang="en-US" sz="2400" dirty="0">
                <a:solidFill>
                  <a:srgbClr val="C00000"/>
                </a:solidFill>
              </a:rPr>
              <a:t>rectangle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-pedantic -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std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=gnu99 -Wall -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Werror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70C0"/>
                </a:solidFill>
              </a:rPr>
              <a:t>rectangle.c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1143000" y="4201785"/>
            <a:ext cx="628650" cy="27622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81143" y="4815489"/>
            <a:ext cx="1114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</a:rPr>
              <a:t>FLAGS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296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952500"/>
            <a:ext cx="5676900" cy="4191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850" y="952500"/>
            <a:ext cx="5553075" cy="40862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49042" y="221734"/>
            <a:ext cx="39796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-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</a:rPr>
              <a:t>std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=gnu99 -Wall -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</a:rPr>
              <a:t>Werror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896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.o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7724"/>
            <a:ext cx="10386848" cy="517109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Take 020_rect as example:</a:t>
            </a:r>
          </a:p>
          <a:p>
            <a:r>
              <a:rPr lang="en-US" sz="2400" dirty="0">
                <a:solidFill>
                  <a:srgbClr val="C00000"/>
                </a:solidFill>
              </a:rPr>
              <a:t>polygon: </a:t>
            </a:r>
            <a:r>
              <a:rPr lang="en-US" sz="2400" dirty="0" err="1">
                <a:solidFill>
                  <a:srgbClr val="0070C0"/>
                </a:solidFill>
              </a:rPr>
              <a:t>main.o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rectangle</a:t>
            </a:r>
            <a:r>
              <a:rPr lang="en-US" sz="2400" dirty="0" err="1">
                <a:solidFill>
                  <a:srgbClr val="0070C0"/>
                </a:solidFill>
              </a:rPr>
              <a:t>.o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edge.o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point.o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/>
              <a:t>	</a:t>
            </a:r>
            <a:r>
              <a:rPr lang="en-US" sz="2400" dirty="0" err="1"/>
              <a:t>gcc</a:t>
            </a:r>
            <a:r>
              <a:rPr lang="en-US" sz="2400" dirty="0"/>
              <a:t> -o </a:t>
            </a:r>
            <a:r>
              <a:rPr lang="en-US" sz="2400" dirty="0">
                <a:solidFill>
                  <a:srgbClr val="C00000"/>
                </a:solidFill>
              </a:rPr>
              <a:t>polygon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-pedantic -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std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=gnu99 -Wall -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Werror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70C0"/>
                </a:solidFill>
              </a:rPr>
              <a:t>main.o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rectangle</a:t>
            </a:r>
            <a:r>
              <a:rPr lang="en-US" sz="2400" dirty="0" err="1">
                <a:solidFill>
                  <a:srgbClr val="0070C0"/>
                </a:solidFill>
              </a:rPr>
              <a:t>.o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edge.o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point.o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 err="1">
                <a:solidFill>
                  <a:srgbClr val="C00000"/>
                </a:solidFill>
              </a:rPr>
              <a:t>main.o</a:t>
            </a:r>
            <a:r>
              <a:rPr lang="en-US" sz="2400" dirty="0"/>
              <a:t>: </a:t>
            </a:r>
            <a:r>
              <a:rPr lang="en-US" sz="2400" dirty="0" err="1">
                <a:solidFill>
                  <a:srgbClr val="0070C0"/>
                </a:solidFill>
              </a:rPr>
              <a:t>main.c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rectangle.h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edge.h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point.h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/>
              <a:t>	</a:t>
            </a:r>
            <a:r>
              <a:rPr lang="en-US" sz="2400" dirty="0" err="1"/>
              <a:t>gcc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-pedantic -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std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=gnu99 -Wall -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Werror</a:t>
            </a:r>
            <a:r>
              <a:rPr lang="en-US" sz="2400" dirty="0"/>
              <a:t> -c  </a:t>
            </a:r>
            <a:r>
              <a:rPr lang="en-US" sz="2400" dirty="0" err="1">
                <a:solidFill>
                  <a:srgbClr val="0070C0"/>
                </a:solidFill>
              </a:rPr>
              <a:t>main.c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 err="1">
                <a:solidFill>
                  <a:srgbClr val="C00000"/>
                </a:solidFill>
              </a:rPr>
              <a:t>rectangle</a:t>
            </a:r>
            <a:r>
              <a:rPr lang="en-US" sz="2400" dirty="0" err="1">
                <a:solidFill>
                  <a:srgbClr val="C00000"/>
                </a:solidFill>
              </a:rPr>
              <a:t>.o</a:t>
            </a:r>
            <a:r>
              <a:rPr lang="en-US" sz="2400" dirty="0"/>
              <a:t>: </a:t>
            </a:r>
            <a:r>
              <a:rPr lang="en-US" sz="2400" dirty="0" err="1">
                <a:solidFill>
                  <a:srgbClr val="0070C0"/>
                </a:solidFill>
              </a:rPr>
              <a:t>rectangle</a:t>
            </a:r>
            <a:r>
              <a:rPr lang="en-US" sz="2400" dirty="0" err="1">
                <a:solidFill>
                  <a:srgbClr val="0070C0"/>
                </a:solidFill>
              </a:rPr>
              <a:t>.c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rectangle</a:t>
            </a:r>
            <a:r>
              <a:rPr lang="en-US" sz="2400" dirty="0" err="1">
                <a:solidFill>
                  <a:srgbClr val="0070C0"/>
                </a:solidFill>
              </a:rPr>
              <a:t>.h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edge.h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point.h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/>
              <a:t>	</a:t>
            </a:r>
            <a:r>
              <a:rPr lang="en-US" sz="2400" dirty="0" err="1"/>
              <a:t>gcc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-pedantic -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std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=gnu99 -Wall -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Werror</a:t>
            </a:r>
            <a:r>
              <a:rPr lang="en-US" sz="2400" dirty="0"/>
              <a:t> -c </a:t>
            </a:r>
            <a:r>
              <a:rPr lang="en-US" sz="2400" dirty="0" err="1">
                <a:solidFill>
                  <a:srgbClr val="0070C0"/>
                </a:solidFill>
              </a:rPr>
              <a:t>rectangle</a:t>
            </a:r>
            <a:r>
              <a:rPr lang="en-US" sz="2400" dirty="0" err="1">
                <a:solidFill>
                  <a:srgbClr val="0070C0"/>
                </a:solidFill>
              </a:rPr>
              <a:t>.c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altLang="zh-CN" sz="2400" dirty="0" err="1">
                <a:solidFill>
                  <a:srgbClr val="C00000"/>
                </a:solidFill>
              </a:rPr>
              <a:t>edg</a:t>
            </a:r>
            <a:r>
              <a:rPr lang="en-US" sz="2400" dirty="0" err="1">
                <a:solidFill>
                  <a:srgbClr val="C00000"/>
                </a:solidFill>
              </a:rPr>
              <a:t>e.o</a:t>
            </a:r>
            <a:r>
              <a:rPr lang="en-US" sz="2400" dirty="0"/>
              <a:t>: </a:t>
            </a:r>
            <a:r>
              <a:rPr lang="en-US" sz="2400" dirty="0" err="1">
                <a:solidFill>
                  <a:srgbClr val="0070C0"/>
                </a:solidFill>
              </a:rPr>
              <a:t>edge.c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edge.h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point.h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/>
              <a:t>	</a:t>
            </a:r>
            <a:r>
              <a:rPr lang="en-US" sz="2400" dirty="0" err="1"/>
              <a:t>gcc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-pedantic -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std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=gnu99 -Wall -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Werror</a:t>
            </a:r>
            <a:r>
              <a:rPr lang="en-US" sz="2400" dirty="0"/>
              <a:t> -c  </a:t>
            </a:r>
            <a:r>
              <a:rPr lang="en-US" sz="2400" dirty="0" err="1">
                <a:solidFill>
                  <a:srgbClr val="0070C0"/>
                </a:solidFill>
              </a:rPr>
              <a:t>edge.c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altLang="zh-CN" sz="2400" dirty="0" err="1">
                <a:solidFill>
                  <a:srgbClr val="C00000"/>
                </a:solidFill>
              </a:rPr>
              <a:t>point</a:t>
            </a:r>
            <a:r>
              <a:rPr lang="en-US" sz="2400" dirty="0" err="1">
                <a:solidFill>
                  <a:srgbClr val="C00000"/>
                </a:solidFill>
              </a:rPr>
              <a:t>.o</a:t>
            </a:r>
            <a:r>
              <a:rPr lang="en-US" sz="2400" dirty="0"/>
              <a:t>: </a:t>
            </a:r>
            <a:r>
              <a:rPr lang="en-US" sz="2400" dirty="0" err="1">
                <a:solidFill>
                  <a:srgbClr val="0070C0"/>
                </a:solidFill>
              </a:rPr>
              <a:t>point.c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point.h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/>
              <a:t>	</a:t>
            </a:r>
            <a:r>
              <a:rPr lang="en-US" sz="2400" dirty="0" err="1"/>
              <a:t>gcc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-pedantic -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std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=gnu99 -Wall -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Werror</a:t>
            </a:r>
            <a:r>
              <a:rPr lang="en-US" sz="2400" dirty="0"/>
              <a:t> -c  </a:t>
            </a:r>
            <a:r>
              <a:rPr lang="en-US" sz="2400" dirty="0" err="1">
                <a:solidFill>
                  <a:srgbClr val="0070C0"/>
                </a:solidFill>
              </a:rPr>
              <a:t>point.c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1158765" y="3537741"/>
            <a:ext cx="628650" cy="27622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158765" y="2371394"/>
            <a:ext cx="628650" cy="27622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58765" y="4423112"/>
            <a:ext cx="628650" cy="27622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158765" y="5170370"/>
            <a:ext cx="628650" cy="27622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158765" y="6053239"/>
            <a:ext cx="628650" cy="27622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524124" y="1800208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Link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92455" y="2823287"/>
            <a:ext cx="2888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Compile+Assemble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592455" y="3852436"/>
            <a:ext cx="2888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Compile+Assemble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592455" y="5469436"/>
            <a:ext cx="2888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Compile+Assemble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592455" y="4731723"/>
            <a:ext cx="2888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Compile+Assemble</a:t>
            </a:r>
            <a:endParaRPr lang="en-US" sz="24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3011710" y="2978976"/>
            <a:ext cx="3541485" cy="464458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82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.o files (U</a:t>
            </a:r>
            <a:r>
              <a:rPr lang="en-US" altLang="zh-CN" dirty="0"/>
              <a:t>sing the variable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7724"/>
            <a:ext cx="10386848" cy="517109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CC=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gcc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CFLAGS = -pedantic -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std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=gnu99 -Wall -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Werror</a:t>
            </a:r>
            <a:r>
              <a:rPr lang="en-US" sz="2400" dirty="0"/>
              <a:t> 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polygon: </a:t>
            </a:r>
            <a:r>
              <a:rPr lang="en-US" sz="2400" dirty="0" err="1">
                <a:solidFill>
                  <a:srgbClr val="0070C0"/>
                </a:solidFill>
              </a:rPr>
              <a:t>main.o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rectangle</a:t>
            </a:r>
            <a:r>
              <a:rPr lang="en-US" sz="2400" dirty="0" err="1">
                <a:solidFill>
                  <a:srgbClr val="0070C0"/>
                </a:solidFill>
              </a:rPr>
              <a:t>.o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edge.o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point.o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$(CC)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$(CFLAG) </a:t>
            </a:r>
            <a:r>
              <a:rPr lang="en-US" sz="2400" dirty="0"/>
              <a:t>-o </a:t>
            </a:r>
            <a:r>
              <a:rPr lang="en-US" sz="2400" dirty="0">
                <a:solidFill>
                  <a:srgbClr val="C00000"/>
                </a:solidFill>
              </a:rPr>
              <a:t>polygon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70C0"/>
                </a:solidFill>
              </a:rPr>
              <a:t>main.o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rectangle</a:t>
            </a:r>
            <a:r>
              <a:rPr lang="en-US" sz="2400" dirty="0" err="1">
                <a:solidFill>
                  <a:srgbClr val="0070C0"/>
                </a:solidFill>
              </a:rPr>
              <a:t>.o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edge.o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point.o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 err="1">
                <a:solidFill>
                  <a:srgbClr val="C00000"/>
                </a:solidFill>
              </a:rPr>
              <a:t>main.o</a:t>
            </a:r>
            <a:r>
              <a:rPr lang="en-US" sz="2400" dirty="0"/>
              <a:t>: </a:t>
            </a:r>
            <a:r>
              <a:rPr lang="en-US" sz="2400" dirty="0" err="1">
                <a:solidFill>
                  <a:srgbClr val="0070C0"/>
                </a:solidFill>
              </a:rPr>
              <a:t>main.c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rectangle.h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edge.h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point.h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$(CC)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$(CFLAG) </a:t>
            </a:r>
            <a:r>
              <a:rPr lang="en-US" sz="2400" dirty="0"/>
              <a:t>-c  </a:t>
            </a:r>
            <a:r>
              <a:rPr lang="en-US" sz="2400" dirty="0" err="1">
                <a:solidFill>
                  <a:srgbClr val="0070C0"/>
                </a:solidFill>
              </a:rPr>
              <a:t>main.c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 err="1">
                <a:solidFill>
                  <a:srgbClr val="C00000"/>
                </a:solidFill>
              </a:rPr>
              <a:t>rectangle</a:t>
            </a:r>
            <a:r>
              <a:rPr lang="en-US" sz="2400" dirty="0" err="1">
                <a:solidFill>
                  <a:srgbClr val="C00000"/>
                </a:solidFill>
              </a:rPr>
              <a:t>.o</a:t>
            </a:r>
            <a:r>
              <a:rPr lang="en-US" sz="2400" dirty="0"/>
              <a:t>: </a:t>
            </a:r>
            <a:r>
              <a:rPr lang="en-US" sz="2400" dirty="0" err="1">
                <a:solidFill>
                  <a:srgbClr val="0070C0"/>
                </a:solidFill>
              </a:rPr>
              <a:t>rectangle</a:t>
            </a:r>
            <a:r>
              <a:rPr lang="en-US" sz="2400" dirty="0" err="1">
                <a:solidFill>
                  <a:srgbClr val="0070C0"/>
                </a:solidFill>
              </a:rPr>
              <a:t>.c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rectangle</a:t>
            </a:r>
            <a:r>
              <a:rPr lang="en-US" sz="2400" dirty="0" err="1">
                <a:solidFill>
                  <a:srgbClr val="0070C0"/>
                </a:solidFill>
              </a:rPr>
              <a:t>.h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edge.h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point.h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$(CC)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$(CFLAG)</a:t>
            </a:r>
            <a:r>
              <a:rPr lang="en-US" sz="2400" dirty="0"/>
              <a:t> -c </a:t>
            </a:r>
            <a:r>
              <a:rPr lang="en-US" sz="2400" dirty="0" err="1">
                <a:solidFill>
                  <a:srgbClr val="0070C0"/>
                </a:solidFill>
              </a:rPr>
              <a:t>rectangle</a:t>
            </a:r>
            <a:r>
              <a:rPr lang="en-US" sz="2400" dirty="0" err="1">
                <a:solidFill>
                  <a:srgbClr val="0070C0"/>
                </a:solidFill>
              </a:rPr>
              <a:t>.c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altLang="zh-CN" sz="2400" dirty="0" err="1">
                <a:solidFill>
                  <a:srgbClr val="C00000"/>
                </a:solidFill>
              </a:rPr>
              <a:t>edg</a:t>
            </a:r>
            <a:r>
              <a:rPr lang="en-US" sz="2400" dirty="0" err="1">
                <a:solidFill>
                  <a:srgbClr val="C00000"/>
                </a:solidFill>
              </a:rPr>
              <a:t>e.o</a:t>
            </a:r>
            <a:r>
              <a:rPr lang="en-US" sz="2400" dirty="0"/>
              <a:t>: </a:t>
            </a:r>
            <a:r>
              <a:rPr lang="en-US" sz="2400" dirty="0" err="1">
                <a:solidFill>
                  <a:srgbClr val="0070C0"/>
                </a:solidFill>
              </a:rPr>
              <a:t>edge.c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edge.h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point.h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$(CC)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$(CFLAG)</a:t>
            </a:r>
            <a:r>
              <a:rPr lang="en-US" sz="2400" dirty="0"/>
              <a:t> -c  </a:t>
            </a:r>
            <a:r>
              <a:rPr lang="en-US" sz="2400" dirty="0" err="1">
                <a:solidFill>
                  <a:srgbClr val="0070C0"/>
                </a:solidFill>
              </a:rPr>
              <a:t>edge.c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altLang="zh-CN" sz="2400" dirty="0" err="1">
                <a:solidFill>
                  <a:srgbClr val="C00000"/>
                </a:solidFill>
              </a:rPr>
              <a:t>point</a:t>
            </a:r>
            <a:r>
              <a:rPr lang="en-US" sz="2400" dirty="0" err="1">
                <a:solidFill>
                  <a:srgbClr val="C00000"/>
                </a:solidFill>
              </a:rPr>
              <a:t>.o</a:t>
            </a:r>
            <a:r>
              <a:rPr lang="en-US" sz="2400" dirty="0"/>
              <a:t>: </a:t>
            </a:r>
            <a:r>
              <a:rPr lang="en-US" sz="2400" dirty="0" err="1">
                <a:solidFill>
                  <a:srgbClr val="0070C0"/>
                </a:solidFill>
              </a:rPr>
              <a:t>point.c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point.h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$(CC)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$(CFLAG)</a:t>
            </a:r>
            <a:r>
              <a:rPr lang="en-US" sz="2400" dirty="0"/>
              <a:t> -c  </a:t>
            </a:r>
            <a:r>
              <a:rPr lang="en-US" sz="2400" dirty="0" err="1">
                <a:solidFill>
                  <a:srgbClr val="0070C0"/>
                </a:solidFill>
              </a:rPr>
              <a:t>point.c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6574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Multiple .o files (U</a:t>
            </a:r>
            <a:r>
              <a:rPr lang="en-US" altLang="zh-CN" sz="4000" dirty="0"/>
              <a:t>sing the pattern substitution</a:t>
            </a:r>
            <a:r>
              <a:rPr lang="en-US" sz="4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7724"/>
            <a:ext cx="10386848" cy="517109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CC=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gcc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CFLAGS = -pedantic -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std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=gnu99 -Wall -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Werror</a:t>
            </a:r>
            <a:r>
              <a:rPr lang="en-US" sz="2400" dirty="0"/>
              <a:t>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SRCS = $(wildcard *.c)</a:t>
            </a:r>
            <a:endParaRPr lang="en-US" sz="2400" dirty="0"/>
          </a:p>
          <a:p>
            <a:r>
              <a:rPr lang="en-US" sz="2400" dirty="0">
                <a:solidFill>
                  <a:srgbClr val="0070C0"/>
                </a:solidFill>
              </a:rPr>
              <a:t>OBJS=$(</a:t>
            </a:r>
            <a:r>
              <a:rPr lang="en-US" sz="2400" dirty="0" err="1">
                <a:solidFill>
                  <a:srgbClr val="0070C0"/>
                </a:solidFill>
              </a:rPr>
              <a:t>patsubst</a:t>
            </a:r>
            <a:r>
              <a:rPr lang="en-US" sz="2400" dirty="0">
                <a:solidFill>
                  <a:srgbClr val="0070C0"/>
                </a:solidFill>
              </a:rPr>
              <a:t> %.c, %.o, $(SRCS))</a:t>
            </a:r>
          </a:p>
          <a:p>
            <a:r>
              <a:rPr lang="en-US" sz="2400" dirty="0">
                <a:solidFill>
                  <a:srgbClr val="C00000"/>
                </a:solidFill>
              </a:rPr>
              <a:t>polygon: </a:t>
            </a:r>
            <a:r>
              <a:rPr lang="en-US" sz="2400" dirty="0">
                <a:solidFill>
                  <a:srgbClr val="0070C0"/>
                </a:solidFill>
              </a:rPr>
              <a:t>$(OBJS)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$(CC)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$(CFLAG) </a:t>
            </a:r>
            <a:r>
              <a:rPr lang="en-US" sz="2400" dirty="0"/>
              <a:t>-o </a:t>
            </a:r>
            <a:r>
              <a:rPr lang="en-US" sz="2400" dirty="0">
                <a:solidFill>
                  <a:srgbClr val="C00000"/>
                </a:solidFill>
              </a:rPr>
              <a:t>polygon</a:t>
            </a:r>
            <a:r>
              <a:rPr lang="en-US" sz="2400" dirty="0"/>
              <a:t> $</a:t>
            </a:r>
            <a:r>
              <a:rPr lang="en-US" sz="2400" dirty="0">
                <a:solidFill>
                  <a:srgbClr val="0070C0"/>
                </a:solidFill>
              </a:rPr>
              <a:t>(OBJS)</a:t>
            </a:r>
          </a:p>
          <a:p>
            <a:r>
              <a:rPr lang="en-US" sz="2400" dirty="0">
                <a:solidFill>
                  <a:srgbClr val="C00000"/>
                </a:solidFill>
              </a:rPr>
              <a:t>%.o: </a:t>
            </a:r>
            <a:r>
              <a:rPr lang="en-US" sz="2400" dirty="0">
                <a:solidFill>
                  <a:srgbClr val="0070C0"/>
                </a:solidFill>
              </a:rPr>
              <a:t>%.c </a:t>
            </a:r>
            <a:r>
              <a:rPr lang="en-US" sz="2400" dirty="0" err="1">
                <a:solidFill>
                  <a:srgbClr val="0070C0"/>
                </a:solidFill>
              </a:rPr>
              <a:t>rectangle.h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edge.h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point.h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$(CC)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$(CFLAG) </a:t>
            </a:r>
            <a:r>
              <a:rPr lang="en-US" sz="2400" dirty="0"/>
              <a:t>-c  </a:t>
            </a:r>
            <a:r>
              <a:rPr lang="en-US" sz="2400" dirty="0">
                <a:solidFill>
                  <a:srgbClr val="0070C0"/>
                </a:solidFill>
              </a:rPr>
              <a:t>$&lt;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3376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.PHONY: clean</a:t>
            </a:r>
          </a:p>
          <a:p>
            <a:r>
              <a:rPr lang="en-US" dirty="0"/>
              <a:t>clean:</a:t>
            </a:r>
          </a:p>
          <a:p>
            <a:r>
              <a:rPr lang="en-US" dirty="0"/>
              <a:t>      </a:t>
            </a:r>
            <a:r>
              <a:rPr lang="en-US" dirty="0" err="1"/>
              <a:t>rm</a:t>
            </a:r>
            <a:r>
              <a:rPr lang="en-US" dirty="0"/>
              <a:t> –f polygon *.o *.c~ *.h~</a:t>
            </a:r>
          </a:p>
          <a:p>
            <a:endParaRPr lang="en-US" dirty="0"/>
          </a:p>
          <a:p>
            <a:r>
              <a:rPr lang="en-US" dirty="0"/>
              <a:t>Called by instruction: make clean</a:t>
            </a:r>
          </a:p>
        </p:txBody>
      </p:sp>
    </p:spTree>
    <p:extLst>
      <p:ext uri="{BB962C8B-B14F-4D97-AF65-F5344CB8AC3E}">
        <p14:creationId xmlns:p14="http://schemas.microsoft.com/office/powerpoint/2010/main" val="1871379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46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LEGO 1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8200" y="2058194"/>
            <a:ext cx="5181600" cy="38862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Count from 1 [inclusive] to N [inclusive], call each number </a:t>
            </a:r>
            <a:r>
              <a:rPr lang="en-US" dirty="0" err="1"/>
              <a:t>i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If (</a:t>
            </a:r>
            <a:r>
              <a:rPr lang="en-US" dirty="0" err="1"/>
              <a:t>i</a:t>
            </a:r>
            <a:r>
              <a:rPr lang="en-US" dirty="0"/>
              <a:t> + N is even) </a:t>
            </a:r>
            <a:br>
              <a:rPr lang="en-US" dirty="0"/>
            </a:br>
            <a:r>
              <a:rPr lang="en-US" dirty="0"/>
              <a:t>Place a 2x2 C1 block with its lower left corner at (3*</a:t>
            </a:r>
            <a:r>
              <a:rPr lang="en-US" dirty="0" err="1"/>
              <a:t>i</a:t>
            </a:r>
            <a:r>
              <a:rPr lang="en-US" dirty="0"/>
              <a:t>, 2*i+1) </a:t>
            </a:r>
          </a:p>
          <a:p>
            <a:pPr lvl="1"/>
            <a:r>
              <a:rPr lang="en-US" dirty="0"/>
              <a:t>Otherwise </a:t>
            </a:r>
            <a:br>
              <a:rPr lang="en-US" dirty="0"/>
            </a:br>
            <a:r>
              <a:rPr lang="en-US" dirty="0"/>
              <a:t>Place a 4x2 C2 block with its lower left corner at (3*i+1, 2*</a:t>
            </a:r>
            <a:r>
              <a:rPr lang="en-US" dirty="0" err="1"/>
              <a:t>i</a:t>
            </a:r>
            <a:r>
              <a:rPr lang="en-US" dirty="0"/>
              <a:t>) such that the long end is vertical </a:t>
            </a:r>
          </a:p>
        </p:txBody>
      </p:sp>
    </p:spTree>
    <p:extLst>
      <p:ext uri="{BB962C8B-B14F-4D97-AF65-F5344CB8AC3E}">
        <p14:creationId xmlns:p14="http://schemas.microsoft.com/office/powerpoint/2010/main" val="854144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LEGO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Count from 1 [inclusive] to N [inclusive], call each number </a:t>
            </a:r>
            <a:r>
              <a:rPr lang="en-US" dirty="0" err="1"/>
              <a:t>i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If (</a:t>
            </a:r>
            <a:r>
              <a:rPr lang="en-US" dirty="0" err="1"/>
              <a:t>i</a:t>
            </a:r>
            <a:r>
              <a:rPr lang="en-US" dirty="0"/>
              <a:t> &gt;= N/2) </a:t>
            </a:r>
            <a:br>
              <a:rPr lang="en-US" dirty="0"/>
            </a:br>
            <a:r>
              <a:rPr lang="en-US" dirty="0"/>
              <a:t>Place a 4x2 C1 block with its lower left corner at (2*(i-1), i+2) w/ the long end vertical </a:t>
            </a:r>
          </a:p>
          <a:p>
            <a:pPr lvl="1"/>
            <a:r>
              <a:rPr lang="en-US" dirty="0"/>
              <a:t>Otherwise </a:t>
            </a:r>
            <a:br>
              <a:rPr lang="en-US" dirty="0"/>
            </a:br>
            <a:r>
              <a:rPr lang="en-US" dirty="0"/>
              <a:t>Place a 4x2 C2 block with its lower left corner at (2*(i-1), 2*</a:t>
            </a:r>
            <a:r>
              <a:rPr lang="en-US" dirty="0" err="1"/>
              <a:t>i</a:t>
            </a:r>
            <a:r>
              <a:rPr lang="en-US" dirty="0"/>
              <a:t>) w/ the long end vertical 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8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635754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compilation process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62" y="1805781"/>
            <a:ext cx="11101875" cy="3058319"/>
          </a:xfrm>
        </p:spPr>
      </p:pic>
    </p:spTree>
    <p:extLst>
      <p:ext uri="{BB962C8B-B14F-4D97-AF65-F5344CB8AC3E}">
        <p14:creationId xmlns:p14="http://schemas.microsoft.com/office/powerpoint/2010/main" val="3162198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Preprocessor: Header Files and Defines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6431"/>
            <a:ext cx="3438525" cy="2905125"/>
          </a:xfrm>
        </p:spPr>
      </p:pic>
      <p:grpSp>
        <p:nvGrpSpPr>
          <p:cNvPr id="7" name="Group 6"/>
          <p:cNvGrpSpPr/>
          <p:nvPr/>
        </p:nvGrpSpPr>
        <p:grpSpPr>
          <a:xfrm>
            <a:off x="5067300" y="1926431"/>
            <a:ext cx="5783262" cy="2571750"/>
            <a:chOff x="5067300" y="1926431"/>
            <a:chExt cx="5783262" cy="25717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8437" y="1926431"/>
              <a:ext cx="5572125" cy="2571750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>
              <a:off x="5067300" y="1926431"/>
              <a:ext cx="3937000" cy="35956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77461" y="1987060"/>
            <a:ext cx="31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77461" y="2385992"/>
            <a:ext cx="31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239733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Header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Function prototypes </a:t>
            </a:r>
            <a:r>
              <a:rPr lang="en-US" dirty="0"/>
              <a:t>(take </a:t>
            </a:r>
            <a:r>
              <a:rPr lang="en-US" b="1" dirty="0"/>
              <a:t>/</a:t>
            </a:r>
            <a:r>
              <a:rPr lang="en-US" b="1" dirty="0" err="1"/>
              <a:t>usr</a:t>
            </a:r>
            <a:r>
              <a:rPr lang="en-US" b="1" dirty="0"/>
              <a:t>/include/</a:t>
            </a:r>
            <a:r>
              <a:rPr lang="en-US" b="1" dirty="0" err="1"/>
              <a:t>stdio.h</a:t>
            </a:r>
            <a:r>
              <a:rPr lang="en-US" b="1" dirty="0"/>
              <a:t> </a:t>
            </a:r>
            <a:r>
              <a:rPr lang="en-US" dirty="0"/>
              <a:t>as example)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Advantage: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2343150"/>
            <a:ext cx="9048750" cy="39052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3914775" y="2808287"/>
            <a:ext cx="5581650" cy="1843086"/>
            <a:chOff x="4130675" y="2963864"/>
            <a:chExt cx="5581650" cy="184308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0675" y="2997200"/>
              <a:ext cx="5581650" cy="1809750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>
              <a:off x="4254500" y="2963864"/>
              <a:ext cx="3403600" cy="3302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4909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437" y="2477294"/>
            <a:ext cx="5514975" cy="600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Header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 Macro definitions </a:t>
            </a:r>
            <a:r>
              <a:rPr lang="en-US" dirty="0"/>
              <a:t>(take </a:t>
            </a:r>
            <a:r>
              <a:rPr lang="en-US" b="1" dirty="0"/>
              <a:t>/</a:t>
            </a:r>
            <a:r>
              <a:rPr lang="en-US" b="1" dirty="0" err="1"/>
              <a:t>usr</a:t>
            </a:r>
            <a:r>
              <a:rPr lang="en-US" b="1" dirty="0"/>
              <a:t>/include/</a:t>
            </a:r>
            <a:r>
              <a:rPr lang="en-US" b="1" dirty="0" err="1"/>
              <a:t>limits.h</a:t>
            </a:r>
            <a:r>
              <a:rPr lang="en-US" b="1" dirty="0"/>
              <a:t> </a:t>
            </a:r>
            <a:r>
              <a:rPr lang="en-US" dirty="0"/>
              <a:t>as example)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Advantage:	1. Easy to change; 2. More readable; 3. Portability</a:t>
            </a:r>
          </a:p>
        </p:txBody>
      </p:sp>
    </p:spTree>
    <p:extLst>
      <p:ext uri="{BB962C8B-B14F-4D97-AF65-F5344CB8AC3E}">
        <p14:creationId xmlns:p14="http://schemas.microsoft.com/office/powerpoint/2010/main" val="1110152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Header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 Type declarations </a:t>
            </a:r>
            <a:r>
              <a:rPr lang="en-US" dirty="0"/>
              <a:t>(take </a:t>
            </a:r>
            <a:r>
              <a:rPr lang="en-US" b="1" dirty="0"/>
              <a:t>/</a:t>
            </a:r>
            <a:r>
              <a:rPr lang="en-US" b="1" dirty="0" err="1"/>
              <a:t>usr</a:t>
            </a:r>
            <a:r>
              <a:rPr lang="en-US" b="1" dirty="0"/>
              <a:t>/include/</a:t>
            </a:r>
            <a:r>
              <a:rPr lang="en-US" altLang="zh-CN" b="1" dirty="0" err="1"/>
              <a:t>stdint</a:t>
            </a:r>
            <a:r>
              <a:rPr lang="en-US" b="1" dirty="0" err="1"/>
              <a:t>.h</a:t>
            </a:r>
            <a:r>
              <a:rPr lang="en-US" b="1" dirty="0"/>
              <a:t> </a:t>
            </a:r>
            <a:r>
              <a:rPr lang="en-US" dirty="0"/>
              <a:t>as example)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Advantage:	 specifically defined type</a:t>
            </a:r>
          </a:p>
          <a:p>
            <a:endParaRPr lang="en-US" altLang="zh-C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737" y="2781300"/>
            <a:ext cx="57245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95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0016"/>
            <a:ext cx="10515600" cy="1325563"/>
          </a:xfrm>
        </p:spPr>
        <p:txBody>
          <a:bodyPr/>
          <a:lstStyle/>
          <a:p>
            <a:r>
              <a:rPr lang="en-US" dirty="0"/>
              <a:t>The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1875"/>
            <a:ext cx="1409700" cy="586499"/>
          </a:xfrm>
        </p:spPr>
        <p:txBody>
          <a:bodyPr/>
          <a:lstStyle/>
          <a:p>
            <a:r>
              <a:rPr lang="en-US" dirty="0"/>
              <a:t>Tip 1: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1181976"/>
            <a:ext cx="3733800" cy="191452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247900" y="3416629"/>
            <a:ext cx="3638550" cy="3248025"/>
            <a:chOff x="7896225" y="1635125"/>
            <a:chExt cx="3638550" cy="32480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3375" y="1635125"/>
              <a:ext cx="3524250" cy="381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6225" y="2016125"/>
              <a:ext cx="3638550" cy="2867025"/>
            </a:xfrm>
            <a:prstGeom prst="rect">
              <a:avLst/>
            </a:prstGeom>
          </p:spPr>
        </p:pic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3153815"/>
            <a:ext cx="1409700" cy="586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Tip 2: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834" y="545745"/>
            <a:ext cx="3724275" cy="36957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6311134" y="545745"/>
            <a:ext cx="1409700" cy="586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Tip 3: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834" y="4942325"/>
            <a:ext cx="3686175" cy="1419225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6311134" y="4437393"/>
            <a:ext cx="1409700" cy="586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Tip 4: </a:t>
            </a:r>
          </a:p>
        </p:txBody>
      </p:sp>
    </p:spTree>
    <p:extLst>
      <p:ext uri="{BB962C8B-B14F-4D97-AF65-F5344CB8AC3E}">
        <p14:creationId xmlns:p14="http://schemas.microsoft.com/office/powerpoint/2010/main" val="624989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324</Words>
  <Application>Microsoft Office PowerPoint</Application>
  <PresentationFormat>宽屏</PresentationFormat>
  <Paragraphs>91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Arial</vt:lpstr>
      <vt:lpstr>Calibri</vt:lpstr>
      <vt:lpstr>Calibri Light</vt:lpstr>
      <vt:lpstr>Office Theme</vt:lpstr>
      <vt:lpstr>Recitation</vt:lpstr>
      <vt:lpstr>LEGO 1</vt:lpstr>
      <vt:lpstr>LEGO 2</vt:lpstr>
      <vt:lpstr>The compilation process</vt:lpstr>
      <vt:lpstr>The Preprocessor: Header Files and Defines</vt:lpstr>
      <vt:lpstr>Header Files</vt:lpstr>
      <vt:lpstr>Header Files</vt:lpstr>
      <vt:lpstr>Header Files</vt:lpstr>
      <vt:lpstr>The compiler</vt:lpstr>
      <vt:lpstr>The compilation process</vt:lpstr>
      <vt:lpstr>Command line =&gt; Makefile</vt:lpstr>
      <vt:lpstr>PowerPoint 演示文稿</vt:lpstr>
      <vt:lpstr>Multiple .o files</vt:lpstr>
      <vt:lpstr>Multiple .o files (Using the variable)</vt:lpstr>
      <vt:lpstr>Multiple .o files (Using the pattern substitution)</vt:lpstr>
      <vt:lpstr>clean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</dc:title>
  <dc:creator>Runren Zhang</dc:creator>
  <cp:lastModifiedBy>张润人</cp:lastModifiedBy>
  <cp:revision>168</cp:revision>
  <dcterms:created xsi:type="dcterms:W3CDTF">2017-09-07T17:56:54Z</dcterms:created>
  <dcterms:modified xsi:type="dcterms:W3CDTF">2017-09-08T03:32:14Z</dcterms:modified>
</cp:coreProperties>
</file>