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303" r:id="rId3"/>
    <p:sldId id="304" r:id="rId4"/>
    <p:sldId id="305" r:id="rId5"/>
    <p:sldId id="306" r:id="rId6"/>
    <p:sldId id="307" r:id="rId7"/>
    <p:sldId id="308" r:id="rId8"/>
    <p:sldId id="309" r:id="rId9"/>
    <p:sldId id="310" r:id="rId10"/>
    <p:sldId id="311" r:id="rId11"/>
    <p:sldId id="314" r:id="rId12"/>
    <p:sldId id="312" r:id="rId13"/>
    <p:sldId id="313" r:id="rId14"/>
    <p:sldId id="315" r:id="rId15"/>
    <p:sldId id="316" r:id="rId16"/>
    <p:sldId id="317" r:id="rId17"/>
    <p:sldId id="271" r:id="rId18"/>
    <p:sldId id="298" r:id="rId19"/>
    <p:sldId id="299" r:id="rId20"/>
    <p:sldId id="274" r:id="rId21"/>
    <p:sldId id="300" r:id="rId22"/>
    <p:sldId id="275" r:id="rId23"/>
    <p:sldId id="276" r:id="rId24"/>
    <p:sldId id="277" r:id="rId25"/>
    <p:sldId id="301" r:id="rId26"/>
    <p:sldId id="278" r:id="rId27"/>
    <p:sldId id="302" r:id="rId28"/>
    <p:sldId id="292"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nren Zhang" initials="RZ" lastIdx="1" clrIdx="0">
    <p:extLst>
      <p:ext uri="{19B8F6BF-5375-455C-9EA6-DF929625EA0E}">
        <p15:presenceInfo xmlns:p15="http://schemas.microsoft.com/office/powerpoint/2012/main" userId="S-1-5-21-1614895754-1935655697-725345543-10893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50" d="100"/>
          <a:sy n="50" d="100"/>
        </p:scale>
        <p:origin x="720" y="2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7D7AAA-7B5B-49EE-8718-BD43263B307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83824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35877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48592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9102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7D7AAA-7B5B-49EE-8718-BD43263B307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67876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7D7AAA-7B5B-49EE-8718-BD43263B307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4018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7D7AAA-7B5B-49EE-8718-BD43263B307C}"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16328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7D7AAA-7B5B-49EE-8718-BD43263B307C}"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41179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D7AAA-7B5B-49EE-8718-BD43263B307C}"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422416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7AAA-7B5B-49EE-8718-BD43263B307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8196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7AAA-7B5B-49EE-8718-BD43263B307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178409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D7AAA-7B5B-49EE-8718-BD43263B307C}" type="datetimeFigureOut">
              <a:rPr lang="en-US" smtClean="0"/>
              <a:t>10/12/2017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ADF65-22C7-455D-90F8-DCEFC86E4FE4}" type="slidenum">
              <a:rPr lang="en-US" smtClean="0"/>
              <a:t>‹#›</a:t>
            </a:fld>
            <a:endParaRPr lang="en-US"/>
          </a:p>
        </p:txBody>
      </p:sp>
    </p:spTree>
    <p:extLst>
      <p:ext uri="{BB962C8B-B14F-4D97-AF65-F5344CB8AC3E}">
        <p14:creationId xmlns:p14="http://schemas.microsoft.com/office/powerpoint/2010/main" val="209398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Recitation</a:t>
            </a:r>
            <a:endParaRPr lang="en-US" dirty="0"/>
          </a:p>
        </p:txBody>
      </p:sp>
      <p:sp>
        <p:nvSpPr>
          <p:cNvPr id="3" name="Subtitle 2"/>
          <p:cNvSpPr>
            <a:spLocks noGrp="1"/>
          </p:cNvSpPr>
          <p:nvPr>
            <p:ph type="subTitle" idx="1"/>
          </p:nvPr>
        </p:nvSpPr>
        <p:spPr/>
        <p:txBody>
          <a:bodyPr/>
          <a:lstStyle/>
          <a:p>
            <a:r>
              <a:rPr lang="en-US" smtClean="0"/>
              <a:t>Class+Reference+Overloading+</a:t>
            </a:r>
            <a:r>
              <a:rPr lang="en-US" altLang="zh-CN" smtClean="0"/>
              <a:t>Constructor+Destructor+Object</a:t>
            </a:r>
            <a:r>
              <a:rPr lang="en-US" altLang="zh-CN" smtClean="0"/>
              <a:t>Copying</a:t>
            </a:r>
            <a:endParaRPr lang="en-US" altLang="zh-CN" dirty="0"/>
          </a:p>
          <a:p>
            <a:r>
              <a:rPr lang="en-US" dirty="0"/>
              <a:t>Runren Zhang, </a:t>
            </a:r>
            <a:r>
              <a:rPr lang="en-US" dirty="0" err="1"/>
              <a:t>Bingyu</a:t>
            </a:r>
            <a:r>
              <a:rPr lang="en-US" dirty="0"/>
              <a:t> Lan</a:t>
            </a:r>
          </a:p>
        </p:txBody>
      </p:sp>
    </p:spTree>
    <p:extLst>
      <p:ext uri="{BB962C8B-B14F-4D97-AF65-F5344CB8AC3E}">
        <p14:creationId xmlns:p14="http://schemas.microsoft.com/office/powerpoint/2010/main" val="2387822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 References to Pointers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437233" cy="4351338"/>
          </a:xfrm>
        </p:spPr>
      </p:pic>
      <p:sp>
        <p:nvSpPr>
          <p:cNvPr id="5" name="TextBox 4"/>
          <p:cNvSpPr txBox="1"/>
          <p:nvPr/>
        </p:nvSpPr>
        <p:spPr>
          <a:xfrm>
            <a:off x="6667500" y="1930400"/>
            <a:ext cx="4572000" cy="2862322"/>
          </a:xfrm>
          <a:prstGeom prst="rect">
            <a:avLst/>
          </a:prstGeom>
          <a:noFill/>
        </p:spPr>
        <p:txBody>
          <a:bodyPr wrap="square" rtlCol="0">
            <a:spAutoFit/>
          </a:bodyPr>
          <a:lstStyle/>
          <a:p>
            <a:r>
              <a:rPr lang="en-US" dirty="0" smtClean="0"/>
              <a:t>2 exceptions when translate reference-based code to pointer-based directly fails:</a:t>
            </a:r>
          </a:p>
          <a:p>
            <a:pPr marL="285750" indent="-285750">
              <a:buFont typeface="Arial" panose="020B0604020202020204" pitchFamily="34" charset="0"/>
              <a:buChar char="•"/>
            </a:pPr>
            <a:r>
              <a:rPr lang="en-US" dirty="0" err="1" smtClean="0"/>
              <a:t>const</a:t>
            </a:r>
            <a:r>
              <a:rPr lang="en-US" dirty="0" smtClean="0"/>
              <a:t> reference may be initialized from something that is not an </a:t>
            </a:r>
            <a:r>
              <a:rPr lang="en-US" dirty="0" err="1" smtClean="0"/>
              <a:t>lvalue</a:t>
            </a:r>
            <a:r>
              <a:rPr lang="en-US" dirty="0" smtClean="0"/>
              <a:t>: </a:t>
            </a:r>
          </a:p>
          <a:p>
            <a:pPr marL="742950" lvl="1" indent="-285750">
              <a:buFont typeface="Arial" panose="020B0604020202020204" pitchFamily="34" charset="0"/>
              <a:buChar char="•"/>
            </a:pPr>
            <a:r>
              <a:rPr lang="en-US" dirty="0" err="1" smtClean="0"/>
              <a:t>const</a:t>
            </a:r>
            <a:r>
              <a:rPr lang="en-US" dirty="0" smtClean="0"/>
              <a:t> </a:t>
            </a:r>
            <a:r>
              <a:rPr lang="en-US" dirty="0" err="1" smtClean="0"/>
              <a:t>int</a:t>
            </a:r>
            <a:r>
              <a:rPr lang="en-US" dirty="0" smtClean="0"/>
              <a:t> &amp; x = 3;</a:t>
            </a:r>
          </a:p>
          <a:p>
            <a:pPr marL="285750" indent="-285750">
              <a:buFont typeface="Arial" panose="020B0604020202020204" pitchFamily="34" charset="0"/>
              <a:buChar char="•"/>
            </a:pPr>
            <a:r>
              <a:rPr lang="en-US" altLang="zh-CN" dirty="0" smtClean="0"/>
              <a:t>Pointers and references are distinct types:</a:t>
            </a:r>
          </a:p>
          <a:p>
            <a:pPr marL="742950" lvl="1" indent="-285750">
              <a:buFont typeface="Arial" panose="020B0604020202020204" pitchFamily="34" charset="0"/>
              <a:buChar char="•"/>
            </a:pPr>
            <a:r>
              <a:rPr lang="en-US" dirty="0" smtClean="0"/>
              <a:t>Can define an operator which operates on two references, but not on two pointers.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51178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a:t>
            </a:r>
          </a:p>
        </p:txBody>
      </p:sp>
      <p:sp>
        <p:nvSpPr>
          <p:cNvPr id="3" name="Text Placeholder 2"/>
          <p:cNvSpPr>
            <a:spLocks noGrp="1"/>
          </p:cNvSpPr>
          <p:nvPr>
            <p:ph type="body" idx="1"/>
          </p:nvPr>
        </p:nvSpPr>
        <p:spPr/>
        <p:txBody>
          <a:bodyPr/>
          <a:lstStyle/>
          <a:p>
            <a:r>
              <a:rPr lang="en-US" altLang="zh-CN" dirty="0" smtClean="0"/>
              <a:t>Declarations</a:t>
            </a:r>
            <a:endParaRPr lang="en-US" dirty="0"/>
          </a:p>
        </p:txBody>
      </p:sp>
      <p:sp>
        <p:nvSpPr>
          <p:cNvPr id="5" name="Text Placeholder 4"/>
          <p:cNvSpPr>
            <a:spLocks noGrp="1"/>
          </p:cNvSpPr>
          <p:nvPr>
            <p:ph type="body" sz="quarter" idx="3"/>
          </p:nvPr>
        </p:nvSpPr>
        <p:spPr/>
        <p:txBody>
          <a:bodyPr/>
          <a:lstStyle/>
          <a:p>
            <a:r>
              <a:rPr lang="en-US" dirty="0" smtClean="0"/>
              <a:t>Usage</a:t>
            </a:r>
            <a:endParaRPr lang="en-US" dirty="0"/>
          </a:p>
        </p:txBody>
      </p:sp>
      <p:sp>
        <p:nvSpPr>
          <p:cNvPr id="6" name="Content Placeholder 5"/>
          <p:cNvSpPr>
            <a:spLocks noGrp="1"/>
          </p:cNvSpPr>
          <p:nvPr>
            <p:ph sz="quarter" idx="4"/>
          </p:nvPr>
        </p:nvSpPr>
        <p:spPr/>
        <p:txBody>
          <a:bodyPr>
            <a:normAutofit fontScale="92500"/>
          </a:bodyPr>
          <a:lstStyle/>
          <a:p>
            <a:r>
              <a:rPr lang="en-US" dirty="0" smtClean="0"/>
              <a:t>Use resolution operator :: by its fully qualified name, </a:t>
            </a:r>
            <a:r>
              <a:rPr lang="en-US" dirty="0" err="1" smtClean="0"/>
              <a:t>std</a:t>
            </a:r>
            <a:r>
              <a:rPr lang="en-US" dirty="0" smtClean="0"/>
              <a:t>::vector.</a:t>
            </a:r>
          </a:p>
          <a:p>
            <a:r>
              <a:rPr lang="en-US" dirty="0" smtClean="0"/>
              <a:t>Open the entire namespace with the </a:t>
            </a:r>
            <a:r>
              <a:rPr lang="en-US" b="1" dirty="0" smtClean="0"/>
              <a:t>using</a:t>
            </a:r>
            <a:r>
              <a:rPr lang="en-US" dirty="0" smtClean="0"/>
              <a:t> keyword, </a:t>
            </a:r>
            <a:r>
              <a:rPr lang="en-US" b="1" dirty="0" smtClean="0"/>
              <a:t>using</a:t>
            </a:r>
            <a:r>
              <a:rPr lang="en-US" dirty="0" smtClean="0"/>
              <a:t> </a:t>
            </a:r>
            <a:r>
              <a:rPr lang="en-US" b="1" dirty="0" smtClean="0"/>
              <a:t>namespace</a:t>
            </a:r>
            <a:r>
              <a:rPr lang="en-US" dirty="0" smtClean="0"/>
              <a:t> </a:t>
            </a:r>
            <a:r>
              <a:rPr lang="en-US" dirty="0" err="1" smtClean="0"/>
              <a:t>std</a:t>
            </a:r>
            <a:r>
              <a:rPr lang="en-US" dirty="0" smtClean="0"/>
              <a:t>, </a:t>
            </a:r>
            <a:r>
              <a:rPr lang="en-US" altLang="zh-CN" dirty="0" smtClean="0"/>
              <a:t>then we can just use vector.</a:t>
            </a:r>
          </a:p>
          <a:p>
            <a:r>
              <a:rPr lang="en-US" u="sng" dirty="0" smtClean="0"/>
              <a:t>Only bring particular </a:t>
            </a:r>
            <a:r>
              <a:rPr lang="en-US" u="sng" dirty="0" err="1" smtClean="0"/>
              <a:t>itemfrom</a:t>
            </a:r>
            <a:r>
              <a:rPr lang="en-US" u="sng" dirty="0" smtClean="0"/>
              <a:t> a namespace into the current scope, </a:t>
            </a:r>
            <a:r>
              <a:rPr lang="en-US" b="1" u="sng" dirty="0" smtClean="0"/>
              <a:t>using</a:t>
            </a:r>
            <a:r>
              <a:rPr lang="en-US" u="sng" dirty="0" smtClean="0"/>
              <a:t> </a:t>
            </a:r>
            <a:r>
              <a:rPr lang="en-US" u="sng" dirty="0" err="1" smtClean="0"/>
              <a:t>std</a:t>
            </a:r>
            <a:r>
              <a:rPr lang="en-US" u="sng" dirty="0" smtClean="0"/>
              <a:t>::vector </a:t>
            </a:r>
            <a:r>
              <a:rPr lang="en-US" u="sng" dirty="0" smtClean="0">
                <a:solidFill>
                  <a:srgbClr val="C00000"/>
                </a:solidFill>
              </a:rPr>
              <a:t>(preferable)</a:t>
            </a:r>
          </a:p>
        </p:txBody>
      </p:sp>
      <p:pic>
        <p:nvPicPr>
          <p:cNvPr id="7"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7894" y="3375819"/>
            <a:ext cx="4981575" cy="1943100"/>
          </a:xfrm>
        </p:spPr>
      </p:pic>
    </p:spTree>
    <p:extLst>
      <p:ext uri="{BB962C8B-B14F-4D97-AF65-F5344CB8AC3E}">
        <p14:creationId xmlns:p14="http://schemas.microsoft.com/office/powerpoint/2010/main" val="1510974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 Overloading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75" y="1690688"/>
            <a:ext cx="3295650" cy="12192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 y="2846388"/>
            <a:ext cx="2809875" cy="1724025"/>
          </a:xfrm>
          <a:prstGeom prst="rect">
            <a:avLst/>
          </a:prstGeom>
        </p:spPr>
      </p:pic>
      <p:sp>
        <p:nvSpPr>
          <p:cNvPr id="8" name="TextBox 7"/>
          <p:cNvSpPr txBox="1"/>
          <p:nvPr/>
        </p:nvSpPr>
        <p:spPr>
          <a:xfrm>
            <a:off x="5016500" y="1690688"/>
            <a:ext cx="54483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const</a:t>
            </a:r>
            <a:r>
              <a:rPr lang="en-US" altLang="zh-CN" dirty="0" smtClean="0"/>
              <a:t> </a:t>
            </a:r>
            <a:r>
              <a:rPr lang="en-US" altLang="zh-CN" dirty="0" err="1" smtClean="0"/>
              <a:t>int</a:t>
            </a:r>
            <a:r>
              <a:rPr lang="en-US" altLang="zh-CN" dirty="0" smtClean="0"/>
              <a:t> * and </a:t>
            </a:r>
            <a:r>
              <a:rPr lang="en-US" altLang="zh-CN" dirty="0" err="1" smtClean="0"/>
              <a:t>int</a:t>
            </a:r>
            <a:r>
              <a:rPr lang="en-US" altLang="zh-CN" dirty="0" smtClean="0"/>
              <a:t> * is different;</a:t>
            </a:r>
          </a:p>
          <a:p>
            <a:pPr marL="285750" indent="-285750">
              <a:buFont typeface="Arial" panose="020B0604020202020204" pitchFamily="34" charset="0"/>
              <a:buChar char="•"/>
            </a:pPr>
            <a:r>
              <a:rPr lang="en-US" dirty="0" smtClean="0"/>
              <a:t>Functions which only differ in their return types and/or parameter names are not valid </a:t>
            </a:r>
            <a:r>
              <a:rPr lang="en-US" dirty="0" err="1" smtClean="0"/>
              <a:t>overloadings</a:t>
            </a:r>
            <a:r>
              <a:rPr lang="en-US" dirty="0"/>
              <a:t>;</a:t>
            </a:r>
            <a:endParaRPr lang="en-US" dirty="0" smtClean="0"/>
          </a:p>
          <a:p>
            <a:pPr marL="285750" indent="-285750">
              <a:buFont typeface="Arial" panose="020B0604020202020204" pitchFamily="34" charset="0"/>
              <a:buChar char="•"/>
            </a:pPr>
            <a:r>
              <a:rPr lang="en-US" dirty="0" smtClean="0"/>
              <a:t>Methods can also overloaded;</a:t>
            </a:r>
          </a:p>
          <a:p>
            <a:pPr marL="285750" indent="-285750">
              <a:buFont typeface="Arial" panose="020B0604020202020204" pitchFamily="34" charset="0"/>
              <a:buChar char="•"/>
            </a:pPr>
            <a:r>
              <a:rPr lang="en-US" dirty="0" smtClean="0"/>
              <a:t>The compiler must be able to determine an unambiguous best choice of which overloaded function you want from the parameters that you pass in.</a:t>
            </a:r>
            <a:endParaRPr lang="en-US" dirty="0"/>
          </a:p>
        </p:txBody>
      </p:sp>
    </p:spTree>
    <p:extLst>
      <p:ext uri="{BB962C8B-B14F-4D97-AF65-F5344CB8AC3E}">
        <p14:creationId xmlns:p14="http://schemas.microsoft.com/office/powerpoint/2010/main" val="2703192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p:txBody>
          <a:bodyPr/>
          <a:lstStyle/>
          <a:p>
            <a:r>
              <a:rPr lang="en-US" dirty="0" smtClean="0"/>
              <a:t>Matrix operator+ (</a:t>
            </a:r>
            <a:r>
              <a:rPr lang="en-US" dirty="0" err="1" smtClean="0"/>
              <a:t>const</a:t>
            </a:r>
            <a:r>
              <a:rPr lang="en-US" dirty="0" smtClean="0"/>
              <a:t> Matrix &amp; </a:t>
            </a:r>
            <a:r>
              <a:rPr lang="en-US" dirty="0" err="1" smtClean="0"/>
              <a:t>rhs</a:t>
            </a:r>
            <a:r>
              <a:rPr lang="en-US" dirty="0" smtClean="0"/>
              <a:t>) </a:t>
            </a:r>
            <a:r>
              <a:rPr lang="en-US" dirty="0" err="1" smtClean="0"/>
              <a:t>const</a:t>
            </a:r>
            <a:r>
              <a:rPr lang="en-US" dirty="0" smtClean="0"/>
              <a:t>;</a:t>
            </a:r>
          </a:p>
          <a:p>
            <a:r>
              <a:rPr lang="en-US" dirty="0" smtClean="0"/>
              <a:t>Matrix&amp; </a:t>
            </a:r>
            <a:r>
              <a:rPr lang="en-US" dirty="0"/>
              <a:t>operator</a:t>
            </a:r>
            <a:r>
              <a:rPr lang="en-US" dirty="0" smtClean="0"/>
              <a:t>+= </a:t>
            </a:r>
            <a:r>
              <a:rPr lang="en-US" dirty="0"/>
              <a:t>(</a:t>
            </a:r>
            <a:r>
              <a:rPr lang="en-US" dirty="0" err="1"/>
              <a:t>const</a:t>
            </a:r>
            <a:r>
              <a:rPr lang="en-US" dirty="0"/>
              <a:t> Matrix &amp; </a:t>
            </a:r>
            <a:r>
              <a:rPr lang="en-US" dirty="0" err="1"/>
              <a:t>rhs</a:t>
            </a:r>
            <a:r>
              <a:rPr lang="en-US" dirty="0" smtClean="0"/>
              <a:t>);</a:t>
            </a:r>
          </a:p>
          <a:p>
            <a:endParaRPr lang="en-US" dirty="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65500"/>
            <a:ext cx="5295900" cy="2438400"/>
          </a:xfrm>
          <a:prstGeom prst="rect">
            <a:avLst/>
          </a:prstGeom>
        </p:spPr>
      </p:pic>
    </p:spTree>
    <p:extLst>
      <p:ext uri="{BB962C8B-B14F-4D97-AF65-F5344CB8AC3E}">
        <p14:creationId xmlns:p14="http://schemas.microsoft.com/office/powerpoint/2010/main" val="4070950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Aspects of Switching to </a:t>
            </a:r>
            <a:r>
              <a:rPr lang="en-US" dirty="0" err="1" smtClean="0"/>
              <a:t>c++</a:t>
            </a:r>
            <a:endParaRPr lang="en-US" dirty="0"/>
          </a:p>
        </p:txBody>
      </p:sp>
      <p:sp>
        <p:nvSpPr>
          <p:cNvPr id="3" name="Content Placeholder 2"/>
          <p:cNvSpPr>
            <a:spLocks noGrp="1"/>
          </p:cNvSpPr>
          <p:nvPr>
            <p:ph idx="1"/>
          </p:nvPr>
        </p:nvSpPr>
        <p:spPr/>
        <p:txBody>
          <a:bodyPr>
            <a:normAutofit lnSpcReduction="10000"/>
          </a:bodyPr>
          <a:lstStyle/>
          <a:p>
            <a:r>
              <a:rPr lang="en-US" dirty="0" smtClean="0"/>
              <a:t>1. Compilation</a:t>
            </a:r>
          </a:p>
          <a:p>
            <a:pPr lvl="1"/>
            <a:r>
              <a:rPr lang="en-US" dirty="0" err="1" smtClean="0"/>
              <a:t>std</a:t>
            </a:r>
            <a:r>
              <a:rPr lang="en-US" dirty="0" smtClean="0"/>
              <a:t>=gnu++98 or </a:t>
            </a:r>
            <a:r>
              <a:rPr lang="en-US" dirty="0" err="1" smtClean="0"/>
              <a:t>std</a:t>
            </a:r>
            <a:r>
              <a:rPr lang="en-US" dirty="0" smtClean="0"/>
              <a:t>=gnu++11</a:t>
            </a:r>
          </a:p>
          <a:p>
            <a:r>
              <a:rPr lang="en-US" dirty="0" smtClean="0"/>
              <a:t>2. bool Type</a:t>
            </a:r>
          </a:p>
          <a:p>
            <a:pPr lvl="1"/>
            <a:r>
              <a:rPr lang="en-US" b="1" dirty="0" smtClean="0"/>
              <a:t>bool</a:t>
            </a:r>
            <a:r>
              <a:rPr lang="en-US" dirty="0" smtClean="0"/>
              <a:t> type, with values </a:t>
            </a:r>
            <a:r>
              <a:rPr lang="en-US" b="1" dirty="0" smtClean="0"/>
              <a:t>true</a:t>
            </a:r>
            <a:r>
              <a:rPr lang="en-US" dirty="0" smtClean="0"/>
              <a:t> and </a:t>
            </a:r>
            <a:r>
              <a:rPr lang="en-US" b="1" dirty="0" smtClean="0"/>
              <a:t>false</a:t>
            </a:r>
          </a:p>
          <a:p>
            <a:r>
              <a:rPr lang="en-US" dirty="0" smtClean="0"/>
              <a:t>3. Void Pointers</a:t>
            </a:r>
          </a:p>
          <a:p>
            <a:pPr lvl="1"/>
            <a:r>
              <a:rPr lang="en-US" dirty="0" smtClean="0"/>
              <a:t>Any pointer type to a void pointer or assign a void pointer to any pointer type without a cast in </a:t>
            </a:r>
            <a:r>
              <a:rPr lang="en-US" b="1" dirty="0" smtClean="0"/>
              <a:t>C</a:t>
            </a:r>
            <a:r>
              <a:rPr lang="en-US" dirty="0" smtClean="0"/>
              <a:t>; but in C++ requires an explicit cast. But we seldom use it since the dynamic allocation in C++ returns a correctly typed pointer instead of void *.</a:t>
            </a:r>
          </a:p>
          <a:p>
            <a:r>
              <a:rPr lang="en-US" dirty="0" smtClean="0"/>
              <a:t>4. Standard Headers</a:t>
            </a:r>
          </a:p>
          <a:p>
            <a:pPr lvl="1"/>
            <a:r>
              <a:rPr lang="en-US" dirty="0" smtClean="0"/>
              <a:t>&lt;vector&gt;, &lt;</a:t>
            </a:r>
            <a:r>
              <a:rPr lang="en-US" dirty="0" err="1" smtClean="0"/>
              <a:t>cstdlib</a:t>
            </a:r>
            <a:r>
              <a:rPr lang="en-US" dirty="0" smtClean="0"/>
              <a:t>&gt; (instead of &lt;</a:t>
            </a:r>
            <a:r>
              <a:rPr lang="en-US" dirty="0" err="1" smtClean="0"/>
              <a:t>stdlib.h</a:t>
            </a:r>
            <a:r>
              <a:rPr lang="en-US" dirty="0" smtClean="0"/>
              <a:t>&gt;)</a:t>
            </a:r>
            <a:endParaRPr lang="en-US" dirty="0"/>
          </a:p>
        </p:txBody>
      </p:sp>
    </p:spTree>
    <p:extLst>
      <p:ext uri="{BB962C8B-B14F-4D97-AF65-F5344CB8AC3E}">
        <p14:creationId xmlns:p14="http://schemas.microsoft.com/office/powerpoint/2010/main" val="2627329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Aspects of Switching to </a:t>
            </a:r>
            <a:r>
              <a:rPr lang="en-US" dirty="0" err="1" smtClean="0"/>
              <a:t>c++</a:t>
            </a:r>
            <a:endParaRPr lang="en-US" dirty="0"/>
          </a:p>
        </p:txBody>
      </p:sp>
      <p:sp>
        <p:nvSpPr>
          <p:cNvPr id="3" name="Content Placeholder 2"/>
          <p:cNvSpPr>
            <a:spLocks noGrp="1"/>
          </p:cNvSpPr>
          <p:nvPr>
            <p:ph idx="1"/>
          </p:nvPr>
        </p:nvSpPr>
        <p:spPr/>
        <p:txBody>
          <a:bodyPr>
            <a:normAutofit/>
          </a:bodyPr>
          <a:lstStyle/>
          <a:p>
            <a:r>
              <a:rPr lang="en-US" dirty="0" smtClean="0"/>
              <a:t>5. Code Organization</a:t>
            </a:r>
          </a:p>
          <a:p>
            <a:pPr lvl="1"/>
            <a:r>
              <a:rPr lang="en-US" dirty="0" smtClean="0"/>
              <a:t>declare method in .h file;</a:t>
            </a:r>
          </a:p>
          <a:p>
            <a:pPr lvl="1"/>
            <a:r>
              <a:rPr lang="en-US" dirty="0" smtClean="0"/>
              <a:t>Write the implementations of class in .</a:t>
            </a:r>
            <a:r>
              <a:rPr lang="en-US" dirty="0" err="1" smtClean="0"/>
              <a:t>cpp</a:t>
            </a:r>
            <a:r>
              <a:rPr lang="en-US" dirty="0" smtClean="0"/>
              <a:t> files.</a:t>
            </a:r>
          </a:p>
          <a:p>
            <a:r>
              <a:rPr lang="en-US" dirty="0" smtClean="0"/>
              <a:t>6. Default Values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2" y="3663950"/>
            <a:ext cx="5286375" cy="2876550"/>
          </a:xfrm>
          <a:prstGeom prst="rect">
            <a:avLst/>
          </a:prstGeom>
        </p:spPr>
      </p:pic>
    </p:spTree>
    <p:extLst>
      <p:ext uri="{BB962C8B-B14F-4D97-AF65-F5344CB8AC3E}">
        <p14:creationId xmlns:p14="http://schemas.microsoft.com/office/powerpoint/2010/main" val="218139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resolution operator ::</a:t>
            </a:r>
            <a:endParaRPr lang="en-US" dirty="0"/>
          </a:p>
        </p:txBody>
      </p:sp>
      <p:sp>
        <p:nvSpPr>
          <p:cNvPr id="3" name="Content Placeholder 2"/>
          <p:cNvSpPr>
            <a:spLocks noGrp="1"/>
          </p:cNvSpPr>
          <p:nvPr>
            <p:ph idx="1"/>
          </p:nvPr>
        </p:nvSpPr>
        <p:spPr/>
        <p:txBody>
          <a:bodyPr/>
          <a:lstStyle/>
          <a:p>
            <a:r>
              <a:rPr lang="en-US" dirty="0" smtClean="0"/>
              <a:t>1. initialize static member outside any functions and classes;</a:t>
            </a:r>
          </a:p>
          <a:p>
            <a:r>
              <a:rPr lang="en-US" dirty="0" smtClean="0"/>
              <a:t>2. implement the methods outside the declaration of classes;</a:t>
            </a:r>
          </a:p>
          <a:p>
            <a:r>
              <a:rPr lang="en-US" dirty="0" smtClean="0"/>
              <a:t>3. use a inner public class to declare variables outside the outer classes;</a:t>
            </a:r>
          </a:p>
          <a:p>
            <a:r>
              <a:rPr lang="en-US" dirty="0" smtClean="0"/>
              <a:t>4. use a function or class from some namespaces.</a:t>
            </a:r>
          </a:p>
        </p:txBody>
      </p:sp>
    </p:spTree>
    <p:extLst>
      <p:ext uri="{BB962C8B-B14F-4D97-AF65-F5344CB8AC3E}">
        <p14:creationId xmlns:p14="http://schemas.microsoft.com/office/powerpoint/2010/main" val="59468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default constructor</a:t>
            </a:r>
          </a:p>
        </p:txBody>
      </p:sp>
      <p:sp>
        <p:nvSpPr>
          <p:cNvPr id="4" name="Content Placeholder 3"/>
          <p:cNvSpPr>
            <a:spLocks noGrp="1"/>
          </p:cNvSpPr>
          <p:nvPr>
            <p:ph sz="half" idx="2"/>
          </p:nvPr>
        </p:nvSpPr>
        <p:spPr/>
        <p:txBody>
          <a:bodyPr/>
          <a:lstStyle/>
          <a:p>
            <a:r>
              <a:rPr lang="en-US" dirty="0"/>
              <a:t>The constructor is only called when a object whose type is a class is created; pointers or references to an object will not call the constructors.</a:t>
            </a:r>
          </a:p>
          <a:p>
            <a:r>
              <a:rPr lang="en-US" dirty="0"/>
              <a:t>If no constructors are written inside a class, the C++ compiler will provide a default constructor.</a:t>
            </a:r>
          </a:p>
        </p:txBody>
      </p:sp>
      <p:pic>
        <p:nvPicPr>
          <p:cNvPr id="9" name="内容占位符 8">
            <a:extLst>
              <a:ext uri="{FF2B5EF4-FFF2-40B4-BE49-F238E27FC236}">
                <a16:creationId xmlns:a16="http://schemas.microsoft.com/office/drawing/2014/main" id="{7C5FD783-CFF3-4AF9-A864-CE8DB4EB27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784449"/>
            <a:ext cx="5181600" cy="1128951"/>
          </a:xfrm>
        </p:spPr>
      </p:pic>
      <p:pic>
        <p:nvPicPr>
          <p:cNvPr id="11" name="图片 10">
            <a:extLst>
              <a:ext uri="{FF2B5EF4-FFF2-40B4-BE49-F238E27FC236}">
                <a16:creationId xmlns:a16="http://schemas.microsoft.com/office/drawing/2014/main" id="{054486C0-3BC1-49BF-918F-BC4D1CF25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660" y="2846356"/>
            <a:ext cx="5184648" cy="3748687"/>
          </a:xfrm>
          <a:prstGeom prst="rect">
            <a:avLst/>
          </a:prstGeom>
        </p:spPr>
      </p:pic>
    </p:spTree>
    <p:extLst>
      <p:ext uri="{BB962C8B-B14F-4D97-AF65-F5344CB8AC3E}">
        <p14:creationId xmlns:p14="http://schemas.microsoft.com/office/powerpoint/2010/main" val="854144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0F0B51E-A9E3-4715-BDF8-A778F73934FD}"/>
              </a:ext>
            </a:extLst>
          </p:cNvPr>
          <p:cNvSpPr/>
          <p:nvPr/>
        </p:nvSpPr>
        <p:spPr>
          <a:xfrm>
            <a:off x="1023815" y="1109785"/>
            <a:ext cx="9792677" cy="544732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Constructor </a:t>
            </a:r>
          </a:p>
          <a:p>
            <a:pPr algn="ctr"/>
            <a:r>
              <a:rPr lang="en-US" sz="3600" dirty="0"/>
              <a:t>is </a:t>
            </a:r>
            <a:r>
              <a:rPr lang="en-US" altLang="zh-CN" sz="3600" dirty="0" smtClean="0"/>
              <a:t>non</a:t>
            </a:r>
            <a:r>
              <a:rPr lang="en-US" sz="3600" dirty="0" smtClean="0"/>
              <a:t>trivial</a:t>
            </a:r>
            <a:endParaRPr lang="en-US" sz="3600" dirty="0"/>
          </a:p>
        </p:txBody>
      </p:sp>
      <p:sp>
        <p:nvSpPr>
          <p:cNvPr id="2" name="椭圆 1">
            <a:extLst>
              <a:ext uri="{FF2B5EF4-FFF2-40B4-BE49-F238E27FC236}">
                <a16:creationId xmlns:a16="http://schemas.microsoft.com/office/drawing/2014/main" id="{E141E893-7CFD-414B-9C4B-1F82AA55E31C}"/>
              </a:ext>
            </a:extLst>
          </p:cNvPr>
          <p:cNvSpPr/>
          <p:nvPr/>
        </p:nvSpPr>
        <p:spPr>
          <a:xfrm>
            <a:off x="1828800" y="2180493"/>
            <a:ext cx="2618154" cy="310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contain</a:t>
            </a:r>
          </a:p>
          <a:p>
            <a:pPr algn="ctr"/>
            <a:r>
              <a:rPr lang="en-US" sz="2800" dirty="0"/>
              <a:t>Explicitly defined constructor</a:t>
            </a:r>
          </a:p>
        </p:txBody>
      </p:sp>
      <p:sp>
        <p:nvSpPr>
          <p:cNvPr id="4" name="椭圆 3">
            <a:extLst>
              <a:ext uri="{FF2B5EF4-FFF2-40B4-BE49-F238E27FC236}">
                <a16:creationId xmlns:a16="http://schemas.microsoft.com/office/drawing/2014/main" id="{7C6A5328-D61C-4ED5-B791-75B7CE85388F}"/>
              </a:ext>
            </a:extLst>
          </p:cNvPr>
          <p:cNvSpPr/>
          <p:nvPr/>
        </p:nvSpPr>
        <p:spPr>
          <a:xfrm>
            <a:off x="9206523" y="2180493"/>
            <a:ext cx="2618154" cy="310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 Explicitly defined constructor</a:t>
            </a:r>
          </a:p>
        </p:txBody>
      </p:sp>
      <p:sp>
        <p:nvSpPr>
          <p:cNvPr id="5" name="文本框 4">
            <a:extLst>
              <a:ext uri="{FF2B5EF4-FFF2-40B4-BE49-F238E27FC236}">
                <a16:creationId xmlns:a16="http://schemas.microsoft.com/office/drawing/2014/main" id="{287CB7D2-C05F-4E52-86F5-6F12BB28C150}"/>
              </a:ext>
            </a:extLst>
          </p:cNvPr>
          <p:cNvSpPr txBox="1"/>
          <p:nvPr/>
        </p:nvSpPr>
        <p:spPr>
          <a:xfrm>
            <a:off x="508000" y="390769"/>
            <a:ext cx="8964246" cy="584775"/>
          </a:xfrm>
          <a:prstGeom prst="rect">
            <a:avLst/>
          </a:prstGeom>
          <a:noFill/>
        </p:spPr>
        <p:txBody>
          <a:bodyPr wrap="square" rtlCol="0">
            <a:spAutoFit/>
          </a:bodyPr>
          <a:lstStyle/>
          <a:p>
            <a:r>
              <a:rPr lang="en-US" sz="3200" dirty="0"/>
              <a:t>Always define a default constructor explicitly</a:t>
            </a:r>
          </a:p>
        </p:txBody>
      </p:sp>
    </p:spTree>
    <p:extLst>
      <p:ext uri="{BB962C8B-B14F-4D97-AF65-F5344CB8AC3E}">
        <p14:creationId xmlns:p14="http://schemas.microsoft.com/office/powerpoint/2010/main" val="33326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local variables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3594443"/>
            <a:ext cx="8716200" cy="1687006"/>
          </a:xfrm>
        </p:spPr>
      </p:pic>
      <p:sp>
        <p:nvSpPr>
          <p:cNvPr id="5" name="内容占位符 4">
            <a:extLst>
              <a:ext uri="{FF2B5EF4-FFF2-40B4-BE49-F238E27FC236}">
                <a16:creationId xmlns:a16="http://schemas.microsoft.com/office/drawing/2014/main" id="{251F13E6-99A0-4684-9B10-DDBD7CB7A1EA}"/>
              </a:ext>
            </a:extLst>
          </p:cNvPr>
          <p:cNvSpPr>
            <a:spLocks noGrp="1"/>
          </p:cNvSpPr>
          <p:nvPr>
            <p:ph sz="half" idx="1"/>
          </p:nvPr>
        </p:nvSpPr>
        <p:spPr/>
        <p:txBody>
          <a:bodyPr/>
          <a:lstStyle/>
          <a:p>
            <a:r>
              <a:rPr lang="en-US" dirty="0" err="1"/>
              <a:t>BankAccount</a:t>
            </a:r>
            <a:r>
              <a:rPr lang="en-US" dirty="0"/>
              <a:t> </a:t>
            </a:r>
            <a:r>
              <a:rPr lang="en-US" dirty="0" err="1"/>
              <a:t>myAccount</a:t>
            </a:r>
            <a:r>
              <a:rPr lang="en-US" dirty="0"/>
              <a:t>(42.3</a:t>
            </a:r>
            <a:r>
              <a:rPr lang="en-US" dirty="0" smtClean="0"/>
              <a:t>)</a:t>
            </a:r>
          </a:p>
          <a:p>
            <a:r>
              <a:rPr lang="en-US" dirty="0" err="1"/>
              <a:t>BankAccount</a:t>
            </a:r>
            <a:r>
              <a:rPr lang="en-US" dirty="0"/>
              <a:t> </a:t>
            </a:r>
            <a:r>
              <a:rPr lang="en-US" dirty="0" err="1" smtClean="0"/>
              <a:t>myAccount</a:t>
            </a:r>
            <a:endParaRPr lang="en-US" dirty="0" smtClean="0"/>
          </a:p>
          <a:p>
            <a:r>
              <a:rPr lang="en-US" dirty="0" err="1"/>
              <a:t>BankAccount</a:t>
            </a:r>
            <a:r>
              <a:rPr lang="en-US" dirty="0"/>
              <a:t> </a:t>
            </a:r>
            <a:r>
              <a:rPr lang="en-US" dirty="0" err="1" smtClean="0"/>
              <a:t>myAccount</a:t>
            </a:r>
            <a:r>
              <a:rPr lang="en-US" dirty="0" smtClean="0"/>
              <a:t>()</a:t>
            </a:r>
            <a:endParaRPr lang="en-US" dirty="0"/>
          </a:p>
          <a:p>
            <a:endParaRPr lang="en-US" dirty="0"/>
          </a:p>
          <a:p>
            <a:endParaRPr lang="en-US" dirty="0"/>
          </a:p>
        </p:txBody>
      </p:sp>
      <p:sp>
        <p:nvSpPr>
          <p:cNvPr id="7" name="TextBox 6"/>
          <p:cNvSpPr txBox="1"/>
          <p:nvPr/>
        </p:nvSpPr>
        <p:spPr>
          <a:xfrm>
            <a:off x="6305142" y="1825625"/>
            <a:ext cx="1481958" cy="461665"/>
          </a:xfrm>
          <a:prstGeom prst="rect">
            <a:avLst/>
          </a:prstGeom>
          <a:noFill/>
        </p:spPr>
        <p:txBody>
          <a:bodyPr wrap="square" rtlCol="0">
            <a:spAutoFit/>
          </a:bodyPr>
          <a:lstStyle/>
          <a:p>
            <a:r>
              <a:rPr lang="en-US" sz="2400" dirty="0" smtClean="0"/>
              <a:t>Right</a:t>
            </a:r>
            <a:endParaRPr lang="en-US" sz="2400" dirty="0"/>
          </a:p>
        </p:txBody>
      </p:sp>
      <p:sp>
        <p:nvSpPr>
          <p:cNvPr id="9" name="TextBox 8"/>
          <p:cNvSpPr txBox="1"/>
          <p:nvPr/>
        </p:nvSpPr>
        <p:spPr>
          <a:xfrm>
            <a:off x="6305142" y="2342571"/>
            <a:ext cx="1481958" cy="461665"/>
          </a:xfrm>
          <a:prstGeom prst="rect">
            <a:avLst/>
          </a:prstGeom>
          <a:noFill/>
        </p:spPr>
        <p:txBody>
          <a:bodyPr wrap="square" rtlCol="0">
            <a:spAutoFit/>
          </a:bodyPr>
          <a:lstStyle/>
          <a:p>
            <a:r>
              <a:rPr lang="en-US" sz="2400" dirty="0" smtClean="0"/>
              <a:t>Right</a:t>
            </a:r>
            <a:endParaRPr lang="en-US" sz="2400" dirty="0"/>
          </a:p>
        </p:txBody>
      </p:sp>
      <p:sp>
        <p:nvSpPr>
          <p:cNvPr id="10" name="TextBox 9"/>
          <p:cNvSpPr txBox="1"/>
          <p:nvPr/>
        </p:nvSpPr>
        <p:spPr>
          <a:xfrm>
            <a:off x="6305142" y="2810194"/>
            <a:ext cx="1481958" cy="461665"/>
          </a:xfrm>
          <a:prstGeom prst="rect">
            <a:avLst/>
          </a:prstGeom>
          <a:noFill/>
        </p:spPr>
        <p:txBody>
          <a:bodyPr wrap="square" rtlCol="0">
            <a:spAutoFit/>
          </a:bodyPr>
          <a:lstStyle/>
          <a:p>
            <a:r>
              <a:rPr lang="en-US" sz="2400" dirty="0" smtClean="0">
                <a:solidFill>
                  <a:srgbClr val="C00000"/>
                </a:solidFill>
              </a:rPr>
              <a:t>Wrong</a:t>
            </a:r>
            <a:endParaRPr lang="en-US" sz="2400" dirty="0">
              <a:solidFill>
                <a:srgbClr val="C00000"/>
              </a:solidFill>
            </a:endParaRPr>
          </a:p>
        </p:txBody>
      </p:sp>
    </p:spTree>
    <p:extLst>
      <p:ext uri="{BB962C8B-B14F-4D97-AF65-F5344CB8AC3E}">
        <p14:creationId xmlns:p14="http://schemas.microsoft.com/office/powerpoint/2010/main" val="29585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altLang="zh-CN" dirty="0" smtClean="0"/>
              <a:t>Access 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577" y="2434431"/>
            <a:ext cx="2409825" cy="3133725"/>
          </a:xfrm>
        </p:spPr>
      </p:pic>
      <p:sp>
        <p:nvSpPr>
          <p:cNvPr id="5" name="TextBox 4"/>
          <p:cNvSpPr txBox="1"/>
          <p:nvPr/>
        </p:nvSpPr>
        <p:spPr>
          <a:xfrm>
            <a:off x="112985" y="4414345"/>
            <a:ext cx="2456793" cy="369332"/>
          </a:xfrm>
          <a:prstGeom prst="rect">
            <a:avLst/>
          </a:prstGeom>
          <a:noFill/>
        </p:spPr>
        <p:txBody>
          <a:bodyPr wrap="square" rtlCol="0">
            <a:spAutoFit/>
          </a:bodyPr>
          <a:lstStyle/>
          <a:p>
            <a:r>
              <a:rPr lang="en-US" altLang="zh-CN" dirty="0" smtClean="0">
                <a:solidFill>
                  <a:srgbClr val="C00000"/>
                </a:solidFill>
              </a:rPr>
              <a:t>Do not need class here</a:t>
            </a:r>
            <a:endParaRPr lang="en-US" dirty="0">
              <a:solidFill>
                <a:srgbClr val="C00000"/>
              </a:solidFill>
            </a:endParaRPr>
          </a:p>
        </p:txBody>
      </p:sp>
      <p:sp>
        <p:nvSpPr>
          <p:cNvPr id="6" name="TextBox 5"/>
          <p:cNvSpPr txBox="1"/>
          <p:nvPr/>
        </p:nvSpPr>
        <p:spPr>
          <a:xfrm>
            <a:off x="5108027" y="1234102"/>
            <a:ext cx="6117021" cy="1200329"/>
          </a:xfrm>
          <a:prstGeom prst="rect">
            <a:avLst/>
          </a:prstGeom>
          <a:noFill/>
        </p:spPr>
        <p:txBody>
          <a:bodyPr wrap="square" rtlCol="0">
            <a:spAutoFit/>
          </a:bodyPr>
          <a:lstStyle/>
          <a:p>
            <a:r>
              <a:rPr lang="en-US" sz="2400" b="1" dirty="0" smtClean="0"/>
              <a:t>public</a:t>
            </a:r>
            <a:r>
              <a:rPr lang="en-US" sz="2400" dirty="0" smtClean="0"/>
              <a:t>: it can be accessed by any piece of code;</a:t>
            </a:r>
          </a:p>
          <a:p>
            <a:r>
              <a:rPr lang="en-US" sz="2400" b="1" dirty="0" smtClean="0"/>
              <a:t>private</a:t>
            </a:r>
            <a:r>
              <a:rPr lang="en-US" sz="2400" dirty="0" smtClean="0"/>
              <a:t>: it can only be accessed by code within that class.</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949" y="2434431"/>
            <a:ext cx="4598933" cy="4282340"/>
          </a:xfrm>
          <a:prstGeom prst="rect">
            <a:avLst/>
          </a:prstGeom>
        </p:spPr>
      </p:pic>
    </p:spTree>
    <p:extLst>
      <p:ext uri="{BB962C8B-B14F-4D97-AF65-F5344CB8AC3E}">
        <p14:creationId xmlns:p14="http://schemas.microsoft.com/office/powerpoint/2010/main" val="3866637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a:t>
            </a:r>
            <a:r>
              <a:rPr lang="en-US" dirty="0" smtClean="0"/>
              <a:t>Dynamic Allocation</a:t>
            </a:r>
            <a:endParaRPr lang="en-US" dirty="0"/>
          </a:p>
        </p:txBody>
      </p:sp>
      <p:sp>
        <p:nvSpPr>
          <p:cNvPr id="5" name="Content Placeholder 4"/>
          <p:cNvSpPr>
            <a:spLocks noGrp="1"/>
          </p:cNvSpPr>
          <p:nvPr>
            <p:ph sz="half" idx="1"/>
          </p:nvPr>
        </p:nvSpPr>
        <p:spPr>
          <a:xfrm>
            <a:off x="838199" y="1825625"/>
            <a:ext cx="10181897" cy="1690085"/>
          </a:xfrm>
        </p:spPr>
        <p:txBody>
          <a:bodyPr>
            <a:normAutofit/>
          </a:bodyPr>
          <a:lstStyle/>
          <a:p>
            <a:r>
              <a:rPr lang="en-US" dirty="0" err="1"/>
              <a:t>BankAccount</a:t>
            </a:r>
            <a:r>
              <a:rPr lang="en-US" dirty="0"/>
              <a:t> </a:t>
            </a:r>
            <a:r>
              <a:rPr lang="en-US" dirty="0" smtClean="0"/>
              <a:t>* </a:t>
            </a:r>
            <a:r>
              <a:rPr lang="en-US" altLang="zh-CN" dirty="0" err="1" smtClean="0"/>
              <a:t>a</a:t>
            </a:r>
            <a:r>
              <a:rPr lang="en-US" dirty="0" err="1" smtClean="0"/>
              <a:t>ccountPtr</a:t>
            </a:r>
            <a:r>
              <a:rPr lang="en-US" dirty="0"/>
              <a:t> </a:t>
            </a:r>
            <a:r>
              <a:rPr lang="en-US" dirty="0" smtClean="0"/>
              <a:t>= new </a:t>
            </a:r>
            <a:r>
              <a:rPr lang="en-US" dirty="0" err="1" smtClean="0"/>
              <a:t>BankAccount</a:t>
            </a:r>
            <a:r>
              <a:rPr lang="en-US" dirty="0" smtClean="0"/>
              <a:t>();</a:t>
            </a:r>
          </a:p>
          <a:p>
            <a:r>
              <a:rPr lang="en-US" dirty="0" err="1"/>
              <a:t>BankAccount</a:t>
            </a:r>
            <a:r>
              <a:rPr lang="en-US" dirty="0"/>
              <a:t> * </a:t>
            </a:r>
            <a:r>
              <a:rPr lang="en-US" altLang="zh-CN" dirty="0" err="1"/>
              <a:t>a</a:t>
            </a:r>
            <a:r>
              <a:rPr lang="en-US" dirty="0" err="1"/>
              <a:t>ccountPtr</a:t>
            </a:r>
            <a:r>
              <a:rPr lang="en-US" dirty="0"/>
              <a:t> = new </a:t>
            </a:r>
            <a:r>
              <a:rPr lang="en-US" dirty="0" err="1" smtClean="0"/>
              <a:t>BankAccount</a:t>
            </a:r>
            <a:r>
              <a:rPr lang="en-US" dirty="0" smtClean="0"/>
              <a:t>(</a:t>
            </a:r>
            <a:r>
              <a:rPr lang="en-US" dirty="0" err="1" smtClean="0"/>
              <a:t>initialBalance</a:t>
            </a:r>
            <a:r>
              <a:rPr lang="en-US" dirty="0" smtClean="0"/>
              <a:t>);</a:t>
            </a:r>
            <a:endParaRPr lang="en-US" dirty="0"/>
          </a:p>
          <a:p>
            <a:r>
              <a:rPr lang="en-US" dirty="0" err="1"/>
              <a:t>BankAccount</a:t>
            </a:r>
            <a:r>
              <a:rPr lang="en-US" dirty="0"/>
              <a:t> * </a:t>
            </a:r>
            <a:r>
              <a:rPr lang="en-US" altLang="zh-CN" dirty="0" err="1"/>
              <a:t>a</a:t>
            </a:r>
            <a:r>
              <a:rPr lang="en-US" dirty="0" err="1"/>
              <a:t>ccountPtr</a:t>
            </a:r>
            <a:r>
              <a:rPr lang="en-US" dirty="0"/>
              <a:t> = new </a:t>
            </a:r>
            <a:r>
              <a:rPr lang="en-US" dirty="0" err="1" smtClean="0"/>
              <a:t>BankAccount</a:t>
            </a:r>
            <a:r>
              <a:rPr lang="en-US" dirty="0" smtClean="0"/>
              <a:t>[42]();</a:t>
            </a:r>
            <a:endParaRPr lang="en-US" dirty="0"/>
          </a:p>
          <a:p>
            <a:endParaRPr lang="en-US" dirty="0"/>
          </a:p>
          <a:p>
            <a:endParaRPr lang="en-US" dirty="0"/>
          </a:p>
        </p:txBody>
      </p:sp>
      <p:sp>
        <p:nvSpPr>
          <p:cNvPr id="7" name="TextBox 6"/>
          <p:cNvSpPr txBox="1"/>
          <p:nvPr/>
        </p:nvSpPr>
        <p:spPr>
          <a:xfrm>
            <a:off x="838199" y="3650647"/>
            <a:ext cx="9364717" cy="1200329"/>
          </a:xfrm>
          <a:prstGeom prst="rect">
            <a:avLst/>
          </a:prstGeom>
          <a:noFill/>
        </p:spPr>
        <p:txBody>
          <a:bodyPr wrap="square" rtlCol="0">
            <a:spAutoFit/>
          </a:bodyPr>
          <a:lstStyle/>
          <a:p>
            <a:r>
              <a:rPr lang="en-US" sz="2400" b="1" smtClean="0"/>
              <a:t>Key difference between the dynamic allocation with previous local variable is that only pointers are declared inside the frame; the space dynamic allocated are in the heap.</a:t>
            </a:r>
            <a:endParaRPr lang="en-US" sz="24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71" y="4850976"/>
            <a:ext cx="6276975" cy="1962150"/>
          </a:xfrm>
          <a:prstGeom prst="rect">
            <a:avLst/>
          </a:prstGeom>
        </p:spPr>
      </p:pic>
    </p:spTree>
    <p:extLst>
      <p:ext uri="{BB962C8B-B14F-4D97-AF65-F5344CB8AC3E}">
        <p14:creationId xmlns:p14="http://schemas.microsoft.com/office/powerpoint/2010/main" val="1534631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with no input parameters</a:t>
            </a:r>
            <a:endParaRPr lang="en-US" dirty="0"/>
          </a:p>
        </p:txBody>
      </p:sp>
      <p:sp>
        <p:nvSpPr>
          <p:cNvPr id="3" name="Text Placeholder 2"/>
          <p:cNvSpPr>
            <a:spLocks noGrp="1"/>
          </p:cNvSpPr>
          <p:nvPr>
            <p:ph type="body" idx="1"/>
          </p:nvPr>
        </p:nvSpPr>
        <p:spPr/>
        <p:txBody>
          <a:bodyPr>
            <a:normAutofit fontScale="77500" lnSpcReduction="20000"/>
          </a:bodyPr>
          <a:lstStyle/>
          <a:p>
            <a:r>
              <a:rPr lang="en-US" sz="3600" dirty="0" smtClean="0"/>
              <a:t>Value initialization</a:t>
            </a:r>
          </a:p>
          <a:p>
            <a:r>
              <a:rPr lang="en-US" dirty="0" err="1" smtClean="0"/>
              <a:t>BankAccount</a:t>
            </a:r>
            <a:r>
              <a:rPr lang="en-US" dirty="0" smtClean="0"/>
              <a:t> </a:t>
            </a:r>
            <a:r>
              <a:rPr lang="en-US" dirty="0"/>
              <a:t>* </a:t>
            </a:r>
            <a:r>
              <a:rPr lang="en-US" altLang="zh-CN" dirty="0" err="1"/>
              <a:t>a</a:t>
            </a:r>
            <a:r>
              <a:rPr lang="en-US" dirty="0" err="1"/>
              <a:t>ccountPtr</a:t>
            </a:r>
            <a:r>
              <a:rPr lang="en-US" dirty="0"/>
              <a:t> = new </a:t>
            </a:r>
            <a:r>
              <a:rPr lang="en-US" dirty="0" err="1"/>
              <a:t>BankAccount</a:t>
            </a:r>
            <a:r>
              <a:rPr lang="en-US" dirty="0" smtClean="0"/>
              <a:t>();</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sz="2000" dirty="0" err="1" smtClean="0"/>
              <a:t>Value_initialization</a:t>
            </a:r>
            <a:r>
              <a:rPr lang="en-US" sz="2000" dirty="0" smtClean="0"/>
              <a:t> </a:t>
            </a:r>
            <a:r>
              <a:rPr lang="en-US" sz="2000" dirty="0"/>
              <a:t>(</a:t>
            </a:r>
            <a:r>
              <a:rPr lang="en-US" sz="2000" dirty="0" err="1"/>
              <a:t>newVariable</a:t>
            </a:r>
            <a:r>
              <a:rPr lang="en-US" sz="2000" dirty="0"/>
              <a:t>) {</a:t>
            </a:r>
          </a:p>
          <a:p>
            <a:pPr marL="0" indent="0">
              <a:buNone/>
            </a:pPr>
            <a:r>
              <a:rPr lang="en-US" sz="2000" dirty="0"/>
              <a:t>If (</a:t>
            </a:r>
            <a:r>
              <a:rPr lang="en-US" sz="2000" dirty="0" err="1"/>
              <a:t>newVariable</a:t>
            </a:r>
            <a:r>
              <a:rPr lang="en-US" sz="2000" dirty="0"/>
              <a:t> is an object of a </a:t>
            </a:r>
            <a:r>
              <a:rPr lang="en-US" sz="2000" dirty="0" err="1"/>
              <a:t>classA</a:t>
            </a:r>
            <a:r>
              <a:rPr lang="en-US" sz="2000" dirty="0"/>
              <a:t>)</a:t>
            </a:r>
          </a:p>
          <a:p>
            <a:pPr marL="0" indent="0">
              <a:buNone/>
            </a:pPr>
            <a:r>
              <a:rPr lang="en-US" sz="2000" dirty="0"/>
              <a:t>	if (the </a:t>
            </a:r>
            <a:r>
              <a:rPr lang="en-US" sz="2000" dirty="0" err="1"/>
              <a:t>classA</a:t>
            </a:r>
            <a:r>
              <a:rPr lang="en-US" sz="2000" dirty="0"/>
              <a:t> has </a:t>
            </a:r>
            <a:r>
              <a:rPr lang="en-US" sz="2000" dirty="0" smtClean="0"/>
              <a:t>a default </a:t>
            </a:r>
            <a:r>
              <a:rPr lang="en-US" sz="2000" dirty="0"/>
              <a:t>constructor</a:t>
            </a:r>
            <a:r>
              <a:rPr lang="en-US" sz="2000" dirty="0" smtClean="0"/>
              <a:t>)</a:t>
            </a:r>
          </a:p>
          <a:p>
            <a:pPr marL="0" indent="0">
              <a:buNone/>
            </a:pPr>
            <a:r>
              <a:rPr lang="en-US" sz="2000" dirty="0"/>
              <a:t>	</a:t>
            </a:r>
            <a:r>
              <a:rPr lang="en-US" sz="2000" dirty="0" smtClean="0"/>
              <a:t>        use the </a:t>
            </a:r>
            <a:r>
              <a:rPr lang="en-US" sz="2000" b="1" dirty="0" smtClean="0"/>
              <a:t>default constructor</a:t>
            </a:r>
            <a:r>
              <a:rPr lang="en-US" sz="2000" dirty="0" smtClean="0"/>
              <a:t>;</a:t>
            </a:r>
          </a:p>
          <a:p>
            <a:pPr marL="0" indent="0">
              <a:buNone/>
            </a:pPr>
            <a:r>
              <a:rPr lang="en-US" sz="2000" dirty="0"/>
              <a:t>	</a:t>
            </a:r>
            <a:r>
              <a:rPr lang="en-US" sz="2000" dirty="0" smtClean="0"/>
              <a:t>else</a:t>
            </a:r>
          </a:p>
          <a:p>
            <a:pPr marL="0" indent="0">
              <a:buNone/>
            </a:pPr>
            <a:r>
              <a:rPr lang="en-US" sz="2000" dirty="0"/>
              <a:t>	 </a:t>
            </a:r>
            <a:r>
              <a:rPr lang="en-US" sz="2000" dirty="0" smtClean="0"/>
              <a:t>       loop (</a:t>
            </a:r>
            <a:r>
              <a:rPr lang="en-US" sz="2000" dirty="0" err="1" smtClean="0"/>
              <a:t>fieldA</a:t>
            </a:r>
            <a:r>
              <a:rPr lang="en-US" sz="2000" dirty="0" smtClean="0"/>
              <a:t> of </a:t>
            </a:r>
            <a:r>
              <a:rPr lang="en-US" sz="2000" dirty="0" err="1"/>
              <a:t>newVariable</a:t>
            </a:r>
            <a:r>
              <a:rPr lang="en-US" sz="2000" dirty="0" smtClean="0"/>
              <a:t>)</a:t>
            </a:r>
          </a:p>
          <a:p>
            <a:pPr marL="0" indent="0">
              <a:buNone/>
            </a:pPr>
            <a:r>
              <a:rPr lang="en-US" sz="2000" dirty="0"/>
              <a:t>	 </a:t>
            </a:r>
            <a:r>
              <a:rPr lang="en-US" sz="2000" dirty="0" smtClean="0"/>
              <a:t>               </a:t>
            </a:r>
            <a:r>
              <a:rPr lang="en-US" sz="2000" dirty="0" err="1" smtClean="0"/>
              <a:t>Value_initialization</a:t>
            </a:r>
            <a:r>
              <a:rPr lang="en-US" sz="2000" dirty="0" smtClean="0"/>
              <a:t> (</a:t>
            </a:r>
            <a:r>
              <a:rPr lang="en-US" sz="2000" dirty="0" err="1" smtClean="0"/>
              <a:t>fieldA</a:t>
            </a:r>
            <a:r>
              <a:rPr lang="en-US" sz="2000" dirty="0" smtClean="0"/>
              <a:t>);</a:t>
            </a:r>
          </a:p>
          <a:p>
            <a:pPr marL="0" indent="0">
              <a:buNone/>
            </a:pPr>
            <a:r>
              <a:rPr lang="en-US" sz="2000" dirty="0" smtClean="0"/>
              <a:t>	end</a:t>
            </a:r>
          </a:p>
          <a:p>
            <a:pPr marL="0" indent="0">
              <a:buNone/>
            </a:pPr>
            <a:r>
              <a:rPr lang="en-US" sz="2000" dirty="0" smtClean="0"/>
              <a:t>else</a:t>
            </a:r>
          </a:p>
          <a:p>
            <a:pPr marL="0" indent="0">
              <a:buNone/>
            </a:pPr>
            <a:r>
              <a:rPr lang="en-US" sz="2000" dirty="0"/>
              <a:t>	</a:t>
            </a:r>
            <a:r>
              <a:rPr lang="en-US" sz="2000" dirty="0" err="1" smtClean="0"/>
              <a:t>newVariable</a:t>
            </a:r>
            <a:r>
              <a:rPr lang="en-US" sz="2000" dirty="0" smtClean="0"/>
              <a:t> = 0;</a:t>
            </a:r>
          </a:p>
          <a:p>
            <a:pPr marL="0" indent="0">
              <a:buNone/>
            </a:pPr>
            <a:r>
              <a:rPr lang="en-US" sz="2000" dirty="0" smtClean="0"/>
              <a:t>end</a:t>
            </a:r>
            <a:endParaRPr lang="en-US" sz="2000" dirty="0"/>
          </a:p>
          <a:p>
            <a:endParaRPr lang="en-US" sz="2000" dirty="0" smtClean="0"/>
          </a:p>
        </p:txBody>
      </p:sp>
      <p:sp>
        <p:nvSpPr>
          <p:cNvPr id="5" name="Text Placeholder 4"/>
          <p:cNvSpPr>
            <a:spLocks noGrp="1"/>
          </p:cNvSpPr>
          <p:nvPr>
            <p:ph type="body" sz="quarter" idx="3"/>
          </p:nvPr>
        </p:nvSpPr>
        <p:spPr/>
        <p:txBody>
          <a:bodyPr>
            <a:normAutofit lnSpcReduction="10000"/>
          </a:bodyPr>
          <a:lstStyle/>
          <a:p>
            <a:r>
              <a:rPr lang="en-US" sz="2800" dirty="0" smtClean="0"/>
              <a:t>Default initialization</a:t>
            </a:r>
          </a:p>
          <a:p>
            <a:r>
              <a:rPr lang="en-US" sz="1900" dirty="0" err="1"/>
              <a:t>BankAccount</a:t>
            </a:r>
            <a:r>
              <a:rPr lang="en-US" sz="1900" dirty="0"/>
              <a:t> * </a:t>
            </a:r>
            <a:r>
              <a:rPr lang="en-US" altLang="zh-CN" sz="1900" dirty="0" err="1"/>
              <a:t>a</a:t>
            </a:r>
            <a:r>
              <a:rPr lang="en-US" sz="1900" dirty="0" err="1"/>
              <a:t>ccountPtr</a:t>
            </a:r>
            <a:r>
              <a:rPr lang="en-US" sz="1900" dirty="0"/>
              <a:t> = new </a:t>
            </a:r>
            <a:r>
              <a:rPr lang="en-US" sz="1900" dirty="0" err="1"/>
              <a:t>BankAccount</a:t>
            </a:r>
            <a:r>
              <a:rPr lang="en-US" sz="1900" dirty="0" smtClean="0"/>
              <a:t>;</a:t>
            </a:r>
            <a:endParaRPr lang="en-US" sz="1900" dirty="0"/>
          </a:p>
        </p:txBody>
      </p:sp>
      <p:sp>
        <p:nvSpPr>
          <p:cNvPr id="6" name="Content Placeholder 5"/>
          <p:cNvSpPr>
            <a:spLocks noGrp="1"/>
          </p:cNvSpPr>
          <p:nvPr>
            <p:ph sz="quarter" idx="4"/>
          </p:nvPr>
        </p:nvSpPr>
        <p:spPr/>
        <p:txBody>
          <a:bodyPr>
            <a:normAutofit/>
          </a:bodyPr>
          <a:lstStyle/>
          <a:p>
            <a:pPr marL="0" indent="0">
              <a:buNone/>
            </a:pPr>
            <a:r>
              <a:rPr lang="en-US" altLang="zh-CN" sz="1900" dirty="0" err="1" smtClean="0"/>
              <a:t>Default</a:t>
            </a:r>
            <a:r>
              <a:rPr lang="en-US" sz="1900" dirty="0" err="1" smtClean="0"/>
              <a:t>_initialization</a:t>
            </a:r>
            <a:r>
              <a:rPr lang="en-US" sz="1900" dirty="0" smtClean="0"/>
              <a:t> </a:t>
            </a:r>
            <a:r>
              <a:rPr lang="en-US" sz="1900" dirty="0"/>
              <a:t>(</a:t>
            </a:r>
            <a:r>
              <a:rPr lang="en-US" sz="1900" dirty="0" err="1"/>
              <a:t>newVariable</a:t>
            </a:r>
            <a:r>
              <a:rPr lang="en-US" sz="1900" dirty="0"/>
              <a:t>) {</a:t>
            </a:r>
          </a:p>
          <a:p>
            <a:pPr marL="0" indent="0">
              <a:buNone/>
            </a:pPr>
            <a:r>
              <a:rPr lang="en-US" sz="1900" dirty="0"/>
              <a:t>If (</a:t>
            </a:r>
            <a:r>
              <a:rPr lang="en-US" sz="1900" dirty="0" err="1"/>
              <a:t>newVariable</a:t>
            </a:r>
            <a:r>
              <a:rPr lang="en-US" sz="1900" dirty="0"/>
              <a:t> </a:t>
            </a:r>
            <a:r>
              <a:rPr lang="en-US" sz="1900" dirty="0" smtClean="0"/>
              <a:t>is a non-POD type)</a:t>
            </a:r>
            <a:endParaRPr lang="en-US" sz="1900" dirty="0"/>
          </a:p>
          <a:p>
            <a:pPr marL="0" indent="0">
              <a:buNone/>
            </a:pPr>
            <a:r>
              <a:rPr lang="en-US" sz="1900" dirty="0"/>
              <a:t>	</a:t>
            </a:r>
            <a:r>
              <a:rPr lang="en-US" sz="1900" dirty="0" smtClean="0"/>
              <a:t>use </a:t>
            </a:r>
            <a:r>
              <a:rPr lang="en-US" sz="1900" dirty="0"/>
              <a:t>the </a:t>
            </a:r>
            <a:r>
              <a:rPr lang="en-US" sz="1900" b="1" dirty="0"/>
              <a:t>default constructor</a:t>
            </a:r>
            <a:r>
              <a:rPr lang="en-US" sz="1900" dirty="0"/>
              <a:t>;</a:t>
            </a:r>
          </a:p>
          <a:p>
            <a:pPr marL="0" indent="0">
              <a:buNone/>
            </a:pPr>
            <a:r>
              <a:rPr lang="en-US" sz="1900" dirty="0" smtClean="0"/>
              <a:t>else</a:t>
            </a:r>
            <a:endParaRPr lang="en-US" sz="1900" dirty="0"/>
          </a:p>
          <a:p>
            <a:pPr marL="0" indent="0">
              <a:buNone/>
            </a:pPr>
            <a:r>
              <a:rPr lang="en-US" sz="1900" dirty="0"/>
              <a:t>	</a:t>
            </a:r>
            <a:r>
              <a:rPr lang="en-US" sz="1900" dirty="0" smtClean="0"/>
              <a:t>left uninitialized;</a:t>
            </a:r>
            <a:endParaRPr lang="en-US" sz="1900" dirty="0"/>
          </a:p>
          <a:p>
            <a:pPr marL="0" indent="0">
              <a:buNone/>
            </a:pPr>
            <a:r>
              <a:rPr lang="en-US" sz="1900" dirty="0"/>
              <a:t>end</a:t>
            </a:r>
          </a:p>
        </p:txBody>
      </p:sp>
      <p:sp>
        <p:nvSpPr>
          <p:cNvPr id="7" name="TextBox 6"/>
          <p:cNvSpPr txBox="1"/>
          <p:nvPr/>
        </p:nvSpPr>
        <p:spPr>
          <a:xfrm>
            <a:off x="6921500" y="6096000"/>
            <a:ext cx="4234749" cy="369332"/>
          </a:xfrm>
          <a:prstGeom prst="rect">
            <a:avLst/>
          </a:prstGeom>
          <a:noFill/>
        </p:spPr>
        <p:txBody>
          <a:bodyPr wrap="none" rtlCol="0">
            <a:spAutoFit/>
          </a:bodyPr>
          <a:lstStyle/>
          <a:p>
            <a:r>
              <a:rPr lang="en-US" b="1" dirty="0" smtClean="0"/>
              <a:t>Completely rely on the default constructor</a:t>
            </a:r>
            <a:endParaRPr lang="en-US" b="1" dirty="0"/>
          </a:p>
        </p:txBody>
      </p:sp>
      <p:sp>
        <p:nvSpPr>
          <p:cNvPr id="8" name="TextBox 7"/>
          <p:cNvSpPr txBox="1"/>
          <p:nvPr/>
        </p:nvSpPr>
        <p:spPr>
          <a:xfrm>
            <a:off x="1562801" y="6096000"/>
            <a:ext cx="5227393" cy="646331"/>
          </a:xfrm>
          <a:prstGeom prst="rect">
            <a:avLst/>
          </a:prstGeom>
          <a:noFill/>
        </p:spPr>
        <p:txBody>
          <a:bodyPr wrap="none" rtlCol="0">
            <a:spAutoFit/>
          </a:bodyPr>
          <a:lstStyle/>
          <a:p>
            <a:r>
              <a:rPr lang="en-US" b="1" dirty="0" smtClean="0"/>
              <a:t>Partially rely on the default constructor;</a:t>
            </a:r>
          </a:p>
          <a:p>
            <a:r>
              <a:rPr lang="en-US" b="1" dirty="0" smtClean="0"/>
              <a:t>Otherwise use the recursion to do value initialization</a:t>
            </a:r>
            <a:endParaRPr lang="en-US" b="1" dirty="0"/>
          </a:p>
        </p:txBody>
      </p:sp>
      <p:sp>
        <p:nvSpPr>
          <p:cNvPr id="9" name="TextBox 8"/>
          <p:cNvSpPr txBox="1"/>
          <p:nvPr/>
        </p:nvSpPr>
        <p:spPr>
          <a:xfrm>
            <a:off x="5003800" y="3439081"/>
            <a:ext cx="1168400" cy="369332"/>
          </a:xfrm>
          <a:prstGeom prst="rect">
            <a:avLst/>
          </a:prstGeom>
          <a:noFill/>
        </p:spPr>
        <p:txBody>
          <a:bodyPr wrap="square" rtlCol="0">
            <a:spAutoFit/>
          </a:bodyPr>
          <a:lstStyle/>
          <a:p>
            <a:r>
              <a:rPr lang="en-US" dirty="0" smtClean="0">
                <a:solidFill>
                  <a:srgbClr val="C00000"/>
                </a:solidFill>
              </a:rPr>
              <a:t>Base case</a:t>
            </a:r>
            <a:endParaRPr lang="en-US" dirty="0">
              <a:solidFill>
                <a:srgbClr val="C00000"/>
              </a:solidFill>
            </a:endParaRPr>
          </a:p>
        </p:txBody>
      </p:sp>
      <p:sp>
        <p:nvSpPr>
          <p:cNvPr id="10" name="TextBox 9"/>
          <p:cNvSpPr txBox="1"/>
          <p:nvPr/>
        </p:nvSpPr>
        <p:spPr>
          <a:xfrm>
            <a:off x="3554197" y="5409466"/>
            <a:ext cx="1168400" cy="369332"/>
          </a:xfrm>
          <a:prstGeom prst="rect">
            <a:avLst/>
          </a:prstGeom>
          <a:noFill/>
        </p:spPr>
        <p:txBody>
          <a:bodyPr wrap="square" rtlCol="0">
            <a:spAutoFit/>
          </a:bodyPr>
          <a:lstStyle/>
          <a:p>
            <a:r>
              <a:rPr lang="en-US" dirty="0" smtClean="0">
                <a:solidFill>
                  <a:srgbClr val="C00000"/>
                </a:solidFill>
              </a:rPr>
              <a:t>Base case</a:t>
            </a:r>
            <a:endParaRPr lang="en-US" dirty="0">
              <a:solidFill>
                <a:srgbClr val="C00000"/>
              </a:solidFill>
            </a:endParaRPr>
          </a:p>
        </p:txBody>
      </p:sp>
    </p:spTree>
    <p:extLst>
      <p:ext uri="{BB962C8B-B14F-4D97-AF65-F5344CB8AC3E}">
        <p14:creationId xmlns:p14="http://schemas.microsoft.com/office/powerpoint/2010/main" val="3578081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a:t>
            </a:r>
            <a:r>
              <a:rPr lang="en-US" altLang="zh-CN" dirty="0" smtClean="0"/>
              <a:t>initializer lists</a:t>
            </a:r>
            <a:endParaRPr lang="en-US" dirty="0"/>
          </a:p>
        </p:txBody>
      </p:sp>
      <p:sp>
        <p:nvSpPr>
          <p:cNvPr id="4" name="Content Placeholder 3"/>
          <p:cNvSpPr>
            <a:spLocks noGrp="1"/>
          </p:cNvSpPr>
          <p:nvPr>
            <p:ph sz="half" idx="2"/>
          </p:nvPr>
        </p:nvSpPr>
        <p:spPr>
          <a:xfrm>
            <a:off x="914400" y="2506662"/>
            <a:ext cx="5181600" cy="4351338"/>
          </a:xfrm>
        </p:spPr>
        <p:txBody>
          <a:bodyPr>
            <a:normAutofit lnSpcReduction="10000"/>
          </a:bodyPr>
          <a:lstStyle/>
          <a:p>
            <a:r>
              <a:rPr lang="en-US" dirty="0" smtClean="0"/>
              <a:t>C++ makes a distinction between initialization and assignment.</a:t>
            </a:r>
          </a:p>
          <a:p>
            <a:pPr lvl="1"/>
            <a:r>
              <a:rPr lang="en-US" dirty="0" smtClean="0"/>
              <a:t>Specify in initializer lists: initialization;</a:t>
            </a:r>
          </a:p>
          <a:p>
            <a:pPr lvl="1"/>
            <a:r>
              <a:rPr lang="en-US" dirty="0" smtClean="0"/>
              <a:t>Specify in the constructor: assignment (which is already default initialized)</a:t>
            </a:r>
          </a:p>
          <a:p>
            <a:pPr lvl="2"/>
            <a:r>
              <a:rPr lang="en-US" dirty="0" smtClean="0"/>
              <a:t>May have undesired behavior;</a:t>
            </a:r>
          </a:p>
          <a:p>
            <a:pPr lvl="2"/>
            <a:r>
              <a:rPr lang="en-US" dirty="0" smtClean="0"/>
              <a:t>Slower;</a:t>
            </a:r>
          </a:p>
          <a:p>
            <a:pPr lvl="2"/>
            <a:r>
              <a:rPr lang="en-US" dirty="0" smtClean="0"/>
              <a:t>References cannot be initialized this way;</a:t>
            </a:r>
          </a:p>
          <a:p>
            <a:pPr lvl="2"/>
            <a:r>
              <a:rPr lang="en-US" dirty="0" err="1" smtClean="0"/>
              <a:t>Const</a:t>
            </a:r>
            <a:r>
              <a:rPr lang="en-US" dirty="0" smtClean="0"/>
              <a:t> field cannot be initialized this way</a:t>
            </a:r>
            <a:endParaRPr lang="en-US" dirty="0" smtClean="0"/>
          </a:p>
          <a:p>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61869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367631"/>
            <a:ext cx="5276850" cy="3314700"/>
          </a:xfrm>
          <a:prstGeom prst="rect">
            <a:avLst/>
          </a:prstGeom>
        </p:spPr>
      </p:pic>
      <p:sp>
        <p:nvSpPr>
          <p:cNvPr id="8" name="Rectangle 7"/>
          <p:cNvSpPr/>
          <p:nvPr/>
        </p:nvSpPr>
        <p:spPr>
          <a:xfrm>
            <a:off x="6019800" y="4800669"/>
            <a:ext cx="5794829" cy="1323439"/>
          </a:xfrm>
          <a:prstGeom prst="rect">
            <a:avLst/>
          </a:prstGeom>
        </p:spPr>
        <p:txBody>
          <a:bodyPr wrap="square">
            <a:spAutoFit/>
          </a:bodyPr>
          <a:lstStyle/>
          <a:p>
            <a:pPr lvl="1"/>
            <a:r>
              <a:rPr lang="en-US" altLang="zh-CN" sz="2000" dirty="0" smtClean="0"/>
              <a:t>The order in which fields are initialized by the initializer list is the order in which they are declared in the class, not the order that their initializers are written in the initializer list.</a:t>
            </a:r>
            <a:endParaRPr lang="en-US" sz="2000" dirty="0"/>
          </a:p>
        </p:txBody>
      </p:sp>
    </p:spTree>
    <p:extLst>
      <p:ext uri="{BB962C8B-B14F-4D97-AF65-F5344CB8AC3E}">
        <p14:creationId xmlns:p14="http://schemas.microsoft.com/office/powerpoint/2010/main" val="78283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Destruction:</a:t>
            </a:r>
            <a:endParaRPr lang="en-US" dirty="0"/>
          </a:p>
        </p:txBody>
      </p:sp>
      <p:sp>
        <p:nvSpPr>
          <p:cNvPr id="4" name="Content Placeholder 3"/>
          <p:cNvSpPr>
            <a:spLocks noGrp="1"/>
          </p:cNvSpPr>
          <p:nvPr>
            <p:ph sz="half" idx="2"/>
          </p:nvPr>
        </p:nvSpPr>
        <p:spPr>
          <a:xfrm>
            <a:off x="6172199" y="1607702"/>
            <a:ext cx="6019801" cy="2636017"/>
          </a:xfrm>
        </p:spPr>
        <p:txBody>
          <a:bodyPr>
            <a:noAutofit/>
          </a:bodyPr>
          <a:lstStyle/>
          <a:p>
            <a:r>
              <a:rPr lang="en-US" sz="2400" dirty="0"/>
              <a:t>d</a:t>
            </a:r>
            <a:r>
              <a:rPr lang="en-US" sz="2400" dirty="0" smtClean="0"/>
              <a:t>elete </a:t>
            </a:r>
            <a:r>
              <a:rPr lang="en-US" sz="2400" dirty="0" smtClean="0">
                <a:sym typeface="Wingdings" panose="05000000000000000000" pitchFamily="2" charset="2"/>
              </a:rPr>
              <a:t> new</a:t>
            </a:r>
          </a:p>
          <a:p>
            <a:r>
              <a:rPr lang="en-US" sz="2400" dirty="0" smtClean="0">
                <a:sym typeface="Wingdings" panose="05000000000000000000" pitchFamily="2" charset="2"/>
              </a:rPr>
              <a:t>delete[]  new[]</a:t>
            </a:r>
          </a:p>
          <a:p>
            <a:r>
              <a:rPr lang="en-US" sz="2400" dirty="0" smtClean="0">
                <a:sym typeface="Wingdings" panose="05000000000000000000" pitchFamily="2" charset="2"/>
              </a:rPr>
              <a:t>The number of delete should be the same as the number of new</a:t>
            </a:r>
            <a:r>
              <a:rPr lang="en-US" sz="2400" dirty="0" smtClean="0">
                <a:sym typeface="Wingdings" panose="05000000000000000000" pitchFamily="2" charset="2"/>
              </a:rPr>
              <a:t>. If using new in function, then delete is expected in function; if using new in constructors, then delete is expected in destructors.</a:t>
            </a:r>
            <a:endParaRPr lang="en-US" sz="2400" dirty="0">
              <a:sym typeface="Wingdings" panose="05000000000000000000" pitchFamily="2" charset="2"/>
            </a:endParaRPr>
          </a:p>
          <a:p>
            <a:endParaRPr lang="en-US" sz="2400" dirty="0"/>
          </a:p>
        </p:txBody>
      </p:sp>
      <p:sp>
        <p:nvSpPr>
          <p:cNvPr id="3" name="内容占位符 2"/>
          <p:cNvSpPr>
            <a:spLocks noGrp="1"/>
          </p:cNvSpPr>
          <p:nvPr>
            <p:ph sz="half" idx="1"/>
          </p:nvPr>
        </p:nvSpPr>
        <p:spPr>
          <a:xfrm>
            <a:off x="838200" y="1825625"/>
            <a:ext cx="5181600" cy="1737382"/>
          </a:xfrm>
        </p:spPr>
        <p:txBody>
          <a:bodyPr>
            <a:normAutofit/>
          </a:bodyPr>
          <a:lstStyle/>
          <a:p>
            <a:r>
              <a:rPr lang="en-US" altLang="zh-CN" sz="2400" dirty="0" smtClean="0"/>
              <a:t>No return type;</a:t>
            </a:r>
          </a:p>
          <a:p>
            <a:r>
              <a:rPr lang="en-US" sz="2400" dirty="0" smtClean="0"/>
              <a:t>May not be overloaded;</a:t>
            </a:r>
          </a:p>
          <a:p>
            <a:r>
              <a:rPr lang="en-US" sz="2400" dirty="0" smtClean="0"/>
              <a:t>Take no parameters</a:t>
            </a:r>
            <a:endParaRPr lang="en-US" sz="2400" dirty="0"/>
          </a:p>
        </p:txBody>
      </p:sp>
      <p:sp>
        <p:nvSpPr>
          <p:cNvPr id="5" name="Content Placeholder 3"/>
          <p:cNvSpPr txBox="1">
            <a:spLocks/>
          </p:cNvSpPr>
          <p:nvPr/>
        </p:nvSpPr>
        <p:spPr>
          <a:xfrm>
            <a:off x="838199" y="4540469"/>
            <a:ext cx="5181601" cy="120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When calling delete or delete[]</a:t>
            </a:r>
          </a:p>
          <a:p>
            <a:r>
              <a:rPr lang="en-US" sz="2400" dirty="0" smtClean="0"/>
              <a:t>A local variable going out of scope, occurring at the closing bracket</a:t>
            </a:r>
          </a:p>
          <a:p>
            <a:r>
              <a:rPr lang="en-US" sz="2400" dirty="0" smtClean="0"/>
              <a:t>The object which a field resides in is destroyed, occurring at the </a:t>
            </a:r>
            <a:r>
              <a:rPr lang="en-US" sz="2400" dirty="0"/>
              <a:t>closing</a:t>
            </a:r>
            <a:r>
              <a:rPr lang="en-US" sz="2400" dirty="0" smtClean="0"/>
              <a:t> bracket of the destructor</a:t>
            </a:r>
            <a:endParaRPr lang="en-US" sz="2400" dirty="0"/>
          </a:p>
        </p:txBody>
      </p:sp>
      <p:sp>
        <p:nvSpPr>
          <p:cNvPr id="6" name="Content Placeholder 3"/>
          <p:cNvSpPr txBox="1">
            <a:spLocks/>
          </p:cNvSpPr>
          <p:nvPr/>
        </p:nvSpPr>
        <p:spPr>
          <a:xfrm>
            <a:off x="6172200" y="4540469"/>
            <a:ext cx="5736021" cy="120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The order of deallocate memory is the opposite order from which they were constructed</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612" y="446198"/>
            <a:ext cx="3305175" cy="1123950"/>
          </a:xfrm>
          <a:prstGeom prst="rect">
            <a:avLst/>
          </a:prstGeom>
        </p:spPr>
      </p:pic>
    </p:spTree>
    <p:extLst>
      <p:ext uri="{BB962C8B-B14F-4D97-AF65-F5344CB8AC3E}">
        <p14:creationId xmlns:p14="http://schemas.microsoft.com/office/powerpoint/2010/main" val="2202393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r>
              <a:rPr lang="en-US" altLang="zh-CN" dirty="0"/>
              <a:t>strings literals</a:t>
            </a:r>
            <a:endParaRPr lang="en-US" dirty="0"/>
          </a:p>
        </p:txBody>
      </p:sp>
      <p:pic>
        <p:nvPicPr>
          <p:cNvPr id="10" name="内容占位符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11645" y="-198274"/>
            <a:ext cx="3079567" cy="7294400"/>
          </a:xfrm>
        </p:spPr>
      </p:pic>
      <p:sp>
        <p:nvSpPr>
          <p:cNvPr id="3" name="内容占位符 2"/>
          <p:cNvSpPr>
            <a:spLocks noGrp="1"/>
          </p:cNvSpPr>
          <p:nvPr>
            <p:ph sz="half" idx="1"/>
          </p:nvPr>
        </p:nvSpPr>
        <p:spPr/>
        <p:txBody>
          <a:bodyPr/>
          <a:lstStyle/>
          <a:p>
            <a:r>
              <a:rPr lang="en-US" altLang="zh-CN" dirty="0" err="1"/>
              <a:t>const</a:t>
            </a:r>
            <a:r>
              <a:rPr lang="en-US" altLang="zh-CN" dirty="0"/>
              <a:t> char *</a:t>
            </a:r>
            <a:r>
              <a:rPr lang="en-US" altLang="zh-CN" dirty="0" err="1"/>
              <a:t>str</a:t>
            </a:r>
            <a:r>
              <a:rPr lang="en-US" altLang="zh-CN" dirty="0"/>
              <a:t> = “Hello world\n”;</a:t>
            </a:r>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57" y="3692852"/>
            <a:ext cx="8148988" cy="1955473"/>
          </a:xfrm>
          <a:prstGeom prst="rect">
            <a:avLst/>
          </a:prstGeom>
        </p:spPr>
      </p:pic>
    </p:spTree>
    <p:extLst>
      <p:ext uri="{BB962C8B-B14F-4D97-AF65-F5344CB8AC3E}">
        <p14:creationId xmlns:p14="http://schemas.microsoft.com/office/powerpoint/2010/main" val="2682057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ltLang="zh-CN" dirty="0" smtClean="0"/>
              <a:t>Copy Constructor</a:t>
            </a:r>
            <a:endParaRPr lang="en-US" dirty="0"/>
          </a:p>
        </p:txBody>
      </p:sp>
      <p:sp>
        <p:nvSpPr>
          <p:cNvPr id="4" name="Content Placeholder 3"/>
          <p:cNvSpPr>
            <a:spLocks noGrp="1"/>
          </p:cNvSpPr>
          <p:nvPr>
            <p:ph sz="half" idx="2"/>
          </p:nvPr>
        </p:nvSpPr>
        <p:spPr/>
        <p:txBody>
          <a:bodyPr/>
          <a:lstStyle/>
          <a:p>
            <a:r>
              <a:rPr lang="en-US" dirty="0" smtClean="0"/>
              <a:t>Deep copy during initialization</a:t>
            </a:r>
          </a:p>
          <a:p>
            <a:r>
              <a:rPr lang="en-US" dirty="0" smtClean="0"/>
              <a:t>When objects are passed to functions by value; when objects are returned from a function by value; explicitly define a new object from an old one.</a:t>
            </a:r>
            <a:endParaRPr lang="en-US" dirty="0"/>
          </a:p>
        </p:txBody>
      </p:sp>
      <p:sp>
        <p:nvSpPr>
          <p:cNvPr id="5" name="Text Placeholder 4"/>
          <p:cNvSpPr>
            <a:spLocks noGrp="1"/>
          </p:cNvSpPr>
          <p:nvPr>
            <p:ph type="body" sz="quarter" idx="3"/>
          </p:nvPr>
        </p:nvSpPr>
        <p:spPr/>
        <p:txBody>
          <a:bodyPr/>
          <a:lstStyle/>
          <a:p>
            <a:r>
              <a:rPr lang="en-US" dirty="0" smtClean="0"/>
              <a:t>Assignment Operator</a:t>
            </a:r>
            <a:endParaRPr lang="en-US" dirty="0"/>
          </a:p>
        </p:txBody>
      </p:sp>
      <p:sp>
        <p:nvSpPr>
          <p:cNvPr id="6" name="Content Placeholder 5"/>
          <p:cNvSpPr>
            <a:spLocks noGrp="1"/>
          </p:cNvSpPr>
          <p:nvPr>
            <p:ph sz="quarter" idx="4"/>
          </p:nvPr>
        </p:nvSpPr>
        <p:spPr/>
        <p:txBody>
          <a:bodyPr/>
          <a:lstStyle/>
          <a:p>
            <a:r>
              <a:rPr lang="en-US" dirty="0" smtClean="0"/>
              <a:t>Free existing resources</a:t>
            </a:r>
          </a:p>
          <a:p>
            <a:r>
              <a:rPr lang="en-US" dirty="0" smtClean="0"/>
              <a:t>Deep </a:t>
            </a:r>
            <a:r>
              <a:rPr lang="en-US" dirty="0"/>
              <a:t>copy during </a:t>
            </a:r>
            <a:r>
              <a:rPr lang="en-US" dirty="0" smtClean="0"/>
              <a:t>assignment</a:t>
            </a:r>
            <a:endParaRPr lang="en-US" dirty="0"/>
          </a:p>
          <a:p>
            <a:endParaRPr lang="en-US" dirty="0"/>
          </a:p>
        </p:txBody>
      </p:sp>
    </p:spTree>
    <p:extLst>
      <p:ext uri="{BB962C8B-B14F-4D97-AF65-F5344CB8AC3E}">
        <p14:creationId xmlns:p14="http://schemas.microsoft.com/office/powerpoint/2010/main" val="2892963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42262"/>
            <a:ext cx="5181600" cy="3118063"/>
          </a:xfrm>
        </p:spPr>
      </p:pic>
      <p:sp>
        <p:nvSpPr>
          <p:cNvPr id="5" name="Content Placeholder 4"/>
          <p:cNvSpPr>
            <a:spLocks noGrp="1"/>
          </p:cNvSpPr>
          <p:nvPr>
            <p:ph sz="half" idx="2"/>
          </p:nvPr>
        </p:nvSpPr>
        <p:spPr/>
        <p:txBody>
          <a:bodyPr/>
          <a:lstStyle/>
          <a:p>
            <a:r>
              <a:rPr lang="en-US" dirty="0" smtClean="0"/>
              <a:t>Only one input parameter: </a:t>
            </a:r>
            <a:r>
              <a:rPr lang="en-US" dirty="0" err="1" smtClean="0"/>
              <a:t>const</a:t>
            </a:r>
            <a:r>
              <a:rPr lang="en-US" dirty="0" smtClean="0"/>
              <a:t> reference to its own type (</a:t>
            </a:r>
            <a:r>
              <a:rPr lang="en-US" dirty="0" err="1" smtClean="0"/>
              <a:t>const</a:t>
            </a:r>
            <a:r>
              <a:rPr lang="en-US" dirty="0" smtClean="0"/>
              <a:t> Polygon &amp; in this case).</a:t>
            </a:r>
          </a:p>
          <a:p>
            <a:r>
              <a:rPr lang="en-US" dirty="0" smtClean="0"/>
              <a:t>Why cannot pass by values?</a:t>
            </a:r>
            <a:endParaRPr lang="en-US" dirty="0"/>
          </a:p>
        </p:txBody>
      </p:sp>
    </p:spTree>
    <p:extLst>
      <p:ext uri="{BB962C8B-B14F-4D97-AF65-F5344CB8AC3E}">
        <p14:creationId xmlns:p14="http://schemas.microsoft.com/office/powerpoint/2010/main" val="293299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a:t>
            </a:r>
            <a:endParaRPr lang="en-US" dirty="0"/>
          </a:p>
        </p:txBody>
      </p:sp>
      <p:sp>
        <p:nvSpPr>
          <p:cNvPr id="5" name="Content Placeholder 4"/>
          <p:cNvSpPr>
            <a:spLocks noGrp="1"/>
          </p:cNvSpPr>
          <p:nvPr>
            <p:ph sz="half" idx="2"/>
          </p:nvPr>
        </p:nvSpPr>
        <p:spPr/>
        <p:txBody>
          <a:bodyPr/>
          <a:lstStyle/>
          <a:p>
            <a:r>
              <a:rPr lang="en-US" dirty="0" smtClean="0"/>
              <a:t>Return type is a reference to this object.</a:t>
            </a:r>
          </a:p>
          <a:p>
            <a:r>
              <a:rPr lang="en-US" dirty="0" smtClean="0"/>
              <a:t>Checking if this != &amp;</a:t>
            </a:r>
            <a:r>
              <a:rPr lang="en-US" dirty="0" err="1" smtClean="0"/>
              <a:t>rhs</a:t>
            </a:r>
            <a:endParaRPr lang="en-US" dirty="0" smtClean="0"/>
          </a:p>
          <a:p>
            <a:r>
              <a:rPr lang="en-US" dirty="0" smtClean="0"/>
              <a:t>Cleanup the existing object (especially for the dynamic allocated memory)</a:t>
            </a:r>
          </a:p>
          <a:p>
            <a:r>
              <a:rPr lang="en-US" dirty="0" smtClean="0"/>
              <a:t>First new a memory and then delete the old </a:t>
            </a:r>
            <a:r>
              <a:rPr lang="en-US" altLang="zh-CN" dirty="0" smtClean="0"/>
              <a:t>memory to avoid dangling pointer.</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7887" y="1825625"/>
            <a:ext cx="4582225" cy="4351338"/>
          </a:xfrm>
        </p:spPr>
      </p:pic>
    </p:spTree>
    <p:extLst>
      <p:ext uri="{BB962C8B-B14F-4D97-AF65-F5344CB8AC3E}">
        <p14:creationId xmlns:p14="http://schemas.microsoft.com/office/powerpoint/2010/main" val="3887676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Three</a:t>
            </a:r>
            <a:endParaRPr lang="en-US" dirty="0"/>
          </a:p>
        </p:txBody>
      </p:sp>
      <p:sp>
        <p:nvSpPr>
          <p:cNvPr id="3" name="Content Placeholder 2"/>
          <p:cNvSpPr>
            <a:spLocks noGrp="1"/>
          </p:cNvSpPr>
          <p:nvPr>
            <p:ph idx="1"/>
          </p:nvPr>
        </p:nvSpPr>
        <p:spPr>
          <a:xfrm>
            <a:off x="838200" y="1825625"/>
            <a:ext cx="10515600" cy="1248651"/>
          </a:xfrm>
        </p:spPr>
        <p:txBody>
          <a:bodyPr/>
          <a:lstStyle/>
          <a:p>
            <a:r>
              <a:rPr lang="en-US" dirty="0" smtClean="0"/>
              <a:t>If you write a destructor, copy constructor or assignment operator in a class, you must write all three of them.</a:t>
            </a:r>
            <a:endParaRPr lang="en-US" dirty="0"/>
          </a:p>
        </p:txBody>
      </p:sp>
      <p:sp>
        <p:nvSpPr>
          <p:cNvPr id="5" name="TextBox 4"/>
          <p:cNvSpPr txBox="1"/>
          <p:nvPr/>
        </p:nvSpPr>
        <p:spPr>
          <a:xfrm>
            <a:off x="4051737" y="3209213"/>
            <a:ext cx="3657600" cy="584775"/>
          </a:xfrm>
          <a:prstGeom prst="rect">
            <a:avLst/>
          </a:prstGeom>
          <a:noFill/>
        </p:spPr>
        <p:txBody>
          <a:bodyPr wrap="square" rtlCol="0">
            <a:spAutoFit/>
          </a:bodyPr>
          <a:lstStyle/>
          <a:p>
            <a:r>
              <a:rPr lang="en-US" sz="3200" dirty="0" smtClean="0"/>
              <a:t>PRETTY IMPORTANT</a:t>
            </a:r>
            <a:endParaRPr lang="en-US" sz="3200" dirty="0"/>
          </a:p>
        </p:txBody>
      </p:sp>
    </p:spTree>
    <p:extLst>
      <p:ext uri="{BB962C8B-B14F-4D97-AF65-F5344CB8AC3E}">
        <p14:creationId xmlns:p14="http://schemas.microsoft.com/office/powerpoint/2010/main" val="2928733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7046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Methods Act on Objects</a:t>
            </a:r>
            <a:endParaRPr lang="en-US" dirty="0"/>
          </a:p>
        </p:txBody>
      </p:sp>
      <p:sp>
        <p:nvSpPr>
          <p:cNvPr id="3" name="Content Placeholder 2"/>
          <p:cNvSpPr>
            <a:spLocks noGrp="1"/>
          </p:cNvSpPr>
          <p:nvPr>
            <p:ph idx="1"/>
          </p:nvPr>
        </p:nvSpPr>
        <p:spPr/>
        <p:txBody>
          <a:bodyPr/>
          <a:lstStyle/>
          <a:p>
            <a:r>
              <a:rPr lang="en-US" dirty="0" smtClean="0"/>
              <a:t>Methods are functions inside classes.</a:t>
            </a:r>
          </a:p>
          <a:p>
            <a:r>
              <a:rPr lang="en-US" dirty="0" smtClean="0"/>
              <a:t>Access methods in the same way that we can access fields of a </a:t>
            </a:r>
            <a:r>
              <a:rPr lang="en-US" dirty="0" err="1" smtClean="0"/>
              <a:t>struct</a:t>
            </a:r>
            <a:r>
              <a:rPr lang="en-US" dirty="0" smtClean="0"/>
              <a:t>.</a:t>
            </a:r>
          </a:p>
          <a:p>
            <a:r>
              <a:rPr lang="en-US" dirty="0" smtClean="0"/>
              <a:t>Use dot (.) if we have the object directly or use arrow (-&gt;) if we have a pointer to it.</a:t>
            </a:r>
          </a:p>
          <a:p>
            <a:r>
              <a:rPr lang="en-US" dirty="0" smtClean="0"/>
              <a:t>Add an extra parameter to each method, call </a:t>
            </a:r>
            <a:r>
              <a:rPr lang="en-US" b="1" dirty="0" smtClean="0"/>
              <a:t>this</a:t>
            </a:r>
            <a:r>
              <a:rPr lang="en-US" dirty="0" smtClean="0"/>
              <a:t>, which is a pointer to the object that the method is inside. For a method inside a class of type T, </a:t>
            </a:r>
            <a:r>
              <a:rPr lang="en-US" b="1" dirty="0" smtClean="0"/>
              <a:t>this</a:t>
            </a:r>
            <a:r>
              <a:rPr lang="en-US" dirty="0" smtClean="0"/>
              <a:t> pointer can be supposed to have a type of T * const</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365125"/>
            <a:ext cx="3768888" cy="1579699"/>
          </a:xfrm>
          <a:prstGeom prst="rect">
            <a:avLst/>
          </a:prstGeom>
        </p:spPr>
      </p:pic>
    </p:spTree>
    <p:extLst>
      <p:ext uri="{BB962C8B-B14F-4D97-AF65-F5344CB8AC3E}">
        <p14:creationId xmlns:p14="http://schemas.microsoft.com/office/powerpoint/2010/main" val="48008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59" y="0"/>
            <a:ext cx="10447681" cy="6858000"/>
          </a:xfrm>
          <a:prstGeom prst="rect">
            <a:avLst/>
          </a:prstGeom>
        </p:spPr>
      </p:pic>
    </p:spTree>
    <p:extLst>
      <p:ext uri="{BB962C8B-B14F-4D97-AF65-F5344CB8AC3E}">
        <p14:creationId xmlns:p14="http://schemas.microsoft.com/office/powerpoint/2010/main" val="287532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241"/>
          <a:stretch/>
        </p:blipFill>
        <p:spPr>
          <a:xfrm>
            <a:off x="3799489" y="1212802"/>
            <a:ext cx="4362155" cy="5394087"/>
          </a:xfrm>
          <a:prstGeom prst="rect">
            <a:avLst/>
          </a:prstGeom>
        </p:spPr>
      </p:pic>
      <p:sp>
        <p:nvSpPr>
          <p:cNvPr id="2" name="Title 1"/>
          <p:cNvSpPr>
            <a:spLocks noGrp="1"/>
          </p:cNvSpPr>
          <p:nvPr>
            <p:ph type="title"/>
          </p:nvPr>
        </p:nvSpPr>
        <p:spPr>
          <a:xfrm>
            <a:off x="838200" y="365125"/>
            <a:ext cx="11353800" cy="1325563"/>
          </a:xfrm>
        </p:spPr>
        <p:txBody>
          <a:bodyPr>
            <a:normAutofit/>
          </a:bodyPr>
          <a:lstStyle/>
          <a:p>
            <a:r>
              <a:rPr lang="en-US" altLang="zh-CN" dirty="0" err="1" smtClean="0"/>
              <a:t>const</a:t>
            </a:r>
            <a:r>
              <a:rPr lang="en-US" altLang="zh-CN" dirty="0" smtClean="0"/>
              <a:t> Methods: methods which do not modify the object itself</a:t>
            </a:r>
            <a:endParaRPr lang="en-US" dirty="0"/>
          </a:p>
        </p:txBody>
      </p:sp>
      <p:sp>
        <p:nvSpPr>
          <p:cNvPr id="3" name="Content Placeholder 2"/>
          <p:cNvSpPr>
            <a:spLocks noGrp="1"/>
          </p:cNvSpPr>
          <p:nvPr>
            <p:ph idx="1"/>
          </p:nvPr>
        </p:nvSpPr>
        <p:spPr>
          <a:xfrm>
            <a:off x="838200" y="1825624"/>
            <a:ext cx="3528848" cy="1816210"/>
          </a:xfrm>
        </p:spPr>
        <p:txBody>
          <a:bodyPr>
            <a:normAutofit/>
          </a:bodyPr>
          <a:lstStyle/>
          <a:p>
            <a:r>
              <a:rPr lang="en-US" dirty="0"/>
              <a:t>T * </a:t>
            </a:r>
            <a:r>
              <a:rPr lang="en-US" dirty="0" err="1" smtClean="0"/>
              <a:t>const</a:t>
            </a:r>
            <a:r>
              <a:rPr lang="en-US" dirty="0" smtClean="0"/>
              <a:t> </a:t>
            </a:r>
            <a:r>
              <a:rPr lang="en-US" b="1" dirty="0" smtClean="0"/>
              <a:t>this   </a:t>
            </a:r>
            <a:r>
              <a:rPr lang="en-US" dirty="0" smtClean="0"/>
              <a:t>=&gt; </a:t>
            </a:r>
            <a:r>
              <a:rPr lang="en-US" dirty="0" err="1" smtClean="0"/>
              <a:t>const</a:t>
            </a:r>
            <a:r>
              <a:rPr lang="en-US" dirty="0" smtClean="0"/>
              <a:t> T* </a:t>
            </a:r>
            <a:r>
              <a:rPr lang="en-US" dirty="0" err="1" smtClean="0"/>
              <a:t>const</a:t>
            </a:r>
            <a:r>
              <a:rPr lang="en-US" dirty="0" smtClean="0"/>
              <a:t> </a:t>
            </a:r>
            <a:r>
              <a:rPr lang="en-US" b="1" dirty="0" smtClean="0"/>
              <a:t>this </a:t>
            </a: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3448"/>
          <a:stretch/>
        </p:blipFill>
        <p:spPr>
          <a:xfrm>
            <a:off x="7954656" y="1480816"/>
            <a:ext cx="4007559" cy="2886232"/>
          </a:xfrm>
          <a:prstGeom prst="rect">
            <a:avLst/>
          </a:prstGeom>
        </p:spPr>
      </p:pic>
    </p:spTree>
    <p:extLst>
      <p:ext uri="{BB962C8B-B14F-4D97-AF65-F5344CB8AC3E}">
        <p14:creationId xmlns:p14="http://schemas.microsoft.com/office/powerpoint/2010/main" val="2436328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 Old Data (POD) classes</a:t>
            </a:r>
            <a:endParaRPr lang="en-US" dirty="0"/>
          </a:p>
        </p:txBody>
      </p:sp>
      <p:sp>
        <p:nvSpPr>
          <p:cNvPr id="3" name="Content Placeholder 2"/>
          <p:cNvSpPr>
            <a:spLocks noGrp="1"/>
          </p:cNvSpPr>
          <p:nvPr>
            <p:ph idx="1"/>
          </p:nvPr>
        </p:nvSpPr>
        <p:spPr/>
        <p:txBody>
          <a:bodyPr/>
          <a:lstStyle/>
          <a:p>
            <a:r>
              <a:rPr lang="en-US" dirty="0" smtClean="0"/>
              <a:t>All POD types have direct C analogs and just sequences of fields in memory.</a:t>
            </a:r>
          </a:p>
          <a:p>
            <a:r>
              <a:rPr lang="en-US" dirty="0" smtClean="0"/>
              <a:t>Any class which has members of a non-POD type is itself non-POD; which has members pointing to non-POD types will not make them non-POD.</a:t>
            </a:r>
            <a:endParaRPr lang="en-US" dirty="0"/>
          </a:p>
        </p:txBody>
      </p:sp>
    </p:spTree>
    <p:extLst>
      <p:ext uri="{BB962C8B-B14F-4D97-AF65-F5344CB8AC3E}">
        <p14:creationId xmlns:p14="http://schemas.microsoft.com/office/powerpoint/2010/main" val="50891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Members</a:t>
            </a:r>
            <a:endParaRPr lang="en-US" dirty="0"/>
          </a:p>
        </p:txBody>
      </p:sp>
      <p:sp>
        <p:nvSpPr>
          <p:cNvPr id="3" name="Content Placeholder 2"/>
          <p:cNvSpPr>
            <a:spLocks noGrp="1"/>
          </p:cNvSpPr>
          <p:nvPr>
            <p:ph idx="1"/>
          </p:nvPr>
        </p:nvSpPr>
        <p:spPr>
          <a:xfrm>
            <a:off x="838200" y="1825625"/>
            <a:ext cx="10515600" cy="901809"/>
          </a:xfrm>
        </p:spPr>
        <p:txBody>
          <a:bodyPr/>
          <a:lstStyle/>
          <a:p>
            <a:r>
              <a:rPr lang="en-US" dirty="0" smtClean="0"/>
              <a:t>All instances of a class share the same “box” for a particular field, </a:t>
            </a:r>
            <a:r>
              <a:rPr lang="en-US" altLang="zh-CN" dirty="0" smtClean="0"/>
              <a:t>which should be declared to be a static field.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62371"/>
            <a:ext cx="4714875" cy="21145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856" y="3705333"/>
            <a:ext cx="5667375" cy="428625"/>
          </a:xfrm>
          <a:prstGeom prst="rect">
            <a:avLst/>
          </a:prstGeom>
        </p:spPr>
      </p:pic>
      <p:sp>
        <p:nvSpPr>
          <p:cNvPr id="7" name="TextBox 6"/>
          <p:cNvSpPr txBox="1"/>
          <p:nvPr/>
        </p:nvSpPr>
        <p:spPr>
          <a:xfrm>
            <a:off x="6402439" y="2862371"/>
            <a:ext cx="5407573" cy="923330"/>
          </a:xfrm>
          <a:prstGeom prst="rect">
            <a:avLst/>
          </a:prstGeom>
          <a:noFill/>
        </p:spPr>
        <p:txBody>
          <a:bodyPr wrap="square" rtlCol="0">
            <a:spAutoFit/>
          </a:bodyPr>
          <a:lstStyle/>
          <a:p>
            <a:r>
              <a:rPr lang="en-US" dirty="0" smtClean="0"/>
              <a:t>Initialized outside any functions or classes;</a:t>
            </a:r>
          </a:p>
          <a:p>
            <a:r>
              <a:rPr lang="en-US" dirty="0" smtClean="0"/>
              <a:t>:: is the scope resolution operator;</a:t>
            </a:r>
          </a:p>
          <a:p>
            <a:r>
              <a:rPr lang="en-US" dirty="0" smtClean="0"/>
              <a:t>Execute before main begins.</a:t>
            </a:r>
            <a:endParaRPr lang="en-US" dirty="0"/>
          </a:p>
        </p:txBody>
      </p:sp>
    </p:spTree>
    <p:extLst>
      <p:ext uri="{BB962C8B-B14F-4D97-AF65-F5344CB8AC3E}">
        <p14:creationId xmlns:p14="http://schemas.microsoft.com/office/powerpoint/2010/main" val="3653257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Classes can contain other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3000090" cy="4351338"/>
          </a:xfrm>
        </p:spPr>
      </p:pic>
      <p:sp>
        <p:nvSpPr>
          <p:cNvPr id="5" name="TextBox 4"/>
          <p:cNvSpPr txBox="1"/>
          <p:nvPr/>
        </p:nvSpPr>
        <p:spPr>
          <a:xfrm>
            <a:off x="4430110" y="1690688"/>
            <a:ext cx="4887311" cy="369332"/>
          </a:xfrm>
          <a:prstGeom prst="rect">
            <a:avLst/>
          </a:prstGeom>
          <a:noFill/>
        </p:spPr>
        <p:txBody>
          <a:bodyPr wrap="square" rtlCol="0">
            <a:spAutoFit/>
          </a:bodyPr>
          <a:lstStyle/>
          <a:p>
            <a:r>
              <a:rPr lang="en-US" altLang="zh-CN" dirty="0" smtClean="0"/>
              <a:t>Outside the class:  </a:t>
            </a:r>
            <a:r>
              <a:rPr lang="en-US" altLang="zh-CN" dirty="0" err="1" smtClean="0"/>
              <a:t>BankAccount</a:t>
            </a:r>
            <a:r>
              <a:rPr lang="en-US" altLang="zh-CN" dirty="0" smtClean="0"/>
              <a:t>::</a:t>
            </a:r>
            <a:r>
              <a:rPr lang="en-US" altLang="zh-CN" dirty="0" err="1" smtClean="0"/>
              <a:t>money_t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692" y="2294046"/>
            <a:ext cx="5495925" cy="4067175"/>
          </a:xfrm>
          <a:prstGeom prst="rect">
            <a:avLst/>
          </a:prstGeom>
        </p:spPr>
      </p:pic>
      <p:sp>
        <p:nvSpPr>
          <p:cNvPr id="7" name="TextBox 6"/>
          <p:cNvSpPr txBox="1"/>
          <p:nvPr/>
        </p:nvSpPr>
        <p:spPr>
          <a:xfrm>
            <a:off x="9837683" y="5108028"/>
            <a:ext cx="2354317" cy="923330"/>
          </a:xfrm>
          <a:prstGeom prst="rect">
            <a:avLst/>
          </a:prstGeom>
          <a:noFill/>
          <a:ln>
            <a:solidFill>
              <a:schemeClr val="accent1"/>
            </a:solidFill>
          </a:ln>
        </p:spPr>
        <p:txBody>
          <a:bodyPr wrap="square" rtlCol="0">
            <a:spAutoFit/>
          </a:bodyPr>
          <a:lstStyle/>
          <a:p>
            <a:r>
              <a:rPr lang="en-US" altLang="zh-CN" dirty="0" smtClean="0"/>
              <a:t>Public methods with the private inner class return type</a:t>
            </a:r>
            <a:endParaRPr lang="en-US" dirty="0"/>
          </a:p>
        </p:txBody>
      </p:sp>
      <p:cxnSp>
        <p:nvCxnSpPr>
          <p:cNvPr id="15" name="Straight Connector 14"/>
          <p:cNvCxnSpPr/>
          <p:nvPr/>
        </p:nvCxnSpPr>
        <p:spPr>
          <a:xfrm flipV="1">
            <a:off x="4871545" y="5450294"/>
            <a:ext cx="4682358" cy="157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71544" y="5796579"/>
            <a:ext cx="3105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5088" y="4394308"/>
            <a:ext cx="2825022" cy="307777"/>
          </a:xfrm>
          <a:prstGeom prst="rect">
            <a:avLst/>
          </a:prstGeom>
          <a:noFill/>
        </p:spPr>
        <p:txBody>
          <a:bodyPr wrap="square" rtlCol="0">
            <a:spAutoFit/>
          </a:bodyPr>
          <a:lstStyle/>
          <a:p>
            <a:r>
              <a:rPr lang="en-US" sz="1400" b="1" dirty="0" smtClean="0"/>
              <a:t>double </a:t>
            </a:r>
            <a:r>
              <a:rPr lang="en-US" sz="1400" b="1" dirty="0" err="1" smtClean="0"/>
              <a:t>getTime</a:t>
            </a:r>
            <a:r>
              <a:rPr lang="en-US" sz="1400" b="1" dirty="0" smtClean="0"/>
              <a:t>() </a:t>
            </a:r>
            <a:r>
              <a:rPr lang="en-US" sz="1400" b="1" dirty="0" err="1" smtClean="0"/>
              <a:t>const</a:t>
            </a:r>
            <a:r>
              <a:rPr lang="en-US" sz="1400" b="1" dirty="0" smtClean="0"/>
              <a:t>;</a:t>
            </a:r>
            <a:endParaRPr lang="en-US" sz="1400" b="1" dirty="0"/>
          </a:p>
        </p:txBody>
      </p:sp>
      <p:sp>
        <p:nvSpPr>
          <p:cNvPr id="20" name="TextBox 19"/>
          <p:cNvSpPr txBox="1"/>
          <p:nvPr/>
        </p:nvSpPr>
        <p:spPr>
          <a:xfrm>
            <a:off x="1605088" y="3698637"/>
            <a:ext cx="2825022" cy="307777"/>
          </a:xfrm>
          <a:prstGeom prst="rect">
            <a:avLst/>
          </a:prstGeom>
          <a:noFill/>
        </p:spPr>
        <p:txBody>
          <a:bodyPr wrap="square" rtlCol="0">
            <a:spAutoFit/>
          </a:bodyPr>
          <a:lstStyle/>
          <a:p>
            <a:r>
              <a:rPr lang="en-US" sz="1400" b="1" dirty="0" err="1" smtClean="0"/>
              <a:t>BankAccount</a:t>
            </a:r>
            <a:r>
              <a:rPr lang="en-US" sz="1400" b="1" dirty="0" smtClean="0"/>
              <a:t> * </a:t>
            </a:r>
            <a:r>
              <a:rPr lang="en-US" sz="1400" b="1" dirty="0" err="1" smtClean="0"/>
              <a:t>ptrAccount</a:t>
            </a:r>
            <a:r>
              <a:rPr lang="en-US" sz="1400" b="1" dirty="0" smtClean="0"/>
              <a:t>;</a:t>
            </a:r>
            <a:endParaRPr lang="en-US" sz="1400" b="1" dirty="0"/>
          </a:p>
        </p:txBody>
      </p:sp>
    </p:spTree>
    <p:extLst>
      <p:ext uri="{BB962C8B-B14F-4D97-AF65-F5344CB8AC3E}">
        <p14:creationId xmlns:p14="http://schemas.microsoft.com/office/powerpoint/2010/main" val="354113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 reference is intended to conceptually be “another name for a box”.</a:t>
            </a:r>
          </a:p>
          <a:p>
            <a:r>
              <a:rPr lang="en-US" dirty="0" err="1" smtClean="0"/>
              <a:t>int</a:t>
            </a:r>
            <a:r>
              <a:rPr lang="en-US" dirty="0" smtClean="0"/>
              <a:t> &amp; x = y; declares a reference x which has type “</a:t>
            </a:r>
            <a:r>
              <a:rPr lang="en-US" dirty="0" err="1" smtClean="0"/>
              <a:t>int</a:t>
            </a:r>
            <a:r>
              <a:rPr lang="en-US" dirty="0" smtClean="0"/>
              <a:t> reference” and references y.</a:t>
            </a:r>
          </a:p>
          <a:p>
            <a:r>
              <a:rPr lang="en-US" dirty="0" smtClean="0"/>
              <a:t>Difference between references and pointers:</a:t>
            </a:r>
          </a:p>
          <a:p>
            <a:pPr lvl="1"/>
            <a:r>
              <a:rPr lang="en-US" dirty="0" smtClean="0"/>
              <a:t>Once a reference is initialized, it cannot be changed to refer to a different box. Make the class who has a member with reference type non-POD;</a:t>
            </a:r>
          </a:p>
          <a:p>
            <a:pPr lvl="1"/>
            <a:r>
              <a:rPr lang="en-US" dirty="0" smtClean="0"/>
              <a:t>Automatically dereferenced;</a:t>
            </a:r>
          </a:p>
          <a:p>
            <a:pPr lvl="1"/>
            <a:r>
              <a:rPr lang="en-US" dirty="0" smtClean="0"/>
              <a:t>Must be initialized when it is declared.</a:t>
            </a:r>
          </a:p>
          <a:p>
            <a:pPr lvl="1"/>
            <a:r>
              <a:rPr lang="en-US" dirty="0" smtClean="0"/>
              <a:t>Cannot have NULL references;</a:t>
            </a:r>
          </a:p>
          <a:p>
            <a:pPr lvl="1"/>
            <a:r>
              <a:rPr lang="en-US" dirty="0" smtClean="0"/>
              <a:t>Cannot have a reference to a reference</a:t>
            </a:r>
            <a:r>
              <a:rPr lang="en-US" dirty="0"/>
              <a:t> (</a:t>
            </a:r>
            <a:r>
              <a:rPr lang="en-US" dirty="0" err="1"/>
              <a:t>int</a:t>
            </a:r>
            <a:r>
              <a:rPr lang="en-US" dirty="0" smtClean="0"/>
              <a:t>&amp;&amp;); cannot have a pointer to a reference (</a:t>
            </a:r>
            <a:r>
              <a:rPr lang="en-US" dirty="0" err="1" smtClean="0"/>
              <a:t>int</a:t>
            </a:r>
            <a:r>
              <a:rPr lang="en-US" dirty="0" smtClean="0"/>
              <a:t>&amp;*); but can have a reference to a pointer (</a:t>
            </a:r>
            <a:r>
              <a:rPr lang="en-US" dirty="0" err="1" smtClean="0"/>
              <a:t>int</a:t>
            </a:r>
            <a:r>
              <a:rPr lang="en-US" dirty="0" smtClean="0"/>
              <a:t> *&amp;x);</a:t>
            </a:r>
          </a:p>
          <a:p>
            <a:pPr lvl="1"/>
            <a:r>
              <a:rPr lang="en-US" dirty="0" smtClean="0"/>
              <a:t>Cannot perform “reference arithmetic”</a:t>
            </a:r>
            <a:endParaRPr lang="en-US" dirty="0"/>
          </a:p>
        </p:txBody>
      </p:sp>
    </p:spTree>
    <p:extLst>
      <p:ext uri="{BB962C8B-B14F-4D97-AF65-F5344CB8AC3E}">
        <p14:creationId xmlns:p14="http://schemas.microsoft.com/office/powerpoint/2010/main" val="1250970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1361</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等线</vt:lpstr>
      <vt:lpstr>等线 Light</vt:lpstr>
      <vt:lpstr>Arial</vt:lpstr>
      <vt:lpstr>Calibri</vt:lpstr>
      <vt:lpstr>Calibri Light</vt:lpstr>
      <vt:lpstr>Wingdings</vt:lpstr>
      <vt:lpstr>Office Theme</vt:lpstr>
      <vt:lpstr>Recitation</vt:lpstr>
      <vt:lpstr>Class: Access Control</vt:lpstr>
      <vt:lpstr>Class: Methods Act on Objects</vt:lpstr>
      <vt:lpstr>PowerPoint Presentation</vt:lpstr>
      <vt:lpstr>const Methods: methods which do not modify the object itself</vt:lpstr>
      <vt:lpstr>Plain Old Data (POD) classes</vt:lpstr>
      <vt:lpstr>Static Members</vt:lpstr>
      <vt:lpstr>Classes can contain other types</vt:lpstr>
      <vt:lpstr>References</vt:lpstr>
      <vt:lpstr>Translate References to Pointers</vt:lpstr>
      <vt:lpstr>Namespace</vt:lpstr>
      <vt:lpstr>Function Overloading</vt:lpstr>
      <vt:lpstr>Operator Overloading</vt:lpstr>
      <vt:lpstr>Other Aspects of Switching to c++</vt:lpstr>
      <vt:lpstr>Other Aspects of Switching to c++</vt:lpstr>
      <vt:lpstr>Scope resolution operator ::</vt:lpstr>
      <vt:lpstr>Construction: default constructor</vt:lpstr>
      <vt:lpstr>PowerPoint Presentation</vt:lpstr>
      <vt:lpstr>Construction: local variables</vt:lpstr>
      <vt:lpstr>Construction: Dynamic Allocation</vt:lpstr>
      <vt:lpstr>Initialization with no input parameters</vt:lpstr>
      <vt:lpstr>Construction: initializer lists</vt:lpstr>
      <vt:lpstr>Destruction:</vt:lpstr>
      <vt:lpstr>Strings: strings literals</vt:lpstr>
      <vt:lpstr>PowerPoint Presentation</vt:lpstr>
      <vt:lpstr>Copy constructor</vt:lpstr>
      <vt:lpstr>Assignment Operator</vt:lpstr>
      <vt:lpstr>Rule of Three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dc:title>
  <dc:creator>Runren Zhang</dc:creator>
  <cp:lastModifiedBy>Runren Zhang</cp:lastModifiedBy>
  <cp:revision>758</cp:revision>
  <dcterms:created xsi:type="dcterms:W3CDTF">2017-09-07T17:56:54Z</dcterms:created>
  <dcterms:modified xsi:type="dcterms:W3CDTF">2017-10-13T16:34:55Z</dcterms:modified>
</cp:coreProperties>
</file>