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6"/>
  </p:notesMasterIdLst>
  <p:sldIdLst>
    <p:sldId id="256" r:id="rId2"/>
    <p:sldId id="330" r:id="rId3"/>
    <p:sldId id="331" r:id="rId4"/>
    <p:sldId id="332" r:id="rId5"/>
    <p:sldId id="340" r:id="rId6"/>
    <p:sldId id="333" r:id="rId7"/>
    <p:sldId id="334" r:id="rId8"/>
    <p:sldId id="335" r:id="rId9"/>
    <p:sldId id="336" r:id="rId10"/>
    <p:sldId id="341" r:id="rId11"/>
    <p:sldId id="342" r:id="rId12"/>
    <p:sldId id="337" r:id="rId13"/>
    <p:sldId id="338" r:id="rId14"/>
    <p:sldId id="343" r:id="rId15"/>
    <p:sldId id="303" r:id="rId16"/>
    <p:sldId id="318" r:id="rId17"/>
    <p:sldId id="319" r:id="rId18"/>
    <p:sldId id="304" r:id="rId19"/>
    <p:sldId id="306" r:id="rId20"/>
    <p:sldId id="320" r:id="rId21"/>
    <p:sldId id="321" r:id="rId22"/>
    <p:sldId id="307" r:id="rId23"/>
    <p:sldId id="322"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nren Zhang" initials="RZ" lastIdx="1" clrIdx="0">
    <p:extLst>
      <p:ext uri="{19B8F6BF-5375-455C-9EA6-DF929625EA0E}">
        <p15:presenceInfo xmlns:p15="http://schemas.microsoft.com/office/powerpoint/2012/main" userId="S-1-5-21-1614895754-1935655697-725345543-10893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4660"/>
  </p:normalViewPr>
  <p:slideViewPr>
    <p:cSldViewPr snapToGrid="0">
      <p:cViewPr varScale="1">
        <p:scale>
          <a:sx n="65" d="100"/>
          <a:sy n="65" d="100"/>
        </p:scale>
        <p:origin x="710" y="29"/>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398EF-7B0D-4193-995A-08EB8F0F7F01}" type="datetimeFigureOut">
              <a:rPr lang="en-US" smtClean="0"/>
              <a:t>10/27/2017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D66B42-7B61-4F18-9684-2183BB24F501}" type="slidenum">
              <a:rPr lang="en-US" smtClean="0"/>
              <a:t>‹#›</a:t>
            </a:fld>
            <a:endParaRPr lang="en-US"/>
          </a:p>
        </p:txBody>
      </p:sp>
    </p:spTree>
    <p:extLst>
      <p:ext uri="{BB962C8B-B14F-4D97-AF65-F5344CB8AC3E}">
        <p14:creationId xmlns:p14="http://schemas.microsoft.com/office/powerpoint/2010/main" val="2366153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54409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66B42-7B61-4F18-9684-2183BB24F501}" type="slidenum">
              <a:rPr lang="en-US" smtClean="0"/>
              <a:t>14</a:t>
            </a:fld>
            <a:endParaRPr lang="en-US"/>
          </a:p>
        </p:txBody>
      </p:sp>
    </p:spTree>
    <p:extLst>
      <p:ext uri="{BB962C8B-B14F-4D97-AF65-F5344CB8AC3E}">
        <p14:creationId xmlns:p14="http://schemas.microsoft.com/office/powerpoint/2010/main" val="1257290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7D7AAA-7B5B-49EE-8718-BD43263B307C}"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ADF65-22C7-455D-90F8-DCEFC86E4FE4}" type="slidenum">
              <a:rPr lang="en-US" smtClean="0"/>
              <a:t>‹#›</a:t>
            </a:fld>
            <a:endParaRPr lang="en-US"/>
          </a:p>
        </p:txBody>
      </p:sp>
    </p:spTree>
    <p:extLst>
      <p:ext uri="{BB962C8B-B14F-4D97-AF65-F5344CB8AC3E}">
        <p14:creationId xmlns:p14="http://schemas.microsoft.com/office/powerpoint/2010/main" val="838245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7D7AAA-7B5B-49EE-8718-BD43263B307C}"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ADF65-22C7-455D-90F8-DCEFC86E4FE4}" type="slidenum">
              <a:rPr lang="en-US" smtClean="0"/>
              <a:t>‹#›</a:t>
            </a:fld>
            <a:endParaRPr lang="en-US"/>
          </a:p>
        </p:txBody>
      </p:sp>
    </p:spTree>
    <p:extLst>
      <p:ext uri="{BB962C8B-B14F-4D97-AF65-F5344CB8AC3E}">
        <p14:creationId xmlns:p14="http://schemas.microsoft.com/office/powerpoint/2010/main" val="3358770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7D7AAA-7B5B-49EE-8718-BD43263B307C}"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ADF65-22C7-455D-90F8-DCEFC86E4FE4}" type="slidenum">
              <a:rPr lang="en-US" smtClean="0"/>
              <a:t>‹#›</a:t>
            </a:fld>
            <a:endParaRPr lang="en-US"/>
          </a:p>
        </p:txBody>
      </p:sp>
    </p:spTree>
    <p:extLst>
      <p:ext uri="{BB962C8B-B14F-4D97-AF65-F5344CB8AC3E}">
        <p14:creationId xmlns:p14="http://schemas.microsoft.com/office/powerpoint/2010/main" val="3485927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537125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7D7AAA-7B5B-49EE-8718-BD43263B307C}"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ADF65-22C7-455D-90F8-DCEFC86E4FE4}" type="slidenum">
              <a:rPr lang="en-US" smtClean="0"/>
              <a:t>‹#›</a:t>
            </a:fld>
            <a:endParaRPr lang="en-US"/>
          </a:p>
        </p:txBody>
      </p:sp>
    </p:spTree>
    <p:extLst>
      <p:ext uri="{BB962C8B-B14F-4D97-AF65-F5344CB8AC3E}">
        <p14:creationId xmlns:p14="http://schemas.microsoft.com/office/powerpoint/2010/main" val="9102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7D7AAA-7B5B-49EE-8718-BD43263B307C}"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ADF65-22C7-455D-90F8-DCEFC86E4FE4}" type="slidenum">
              <a:rPr lang="en-US" smtClean="0"/>
              <a:t>‹#›</a:t>
            </a:fld>
            <a:endParaRPr lang="en-US"/>
          </a:p>
        </p:txBody>
      </p:sp>
    </p:spTree>
    <p:extLst>
      <p:ext uri="{BB962C8B-B14F-4D97-AF65-F5344CB8AC3E}">
        <p14:creationId xmlns:p14="http://schemas.microsoft.com/office/powerpoint/2010/main" val="678765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7D7AAA-7B5B-49EE-8718-BD43263B307C}" type="datetimeFigureOut">
              <a:rPr lang="en-US" smtClean="0"/>
              <a:t>10/27/2017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ADF65-22C7-455D-90F8-DCEFC86E4FE4}" type="slidenum">
              <a:rPr lang="en-US" smtClean="0"/>
              <a:t>‹#›</a:t>
            </a:fld>
            <a:endParaRPr lang="en-US"/>
          </a:p>
        </p:txBody>
      </p:sp>
    </p:spTree>
    <p:extLst>
      <p:ext uri="{BB962C8B-B14F-4D97-AF65-F5344CB8AC3E}">
        <p14:creationId xmlns:p14="http://schemas.microsoft.com/office/powerpoint/2010/main" val="40181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7D7AAA-7B5B-49EE-8718-BD43263B307C}" type="datetimeFigureOut">
              <a:rPr lang="en-US" smtClean="0"/>
              <a:t>10/27/2017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8ADF65-22C7-455D-90F8-DCEFC86E4FE4}" type="slidenum">
              <a:rPr lang="en-US" smtClean="0"/>
              <a:t>‹#›</a:t>
            </a:fld>
            <a:endParaRPr lang="en-US"/>
          </a:p>
        </p:txBody>
      </p:sp>
    </p:spTree>
    <p:extLst>
      <p:ext uri="{BB962C8B-B14F-4D97-AF65-F5344CB8AC3E}">
        <p14:creationId xmlns:p14="http://schemas.microsoft.com/office/powerpoint/2010/main" val="163286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7D7AAA-7B5B-49EE-8718-BD43263B307C}" type="datetimeFigureOut">
              <a:rPr lang="en-US" smtClean="0"/>
              <a:t>10/27/2017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8ADF65-22C7-455D-90F8-DCEFC86E4FE4}" type="slidenum">
              <a:rPr lang="en-US" smtClean="0"/>
              <a:t>‹#›</a:t>
            </a:fld>
            <a:endParaRPr lang="en-US"/>
          </a:p>
        </p:txBody>
      </p:sp>
    </p:spTree>
    <p:extLst>
      <p:ext uri="{BB962C8B-B14F-4D97-AF65-F5344CB8AC3E}">
        <p14:creationId xmlns:p14="http://schemas.microsoft.com/office/powerpoint/2010/main" val="341179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D7AAA-7B5B-49EE-8718-BD43263B307C}" type="datetimeFigureOut">
              <a:rPr lang="en-US" smtClean="0"/>
              <a:t>10/27/2017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8ADF65-22C7-455D-90F8-DCEFC86E4FE4}" type="slidenum">
              <a:rPr lang="en-US" smtClean="0"/>
              <a:t>‹#›</a:t>
            </a:fld>
            <a:endParaRPr lang="en-US"/>
          </a:p>
        </p:txBody>
      </p:sp>
    </p:spTree>
    <p:extLst>
      <p:ext uri="{BB962C8B-B14F-4D97-AF65-F5344CB8AC3E}">
        <p14:creationId xmlns:p14="http://schemas.microsoft.com/office/powerpoint/2010/main" val="422416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7D7AAA-7B5B-49EE-8718-BD43263B307C}" type="datetimeFigureOut">
              <a:rPr lang="en-US" smtClean="0"/>
              <a:t>10/27/2017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ADF65-22C7-455D-90F8-DCEFC86E4FE4}" type="slidenum">
              <a:rPr lang="en-US" smtClean="0"/>
              <a:t>‹#›</a:t>
            </a:fld>
            <a:endParaRPr lang="en-US"/>
          </a:p>
        </p:txBody>
      </p:sp>
    </p:spTree>
    <p:extLst>
      <p:ext uri="{BB962C8B-B14F-4D97-AF65-F5344CB8AC3E}">
        <p14:creationId xmlns:p14="http://schemas.microsoft.com/office/powerpoint/2010/main" val="8196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7D7AAA-7B5B-49EE-8718-BD43263B307C}" type="datetimeFigureOut">
              <a:rPr lang="en-US" smtClean="0"/>
              <a:t>10/27/2017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ADF65-22C7-455D-90F8-DCEFC86E4FE4}" type="slidenum">
              <a:rPr lang="en-US" smtClean="0"/>
              <a:t>‹#›</a:t>
            </a:fld>
            <a:endParaRPr lang="en-US"/>
          </a:p>
        </p:txBody>
      </p:sp>
    </p:spTree>
    <p:extLst>
      <p:ext uri="{BB962C8B-B14F-4D97-AF65-F5344CB8AC3E}">
        <p14:creationId xmlns:p14="http://schemas.microsoft.com/office/powerpoint/2010/main" val="1784094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7D7AAA-7B5B-49EE-8718-BD43263B307C}" type="datetimeFigureOut">
              <a:rPr lang="en-US" smtClean="0"/>
              <a:t>10/27/2017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ADF65-22C7-455D-90F8-DCEFC86E4FE4}" type="slidenum">
              <a:rPr lang="en-US" smtClean="0"/>
              <a:t>‹#›</a:t>
            </a:fld>
            <a:endParaRPr lang="en-US"/>
          </a:p>
        </p:txBody>
      </p:sp>
    </p:spTree>
    <p:extLst>
      <p:ext uri="{BB962C8B-B14F-4D97-AF65-F5344CB8AC3E}">
        <p14:creationId xmlns:p14="http://schemas.microsoft.com/office/powerpoint/2010/main" val="2093986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Recitation</a:t>
            </a:r>
            <a:endParaRPr lang="en-US" dirty="0"/>
          </a:p>
        </p:txBody>
      </p:sp>
      <p:sp>
        <p:nvSpPr>
          <p:cNvPr id="3" name="Subtitle 2"/>
          <p:cNvSpPr>
            <a:spLocks noGrp="1"/>
          </p:cNvSpPr>
          <p:nvPr>
            <p:ph type="subTitle" idx="1"/>
          </p:nvPr>
        </p:nvSpPr>
        <p:spPr/>
        <p:txBody>
          <a:bodyPr/>
          <a:lstStyle/>
          <a:p>
            <a:r>
              <a:rPr lang="en-US" dirty="0" err="1"/>
              <a:t>inheritance+</a:t>
            </a:r>
            <a:r>
              <a:rPr lang="en-US" altLang="zh-CN" dirty="0" err="1"/>
              <a:t>exceptions</a:t>
            </a:r>
            <a:endParaRPr lang="en-US" altLang="zh-CN" dirty="0"/>
          </a:p>
          <a:p>
            <a:r>
              <a:rPr lang="en-US" dirty="0"/>
              <a:t>Runren Zhang, </a:t>
            </a:r>
            <a:r>
              <a:rPr lang="en-US" dirty="0" err="1"/>
              <a:t>Bingyu</a:t>
            </a:r>
            <a:r>
              <a:rPr lang="en-US" dirty="0"/>
              <a:t> Lan</a:t>
            </a:r>
          </a:p>
        </p:txBody>
      </p:sp>
    </p:spTree>
    <p:extLst>
      <p:ext uri="{BB962C8B-B14F-4D97-AF65-F5344CB8AC3E}">
        <p14:creationId xmlns:p14="http://schemas.microsoft.com/office/powerpoint/2010/main" val="2387822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Dynamically dispatching methods during object construction and destruction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5200" y="2224881"/>
            <a:ext cx="5181600" cy="3552825"/>
          </a:xfrm>
        </p:spPr>
      </p:pic>
    </p:spTree>
    <p:extLst>
      <p:ext uri="{BB962C8B-B14F-4D97-AF65-F5344CB8AC3E}">
        <p14:creationId xmlns:p14="http://schemas.microsoft.com/office/powerpoint/2010/main" val="2905846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415600" y="1536633"/>
            <a:ext cx="11360800" cy="4555200"/>
          </a:xfrm>
          <a:prstGeom prst="rect">
            <a:avLst/>
          </a:prstGeom>
        </p:spPr>
        <p:txBody>
          <a:bodyPr vert="horz" wrap="square" lIns="121900" tIns="121900" rIns="121900" bIns="121900" rtlCol="0" anchor="t" anchorCtr="0">
            <a:noAutofit/>
          </a:bodyPr>
          <a:lstStyle/>
          <a:p>
            <a:pPr>
              <a:buNone/>
            </a:pPr>
            <a:r>
              <a:rPr lang="en" dirty="0"/>
              <a:t>Overriding versus Overloading: what’s the difference?</a:t>
            </a:r>
          </a:p>
          <a:p>
            <a:pPr>
              <a:buNone/>
            </a:pPr>
            <a:r>
              <a:rPr lang="en" dirty="0"/>
              <a:t>		Overloading:</a:t>
            </a:r>
          </a:p>
          <a:p>
            <a:pPr marL="609585" indent="609585">
              <a:lnSpc>
                <a:spcPct val="100000"/>
              </a:lnSpc>
              <a:buNone/>
            </a:pPr>
            <a:r>
              <a:rPr lang="en" dirty="0"/>
              <a:t>	</a:t>
            </a:r>
            <a:r>
              <a:rPr lang="en" sz="1867" dirty="0"/>
              <a:t>parentClass: int addThree(int x){return x + 3;}</a:t>
            </a:r>
          </a:p>
          <a:p>
            <a:pPr marL="609585" indent="609585">
              <a:lnSpc>
                <a:spcPct val="100000"/>
              </a:lnSpc>
              <a:buNone/>
            </a:pPr>
            <a:r>
              <a:rPr lang="en" sz="1867" dirty="0"/>
              <a:t>	childClass: double addThree(double x){return x + 3.0;}</a:t>
            </a:r>
          </a:p>
          <a:p>
            <a:pPr marL="609585" indent="609585">
              <a:buNone/>
            </a:pPr>
            <a:r>
              <a:rPr lang="en" dirty="0"/>
              <a:t>Overriding:</a:t>
            </a:r>
          </a:p>
          <a:p>
            <a:pPr marL="609585" indent="609585">
              <a:buNone/>
            </a:pPr>
            <a:r>
              <a:rPr lang="en" dirty="0"/>
              <a:t>	</a:t>
            </a:r>
            <a:r>
              <a:rPr lang="en" sz="1867" dirty="0"/>
              <a:t>parentClass: int addThree(int x){return x + 3;}</a:t>
            </a:r>
          </a:p>
          <a:p>
            <a:pPr marL="609585" indent="516454">
              <a:lnSpc>
                <a:spcPct val="100000"/>
              </a:lnSpc>
              <a:buClr>
                <a:schemeClr val="dk1"/>
              </a:buClr>
              <a:buSzPct val="78571"/>
              <a:buNone/>
            </a:pPr>
            <a:r>
              <a:rPr lang="en" sz="1867" dirty="0"/>
              <a:t>	childClass: int addThree(int x){return x + 4;}</a:t>
            </a:r>
          </a:p>
          <a:p>
            <a:pPr marL="609585" indent="609585">
              <a:buNone/>
            </a:pPr>
            <a:r>
              <a:rPr lang="en" sz="1867" dirty="0"/>
              <a:t>		</a:t>
            </a:r>
          </a:p>
          <a:p>
            <a:pPr>
              <a:buNone/>
            </a:pPr>
            <a:r>
              <a:rPr lang="en" dirty="0"/>
              <a:t>				</a:t>
            </a:r>
          </a:p>
        </p:txBody>
      </p:sp>
      <p:sp>
        <p:nvSpPr>
          <p:cNvPr id="134" name="Shape 134"/>
          <p:cNvSpPr txBox="1">
            <a:spLocks noGrp="1"/>
          </p:cNvSpPr>
          <p:nvPr>
            <p:ph type="title"/>
          </p:nvPr>
        </p:nvSpPr>
        <p:spPr>
          <a:xfrm>
            <a:off x="326333" y="414867"/>
            <a:ext cx="11360800" cy="763600"/>
          </a:xfrm>
          <a:prstGeom prst="rect">
            <a:avLst/>
          </a:prstGeom>
        </p:spPr>
        <p:txBody>
          <a:bodyPr vert="horz" wrap="square" lIns="121900" tIns="121900" rIns="121900" bIns="121900" rtlCol="0" anchor="t" anchorCtr="0">
            <a:noAutofit/>
          </a:bodyPr>
          <a:lstStyle/>
          <a:p>
            <a:r>
              <a:rPr lang="en"/>
              <a:t>C++ specific details: Static vs Dynamic Dispatch</a:t>
            </a:r>
          </a:p>
        </p:txBody>
      </p:sp>
      <p:sp>
        <p:nvSpPr>
          <p:cNvPr id="2" name="TextBox 1"/>
          <p:cNvSpPr txBox="1"/>
          <p:nvPr/>
        </p:nvSpPr>
        <p:spPr>
          <a:xfrm>
            <a:off x="6212114" y="5341257"/>
            <a:ext cx="4223657" cy="369332"/>
          </a:xfrm>
          <a:prstGeom prst="rect">
            <a:avLst/>
          </a:prstGeom>
          <a:noFill/>
        </p:spPr>
        <p:txBody>
          <a:bodyPr wrap="square" rtlCol="0">
            <a:spAutoFit/>
          </a:bodyPr>
          <a:lstStyle/>
          <a:p>
            <a:r>
              <a:rPr lang="en-US" altLang="zh-CN" dirty="0"/>
              <a:t>Borrow from Sean</a:t>
            </a:r>
            <a:endParaRPr lang="en-US" dirty="0"/>
          </a:p>
        </p:txBody>
      </p:sp>
    </p:spTree>
    <p:extLst>
      <p:ext uri="{BB962C8B-B14F-4D97-AF65-F5344CB8AC3E}">
        <p14:creationId xmlns:p14="http://schemas.microsoft.com/office/powerpoint/2010/main" val="1417199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methods and classes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870" y="1876397"/>
            <a:ext cx="5838825" cy="371475"/>
          </a:xfrm>
        </p:spPr>
      </p:pic>
      <p:sp>
        <p:nvSpPr>
          <p:cNvPr id="5" name="TextBox 4"/>
          <p:cNvSpPr txBox="1"/>
          <p:nvPr/>
        </p:nvSpPr>
        <p:spPr>
          <a:xfrm>
            <a:off x="838200" y="2885090"/>
            <a:ext cx="9992710" cy="1754326"/>
          </a:xfrm>
          <a:prstGeom prst="rect">
            <a:avLst/>
          </a:prstGeom>
          <a:noFill/>
        </p:spPr>
        <p:txBody>
          <a:bodyPr wrap="square" rtlCol="0">
            <a:spAutoFit/>
          </a:bodyPr>
          <a:lstStyle/>
          <a:p>
            <a:r>
              <a:rPr lang="en-US" dirty="0"/>
              <a:t>When a class has an abstract method in it, that class becomes an abstract class.</a:t>
            </a:r>
          </a:p>
          <a:p>
            <a:pPr marL="342900" indent="-342900">
              <a:buAutoNum type="arabicPeriod"/>
            </a:pPr>
            <a:r>
              <a:rPr lang="en-US" dirty="0"/>
              <a:t>The abstract class cannot be instantiated: neither dynamic allocation nor initialize local variable, but can declare a pointer or reference to it.</a:t>
            </a:r>
          </a:p>
          <a:p>
            <a:pPr marL="342900" indent="-342900">
              <a:buAutoNum type="arabicPeriod"/>
            </a:pPr>
            <a:r>
              <a:rPr lang="en-US" dirty="0"/>
              <a:t>Any subclass of an abstract class is also abstract unless it defines concrete implementations for all abstract methods in its parents.</a:t>
            </a:r>
          </a:p>
          <a:p>
            <a:pPr marL="342900" indent="-342900">
              <a:buAutoNum type="arabicPeriod"/>
            </a:pPr>
            <a:endParaRPr lang="en-US" dirty="0"/>
          </a:p>
        </p:txBody>
      </p:sp>
      <p:sp>
        <p:nvSpPr>
          <p:cNvPr id="6" name="TextBox 5"/>
          <p:cNvSpPr txBox="1"/>
          <p:nvPr/>
        </p:nvSpPr>
        <p:spPr>
          <a:xfrm>
            <a:off x="838200" y="4639416"/>
            <a:ext cx="9992710" cy="646331"/>
          </a:xfrm>
          <a:prstGeom prst="rect">
            <a:avLst/>
          </a:prstGeom>
          <a:noFill/>
        </p:spPr>
        <p:txBody>
          <a:bodyPr wrap="square" rtlCol="0">
            <a:spAutoFit/>
          </a:bodyPr>
          <a:lstStyle/>
          <a:p>
            <a:r>
              <a:rPr lang="en-US" dirty="0"/>
              <a:t>The two rules will make an important guarantee to the compile: any object you actually instantiate will have an implementation for all of the methods declared in it.</a:t>
            </a:r>
          </a:p>
        </p:txBody>
      </p:sp>
      <p:sp>
        <p:nvSpPr>
          <p:cNvPr id="7" name="TextBox 6"/>
          <p:cNvSpPr txBox="1"/>
          <p:nvPr/>
        </p:nvSpPr>
        <p:spPr>
          <a:xfrm>
            <a:off x="838200" y="5735944"/>
            <a:ext cx="9992710" cy="369332"/>
          </a:xfrm>
          <a:prstGeom prst="rect">
            <a:avLst/>
          </a:prstGeom>
          <a:noFill/>
        </p:spPr>
        <p:txBody>
          <a:bodyPr wrap="square" rtlCol="0">
            <a:spAutoFit/>
          </a:bodyPr>
          <a:lstStyle/>
          <a:p>
            <a:r>
              <a:rPr lang="en-US" dirty="0"/>
              <a:t>If the constructor of an abstract class calls an abstract method, then ? </a:t>
            </a:r>
          </a:p>
        </p:txBody>
      </p:sp>
    </p:spTree>
    <p:extLst>
      <p:ext uri="{BB962C8B-B14F-4D97-AF65-F5344CB8AC3E}">
        <p14:creationId xmlns:p14="http://schemas.microsoft.com/office/powerpoint/2010/main" val="3700922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and Templates</a:t>
            </a:r>
          </a:p>
        </p:txBody>
      </p:sp>
      <p:sp>
        <p:nvSpPr>
          <p:cNvPr id="3" name="Text Placeholder 2"/>
          <p:cNvSpPr>
            <a:spLocks noGrp="1"/>
          </p:cNvSpPr>
          <p:nvPr>
            <p:ph type="body" idx="1"/>
          </p:nvPr>
        </p:nvSpPr>
        <p:spPr/>
        <p:txBody>
          <a:bodyPr/>
          <a:lstStyle/>
          <a:p>
            <a:r>
              <a:rPr lang="en-US" dirty="0"/>
              <a:t>Aspects that are </a:t>
            </a:r>
            <a:r>
              <a:rPr lang="en-US" dirty="0" err="1"/>
              <a:t>composable</a:t>
            </a:r>
            <a:endParaRPr lang="en-US" dirty="0"/>
          </a:p>
        </p:txBody>
      </p:sp>
      <p:sp>
        <p:nvSpPr>
          <p:cNvPr id="4" name="Content Placeholder 3"/>
          <p:cNvSpPr>
            <a:spLocks noGrp="1"/>
          </p:cNvSpPr>
          <p:nvPr>
            <p:ph sz="half" idx="2"/>
          </p:nvPr>
        </p:nvSpPr>
        <p:spPr>
          <a:xfrm>
            <a:off x="839788" y="2505075"/>
            <a:ext cx="5157787" cy="3684588"/>
          </a:xfrm>
        </p:spPr>
        <p:txBody>
          <a:bodyPr>
            <a:normAutofit fontScale="92500" lnSpcReduction="10000"/>
          </a:bodyPr>
          <a:lstStyle/>
          <a:p>
            <a:r>
              <a:rPr lang="en-US" dirty="0"/>
              <a:t>To have a </a:t>
            </a:r>
            <a:r>
              <a:rPr lang="en-US" dirty="0" err="1"/>
              <a:t>templated</a:t>
            </a:r>
            <a:r>
              <a:rPr lang="en-US" dirty="0"/>
              <a:t> class inherit from another class; a class inherit from an instantiation of a </a:t>
            </a:r>
            <a:r>
              <a:rPr lang="en-US" dirty="0" err="1"/>
              <a:t>templated</a:t>
            </a:r>
            <a:r>
              <a:rPr lang="en-US" dirty="0"/>
              <a:t> class; a </a:t>
            </a:r>
            <a:r>
              <a:rPr lang="en-US" dirty="0" err="1"/>
              <a:t>templated</a:t>
            </a:r>
            <a:r>
              <a:rPr lang="en-US" dirty="0"/>
              <a:t> class inherit from an instantiation of another template class </a:t>
            </a:r>
          </a:p>
          <a:p>
            <a:r>
              <a:rPr lang="en-US" dirty="0"/>
              <a:t>A </a:t>
            </a:r>
            <a:r>
              <a:rPr lang="en-US" dirty="0" err="1"/>
              <a:t>templated</a:t>
            </a:r>
            <a:r>
              <a:rPr lang="en-US" dirty="0"/>
              <a:t> class can have virtual methods: virtual methods will be specified whenever a instantiation happens.</a:t>
            </a:r>
          </a:p>
        </p:txBody>
      </p:sp>
      <p:sp>
        <p:nvSpPr>
          <p:cNvPr id="5" name="Text Placeholder 4"/>
          <p:cNvSpPr>
            <a:spLocks noGrp="1"/>
          </p:cNvSpPr>
          <p:nvPr>
            <p:ph type="body" sz="quarter" idx="3"/>
          </p:nvPr>
        </p:nvSpPr>
        <p:spPr/>
        <p:txBody>
          <a:bodyPr/>
          <a:lstStyle/>
          <a:p>
            <a:r>
              <a:rPr lang="en-US" dirty="0"/>
              <a:t>Aspects that are not </a:t>
            </a:r>
            <a:r>
              <a:rPr lang="en-US" dirty="0" err="1"/>
              <a:t>composable</a:t>
            </a:r>
            <a:endParaRPr lang="en-US" dirty="0"/>
          </a:p>
        </p:txBody>
      </p:sp>
      <p:sp>
        <p:nvSpPr>
          <p:cNvPr id="6" name="Content Placeholder 5"/>
          <p:cNvSpPr>
            <a:spLocks noGrp="1"/>
          </p:cNvSpPr>
          <p:nvPr>
            <p:ph sz="quarter" idx="4"/>
          </p:nvPr>
        </p:nvSpPr>
        <p:spPr/>
        <p:txBody>
          <a:bodyPr>
            <a:normAutofit/>
          </a:bodyPr>
          <a:lstStyle/>
          <a:p>
            <a:pPr marL="0" indent="0">
              <a:buNone/>
            </a:pPr>
            <a:r>
              <a:rPr lang="en-US" dirty="0"/>
              <a:t>A </a:t>
            </a:r>
            <a:r>
              <a:rPr lang="en-US" dirty="0" err="1"/>
              <a:t>templated</a:t>
            </a:r>
            <a:r>
              <a:rPr lang="en-US" dirty="0"/>
              <a:t> method cannot be virtual.</a:t>
            </a:r>
          </a:p>
          <a:p>
            <a:pPr marL="0" indent="0">
              <a:buNone/>
            </a:pPr>
            <a:r>
              <a:rPr lang="en-US" altLang="zh-CN" dirty="0"/>
              <a:t>A template function cannot override an inherited method: A non-virtual </a:t>
            </a:r>
            <a:r>
              <a:rPr lang="en-US" altLang="zh-CN" dirty="0" err="1"/>
              <a:t>templated</a:t>
            </a:r>
            <a:r>
              <a:rPr lang="en-US" altLang="zh-CN" dirty="0"/>
              <a:t> function with the same name of a virtual inherited method is legal but not override the virtual inherited method.</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375" y="152400"/>
            <a:ext cx="5381625" cy="1704975"/>
          </a:xfrm>
          <a:prstGeom prst="rect">
            <a:avLst/>
          </a:prstGeom>
        </p:spPr>
      </p:pic>
    </p:spTree>
    <p:extLst>
      <p:ext uri="{BB962C8B-B14F-4D97-AF65-F5344CB8AC3E}">
        <p14:creationId xmlns:p14="http://schemas.microsoft.com/office/powerpoint/2010/main" val="3450423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42" y="2260582"/>
            <a:ext cx="5989320" cy="274772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5932" y="292483"/>
            <a:ext cx="5991225" cy="296227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4994" y="3634444"/>
            <a:ext cx="5753100" cy="2143125"/>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0806" y="678245"/>
            <a:ext cx="5667375" cy="1095375"/>
          </a:xfrm>
          <a:prstGeom prst="rect">
            <a:avLst/>
          </a:prstGeom>
        </p:spPr>
      </p:pic>
    </p:spTree>
    <p:extLst>
      <p:ext uri="{BB962C8B-B14F-4D97-AF65-F5344CB8AC3E}">
        <p14:creationId xmlns:p14="http://schemas.microsoft.com/office/powerpoint/2010/main" val="1085042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C-Style Error Handling</a:t>
            </a:r>
          </a:p>
        </p:txBody>
      </p:sp>
      <p:sp>
        <p:nvSpPr>
          <p:cNvPr id="3" name="Content Placeholder 2"/>
          <p:cNvSpPr>
            <a:spLocks noGrp="1"/>
          </p:cNvSpPr>
          <p:nvPr>
            <p:ph idx="1"/>
          </p:nvPr>
        </p:nvSpPr>
        <p:spPr/>
        <p:txBody>
          <a:bodyPr/>
          <a:lstStyle/>
          <a:p>
            <a:r>
              <a:rPr lang="en-US" dirty="0"/>
              <a:t>1. It is easy to forget;</a:t>
            </a:r>
          </a:p>
          <a:p>
            <a:r>
              <a:rPr lang="en-US" dirty="0"/>
              <a:t>2. “Clutters up” the code;</a:t>
            </a:r>
          </a:p>
          <a:p>
            <a:r>
              <a:rPr lang="en-US" dirty="0"/>
              <a:t>3. We only know that an error has occurred, and have no additional information about what went wrong. One solution is to use </a:t>
            </a:r>
            <a:r>
              <a:rPr lang="en-US" dirty="0" err="1"/>
              <a:t>errno</a:t>
            </a:r>
            <a:r>
              <a:rPr lang="en-US" dirty="0"/>
              <a:t>, but it is global variable so non-ideal.</a:t>
            </a:r>
          </a:p>
        </p:txBody>
      </p:sp>
    </p:spTree>
    <p:extLst>
      <p:ext uri="{BB962C8B-B14F-4D97-AF65-F5344CB8AC3E}">
        <p14:creationId xmlns:p14="http://schemas.microsoft.com/office/powerpoint/2010/main" val="3866637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C++-Style: expectations</a:t>
            </a:r>
          </a:p>
        </p:txBody>
      </p:sp>
      <p:sp>
        <p:nvSpPr>
          <p:cNvPr id="3" name="Content Placeholder 2"/>
          <p:cNvSpPr>
            <a:spLocks noGrp="1"/>
          </p:cNvSpPr>
          <p:nvPr>
            <p:ph idx="1"/>
          </p:nvPr>
        </p:nvSpPr>
        <p:spPr/>
        <p:txBody>
          <a:bodyPr/>
          <a:lstStyle/>
          <a:p>
            <a:r>
              <a:rPr lang="en-US" dirty="0"/>
              <a:t>1. Remove the possibility that an error can be silently ignored;</a:t>
            </a:r>
          </a:p>
          <a:p>
            <a:r>
              <a:rPr lang="en-US" dirty="0"/>
              <a:t>2. “error handling to be as unobtrusive as possible:</a:t>
            </a:r>
          </a:p>
          <a:p>
            <a:pPr lvl="1"/>
            <a:r>
              <a:rPr lang="en-US" dirty="0"/>
              <a:t>Pass the error to its caller with no extra code;</a:t>
            </a:r>
          </a:p>
          <a:p>
            <a:pPr lvl="1"/>
            <a:r>
              <a:rPr lang="en-US" dirty="0"/>
              <a:t>Don’t cause resource leakage.</a:t>
            </a:r>
          </a:p>
          <a:p>
            <a:r>
              <a:rPr lang="en-US" dirty="0"/>
              <a:t>3. Convey extra information about the error.</a:t>
            </a:r>
          </a:p>
        </p:txBody>
      </p:sp>
    </p:spTree>
    <p:extLst>
      <p:ext uri="{BB962C8B-B14F-4D97-AF65-F5344CB8AC3E}">
        <p14:creationId xmlns:p14="http://schemas.microsoft.com/office/powerpoint/2010/main" val="2640835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C++-Style: Exceptions</a:t>
            </a:r>
          </a:p>
        </p:txBody>
      </p:sp>
      <p:sp>
        <p:nvSpPr>
          <p:cNvPr id="3" name="Content Placeholder 2"/>
          <p:cNvSpPr>
            <a:spLocks noGrp="1"/>
          </p:cNvSpPr>
          <p:nvPr>
            <p:ph idx="1"/>
          </p:nvPr>
        </p:nvSpPr>
        <p:spPr/>
        <p:txBody>
          <a:bodyPr/>
          <a:lstStyle/>
          <a:p>
            <a:r>
              <a:rPr lang="en-US" dirty="0"/>
              <a:t>1. Place code in a </a:t>
            </a:r>
            <a:r>
              <a:rPr lang="en-US" b="1" dirty="0"/>
              <a:t>try</a:t>
            </a:r>
            <a:r>
              <a:rPr lang="en-US" dirty="0"/>
              <a:t> block; the try block is immediately followed by one or more </a:t>
            </a:r>
            <a:r>
              <a:rPr lang="en-US" b="1" dirty="0"/>
              <a:t>catch</a:t>
            </a:r>
            <a:r>
              <a:rPr lang="en-US" dirty="0"/>
              <a:t> blocks; each catch block specifies how to handle a particular type of exception.</a:t>
            </a:r>
          </a:p>
          <a:p>
            <a:r>
              <a:rPr lang="en-US" dirty="0"/>
              <a:t>2. Code that detects an error which it cannot handle </a:t>
            </a:r>
            <a:r>
              <a:rPr lang="en-US" b="1" dirty="0"/>
              <a:t>throw</a:t>
            </a:r>
            <a:r>
              <a:rPr lang="en-US" dirty="0"/>
              <a:t>s an exception to indicate the problem</a:t>
            </a:r>
          </a:p>
          <a:p>
            <a:r>
              <a:rPr lang="en-US" dirty="0"/>
              <a:t>3. In C++ we can throw any type of object, but should generally only throw subtypes of </a:t>
            </a:r>
            <a:r>
              <a:rPr lang="en-US" dirty="0" err="1"/>
              <a:t>std</a:t>
            </a:r>
            <a:r>
              <a:rPr lang="en-US" dirty="0"/>
              <a:t>::exception, by including &lt;exception&gt; and &lt;</a:t>
            </a:r>
            <a:r>
              <a:rPr lang="en-US" dirty="0" err="1"/>
              <a:t>stdexcept</a:t>
            </a:r>
            <a:r>
              <a:rPr lang="en-US" dirty="0"/>
              <a:t>&gt;. Can also create subtypes of </a:t>
            </a:r>
            <a:r>
              <a:rPr lang="en-US" dirty="0" err="1"/>
              <a:t>std</a:t>
            </a:r>
            <a:r>
              <a:rPr lang="en-US" dirty="0"/>
              <a:t>::exception by declaring a class which inherits (publicly) from </a:t>
            </a:r>
            <a:r>
              <a:rPr lang="en-US" dirty="0" err="1"/>
              <a:t>std</a:t>
            </a:r>
            <a:r>
              <a:rPr lang="en-US" dirty="0"/>
              <a:t>::exception or any of its existing subtypes.</a:t>
            </a:r>
          </a:p>
        </p:txBody>
      </p:sp>
    </p:spTree>
    <p:extLst>
      <p:ext uri="{BB962C8B-B14F-4D97-AF65-F5344CB8AC3E}">
        <p14:creationId xmlns:p14="http://schemas.microsoft.com/office/powerpoint/2010/main" val="2272256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Process</a:t>
            </a:r>
          </a:p>
        </p:txBody>
      </p:sp>
      <p:sp>
        <p:nvSpPr>
          <p:cNvPr id="3" name="Content Placeholder 2"/>
          <p:cNvSpPr>
            <a:spLocks noGrp="1"/>
          </p:cNvSpPr>
          <p:nvPr>
            <p:ph idx="1"/>
          </p:nvPr>
        </p:nvSpPr>
        <p:spPr/>
        <p:txBody>
          <a:bodyPr>
            <a:normAutofit fontScale="77500" lnSpcReduction="20000"/>
          </a:bodyPr>
          <a:lstStyle/>
          <a:p>
            <a:r>
              <a:rPr lang="en-US" dirty="0"/>
              <a:t>The exception object is potentially copied out of the frame into some location that will persist through handling.</a:t>
            </a:r>
          </a:p>
          <a:p>
            <a:r>
              <a:rPr lang="en-US" dirty="0" err="1"/>
              <a:t>Search_handler</a:t>
            </a:r>
            <a:r>
              <a:rPr lang="en-US" dirty="0"/>
              <a:t>(exception object) {</a:t>
            </a:r>
          </a:p>
          <a:p>
            <a:r>
              <a:rPr lang="en-US" dirty="0"/>
              <a:t>If (execution arrow is inside of a try block)</a:t>
            </a:r>
          </a:p>
          <a:p>
            <a:pPr lvl="1"/>
            <a:r>
              <a:rPr lang="en-US" dirty="0"/>
              <a:t>Jump to the close curly brace of the try block (destruct any variables out of scope appropriately).</a:t>
            </a:r>
          </a:p>
          <a:p>
            <a:pPr lvl="1"/>
            <a:r>
              <a:rPr lang="en-US" dirty="0"/>
              <a:t>If (match the exception type against the handler types)</a:t>
            </a:r>
          </a:p>
          <a:p>
            <a:pPr lvl="2"/>
            <a:r>
              <a:rPr lang="en-US" dirty="0"/>
              <a:t>Handled within the </a:t>
            </a:r>
            <a:r>
              <a:rPr lang="en-US" b="1" dirty="0"/>
              <a:t>catch</a:t>
            </a:r>
            <a:r>
              <a:rPr lang="en-US" dirty="0"/>
              <a:t> block;</a:t>
            </a:r>
          </a:p>
          <a:p>
            <a:pPr lvl="1"/>
            <a:r>
              <a:rPr lang="en-US" dirty="0"/>
              <a:t>Else</a:t>
            </a:r>
          </a:p>
          <a:p>
            <a:pPr lvl="2"/>
            <a:r>
              <a:rPr lang="en-US" dirty="0" err="1"/>
              <a:t>Search_handler</a:t>
            </a:r>
            <a:r>
              <a:rPr lang="en-US" dirty="0"/>
              <a:t>(exception object);</a:t>
            </a:r>
          </a:p>
          <a:p>
            <a:r>
              <a:rPr lang="en-US" dirty="0"/>
              <a:t>Else </a:t>
            </a:r>
          </a:p>
          <a:p>
            <a:pPr lvl="1"/>
            <a:r>
              <a:rPr lang="en-US" dirty="0"/>
              <a:t>Propagates out of the function that is in: destroys the function’s frame, including any objects inside it; then returns to wherever the function was called.</a:t>
            </a:r>
          </a:p>
          <a:p>
            <a:pPr lvl="1"/>
            <a:r>
              <a:rPr lang="en-US" dirty="0" err="1"/>
              <a:t>Search_handler</a:t>
            </a:r>
            <a:r>
              <a:rPr lang="en-US" dirty="0"/>
              <a:t>(exception object);</a:t>
            </a:r>
          </a:p>
          <a:p>
            <a:r>
              <a:rPr lang="en-US" dirty="0"/>
              <a:t>}</a:t>
            </a:r>
          </a:p>
        </p:txBody>
      </p:sp>
    </p:spTree>
    <p:extLst>
      <p:ext uri="{BB962C8B-B14F-4D97-AF65-F5344CB8AC3E}">
        <p14:creationId xmlns:p14="http://schemas.microsoft.com/office/powerpoint/2010/main" val="480086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rmAutofit/>
          </a:bodyPr>
          <a:lstStyle/>
          <a:p>
            <a:r>
              <a:rPr lang="en-US" dirty="0"/>
              <a:t>Handled within the </a:t>
            </a:r>
            <a:r>
              <a:rPr lang="en-US" b="1" dirty="0"/>
              <a:t>catch</a:t>
            </a:r>
            <a:r>
              <a:rPr lang="en-US" dirty="0"/>
              <a:t> block</a:t>
            </a:r>
          </a:p>
        </p:txBody>
      </p:sp>
      <p:sp>
        <p:nvSpPr>
          <p:cNvPr id="6" name="Content Placeholder 5"/>
          <p:cNvSpPr>
            <a:spLocks noGrp="1"/>
          </p:cNvSpPr>
          <p:nvPr>
            <p:ph idx="1"/>
          </p:nvPr>
        </p:nvSpPr>
        <p:spPr/>
        <p:txBody>
          <a:bodyPr/>
          <a:lstStyle/>
          <a:p>
            <a:r>
              <a:rPr lang="en-US" dirty="0"/>
              <a:t>1. bind (a reference to it) the exception object to the variable name declared in the () of the </a:t>
            </a:r>
            <a:r>
              <a:rPr lang="en-US" b="1" dirty="0"/>
              <a:t>catch</a:t>
            </a:r>
            <a:r>
              <a:rPr lang="en-US" dirty="0"/>
              <a:t> block;</a:t>
            </a:r>
          </a:p>
          <a:p>
            <a:r>
              <a:rPr lang="en-US" dirty="0"/>
              <a:t>2. If </a:t>
            </a:r>
            <a:r>
              <a:rPr lang="en-US" b="1" dirty="0"/>
              <a:t>throw;</a:t>
            </a:r>
            <a:r>
              <a:rPr lang="en-US" dirty="0"/>
              <a:t> is encountered inside of the catch block, then the exception being handled is </a:t>
            </a:r>
            <a:r>
              <a:rPr lang="en-US" dirty="0" err="1"/>
              <a:t>rethrown</a:t>
            </a:r>
            <a:r>
              <a:rPr lang="en-US" dirty="0"/>
              <a:t> =&gt; </a:t>
            </a:r>
            <a:r>
              <a:rPr lang="en-US" dirty="0" err="1"/>
              <a:t>Search_handler</a:t>
            </a:r>
            <a:r>
              <a:rPr lang="en-US" dirty="0"/>
              <a:t>(exception object)</a:t>
            </a:r>
          </a:p>
          <a:p>
            <a:r>
              <a:rPr lang="en-US" dirty="0"/>
              <a:t>3. If the execution arrow reaches the close curly brace of the handler, then exception is finished handling and the object is deallocated and </a:t>
            </a:r>
            <a:r>
              <a:rPr lang="en-US" u="sng" dirty="0"/>
              <a:t>continues normally at the statement immediately following the close curly brace</a:t>
            </a:r>
            <a:r>
              <a:rPr lang="en-US" dirty="0"/>
              <a:t>.</a:t>
            </a:r>
          </a:p>
        </p:txBody>
      </p:sp>
    </p:spTree>
    <p:extLst>
      <p:ext uri="{BB962C8B-B14F-4D97-AF65-F5344CB8AC3E}">
        <p14:creationId xmlns:p14="http://schemas.microsoft.com/office/powerpoint/2010/main" val="2436328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Dependent type names require “typename”"/>
          <p:cNvSpPr txBox="1">
            <a:spLocks noGrp="1"/>
          </p:cNvSpPr>
          <p:nvPr>
            <p:ph type="title"/>
          </p:nvPr>
        </p:nvSpPr>
        <p:spPr>
          <a:prstGeom prst="rect">
            <a:avLst/>
          </a:prstGeom>
        </p:spPr>
        <p:txBody>
          <a:bodyPr/>
          <a:lstStyle>
            <a:lvl1pPr defTabSz="877822">
              <a:defRPr sz="4200"/>
            </a:lvl1pPr>
          </a:lstStyle>
          <a:p>
            <a:r>
              <a:rPr dirty="0"/>
              <a:t>Dependent type names require “</a:t>
            </a:r>
            <a:r>
              <a:rPr dirty="0" err="1"/>
              <a:t>typename</a:t>
            </a:r>
            <a:r>
              <a:rPr dirty="0"/>
              <a:t>”</a:t>
            </a:r>
          </a:p>
        </p:txBody>
      </p:sp>
      <p:pic>
        <p:nvPicPr>
          <p:cNvPr id="156" name="5FF17751-4715-404E-B232-E5FDA28C0959-L0-001.jpeg" descr="5FF17751-4715-404E-B232-E5FDA28C0959-L0-001.jpeg"/>
          <p:cNvPicPr>
            <a:picLocks noChangeAspect="1"/>
          </p:cNvPicPr>
          <p:nvPr/>
        </p:nvPicPr>
        <p:blipFill>
          <a:blip r:embed="rId2">
            <a:extLst/>
          </a:blip>
          <a:stretch>
            <a:fillRect/>
          </a:stretch>
        </p:blipFill>
        <p:spPr>
          <a:xfrm>
            <a:off x="426493" y="1479241"/>
            <a:ext cx="10855209" cy="4890919"/>
          </a:xfrm>
          <a:prstGeom prst="rect">
            <a:avLst/>
          </a:prstGeom>
          <a:ln w="12700">
            <a:miter lim="400000"/>
          </a:ln>
        </p:spPr>
      </p:pic>
      <p:sp>
        <p:nvSpPr>
          <p:cNvPr id="2" name="Rectangle 1"/>
          <p:cNvSpPr/>
          <p:nvPr/>
        </p:nvSpPr>
        <p:spPr>
          <a:xfrm>
            <a:off x="5854097" y="2804804"/>
            <a:ext cx="2012731" cy="923330"/>
          </a:xfrm>
          <a:prstGeom prst="rect">
            <a:avLst/>
          </a:prstGeom>
        </p:spPr>
        <p:txBody>
          <a:bodyPr wrap="square">
            <a:spAutoFit/>
          </a:bodyPr>
          <a:lstStyle/>
          <a:p>
            <a:r>
              <a:rPr lang="en-US" b="1">
                <a:solidFill>
                  <a:srgbClr val="212121"/>
                </a:solidFill>
                <a:latin typeface="Microsoft YaHei UI" panose="020B0503020204020204" pitchFamily="34" charset="-122"/>
                <a:ea typeface="Microsoft YaHei UI" panose="020B0503020204020204" pitchFamily="34" charset="-122"/>
              </a:rPr>
              <a:t>    T::t * x</a:t>
            </a:r>
          </a:p>
          <a:p>
            <a:r>
              <a:rPr lang="en-US" b="1" dirty="0">
                <a:solidFill>
                  <a:srgbClr val="212121"/>
                </a:solidFill>
                <a:latin typeface="Microsoft YaHei UI" panose="020B0503020204020204" pitchFamily="34" charset="-122"/>
                <a:ea typeface="Microsoft YaHei UI" panose="020B0503020204020204" pitchFamily="34" charset="-122"/>
              </a:rPr>
              <a:t>    T::t &amp; x</a:t>
            </a:r>
          </a:p>
          <a:p>
            <a:r>
              <a:rPr lang="en-US" b="1" dirty="0">
                <a:solidFill>
                  <a:srgbClr val="212121"/>
                </a:solidFill>
                <a:latin typeface="Microsoft YaHei UI" panose="020B0503020204020204" pitchFamily="34" charset="-122"/>
                <a:ea typeface="Microsoft YaHei UI" panose="020B0503020204020204" pitchFamily="34" charset="-122"/>
              </a:rPr>
              <a:t>    T::t(x)</a:t>
            </a:r>
            <a:endParaRPr lang="en-US" b="1" i="0" dirty="0">
              <a:solidFill>
                <a:srgbClr val="212121"/>
              </a:solidFill>
              <a:effectLst/>
              <a:latin typeface="Microsoft YaHei UI" panose="020B0503020204020204" pitchFamily="34" charset="-122"/>
              <a:ea typeface="Microsoft YaHei UI" panose="020B0503020204020204" pitchFamily="34" charset="-122"/>
            </a:endParaRPr>
          </a:p>
        </p:txBody>
      </p:sp>
      <p:sp>
        <p:nvSpPr>
          <p:cNvPr id="3" name="Rectangle 2"/>
          <p:cNvSpPr/>
          <p:nvPr/>
        </p:nvSpPr>
        <p:spPr>
          <a:xfrm>
            <a:off x="5712372" y="4125817"/>
            <a:ext cx="6096000" cy="923330"/>
          </a:xfrm>
          <a:prstGeom prst="rect">
            <a:avLst/>
          </a:prstGeom>
        </p:spPr>
        <p:txBody>
          <a:bodyPr>
            <a:spAutoFit/>
          </a:bodyPr>
          <a:lstStyle/>
          <a:p>
            <a:r>
              <a:rPr lang="en-US" dirty="0">
                <a:solidFill>
                  <a:srgbClr val="212121"/>
                </a:solidFill>
                <a:latin typeface="Microsoft YaHei UI" panose="020B0503020204020204" pitchFamily="34" charset="-122"/>
                <a:ea typeface="Microsoft YaHei UI" panose="020B0503020204020204" pitchFamily="34" charset="-122"/>
              </a:rPr>
              <a:t>Rather than making the rules depend on if the compiler can guess from the rest of the context, C++ just always requires </a:t>
            </a:r>
            <a:r>
              <a:rPr lang="en-US" dirty="0" err="1">
                <a:solidFill>
                  <a:srgbClr val="212121"/>
                </a:solidFill>
                <a:latin typeface="Microsoft YaHei UI" panose="020B0503020204020204" pitchFamily="34" charset="-122"/>
                <a:ea typeface="Microsoft YaHei UI" panose="020B0503020204020204" pitchFamily="34" charset="-122"/>
              </a:rPr>
              <a:t>typename</a:t>
            </a:r>
            <a:r>
              <a:rPr lang="en-US" dirty="0">
                <a:solidFill>
                  <a:srgbClr val="212121"/>
                </a:solidFill>
                <a:latin typeface="Microsoft YaHei UI" panose="020B0503020204020204" pitchFamily="34" charset="-122"/>
                <a:ea typeface="Microsoft YaHei UI" panose="020B0503020204020204" pitchFamily="34" charset="-122"/>
              </a:rPr>
              <a:t>.</a:t>
            </a:r>
            <a:endParaRPr lang="en-US" dirty="0"/>
          </a:p>
        </p:txBody>
      </p:sp>
    </p:spTree>
    <p:extLst>
      <p:ext uri="{BB962C8B-B14F-4D97-AF65-F5344CB8AC3E}">
        <p14:creationId xmlns:p14="http://schemas.microsoft.com/office/powerpoint/2010/main" val="1394721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rmAutofit/>
          </a:bodyPr>
          <a:lstStyle/>
          <a:p>
            <a:r>
              <a:rPr lang="en-US" dirty="0"/>
              <a:t>Variations on the try and catch blocks</a:t>
            </a:r>
          </a:p>
        </p:txBody>
      </p:sp>
      <p:sp>
        <p:nvSpPr>
          <p:cNvPr id="6" name="Content Placeholder 5"/>
          <p:cNvSpPr>
            <a:spLocks noGrp="1"/>
          </p:cNvSpPr>
          <p:nvPr>
            <p:ph idx="1"/>
          </p:nvPr>
        </p:nvSpPr>
        <p:spPr/>
        <p:txBody>
          <a:bodyPr/>
          <a:lstStyle/>
          <a:p>
            <a:r>
              <a:rPr lang="en-US" dirty="0"/>
              <a:t>1. The </a:t>
            </a:r>
            <a:r>
              <a:rPr lang="en-US" b="1" dirty="0"/>
              <a:t>catch</a:t>
            </a:r>
            <a:r>
              <a:rPr lang="en-US" dirty="0"/>
              <a:t> block can be specified to catch any type by placing three dots (…) in the parenthesis following the </a:t>
            </a:r>
            <a:r>
              <a:rPr lang="en-US" b="1" dirty="0"/>
              <a:t>catch</a:t>
            </a:r>
            <a:r>
              <a:rPr lang="en-US" dirty="0"/>
              <a:t> keyword. The cons is that we cannot bind the exception object to a variable;</a:t>
            </a:r>
          </a:p>
          <a:p>
            <a:r>
              <a:rPr lang="en-US" dirty="0"/>
              <a:t>2. A function try block, primarily of use in a constructor, </a:t>
            </a:r>
            <a:r>
              <a:rPr lang="en-US" altLang="zh-CN" dirty="0"/>
              <a:t>where the exceptions may occur in the initializer list. One special behavior is that the successfully constructed part of the object will be destroyed before entering the handler.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3406" y="4371996"/>
            <a:ext cx="3409622" cy="2370199"/>
          </a:xfrm>
          <a:prstGeom prst="rect">
            <a:avLst/>
          </a:prstGeom>
        </p:spPr>
      </p:pic>
    </p:spTree>
    <p:extLst>
      <p:ext uri="{BB962C8B-B14F-4D97-AF65-F5344CB8AC3E}">
        <p14:creationId xmlns:p14="http://schemas.microsoft.com/office/powerpoint/2010/main" val="3124820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as Part of a Function’s Interface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7052" y="2067719"/>
            <a:ext cx="5543550" cy="11239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414" y="3810656"/>
            <a:ext cx="5076825" cy="1790700"/>
          </a:xfrm>
          <a:prstGeom prst="rect">
            <a:avLst/>
          </a:prstGeom>
        </p:spPr>
      </p:pic>
    </p:spTree>
    <p:extLst>
      <p:ext uri="{BB962C8B-B14F-4D97-AF65-F5344CB8AC3E}">
        <p14:creationId xmlns:p14="http://schemas.microsoft.com/office/powerpoint/2010/main" val="320445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corner case</a:t>
            </a:r>
          </a:p>
        </p:txBody>
      </p:sp>
      <p:sp>
        <p:nvSpPr>
          <p:cNvPr id="3" name="Content Placeholder 2"/>
          <p:cNvSpPr>
            <a:spLocks noGrp="1"/>
          </p:cNvSpPr>
          <p:nvPr>
            <p:ph idx="1"/>
          </p:nvPr>
        </p:nvSpPr>
        <p:spPr/>
        <p:txBody>
          <a:bodyPr/>
          <a:lstStyle/>
          <a:p>
            <a:r>
              <a:rPr lang="en-US" dirty="0"/>
              <a:t>Handled by two C++ special functions, unexpected() and terminate();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76538"/>
            <a:ext cx="5695950" cy="3400425"/>
          </a:xfrm>
          <a:prstGeom prst="rect">
            <a:avLst/>
          </a:prstGeom>
        </p:spPr>
      </p:pic>
    </p:spTree>
    <p:extLst>
      <p:ext uri="{BB962C8B-B14F-4D97-AF65-F5344CB8AC3E}">
        <p14:creationId xmlns:p14="http://schemas.microsoft.com/office/powerpoint/2010/main" val="508910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exceptions properly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315427" cy="60968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91" y="2379068"/>
            <a:ext cx="5534797" cy="40010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174" y="2940597"/>
            <a:ext cx="4534533" cy="37152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0703" y="3467554"/>
            <a:ext cx="4191585" cy="40010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5174" y="4023090"/>
            <a:ext cx="4839375" cy="39058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7239" y="4556040"/>
            <a:ext cx="4914900" cy="333375"/>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5174" y="5026497"/>
            <a:ext cx="5658640" cy="314369"/>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98481" y="5544633"/>
            <a:ext cx="3248478" cy="333422"/>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19097" y="1809454"/>
            <a:ext cx="5572903" cy="1476581"/>
          </a:xfrm>
          <a:prstGeom prst="rect">
            <a:avLst/>
          </a:prstGeom>
        </p:spPr>
      </p:pic>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17501" y="4023090"/>
            <a:ext cx="5410955" cy="752580"/>
          </a:xfrm>
          <a:prstGeom prst="rect">
            <a:avLst/>
          </a:prstGeom>
        </p:spPr>
      </p:pic>
    </p:spTree>
    <p:extLst>
      <p:ext uri="{BB962C8B-B14F-4D97-AF65-F5344CB8AC3E}">
        <p14:creationId xmlns:p14="http://schemas.microsoft.com/office/powerpoint/2010/main" val="2872272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1704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a:xfrm>
            <a:off x="838200" y="1825625"/>
            <a:ext cx="10515600" cy="3440058"/>
          </a:xfrm>
        </p:spPr>
        <p:txBody>
          <a:bodyPr>
            <a:normAutofit/>
          </a:bodyPr>
          <a:lstStyle/>
          <a:p>
            <a:r>
              <a:rPr lang="en-US" dirty="0"/>
              <a:t>Inheritance is the ability to declare a class in such a way that it obtains all of the fields and methods of another class. The child class can have more fields and methods of its own added to it, and can override the behavior of the methods it inherited.</a:t>
            </a:r>
          </a:p>
          <a:p>
            <a:r>
              <a:rPr lang="en-US" dirty="0"/>
              <a:t>Inheritance is best used when two classes exhibit an is-a relationship.</a:t>
            </a:r>
          </a:p>
        </p:txBody>
      </p:sp>
    </p:spTree>
    <p:extLst>
      <p:ext uri="{BB962C8B-B14F-4D97-AF65-F5344CB8AC3E}">
        <p14:creationId xmlns:p14="http://schemas.microsoft.com/office/powerpoint/2010/main" val="1270124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classes with inheritance</a:t>
            </a:r>
          </a:p>
        </p:txBody>
      </p:sp>
      <p:sp>
        <p:nvSpPr>
          <p:cNvPr id="3" name="Content Placeholder 2"/>
          <p:cNvSpPr>
            <a:spLocks noGrp="1"/>
          </p:cNvSpPr>
          <p:nvPr>
            <p:ph idx="1"/>
          </p:nvPr>
        </p:nvSpPr>
        <p:spPr/>
        <p:txBody>
          <a:bodyPr/>
          <a:lstStyle/>
          <a:p>
            <a:r>
              <a:rPr lang="en-US" dirty="0"/>
              <a:t>1. If we declare fields of the same name as those in the parent class, what would happen?</a:t>
            </a:r>
          </a:p>
          <a:p>
            <a:pPr lvl="1"/>
            <a:r>
              <a:rPr lang="en-US" dirty="0"/>
              <a:t>Two different fields of the same name; they are distinct in that they have different fully qualified names. balance will refer to the one defined in child class; </a:t>
            </a:r>
            <a:r>
              <a:rPr lang="en-US" dirty="0" err="1"/>
              <a:t>BankAccount</a:t>
            </a:r>
            <a:r>
              <a:rPr lang="en-US" dirty="0"/>
              <a:t>::balance will refer to the inherited field.</a:t>
            </a:r>
          </a:p>
          <a:p>
            <a:pPr lvl="1"/>
            <a:r>
              <a:rPr lang="en-US" dirty="0"/>
              <a:t>Poor design</a:t>
            </a:r>
          </a:p>
          <a:p>
            <a:r>
              <a:rPr lang="en-US" dirty="0"/>
              <a:t>2. Access specifier in the inheritance declaration</a:t>
            </a:r>
          </a:p>
          <a:p>
            <a:pPr lvl="1"/>
            <a:r>
              <a:rPr lang="en-US" b="1" dirty="0"/>
              <a:t>public</a:t>
            </a:r>
            <a:r>
              <a:rPr lang="en-US" dirty="0"/>
              <a:t>: keep the members access unchanged;</a:t>
            </a:r>
          </a:p>
          <a:p>
            <a:pPr lvl="1"/>
            <a:r>
              <a:rPr lang="en-US" b="1" dirty="0"/>
              <a:t>private</a:t>
            </a:r>
            <a:r>
              <a:rPr lang="en-US" dirty="0"/>
              <a:t>:  change all the members access into </a:t>
            </a:r>
            <a:r>
              <a:rPr lang="en-US" b="1" dirty="0"/>
              <a:t>private</a:t>
            </a:r>
            <a:r>
              <a:rPr lang="en-US" dirty="0"/>
              <a:t>;</a:t>
            </a:r>
          </a:p>
          <a:p>
            <a:pPr lvl="1"/>
            <a:r>
              <a:rPr lang="en-US" b="1" dirty="0"/>
              <a:t>protected</a:t>
            </a:r>
            <a:r>
              <a:rPr lang="en-US" dirty="0"/>
              <a:t>:  only change the </a:t>
            </a:r>
            <a:r>
              <a:rPr lang="en-US" b="1" dirty="0"/>
              <a:t>public </a:t>
            </a:r>
            <a:r>
              <a:rPr lang="en-US" dirty="0"/>
              <a:t>members access into </a:t>
            </a:r>
            <a:r>
              <a:rPr lang="en-US" b="1" dirty="0"/>
              <a:t>protected</a:t>
            </a:r>
            <a:r>
              <a:rPr lang="en-US" dirty="0"/>
              <a:t>;</a:t>
            </a:r>
          </a:p>
          <a:p>
            <a:pPr lvl="1"/>
            <a:endParaRPr lang="en-US" dirty="0"/>
          </a:p>
        </p:txBody>
      </p:sp>
    </p:spTree>
    <p:extLst>
      <p:ext uri="{BB962C8B-B14F-4D97-AF65-F5344CB8AC3E}">
        <p14:creationId xmlns:p14="http://schemas.microsoft.com/office/powerpoint/2010/main" val="4228977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23238" cy="6858000"/>
          </a:xfrm>
          <a:prstGeom prst="rect">
            <a:avLst/>
          </a:prstGeom>
        </p:spPr>
      </p:pic>
      <p:sp>
        <p:nvSpPr>
          <p:cNvPr id="3" name="TextBox 2"/>
          <p:cNvSpPr txBox="1"/>
          <p:nvPr/>
        </p:nvSpPr>
        <p:spPr>
          <a:xfrm>
            <a:off x="10134600" y="5854700"/>
            <a:ext cx="1892300" cy="646331"/>
          </a:xfrm>
          <a:prstGeom prst="rect">
            <a:avLst/>
          </a:prstGeom>
          <a:noFill/>
        </p:spPr>
        <p:txBody>
          <a:bodyPr wrap="square" rtlCol="0">
            <a:spAutoFit/>
          </a:bodyPr>
          <a:lstStyle/>
          <a:p>
            <a:r>
              <a:rPr lang="en-US" altLang="zh-CN" dirty="0"/>
              <a:t>Provided by Genevieve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6964" y="3044825"/>
            <a:ext cx="4879936" cy="2238375"/>
          </a:xfrm>
          <a:prstGeom prst="rect">
            <a:avLst/>
          </a:prstGeom>
        </p:spPr>
      </p:pic>
    </p:spTree>
    <p:extLst>
      <p:ext uri="{BB962C8B-B14F-4D97-AF65-F5344CB8AC3E}">
        <p14:creationId xmlns:p14="http://schemas.microsoft.com/office/powerpoint/2010/main" val="375459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Construction/Destruction</a:t>
            </a:r>
          </a:p>
        </p:txBody>
      </p:sp>
      <p:sp>
        <p:nvSpPr>
          <p:cNvPr id="3" name="Content Placeholder 2"/>
          <p:cNvSpPr>
            <a:spLocks noGrp="1"/>
          </p:cNvSpPr>
          <p:nvPr>
            <p:ph idx="1"/>
          </p:nvPr>
        </p:nvSpPr>
        <p:spPr>
          <a:xfrm>
            <a:off x="838200" y="1482725"/>
            <a:ext cx="10515600" cy="4351338"/>
          </a:xfrm>
        </p:spPr>
        <p:txBody>
          <a:bodyPr/>
          <a:lstStyle/>
          <a:p>
            <a:pPr marL="0" indent="0">
              <a:buNone/>
            </a:pPr>
            <a:r>
              <a:rPr lang="en-US" dirty="0"/>
              <a:t>The type of an object is decided by which class’ constructor/destructor is actually executed.</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8213" y="2467769"/>
            <a:ext cx="5010150" cy="11525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9904" y="3692525"/>
            <a:ext cx="6905625" cy="22383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826" y="2278584"/>
            <a:ext cx="4209658" cy="4574162"/>
          </a:xfrm>
          <a:prstGeom prst="rect">
            <a:avLst/>
          </a:prstGeom>
        </p:spPr>
      </p:pic>
    </p:spTree>
    <p:extLst>
      <p:ext uri="{BB962C8B-B14F-4D97-AF65-F5344CB8AC3E}">
        <p14:creationId xmlns:p14="http://schemas.microsoft.com/office/powerpoint/2010/main" val="3532755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Subtype Polymorphism</a:t>
            </a:r>
          </a:p>
        </p:txBody>
      </p:sp>
      <p:sp>
        <p:nvSpPr>
          <p:cNvPr id="3" name="Content Placeholder 2"/>
          <p:cNvSpPr>
            <a:spLocks noGrp="1"/>
          </p:cNvSpPr>
          <p:nvPr>
            <p:ph idx="1"/>
          </p:nvPr>
        </p:nvSpPr>
        <p:spPr/>
        <p:txBody>
          <a:bodyPr/>
          <a:lstStyle/>
          <a:p>
            <a:r>
              <a:rPr lang="en-US" dirty="0"/>
              <a:t>The subtype polymorphism allows the programmer to treat an instance of a child class as if it were an instance of one of its parent classes; but polymorphism is only applicable when used with </a:t>
            </a:r>
            <a:r>
              <a:rPr lang="en-US" b="1" dirty="0"/>
              <a:t>pointers or references.</a:t>
            </a:r>
          </a:p>
          <a:p>
            <a:pPr lvl="1"/>
            <a:r>
              <a:rPr lang="en-US" dirty="0"/>
              <a:t>Reason: the address of different types are the same size regardless of what they point to; but the object itself is of different size.</a:t>
            </a:r>
          </a:p>
        </p:txBody>
      </p:sp>
    </p:spTree>
    <p:extLst>
      <p:ext uri="{BB962C8B-B14F-4D97-AF65-F5344CB8AC3E}">
        <p14:creationId xmlns:p14="http://schemas.microsoft.com/office/powerpoint/2010/main" val="3701994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Subtype Polymorphism</a:t>
            </a:r>
          </a:p>
        </p:txBody>
      </p:sp>
      <p:sp>
        <p:nvSpPr>
          <p:cNvPr id="3" name="Text Placeholder 2"/>
          <p:cNvSpPr>
            <a:spLocks noGrp="1"/>
          </p:cNvSpPr>
          <p:nvPr>
            <p:ph type="body" idx="1"/>
          </p:nvPr>
        </p:nvSpPr>
        <p:spPr/>
        <p:txBody>
          <a:bodyPr/>
          <a:lstStyle/>
          <a:p>
            <a:r>
              <a:rPr lang="en-US" dirty="0"/>
              <a:t>static type</a:t>
            </a:r>
          </a:p>
        </p:txBody>
      </p:sp>
      <p:sp>
        <p:nvSpPr>
          <p:cNvPr id="4" name="Content Placeholder 3"/>
          <p:cNvSpPr>
            <a:spLocks noGrp="1"/>
          </p:cNvSpPr>
          <p:nvPr>
            <p:ph sz="half" idx="2"/>
          </p:nvPr>
        </p:nvSpPr>
        <p:spPr>
          <a:xfrm>
            <a:off x="839788" y="2505075"/>
            <a:ext cx="5157787" cy="3684588"/>
          </a:xfrm>
        </p:spPr>
        <p:txBody>
          <a:bodyPr>
            <a:normAutofit/>
          </a:bodyPr>
          <a:lstStyle/>
          <a:p>
            <a:r>
              <a:rPr lang="en-US" dirty="0"/>
              <a:t>The type obtained by the type checking rules of the compiler; only uses the declared types of variables.</a:t>
            </a:r>
          </a:p>
          <a:p>
            <a:r>
              <a:rPr lang="en-US" dirty="0"/>
              <a:t>Static dispatch</a:t>
            </a:r>
            <a:r>
              <a:rPr lang="en-US" altLang="zh-CN" dirty="0"/>
              <a:t> : the static type of the object determines which method to invoke. (Default)</a:t>
            </a:r>
            <a:endParaRPr lang="en-US" dirty="0"/>
          </a:p>
        </p:txBody>
      </p:sp>
      <p:sp>
        <p:nvSpPr>
          <p:cNvPr id="5" name="Text Placeholder 4"/>
          <p:cNvSpPr>
            <a:spLocks noGrp="1"/>
          </p:cNvSpPr>
          <p:nvPr>
            <p:ph type="body" sz="quarter" idx="3"/>
          </p:nvPr>
        </p:nvSpPr>
        <p:spPr/>
        <p:txBody>
          <a:bodyPr/>
          <a:lstStyle/>
          <a:p>
            <a:r>
              <a:rPr lang="en-US" dirty="0"/>
              <a:t>dynamic type</a:t>
            </a:r>
          </a:p>
        </p:txBody>
      </p:sp>
      <p:sp>
        <p:nvSpPr>
          <p:cNvPr id="6" name="Content Placeholder 5"/>
          <p:cNvSpPr>
            <a:spLocks noGrp="1"/>
          </p:cNvSpPr>
          <p:nvPr>
            <p:ph sz="quarter" idx="4"/>
          </p:nvPr>
        </p:nvSpPr>
        <p:spPr/>
        <p:txBody>
          <a:bodyPr/>
          <a:lstStyle/>
          <a:p>
            <a:pPr marL="0" indent="0">
              <a:buNone/>
            </a:pPr>
            <a:r>
              <a:rPr lang="en-US" dirty="0"/>
              <a:t>The type of object that is actually pointed at.</a:t>
            </a:r>
          </a:p>
          <a:p>
            <a:pPr marL="0" indent="0">
              <a:buNone/>
            </a:pPr>
            <a:r>
              <a:rPr lang="en-US" altLang="zh-CN" dirty="0"/>
              <a:t>Dynamic dispatch: the dynamic type of the object determines which method to invoke. (keyword </a:t>
            </a:r>
            <a:r>
              <a:rPr lang="en-US" altLang="zh-CN" b="1" dirty="0"/>
              <a:t>virtual</a:t>
            </a:r>
            <a:r>
              <a:rPr lang="en-US" altLang="zh-CN" dirty="0"/>
              <a:t>)</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7279" y="6189663"/>
            <a:ext cx="6105525" cy="409575"/>
          </a:xfrm>
          <a:prstGeom prst="rect">
            <a:avLst/>
          </a:prstGeom>
        </p:spPr>
      </p:pic>
      <p:sp>
        <p:nvSpPr>
          <p:cNvPr id="8" name="TextBox 7"/>
          <p:cNvSpPr txBox="1"/>
          <p:nvPr/>
        </p:nvSpPr>
        <p:spPr>
          <a:xfrm>
            <a:off x="4146331" y="5266333"/>
            <a:ext cx="6132786" cy="923330"/>
          </a:xfrm>
          <a:prstGeom prst="rect">
            <a:avLst/>
          </a:prstGeom>
          <a:noFill/>
        </p:spPr>
        <p:txBody>
          <a:bodyPr wrap="square" rtlCol="0">
            <a:spAutoFit/>
          </a:bodyPr>
          <a:lstStyle/>
          <a:p>
            <a:r>
              <a:rPr lang="en-US" dirty="0" err="1"/>
              <a:t>int</a:t>
            </a:r>
            <a:r>
              <a:rPr lang="en-US" dirty="0"/>
              <a:t> a = 3;</a:t>
            </a:r>
          </a:p>
          <a:p>
            <a:r>
              <a:rPr lang="en-US" altLang="zh-CN" dirty="0" err="1"/>
              <a:t>i</a:t>
            </a:r>
            <a:r>
              <a:rPr lang="en-US" dirty="0" err="1"/>
              <a:t>nt</a:t>
            </a:r>
            <a:r>
              <a:rPr lang="en-US" dirty="0"/>
              <a:t> * ptr1 = &amp;a</a:t>
            </a:r>
            <a:r>
              <a:rPr lang="zh-CN" altLang="en-US" dirty="0"/>
              <a:t>；</a:t>
            </a:r>
            <a:endParaRPr lang="en-US" altLang="zh-CN" dirty="0"/>
          </a:p>
          <a:p>
            <a:r>
              <a:rPr lang="en-US" dirty="0" err="1"/>
              <a:t>const</a:t>
            </a:r>
            <a:r>
              <a:rPr lang="en-US" dirty="0"/>
              <a:t> </a:t>
            </a:r>
            <a:r>
              <a:rPr lang="en-US" dirty="0" err="1"/>
              <a:t>int</a:t>
            </a:r>
            <a:r>
              <a:rPr lang="en-US" dirty="0"/>
              <a:t> * ptr2 = &amp;a;</a:t>
            </a:r>
          </a:p>
        </p:txBody>
      </p:sp>
    </p:spTree>
    <p:extLst>
      <p:ext uri="{BB962C8B-B14F-4D97-AF65-F5344CB8AC3E}">
        <p14:creationId xmlns:p14="http://schemas.microsoft.com/office/powerpoint/2010/main" val="3981589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Method Overriding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852" y="1825625"/>
            <a:ext cx="4671191" cy="4351338"/>
          </a:xfrm>
        </p:spPr>
      </p:pic>
      <p:sp>
        <p:nvSpPr>
          <p:cNvPr id="5" name="TextBox 4"/>
          <p:cNvSpPr txBox="1"/>
          <p:nvPr/>
        </p:nvSpPr>
        <p:spPr>
          <a:xfrm>
            <a:off x="7853855" y="1908552"/>
            <a:ext cx="4338145" cy="3693319"/>
          </a:xfrm>
          <a:prstGeom prst="rect">
            <a:avLst/>
          </a:prstGeom>
          <a:noFill/>
        </p:spPr>
        <p:txBody>
          <a:bodyPr wrap="square" rtlCol="0">
            <a:spAutoFit/>
          </a:bodyPr>
          <a:lstStyle/>
          <a:p>
            <a:r>
              <a:rPr lang="en-US" altLang="zh-CN" dirty="0"/>
              <a:t>Whenever a class may participate in polymorphism, its d</a:t>
            </a:r>
            <a:r>
              <a:rPr lang="en-US" dirty="0"/>
              <a:t>estructors should be declared </a:t>
            </a:r>
            <a:r>
              <a:rPr lang="en-US" b="1" dirty="0"/>
              <a:t>virtual;</a:t>
            </a:r>
          </a:p>
          <a:p>
            <a:r>
              <a:rPr lang="en-US" dirty="0"/>
              <a:t>Does the constructors need the virtual keyword?</a:t>
            </a:r>
          </a:p>
          <a:p>
            <a:r>
              <a:rPr lang="en-US" b="1" dirty="0"/>
              <a:t>virtual</a:t>
            </a:r>
            <a:r>
              <a:rPr lang="en-US" dirty="0"/>
              <a:t> makes the class non-POD;</a:t>
            </a:r>
          </a:p>
          <a:p>
            <a:r>
              <a:rPr lang="en-US" dirty="0"/>
              <a:t>The parent class’ version of method can be explicitly requested with the fully qualified name;</a:t>
            </a:r>
          </a:p>
          <a:p>
            <a:r>
              <a:rPr lang="en-US" dirty="0"/>
              <a:t>Overriding is still legal when changing the return type in the child class  to be a subtype of the return type in the parent class (pointers or reference)  </a:t>
            </a:r>
            <a:r>
              <a:rPr lang="en-US" i="1" dirty="0"/>
              <a:t>Covariant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0043" y="1754982"/>
            <a:ext cx="2346074" cy="290829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3257" y="4953967"/>
            <a:ext cx="2462860" cy="1222996"/>
          </a:xfrm>
          <a:prstGeom prst="rect">
            <a:avLst/>
          </a:prstGeom>
        </p:spPr>
      </p:pic>
    </p:spTree>
    <p:extLst>
      <p:ext uri="{BB962C8B-B14F-4D97-AF65-F5344CB8AC3E}">
        <p14:creationId xmlns:p14="http://schemas.microsoft.com/office/powerpoint/2010/main" val="5511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13816</TotalTime>
  <Words>1283</Words>
  <Application>Microsoft Office PowerPoint</Application>
  <PresentationFormat>宽屏</PresentationFormat>
  <Paragraphs>106</Paragraphs>
  <Slides>24</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等线</vt:lpstr>
      <vt:lpstr>等线 Light</vt:lpstr>
      <vt:lpstr>Microsoft YaHei UI</vt:lpstr>
      <vt:lpstr>Arial</vt:lpstr>
      <vt:lpstr>Calibri</vt:lpstr>
      <vt:lpstr>Calibri Light</vt:lpstr>
      <vt:lpstr>Office Theme</vt:lpstr>
      <vt:lpstr>Recitation</vt:lpstr>
      <vt:lpstr>Dependent type names require “typename”</vt:lpstr>
      <vt:lpstr>Inheritance</vt:lpstr>
      <vt:lpstr>Writing classes with inheritance</vt:lpstr>
      <vt:lpstr>PowerPoint 演示文稿</vt:lpstr>
      <vt:lpstr>Construction/Destruction</vt:lpstr>
      <vt:lpstr>Subtype Polymorphism</vt:lpstr>
      <vt:lpstr>Subtype Polymorphism</vt:lpstr>
      <vt:lpstr>Method Overriding</vt:lpstr>
      <vt:lpstr>Dynamically dispatching methods during object construction and destruction</vt:lpstr>
      <vt:lpstr>C++ specific details: Static vs Dynamic Dispatch</vt:lpstr>
      <vt:lpstr>Abstract methods and classes</vt:lpstr>
      <vt:lpstr>Inheritance and Templates</vt:lpstr>
      <vt:lpstr>PowerPoint 演示文稿</vt:lpstr>
      <vt:lpstr>C-Style Error Handling</vt:lpstr>
      <vt:lpstr>C++-Style: expectations</vt:lpstr>
      <vt:lpstr>C++-Style: Exceptions</vt:lpstr>
      <vt:lpstr>Exceptions Process</vt:lpstr>
      <vt:lpstr>Handled within the catch block</vt:lpstr>
      <vt:lpstr>Variations on the try and catch blocks</vt:lpstr>
      <vt:lpstr>Exceptions as Part of a Function’s Interface</vt:lpstr>
      <vt:lpstr>Exception corner case</vt:lpstr>
      <vt:lpstr>Using exceptions properly</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Recitation</dc:title>
  <dc:creator>Runren Zhang</dc:creator>
  <cp:lastModifiedBy>张润人</cp:lastModifiedBy>
  <cp:revision>1086</cp:revision>
  <dcterms:created xsi:type="dcterms:W3CDTF">2017-09-07T17:56:54Z</dcterms:created>
  <dcterms:modified xsi:type="dcterms:W3CDTF">2017-10-27T19:00:25Z</dcterms:modified>
</cp:coreProperties>
</file>