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6" r:id="rId2"/>
    <p:sldId id="331" r:id="rId3"/>
    <p:sldId id="332" r:id="rId4"/>
    <p:sldId id="345" r:id="rId5"/>
    <p:sldId id="346" r:id="rId6"/>
    <p:sldId id="333" r:id="rId7"/>
    <p:sldId id="344" r:id="rId8"/>
    <p:sldId id="334" r:id="rId9"/>
    <p:sldId id="348" r:id="rId10"/>
    <p:sldId id="349" r:id="rId11"/>
    <p:sldId id="350" r:id="rId12"/>
    <p:sldId id="335" r:id="rId13"/>
    <p:sldId id="351" r:id="rId14"/>
    <p:sldId id="352" r:id="rId15"/>
    <p:sldId id="355" r:id="rId16"/>
    <p:sldId id="353" r:id="rId17"/>
    <p:sldId id="360" r:id="rId18"/>
    <p:sldId id="356" r:id="rId19"/>
    <p:sldId id="357" r:id="rId20"/>
    <p:sldId id="358" r:id="rId21"/>
    <p:sldId id="359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nren Zhang" initials="RZ" lastIdx="1" clrIdx="0">
    <p:extLst>
      <p:ext uri="{19B8F6BF-5375-455C-9EA6-DF929625EA0E}">
        <p15:presenceInfo xmlns:p15="http://schemas.microsoft.com/office/powerpoint/2012/main" userId="S-1-5-21-1614895754-1935655697-725345543-1089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8EF-7B0D-4193-995A-08EB8F0F7F0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6B42-7B61-4F18-9684-2183BB24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AAA-7B5B-49EE-8718-BD43263B307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Hash Table + </a:t>
            </a:r>
            <a:r>
              <a:rPr lang="en-US" altLang="zh-CN" dirty="0" smtClean="0"/>
              <a:t>Heaps</a:t>
            </a:r>
            <a:endParaRPr lang="en-US" altLang="zh-CN" dirty="0"/>
          </a:p>
          <a:p>
            <a:r>
              <a:rPr lang="en-US" dirty="0"/>
              <a:t>Runren Zhang, </a:t>
            </a:r>
            <a:r>
              <a:rPr lang="en-US" dirty="0" err="1"/>
              <a:t>Bingyu</a:t>
            </a:r>
            <a:r>
              <a:rPr lang="en-US" dirty="0"/>
              <a:t> </a:t>
            </a:r>
            <a:r>
              <a:rPr lang="en-US" dirty="0" smtClean="0"/>
              <a:t>Lan</a:t>
            </a:r>
          </a:p>
          <a:p>
            <a:r>
              <a:rPr lang="en-US" dirty="0" smtClean="0"/>
              <a:t>Exercises are borrowed from George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1" y="1762297"/>
            <a:ext cx="10537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function: Lets create a hash function where keys are integers from 0-999. The hash function is the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and a are inputs in the function.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199" y="2294361"/>
                <a:ext cx="94535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94361"/>
                <a:ext cx="945357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426218" y="3164681"/>
            <a:ext cx="65587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unsigned hash(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r>
              <a:rPr lang="en-US" dirty="0"/>
              <a:t>	unsigned </a:t>
            </a:r>
            <a:r>
              <a:rPr lang="en-US" dirty="0" err="1"/>
              <a:t>ans</a:t>
            </a:r>
            <a:r>
              <a:rPr lang="en-US" dirty="0"/>
              <a:t> = 0;</a:t>
            </a:r>
          </a:p>
          <a:p>
            <a:r>
              <a:rPr lang="en-US" dirty="0"/>
              <a:t>	unsigned div = 1;</a:t>
            </a:r>
          </a:p>
          <a:p>
            <a:r>
              <a:rPr lang="en-US" dirty="0"/>
              <a:t>	unsigned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r>
              <a:rPr lang="en-US" dirty="0"/>
              <a:t>	while (div&lt;a) div = div*10;</a:t>
            </a:r>
          </a:p>
          <a:p>
            <a:r>
              <a:rPr lang="en-US" dirty="0"/>
              <a:t>	while(a&gt;0){</a:t>
            </a:r>
          </a:p>
          <a:p>
            <a:r>
              <a:rPr lang="en-US" dirty="0"/>
              <a:t>		div = div/10;</a:t>
            </a:r>
          </a:p>
          <a:p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= a / div;</a:t>
            </a:r>
          </a:p>
          <a:p>
            <a:r>
              <a:rPr lang="en-US" dirty="0"/>
              <a:t>		a = a % div;</a:t>
            </a:r>
          </a:p>
          <a:p>
            <a:r>
              <a:rPr lang="en-US" dirty="0"/>
              <a:t>		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ans</a:t>
            </a:r>
            <a:r>
              <a:rPr lang="en-US" dirty="0"/>
              <a:t>*x +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321355"/>
            <a:ext cx="19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Rehashing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615" y="2665674"/>
            <a:ext cx="44750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HashMap</a:t>
            </a:r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vector&lt;list&lt;pair&lt;</a:t>
            </a:r>
            <a:r>
              <a:rPr lang="en-US" dirty="0" err="1"/>
              <a:t>Key,Value</a:t>
            </a:r>
            <a:r>
              <a:rPr lang="en-US" dirty="0"/>
              <a:t>&gt; &gt; &gt; * table;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unsigned hash(Key key){ //the hash function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633" y="19786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Menlo"/>
              </a:rPr>
              <a:t> 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void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</a:t>
            </a:r>
            <a:r>
              <a:rPr lang="en-US" dirty="0">
                <a:solidFill>
                  <a:srgbClr val="5E34FF"/>
                </a:solidFill>
                <a:latin typeface="Menlo"/>
              </a:rPr>
              <a:t>rehash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   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pair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&gt; &gt; * </a:t>
            </a:r>
            <a:r>
              <a:rPr lang="en-US" dirty="0">
                <a:solidFill>
                  <a:srgbClr val="CD7923"/>
                </a:solidFill>
                <a:latin typeface="Menlo"/>
              </a:rPr>
              <a:t>temp</a:t>
            </a:r>
            <a:endParaRPr lang="en-US" dirty="0">
              <a:solidFill>
                <a:srgbClr val="34A327"/>
              </a:solidFill>
              <a:latin typeface="Menlo"/>
            </a:endParaRP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= </a:t>
            </a:r>
            <a:r>
              <a:rPr lang="en-US" dirty="0">
                <a:solidFill>
                  <a:srgbClr val="D03BFF"/>
                </a:solidFill>
                <a:latin typeface="Menlo"/>
              </a:rPr>
              <a:t>new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vector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list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pair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&lt;Key, </a:t>
            </a:r>
            <a:r>
              <a:rPr lang="en-US" dirty="0">
                <a:solidFill>
                  <a:srgbClr val="CD792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&gt; &gt; &gt;(2*table-&gt;size());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    </a:t>
            </a:r>
            <a:r>
              <a:rPr lang="en-US" dirty="0">
                <a:solidFill>
                  <a:srgbClr val="D03BFF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(</a:t>
            </a:r>
            <a:r>
              <a:rPr lang="en-US" dirty="0" err="1">
                <a:solidFill>
                  <a:srgbClr val="D03BFF"/>
                </a:solidFill>
                <a:latin typeface="Menlo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34A1A1"/>
                </a:solidFill>
                <a:latin typeface="Menlo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pair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&gt; &gt;::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CD7923"/>
                </a:solidFill>
                <a:latin typeface="Menlo"/>
              </a:rPr>
              <a:t>it</a:t>
            </a:r>
            <a:endParaRPr lang="en-US" dirty="0">
              <a:solidFill>
                <a:srgbClr val="34A327"/>
              </a:solidFill>
              <a:latin typeface="Menlo"/>
            </a:endParaRP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          = table-&gt;begin();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        it != table-&gt;end(); ++it) {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 </a:t>
            </a:r>
            <a:r>
              <a:rPr lang="en-US" dirty="0">
                <a:solidFill>
                  <a:srgbClr val="D03BFF"/>
                </a:solidFill>
                <a:latin typeface="Menlo"/>
              </a:rPr>
              <a:t>for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(</a:t>
            </a:r>
            <a:r>
              <a:rPr lang="en-US" dirty="0" err="1">
                <a:solidFill>
                  <a:srgbClr val="D03BFF"/>
                </a:solidFill>
                <a:latin typeface="Menlo"/>
              </a:rPr>
              <a:t>typename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</a:t>
            </a:r>
            <a:r>
              <a:rPr lang="en-US" dirty="0">
                <a:solidFill>
                  <a:srgbClr val="34A1A1"/>
                </a:solidFill>
                <a:latin typeface="Menlo"/>
              </a:rPr>
              <a:t>list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pair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&lt;Key, Value&gt; &gt;::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</a:t>
            </a:r>
            <a:r>
              <a:rPr lang="en-US" dirty="0">
                <a:solidFill>
                  <a:srgbClr val="CD7923"/>
                </a:solidFill>
                <a:latin typeface="Menlo"/>
              </a:rPr>
              <a:t>lit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= it-&gt;begin();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          lit != it-&gt;end(); ++lit) {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 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pair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&lt;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Key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, </a:t>
            </a:r>
            <a:r>
              <a:rPr lang="en-US" dirty="0">
                <a:solidFill>
                  <a:srgbClr val="34A327"/>
                </a:solidFill>
                <a:latin typeface="Menlo"/>
              </a:rPr>
              <a:t>Value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&gt; </a:t>
            </a:r>
            <a:r>
              <a:rPr lang="en-US" dirty="0">
                <a:solidFill>
                  <a:srgbClr val="CD7923"/>
                </a:solidFill>
                <a:latin typeface="Menlo"/>
              </a:rPr>
              <a:t>item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= *lit;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  </a:t>
            </a:r>
            <a:r>
              <a:rPr lang="en-US" dirty="0" err="1">
                <a:solidFill>
                  <a:srgbClr val="34A327"/>
                </a:solidFill>
                <a:latin typeface="Menlo"/>
              </a:rPr>
              <a:t>size_t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CD7923"/>
                </a:solidFill>
                <a:latin typeface="Menlo"/>
              </a:rPr>
              <a:t>hashnum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= hash(</a:t>
            </a:r>
            <a:r>
              <a:rPr lang="en-US" dirty="0" err="1">
                <a:solidFill>
                  <a:srgbClr val="212121"/>
                </a:solidFill>
                <a:latin typeface="Menlo"/>
              </a:rPr>
              <a:t>item.first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  </a:t>
            </a:r>
            <a:r>
              <a:rPr lang="en-US" dirty="0" err="1">
                <a:solidFill>
                  <a:srgbClr val="212121"/>
                </a:solidFill>
                <a:latin typeface="Menlo"/>
              </a:rPr>
              <a:t>hashnum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212121"/>
                </a:solidFill>
                <a:latin typeface="Menlo"/>
              </a:rPr>
              <a:t>hashnum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 % temp-&gt;size();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  (*temp)[</a:t>
            </a:r>
            <a:r>
              <a:rPr lang="en-US" dirty="0" err="1">
                <a:solidFill>
                  <a:srgbClr val="212121"/>
                </a:solidFill>
                <a:latin typeface="Menlo"/>
              </a:rPr>
              <a:t>hashnum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].</a:t>
            </a:r>
            <a:r>
              <a:rPr lang="en-US" dirty="0" err="1">
                <a:solidFill>
                  <a:srgbClr val="212121"/>
                </a:solidFill>
                <a:latin typeface="Menlo"/>
              </a:rPr>
              <a:t>push_front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(item);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  }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}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 </a:t>
            </a:r>
            <a:r>
              <a:rPr lang="en-US" dirty="0">
                <a:solidFill>
                  <a:srgbClr val="D03BFF"/>
                </a:solidFill>
                <a:latin typeface="Menlo"/>
              </a:rPr>
              <a:t>delete</a:t>
            </a:r>
            <a:r>
              <a:rPr lang="en-US" dirty="0">
                <a:solidFill>
                  <a:srgbClr val="212121"/>
                </a:solidFill>
                <a:latin typeface="Menlo"/>
              </a:rPr>
              <a:t> table;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  table = temp;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  </a:t>
            </a:r>
            <a:r>
              <a:rPr lang="en-US" dirty="0" smtClean="0">
                <a:solidFill>
                  <a:srgbClr val="212121"/>
                </a:solidFill>
                <a:latin typeface="Menlo"/>
              </a:rPr>
              <a:t>} // borrowed from Genevieve</a:t>
            </a:r>
            <a:endParaRPr lang="en-US" dirty="0">
              <a:solidFill>
                <a:srgbClr val="212121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3499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8238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peek requires O(log(N))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Using Heaps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9282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, </a:t>
            </a:r>
            <a:r>
              <a:rPr lang="en-US" dirty="0" err="1"/>
              <a:t>dequeue</a:t>
            </a:r>
            <a:r>
              <a:rPr lang="en-US" dirty="0"/>
              <a:t>, O(log(N)) </a:t>
            </a:r>
            <a:r>
              <a:rPr lang="en-US" dirty="0" smtClean="0"/>
              <a:t>peek </a:t>
            </a:r>
            <a:r>
              <a:rPr lang="en-US" dirty="0"/>
              <a:t>requires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99" y="2869362"/>
            <a:ext cx="7157801" cy="2525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37113"/>
            <a:ext cx="1036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a complete binary tree with a maximum or minimum ordering between each node and </a:t>
            </a:r>
            <a:r>
              <a:rPr lang="en-US" dirty="0" smtClean="0"/>
              <a:t>its children. </a:t>
            </a:r>
            <a:endParaRPr lang="en-US" dirty="0"/>
          </a:p>
          <a:p>
            <a:r>
              <a:rPr lang="en-US" dirty="0"/>
              <a:t>We fill the tree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2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insert nodes to a heap?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Step1: Find the correct place to insert the node so that the tree remains a complete binary tree</a:t>
            </a:r>
          </a:p>
          <a:p>
            <a:pPr marL="0" indent="0">
              <a:buNone/>
            </a:pPr>
            <a:r>
              <a:rPr lang="en-US" dirty="0"/>
              <a:t>Step2: Check to see if we violate the maximum (or minimum) ordering</a:t>
            </a:r>
          </a:p>
          <a:p>
            <a:pPr marL="0" indent="0">
              <a:buNone/>
            </a:pPr>
            <a:r>
              <a:rPr lang="en-US" dirty="0"/>
              <a:t>Step3: If there is a violation fix it by change order between children and father </a:t>
            </a:r>
            <a:r>
              <a:rPr lang="en-US" dirty="0" smtClean="0"/>
              <a:t>nodes (bubble up)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Step4: If no more violations occur or you reach the root you are done.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12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resolve violations caused by deleting the root?</a:t>
            </a:r>
          </a:p>
          <a:p>
            <a:pPr marL="0" indent="0">
              <a:buNone/>
            </a:pPr>
            <a:r>
              <a:rPr lang="en-US" dirty="0"/>
              <a:t>How should I replace the root?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271" b="8557"/>
          <a:stretch/>
        </p:blipFill>
        <p:spPr>
          <a:xfrm>
            <a:off x="4038328" y="2846560"/>
            <a:ext cx="3559505" cy="2309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258848"/>
            <a:ext cx="2323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(bubble </a:t>
            </a:r>
            <a:r>
              <a:rPr lang="en-US" sz="2800" dirty="0" smtClean="0"/>
              <a:t>down)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7429"/>
            <a:ext cx="10515600" cy="59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(sentinel) 87 80 63 15 74 50 6 2 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271" b="8557"/>
          <a:stretch/>
        </p:blipFill>
        <p:spPr>
          <a:xfrm>
            <a:off x="7024650" y="1825625"/>
            <a:ext cx="3559505" cy="230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600700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Stop bubble up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7" y="2051670"/>
            <a:ext cx="4124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048"/>
            <a:ext cx="4400550" cy="2847975"/>
          </a:xfrm>
        </p:spPr>
      </p:pic>
      <p:sp>
        <p:nvSpPr>
          <p:cNvPr id="5" name="TextBox 4"/>
          <p:cNvSpPr txBox="1"/>
          <p:nvPr/>
        </p:nvSpPr>
        <p:spPr>
          <a:xfrm>
            <a:off x="5950857" y="2046514"/>
            <a:ext cx="580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minIndex</a:t>
            </a:r>
            <a:r>
              <a:rPr lang="en-US" dirty="0" smtClean="0"/>
              <a:t> = left;</a:t>
            </a:r>
          </a:p>
          <a:p>
            <a:r>
              <a:rPr lang="en-US" dirty="0" smtClean="0"/>
              <a:t>if (right &lt;= </a:t>
            </a:r>
            <a:r>
              <a:rPr lang="en-US" dirty="0" err="1" smtClean="0"/>
              <a:t>heap_size</a:t>
            </a:r>
            <a:r>
              <a:rPr lang="en-US" dirty="0" smtClean="0"/>
              <a:t> &amp;&amp; data[left] &gt; data[right]) {</a:t>
            </a:r>
          </a:p>
          <a:p>
            <a:r>
              <a:rPr lang="en-US" dirty="0"/>
              <a:t>	</a:t>
            </a:r>
            <a:r>
              <a:rPr lang="en-US" dirty="0" err="1" smtClean="0"/>
              <a:t>minIndex</a:t>
            </a:r>
            <a:r>
              <a:rPr lang="en-US" dirty="0" smtClean="0"/>
              <a:t> = right;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if (left&lt;=</a:t>
            </a:r>
            <a:r>
              <a:rPr lang="en-US" dirty="0" err="1" smtClean="0"/>
              <a:t>heap_size</a:t>
            </a:r>
            <a:r>
              <a:rPr lang="en-US" dirty="0" smtClean="0"/>
              <a:t> &amp;&amp; data[</a:t>
            </a:r>
            <a:r>
              <a:rPr lang="en-US" dirty="0" err="1" smtClean="0"/>
              <a:t>minIndex</a:t>
            </a:r>
            <a:r>
              <a:rPr lang="en-US" dirty="0" smtClean="0"/>
              <a:t>]&lt;data[current]){</a:t>
            </a:r>
          </a:p>
          <a:p>
            <a:r>
              <a:rPr lang="en-US" dirty="0"/>
              <a:t>	</a:t>
            </a:r>
            <a:r>
              <a:rPr lang="en-US" dirty="0" smtClean="0"/>
              <a:t>//swap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minIndex</a:t>
            </a:r>
            <a:r>
              <a:rPr lang="en-US" dirty="0" smtClean="0"/>
              <a:t> then </a:t>
            </a:r>
            <a:r>
              <a:rPr lang="en-US" dirty="0" err="1" smtClean="0"/>
              <a:t>recurse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4687410" y="2263806"/>
            <a:ext cx="1065320" cy="2840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38834" y="1553592"/>
            <a:ext cx="190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Take care of the array boundary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568"/>
            <a:ext cx="10515600" cy="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700212"/>
            <a:ext cx="6238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0058"/>
          </a:xfrm>
        </p:spPr>
        <p:txBody>
          <a:bodyPr>
            <a:normAutofit/>
          </a:bodyPr>
          <a:lstStyle/>
          <a:p>
            <a:r>
              <a:rPr lang="en-US" dirty="0" smtClean="0"/>
              <a:t>Why do we need hash table?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60234"/>
              </p:ext>
            </p:extLst>
          </p:nvPr>
        </p:nvGraphicFramePr>
        <p:xfrm>
          <a:off x="2066506" y="2427697"/>
          <a:ext cx="6502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72920832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096457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01895715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55912504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25995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Data Type (ADT)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Basis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3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Push, Pop, Peek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list, 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, Peek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lists, arrays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Search, intersect, 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search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search tree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040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2460" y="5072332"/>
            <a:ext cx="245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Expecting O(1) operation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" y="2328689"/>
            <a:ext cx="12064504" cy="8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6" y="2143125"/>
            <a:ext cx="5478461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05450" cy="2476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2" y="4412232"/>
            <a:ext cx="4962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coordinate the hash table with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call hash function (not method) directly in the hash table class definition;</a:t>
            </a:r>
          </a:p>
          <a:p>
            <a:pPr lvl="1"/>
            <a:r>
              <a:rPr lang="en-US" dirty="0" smtClean="0"/>
              <a:t>Drawbacks: inflexible and restrictive, cannot use template to pass in</a:t>
            </a:r>
          </a:p>
          <a:p>
            <a:r>
              <a:rPr lang="en-US" dirty="0" smtClean="0"/>
              <a:t>2. write the hash function as a method of the key:</a:t>
            </a:r>
          </a:p>
          <a:p>
            <a:pPr lvl="1"/>
            <a:r>
              <a:rPr lang="en-US" dirty="0" smtClean="0"/>
              <a:t>Require a wrapper class which claims key as a field;</a:t>
            </a:r>
          </a:p>
          <a:p>
            <a:pPr lvl="2"/>
            <a:r>
              <a:rPr lang="en-US" dirty="0" smtClean="0"/>
              <a:t>Drawbacks: cumbersome to use, need to use wrapper class instead of the key itself</a:t>
            </a:r>
            <a:endParaRPr lang="en-US" dirty="0"/>
          </a:p>
          <a:p>
            <a:r>
              <a:rPr lang="en-US" dirty="0" smtClean="0"/>
              <a:t>3. Hash function is defined as a method of the other class</a:t>
            </a:r>
          </a:p>
          <a:p>
            <a:pPr lvl="1"/>
            <a:r>
              <a:rPr lang="en-US" dirty="0" smtClean="0"/>
              <a:t>Wrap a </a:t>
            </a:r>
            <a:r>
              <a:rPr lang="en-US" dirty="0"/>
              <a:t>Hash </a:t>
            </a:r>
            <a:r>
              <a:rPr lang="en-US" dirty="0" smtClean="0"/>
              <a:t>function inside hash function class;</a:t>
            </a:r>
          </a:p>
          <a:p>
            <a:pPr lvl="2"/>
            <a:r>
              <a:rPr lang="en-US" dirty="0" smtClean="0"/>
              <a:t>Advantages: different hash functions can reside in different class and parameterized by template parameter.</a:t>
            </a:r>
          </a:p>
        </p:txBody>
      </p:sp>
    </p:spTree>
    <p:extLst>
      <p:ext uri="{BB962C8B-B14F-4D97-AF65-F5344CB8AC3E}">
        <p14:creationId xmlns:p14="http://schemas.microsoft.com/office/powerpoint/2010/main" val="21966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75" y="1313316"/>
            <a:ext cx="4505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3971" cy="1325563"/>
          </a:xfrm>
        </p:spPr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72" y="485321"/>
            <a:ext cx="5076825" cy="58293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2295" y="4171249"/>
            <a:ext cx="6153150" cy="1504950"/>
            <a:chOff x="412295" y="3860698"/>
            <a:chExt cx="6153150" cy="15049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95" y="3860698"/>
              <a:ext cx="6153150" cy="15049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96671" y="4996316"/>
              <a:ext cx="49476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9929" y="25031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Strong </a:t>
            </a:r>
            <a:r>
              <a:rPr lang="en-US" b="1" dirty="0" smtClean="0">
                <a:solidFill>
                  <a:srgbClr val="21212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emphasis </a:t>
            </a:r>
            <a:r>
              <a:rPr lang="en-US" b="1" dirty="0">
                <a:solidFill>
                  <a:srgbClr val="21212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 the importance of checking that values are actually the same.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27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valid:</a:t>
            </a:r>
          </a:p>
          <a:p>
            <a:pPr lvl="1"/>
            <a:r>
              <a:rPr lang="en-US" dirty="0" smtClean="0"/>
              <a:t>if a ==b, then hash(a) == hash(b)</a:t>
            </a:r>
          </a:p>
          <a:p>
            <a:r>
              <a:rPr lang="en-US" dirty="0" smtClean="0"/>
              <a:t>2. how “good”:</a:t>
            </a:r>
          </a:p>
          <a:p>
            <a:pPr lvl="1"/>
            <a:r>
              <a:rPr lang="en-US" dirty="0" smtClean="0"/>
              <a:t>If a!= b, then how likely hash(a) != hash(b)</a:t>
            </a:r>
          </a:p>
          <a:p>
            <a:r>
              <a:rPr lang="en-US" dirty="0" smtClean="0"/>
              <a:t>3. prime number, large number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1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70" y="252030"/>
            <a:ext cx="5445230" cy="6605970"/>
          </a:xfrm>
        </p:spPr>
      </p:pic>
    </p:spTree>
    <p:extLst>
      <p:ext uri="{BB962C8B-B14F-4D97-AF65-F5344CB8AC3E}">
        <p14:creationId xmlns:p14="http://schemas.microsoft.com/office/powerpoint/2010/main" val="37019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When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Load factor: the ratio of the number of elements actually stored in the table to the number of buckets.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Threshold is generally 0.5~0.8</a:t>
            </a:r>
          </a:p>
          <a:p>
            <a:pPr marL="514350" indent="-514350">
              <a:buAutoNum type="arabicPeriod"/>
            </a:pPr>
            <a:r>
              <a:rPr lang="en-US" dirty="0" smtClean="0"/>
              <a:t>How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Step </a:t>
            </a:r>
            <a:r>
              <a:rPr lang="en-US" dirty="0"/>
              <a:t>1. </a:t>
            </a:r>
            <a:r>
              <a:rPr lang="en-US" dirty="0" smtClean="0"/>
              <a:t>Allocate </a:t>
            </a:r>
            <a:r>
              <a:rPr lang="en-US" dirty="0"/>
              <a:t>new hash table with </a:t>
            </a:r>
            <a:r>
              <a:rPr lang="en-US" dirty="0" smtClean="0"/>
              <a:t>roughly doubling </a:t>
            </a:r>
            <a:r>
              <a:rPr lang="en-US" dirty="0"/>
              <a:t>the </a:t>
            </a:r>
            <a:r>
              <a:rPr lang="en-US" dirty="0" smtClean="0"/>
              <a:t>entries.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Step </a:t>
            </a:r>
            <a:r>
              <a:rPr lang="en-US" dirty="0"/>
              <a:t>2. Traverse the old hash table and rehash every entry to the new hash </a:t>
            </a:r>
            <a:r>
              <a:rPr lang="en-US" dirty="0" smtClean="0"/>
              <a:t>table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Step </a:t>
            </a:r>
            <a:r>
              <a:rPr lang="en-US" dirty="0"/>
              <a:t>3. </a:t>
            </a:r>
            <a:r>
              <a:rPr lang="en-US" dirty="0" smtClean="0"/>
              <a:t>Destroy </a:t>
            </a:r>
            <a:r>
              <a:rPr lang="en-US" dirty="0"/>
              <a:t>the old hash </a:t>
            </a:r>
            <a:r>
              <a:rPr lang="en-US" dirty="0" smtClean="0"/>
              <a:t>table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Sizing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X mod the Power of 2 can be computed using bit-wise and &lt;&lt; shifts for the mod.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Hash function is less likely to end up with pattern based on a prime </a:t>
            </a:r>
            <a:r>
              <a:rPr lang="en-US" dirty="0"/>
              <a:t>number </a:t>
            </a:r>
          </a:p>
        </p:txBody>
      </p:sp>
    </p:spTree>
    <p:extLst>
      <p:ext uri="{BB962C8B-B14F-4D97-AF65-F5344CB8AC3E}">
        <p14:creationId xmlns:p14="http://schemas.microsoft.com/office/powerpoint/2010/main" val="1696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14719</TotalTime>
  <Words>632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Menlo</vt:lpstr>
      <vt:lpstr>Microsoft YaHei UI</vt:lpstr>
      <vt:lpstr>Arial</vt:lpstr>
      <vt:lpstr>Calibri</vt:lpstr>
      <vt:lpstr>Calibri Light</vt:lpstr>
      <vt:lpstr>Cambria Math</vt:lpstr>
      <vt:lpstr>Office Theme</vt:lpstr>
      <vt:lpstr>Recitation</vt:lpstr>
      <vt:lpstr>Hash Table</vt:lpstr>
      <vt:lpstr>Hash process</vt:lpstr>
      <vt:lpstr>How to coordinate the hash table with hash function</vt:lpstr>
      <vt:lpstr>PowerPoint Presentation</vt:lpstr>
      <vt:lpstr>Collision Resolution: Chaining</vt:lpstr>
      <vt:lpstr>Hash functions</vt:lpstr>
      <vt:lpstr>Hash function objects</vt:lpstr>
      <vt:lpstr>Rehashing</vt:lpstr>
      <vt:lpstr>Exercise 1</vt:lpstr>
      <vt:lpstr>Exercise 2</vt:lpstr>
      <vt:lpstr>Priority queue</vt:lpstr>
      <vt:lpstr>Heaps</vt:lpstr>
      <vt:lpstr>Insertion</vt:lpstr>
      <vt:lpstr>Deleting the root</vt:lpstr>
      <vt:lpstr>Heap array implementation</vt:lpstr>
      <vt:lpstr>Bubble down</vt:lpstr>
      <vt:lpstr>Exercise 1</vt:lpstr>
      <vt:lpstr>PowerPoint Presentation</vt:lpstr>
      <vt:lpstr>Exercise 2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Runren Zhang</dc:creator>
  <cp:lastModifiedBy>Runren Zhang</cp:lastModifiedBy>
  <cp:revision>1245</cp:revision>
  <dcterms:created xsi:type="dcterms:W3CDTF">2017-09-07T17:56:54Z</dcterms:created>
  <dcterms:modified xsi:type="dcterms:W3CDTF">2017-11-10T22:03:37Z</dcterms:modified>
</cp:coreProperties>
</file>