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1"/>
  </p:sldMasterIdLst>
  <p:notesMasterIdLst>
    <p:notesMasterId r:id="rId26"/>
  </p:notesMasterIdLst>
  <p:sldIdLst>
    <p:sldId id="393" r:id="rId2"/>
    <p:sldId id="347" r:id="rId3"/>
    <p:sldId id="426" r:id="rId4"/>
    <p:sldId id="427" r:id="rId5"/>
    <p:sldId id="428" r:id="rId6"/>
    <p:sldId id="429" r:id="rId7"/>
    <p:sldId id="431" r:id="rId8"/>
    <p:sldId id="430" r:id="rId9"/>
    <p:sldId id="432" r:id="rId10"/>
    <p:sldId id="433" r:id="rId11"/>
    <p:sldId id="434" r:id="rId12"/>
    <p:sldId id="435" r:id="rId13"/>
    <p:sldId id="436" r:id="rId14"/>
    <p:sldId id="437" r:id="rId15"/>
    <p:sldId id="438" r:id="rId16"/>
    <p:sldId id="440" r:id="rId17"/>
    <p:sldId id="439" r:id="rId18"/>
    <p:sldId id="441" r:id="rId19"/>
    <p:sldId id="411" r:id="rId20"/>
    <p:sldId id="442" r:id="rId21"/>
    <p:sldId id="444" r:id="rId22"/>
    <p:sldId id="443" r:id="rId23"/>
    <p:sldId id="423" r:id="rId24"/>
    <p:sldId id="404" r:id="rId25"/>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6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5" autoAdjust="0"/>
    <p:restoredTop sz="70621" autoAdjust="0"/>
  </p:normalViewPr>
  <p:slideViewPr>
    <p:cSldViewPr>
      <p:cViewPr>
        <p:scale>
          <a:sx n="110" d="100"/>
          <a:sy n="110" d="100"/>
        </p:scale>
        <p:origin x="2376" y="114"/>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微软雅黑" pitchFamily="34" charset="-122"/>
                <a:ea typeface="微软雅黑" pitchFamily="34" charset="-122"/>
              </a:defRPr>
            </a:lvl1pPr>
          </a:lstStyle>
          <a:p>
            <a:endParaRPr lang="en-US"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微软雅黑" pitchFamily="34" charset="-122"/>
                <a:ea typeface="微软雅黑" pitchFamily="34" charset="-122"/>
              </a:defRPr>
            </a:lvl1pPr>
          </a:lstStyle>
          <a:p>
            <a:fld id="{407E519F-5549-4C6B-B65E-7A4F091253E1}" type="datetimeFigureOut">
              <a:rPr lang="en-US" altLang="zh-CN"/>
              <a:pPr/>
              <a:t>4/8/2019</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微软雅黑" pitchFamily="34" charset="-122"/>
                <a:ea typeface="微软雅黑" pitchFamily="34" charset="-122"/>
              </a:defRPr>
            </a:lvl1pPr>
          </a:lstStyle>
          <a:p>
            <a:endParaRPr lang="en-US"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微软雅黑" pitchFamily="34" charset="-122"/>
                <a:ea typeface="微软雅黑" pitchFamily="34" charset="-122"/>
              </a:defRPr>
            </a:lvl1pPr>
          </a:lstStyle>
          <a:p>
            <a:fld id="{17F77F69-DBB2-4D24-828A-B67B6B703548}" type="slidenum">
              <a:rPr lang="en-US" altLang="zh-CN"/>
              <a:pPr/>
              <a:t>‹#›</a:t>
            </a:fld>
            <a:endParaRPr lang="en-US" altLang="zh-CN"/>
          </a:p>
        </p:txBody>
      </p:sp>
    </p:spTree>
    <p:extLst>
      <p:ext uri="{BB962C8B-B14F-4D97-AF65-F5344CB8AC3E}">
        <p14:creationId xmlns:p14="http://schemas.microsoft.com/office/powerpoint/2010/main" val="1554578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微软雅黑" pitchFamily="34" charset="-122"/>
        <a:ea typeface="+mn-ea"/>
        <a:cs typeface="+mn-cs"/>
      </a:defRPr>
    </a:lvl1pPr>
    <a:lvl2pPr marL="457200" algn="l" rtl="0" fontAlgn="base">
      <a:spcBef>
        <a:spcPct val="30000"/>
      </a:spcBef>
      <a:spcAft>
        <a:spcPct val="0"/>
      </a:spcAft>
      <a:defRPr sz="1200" kern="1200">
        <a:solidFill>
          <a:schemeClr val="tx1"/>
        </a:solidFill>
        <a:latin typeface="微软雅黑" pitchFamily="34" charset="-122"/>
        <a:ea typeface="+mn-ea"/>
        <a:cs typeface="+mn-cs"/>
      </a:defRPr>
    </a:lvl2pPr>
    <a:lvl3pPr marL="914400" algn="l" rtl="0" fontAlgn="base">
      <a:spcBef>
        <a:spcPct val="30000"/>
      </a:spcBef>
      <a:spcAft>
        <a:spcPct val="0"/>
      </a:spcAft>
      <a:defRPr sz="1200" kern="1200">
        <a:solidFill>
          <a:schemeClr val="tx1"/>
        </a:solidFill>
        <a:latin typeface="微软雅黑" pitchFamily="34" charset="-122"/>
        <a:ea typeface="+mn-ea"/>
        <a:cs typeface="+mn-cs"/>
      </a:defRPr>
    </a:lvl3pPr>
    <a:lvl4pPr marL="1371600" algn="l" rtl="0" fontAlgn="base">
      <a:spcBef>
        <a:spcPct val="30000"/>
      </a:spcBef>
      <a:spcAft>
        <a:spcPct val="0"/>
      </a:spcAft>
      <a:defRPr sz="1200" kern="1200">
        <a:solidFill>
          <a:schemeClr val="tx1"/>
        </a:solidFill>
        <a:latin typeface="微软雅黑" pitchFamily="34" charset="-122"/>
        <a:ea typeface="+mn-ea"/>
        <a:cs typeface="+mn-cs"/>
      </a:defRPr>
    </a:lvl4pPr>
    <a:lvl5pPr marL="1828800" algn="l" rtl="0" fontAlgn="base">
      <a:spcBef>
        <a:spcPct val="30000"/>
      </a:spcBef>
      <a:spcAft>
        <a:spcPct val="0"/>
      </a:spcAft>
      <a:defRPr sz="1200" kern="1200">
        <a:solidFill>
          <a:schemeClr val="tx1"/>
        </a:solidFill>
        <a:latin typeface="微软雅黑"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The whole slide still subject to slight change for</a:t>
            </a:r>
            <a:r>
              <a:rPr lang="en-US" altLang="zh-CN" baseline="0" dirty="0" smtClean="0"/>
              <a:t> the rest of the week.</a:t>
            </a:r>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solidFill>
                  <a:prstClr val="black"/>
                </a:solidFill>
              </a:rPr>
              <a:pPr/>
              <a:t>1</a:t>
            </a:fld>
            <a:endParaRPr lang="en-US" altLang="zh-CN">
              <a:solidFill>
                <a:prstClr val="black"/>
              </a:solidFill>
            </a:endParaRPr>
          </a:p>
        </p:txBody>
      </p:sp>
    </p:spTree>
    <p:extLst>
      <p:ext uri="{BB962C8B-B14F-4D97-AF65-F5344CB8AC3E}">
        <p14:creationId xmlns:p14="http://schemas.microsoft.com/office/powerpoint/2010/main" val="3332881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Who have ever had battery</a:t>
            </a:r>
            <a:r>
              <a:rPr lang="en-US" altLang="zh-CN" baseline="0" dirty="0" smtClean="0"/>
              <a:t> issues when you are outside and cannot find a charger right away?</a:t>
            </a:r>
            <a:endParaRPr lang="en-US" altLang="zh-CN" dirty="0" smtClean="0"/>
          </a:p>
          <a:p>
            <a:endParaRPr lang="en-US" altLang="zh-CN" dirty="0" smtClean="0"/>
          </a:p>
          <a:p>
            <a:r>
              <a:rPr lang="en-US" altLang="zh-CN" dirty="0" smtClean="0"/>
              <a:t>Balance</a:t>
            </a:r>
            <a:r>
              <a:rPr lang="en-US" altLang="zh-CN" baseline="0" dirty="0" smtClean="0"/>
              <a:t> between transmitting data and process locally</a:t>
            </a:r>
            <a:endParaRPr lang="en-US" altLang="zh-CN" dirty="0" smtClean="0"/>
          </a:p>
          <a:p>
            <a:endParaRPr lang="en-US" altLang="zh-CN" dirty="0" smtClean="0"/>
          </a:p>
          <a:p>
            <a:r>
              <a:rPr lang="en-US" altLang="zh-CN" sz="1200" b="0" i="0" u="none" strike="noStrike" kern="1200" baseline="0" dirty="0" smtClean="0">
                <a:solidFill>
                  <a:schemeClr val="tx1"/>
                </a:solidFill>
                <a:latin typeface="微软雅黑" pitchFamily="34" charset="-122"/>
                <a:ea typeface="+mn-ea"/>
                <a:cs typeface="+mn-cs"/>
              </a:rPr>
              <a:t>Computation offloading technique is proposed with the objective to migrate the large computations and complex processing from resource-limited devices (i.e., mobile devices) to resourceful machines (i.e., servers in clouds). This avoids taking a long application execution time on mobile devices which results in large amount of power consumption. </a:t>
            </a:r>
          </a:p>
          <a:p>
            <a:endParaRPr lang="en-US" altLang="zh-CN" dirty="0" smtClean="0"/>
          </a:p>
          <a:p>
            <a:r>
              <a:rPr lang="en-US" altLang="zh-CN" dirty="0" smtClean="0"/>
              <a:t>The </a:t>
            </a:r>
            <a:r>
              <a:rPr lang="en-US" altLang="zh-CN" dirty="0" smtClean="0"/>
              <a:t>energizer 18000 </a:t>
            </a:r>
            <a:r>
              <a:rPr lang="en-US" altLang="zh-CN" sz="1200" b="0" i="0" kern="1200" dirty="0" smtClean="0">
                <a:solidFill>
                  <a:schemeClr val="tx1"/>
                </a:solidFill>
                <a:effectLst/>
                <a:latin typeface="微软雅黑" pitchFamily="34" charset="-122"/>
                <a:ea typeface="+mn-ea"/>
                <a:cs typeface="+mn-cs"/>
              </a:rPr>
              <a:t>milliamp Hour phone – a power bank with a screen!</a:t>
            </a:r>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11</a:t>
            </a:fld>
            <a:endParaRPr lang="en-US" altLang="zh-CN"/>
          </a:p>
        </p:txBody>
      </p:sp>
    </p:spTree>
    <p:extLst>
      <p:ext uri="{BB962C8B-B14F-4D97-AF65-F5344CB8AC3E}">
        <p14:creationId xmlns:p14="http://schemas.microsoft.com/office/powerpoint/2010/main" val="105920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 maintenance</a:t>
            </a:r>
            <a:r>
              <a:rPr lang="en-US" altLang="zh-CN" baseline="0" dirty="0" smtClean="0"/>
              <a:t> worries, just use the features</a:t>
            </a:r>
          </a:p>
          <a:p>
            <a:r>
              <a:rPr lang="en-US" altLang="zh-CN" baseline="0" dirty="0" smtClean="0"/>
              <a:t>Simple and intuitive</a:t>
            </a:r>
          </a:p>
          <a:p>
            <a:r>
              <a:rPr lang="en-US" altLang="zh-CN" baseline="0" dirty="0" smtClean="0"/>
              <a:t>Subscription payment methods</a:t>
            </a:r>
          </a:p>
          <a:p>
            <a:r>
              <a:rPr lang="en-US" altLang="zh-CN" baseline="0" dirty="0" smtClean="0"/>
              <a:t>Literally unlimited storage with paid price</a:t>
            </a:r>
            <a:endParaRPr lang="en-US" altLang="zh-CN" dirty="0" smtClean="0"/>
          </a:p>
          <a:p>
            <a:r>
              <a:rPr lang="en-US" altLang="zh-CN" dirty="0" smtClean="0"/>
              <a:t>Sync</a:t>
            </a:r>
            <a:r>
              <a:rPr lang="en-US" altLang="zh-CN" baseline="0" dirty="0" smtClean="0"/>
              <a:t> among devices</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baseline="0" dirty="0" smtClean="0">
              <a:solidFill>
                <a:schemeClr val="tx1"/>
              </a:solidFill>
              <a:effectLst/>
              <a:latin typeface="微软雅黑" pitchFamily="34" charset="-122"/>
              <a:ea typeface="+mn-ea"/>
              <a:cs typeface="+mn-cs"/>
            </a:endParaRPr>
          </a:p>
          <a:p>
            <a:r>
              <a:rPr lang="en-US" altLang="zh-CN" sz="1200" b="0" i="0" u="none" strike="noStrike" kern="1200" baseline="0" dirty="0" smtClean="0">
                <a:solidFill>
                  <a:schemeClr val="tx1"/>
                </a:solidFill>
                <a:latin typeface="微软雅黑" pitchFamily="34" charset="-122"/>
                <a:ea typeface="+mn-ea"/>
                <a:cs typeface="+mn-cs"/>
              </a:rPr>
              <a:t>Users may access all images from any devices. With</a:t>
            </a:r>
          </a:p>
          <a:p>
            <a:r>
              <a:rPr lang="en-US" altLang="zh-CN" sz="1200" b="0" i="0" u="none" strike="noStrike" kern="1200" baseline="0" dirty="0" smtClean="0">
                <a:solidFill>
                  <a:schemeClr val="tx1"/>
                </a:solidFill>
                <a:latin typeface="微软雅黑" pitchFamily="34" charset="-122"/>
                <a:ea typeface="+mn-ea"/>
                <a:cs typeface="+mn-cs"/>
              </a:rPr>
              <a:t>the cloud, the users can save considerable amount</a:t>
            </a:r>
          </a:p>
          <a:p>
            <a:r>
              <a:rPr lang="en-US" altLang="zh-CN" sz="1200" b="0" i="0" u="none" strike="noStrike" kern="1200" baseline="0" dirty="0" smtClean="0">
                <a:solidFill>
                  <a:schemeClr val="tx1"/>
                </a:solidFill>
                <a:latin typeface="微软雅黑" pitchFamily="34" charset="-122"/>
                <a:ea typeface="+mn-ea"/>
                <a:cs typeface="+mn-cs"/>
              </a:rPr>
              <a:t>of energy and storage space on their mobile devices</a:t>
            </a:r>
          </a:p>
          <a:p>
            <a:r>
              <a:rPr lang="en-US" altLang="zh-CN" sz="1200" b="0" i="0" u="none" strike="noStrike" kern="1200" baseline="0" dirty="0" smtClean="0">
                <a:solidFill>
                  <a:schemeClr val="tx1"/>
                </a:solidFill>
                <a:latin typeface="微软雅黑" pitchFamily="34" charset="-122"/>
                <a:ea typeface="+mn-ea"/>
                <a:cs typeface="+mn-cs"/>
              </a:rPr>
              <a:t>because all images are sent and processed on the</a:t>
            </a:r>
          </a:p>
          <a:p>
            <a:r>
              <a:rPr lang="en-US" altLang="zh-CN" sz="1200" b="0" i="0" u="none" strike="noStrike" kern="1200" baseline="0" dirty="0" smtClean="0">
                <a:solidFill>
                  <a:schemeClr val="tx1"/>
                </a:solidFill>
                <a:latin typeface="微软雅黑" pitchFamily="34" charset="-122"/>
                <a:ea typeface="+mn-ea"/>
                <a:cs typeface="+mn-cs"/>
              </a:rPr>
              <a:t>clouds.</a:t>
            </a:r>
          </a:p>
          <a:p>
            <a:endParaRPr lang="en-US" altLang="zh-CN" sz="1200" b="0" i="0" u="none" strike="noStrike" kern="1200" baseline="0" dirty="0" smtClean="0">
              <a:solidFill>
                <a:schemeClr val="tx1"/>
              </a:solidFill>
              <a:latin typeface="微软雅黑" pitchFamily="34" charset="-122"/>
              <a:ea typeface="+mn-ea"/>
              <a:cs typeface="+mn-cs"/>
            </a:endParaRPr>
          </a:p>
          <a:p>
            <a:r>
              <a:rPr lang="en-US" altLang="zh-CN" sz="1200" b="0" i="0" u="none" strike="noStrike" kern="1200" baseline="0" dirty="0" smtClean="0">
                <a:solidFill>
                  <a:schemeClr val="tx1"/>
                </a:solidFill>
                <a:latin typeface="微软雅黑" pitchFamily="34" charset="-122"/>
                <a:ea typeface="+mn-ea"/>
                <a:cs typeface="+mn-cs"/>
              </a:rPr>
              <a:t>Is a combination of two</a:t>
            </a:r>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12</a:t>
            </a:fld>
            <a:endParaRPr lang="en-US" altLang="zh-CN"/>
          </a:p>
        </p:txBody>
      </p:sp>
    </p:spTree>
    <p:extLst>
      <p:ext uri="{BB962C8B-B14F-4D97-AF65-F5344CB8AC3E}">
        <p14:creationId xmlns:p14="http://schemas.microsoft.com/office/powerpoint/2010/main" val="628912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effectLst/>
                <a:latin typeface="微软雅黑" pitchFamily="34" charset="-122"/>
                <a:ea typeface="+mn-ea"/>
                <a:cs typeface="+mn-cs"/>
              </a:rPr>
              <a:t>Storage capacity is also a constraint for mobile devices. MCC is developed to enable mobile users to store/access the large data on the cloud through wireless networks.  </a:t>
            </a:r>
          </a:p>
          <a:p>
            <a:endParaRPr lang="en-US" altLang="zh-CN" sz="1200" b="0" i="0" u="none" strike="noStrike" kern="1200" baseline="0" dirty="0" smtClean="0">
              <a:solidFill>
                <a:schemeClr val="tx1"/>
              </a:solidFill>
              <a:effectLst/>
              <a:latin typeface="微软雅黑" pitchFamily="34" charset="-122"/>
              <a:ea typeface="+mn-ea"/>
              <a:cs typeface="+mn-cs"/>
            </a:endParaRPr>
          </a:p>
          <a:p>
            <a:r>
              <a:rPr lang="en-US" altLang="zh-CN" sz="1200" b="0" i="0" u="none" strike="noStrike" kern="1200" baseline="0" dirty="0" smtClean="0">
                <a:solidFill>
                  <a:schemeClr val="tx1"/>
                </a:solidFill>
                <a:effectLst/>
                <a:latin typeface="微软雅黑" pitchFamily="34" charset="-122"/>
                <a:ea typeface="+mn-ea"/>
                <a:cs typeface="+mn-cs"/>
              </a:rPr>
              <a:t>First example is the Amazon Simple Storage Service [22] which supports file storage service. Another example is Image Exchange which utilizes the large storage space in clouds for mobile users [23]. This mobile photo sharing service enables mobile users to upload images to the clouds immediately after capturing. Users may access all images from any </a:t>
            </a:r>
            <a:r>
              <a:rPr lang="en-US" altLang="zh-CN" sz="1200" b="0" i="0" u="none" strike="noStrike" kern="1200" baseline="0" dirty="0" err="1" smtClean="0">
                <a:solidFill>
                  <a:schemeClr val="tx1"/>
                </a:solidFill>
                <a:effectLst/>
                <a:latin typeface="微软雅黑" pitchFamily="34" charset="-122"/>
                <a:ea typeface="+mn-ea"/>
                <a:cs typeface="+mn-cs"/>
              </a:rPr>
              <a:t>devices.With</a:t>
            </a:r>
            <a:r>
              <a:rPr lang="en-US" altLang="zh-CN" sz="1200" b="0" i="0" u="none" strike="noStrike" kern="1200" baseline="0" dirty="0" smtClean="0">
                <a:solidFill>
                  <a:schemeClr val="tx1"/>
                </a:solidFill>
                <a:effectLst/>
                <a:latin typeface="微软雅黑" pitchFamily="34" charset="-122"/>
                <a:ea typeface="+mn-ea"/>
                <a:cs typeface="+mn-cs"/>
              </a:rPr>
              <a:t> the cloud, the users can save considerable amount of energy and storage space on their mobile devices because all images are sent and processed on the clouds. </a:t>
            </a:r>
          </a:p>
          <a:p>
            <a:r>
              <a:rPr lang="en-US" altLang="zh-CN" sz="1200" b="0" i="0" u="none" strike="noStrike" kern="1200" baseline="0" dirty="0" smtClean="0">
                <a:solidFill>
                  <a:schemeClr val="tx1"/>
                </a:solidFill>
                <a:effectLst/>
                <a:latin typeface="微软雅黑" pitchFamily="34" charset="-122"/>
                <a:ea typeface="+mn-ea"/>
                <a:cs typeface="+mn-cs"/>
              </a:rPr>
              <a:t>Flicker [24] and </a:t>
            </a:r>
            <a:r>
              <a:rPr lang="en-US" altLang="zh-CN" sz="1200" b="0" i="0" u="none" strike="noStrike" kern="1200" baseline="0" dirty="0" err="1" smtClean="0">
                <a:solidFill>
                  <a:schemeClr val="tx1"/>
                </a:solidFill>
                <a:effectLst/>
                <a:latin typeface="微软雅黑" pitchFamily="34" charset="-122"/>
                <a:ea typeface="+mn-ea"/>
                <a:cs typeface="+mn-cs"/>
              </a:rPr>
              <a:t>ShoZu</a:t>
            </a:r>
            <a:r>
              <a:rPr lang="en-US" altLang="zh-CN" sz="1200" b="0" i="0" u="none" strike="noStrike" kern="1200" baseline="0" dirty="0" smtClean="0">
                <a:solidFill>
                  <a:schemeClr val="tx1"/>
                </a:solidFill>
                <a:effectLst/>
                <a:latin typeface="微软雅黑" pitchFamily="34" charset="-122"/>
                <a:ea typeface="+mn-ea"/>
                <a:cs typeface="+mn-cs"/>
              </a:rPr>
              <a:t> [25] are also the successful mobile photo sharing applications based on MCC. Facebook [26] is the most successful social network application today, and it is also a typical example of using cloud in sharing images.</a:t>
            </a:r>
          </a:p>
          <a:p>
            <a:endParaRPr lang="en-US" altLang="zh-CN" sz="1200" b="0" i="0" u="none" strike="noStrike" kern="1200" baseline="0" dirty="0" smtClean="0">
              <a:solidFill>
                <a:schemeClr val="tx1"/>
              </a:solidFill>
              <a:effectLst/>
              <a:latin typeface="微软雅黑" pitchFamily="34" charset="-122"/>
              <a:ea typeface="+mn-ea"/>
              <a:cs typeface="+mn-cs"/>
            </a:endParaRPr>
          </a:p>
          <a:p>
            <a:endParaRPr lang="en-US" altLang="zh-CN" sz="1200" b="0" i="0" u="none" strike="noStrike" kern="1200" baseline="0" dirty="0" smtClean="0">
              <a:solidFill>
                <a:schemeClr val="tx1"/>
              </a:solidFill>
              <a:effectLst/>
              <a:latin typeface="微软雅黑" pitchFamily="34" charset="-122"/>
              <a:ea typeface="+mn-ea"/>
              <a:cs typeface="+mn-cs"/>
            </a:endParaRPr>
          </a:p>
          <a:p>
            <a:r>
              <a:rPr lang="en-US" altLang="zh-CN" sz="1200" b="0" i="0" u="none" strike="noStrike" kern="1200" baseline="0" dirty="0" smtClean="0">
                <a:solidFill>
                  <a:schemeClr val="tx1"/>
                </a:solidFill>
                <a:effectLst/>
                <a:latin typeface="微软雅黑" pitchFamily="34" charset="-122"/>
                <a:ea typeface="+mn-ea"/>
                <a:cs typeface="+mn-cs"/>
              </a:rPr>
              <a:t>Counter example</a:t>
            </a:r>
          </a:p>
          <a:p>
            <a:r>
              <a:rPr lang="en-US" altLang="zh-CN" sz="1200" b="0" i="0" kern="1200" dirty="0" smtClean="0">
                <a:solidFill>
                  <a:schemeClr val="tx1"/>
                </a:solidFill>
                <a:effectLst/>
                <a:latin typeface="微软雅黑" pitchFamily="34" charset="-122"/>
                <a:ea typeface="+mn-ea"/>
                <a:cs typeface="+mn-cs"/>
              </a:rPr>
              <a:t>there</a:t>
            </a:r>
            <a:r>
              <a:rPr lang="en-US" altLang="zh-CN" sz="1200" b="0" i="0" kern="1200" baseline="0" dirty="0" smtClean="0">
                <a:solidFill>
                  <a:schemeClr val="tx1"/>
                </a:solidFill>
                <a:effectLst/>
                <a:latin typeface="微软雅黑" pitchFamily="34" charset="-122"/>
                <a:ea typeface="+mn-ea"/>
                <a:cs typeface="+mn-cs"/>
              </a:rPr>
              <a:t> are two competing factors for the app: either compress locally and upload with less data, or upload and compress remotely</a:t>
            </a:r>
          </a:p>
          <a:p>
            <a:r>
              <a:rPr lang="en-US" altLang="zh-CN" sz="1200" b="0" i="0" kern="1200" baseline="0" dirty="0" smtClean="0">
                <a:solidFill>
                  <a:schemeClr val="tx1"/>
                </a:solidFill>
                <a:effectLst/>
                <a:latin typeface="微软雅黑" pitchFamily="34" charset="-122"/>
                <a:ea typeface="+mn-ea"/>
                <a:cs typeface="+mn-cs"/>
              </a:rPr>
              <a:t>Compression consume valuable battery life: 5 videos -&gt; more than half of my battery</a:t>
            </a:r>
          </a:p>
          <a:p>
            <a:r>
              <a:rPr lang="en-US" altLang="zh-CN" sz="1200" b="0" i="0" kern="1200" baseline="0" dirty="0" smtClean="0">
                <a:solidFill>
                  <a:schemeClr val="tx1"/>
                </a:solidFill>
                <a:effectLst/>
                <a:latin typeface="微软雅黑" pitchFamily="34" charset="-122"/>
                <a:ea typeface="+mn-ea"/>
                <a:cs typeface="+mn-cs"/>
              </a:rPr>
              <a:t>Upload and compress: cost company bandwidth fare as well as backend computing power.</a:t>
            </a:r>
          </a:p>
          <a:p>
            <a:endParaRPr lang="en-US" altLang="zh-CN" sz="1200" b="0" i="0" kern="1200" baseline="0" dirty="0" smtClean="0">
              <a:solidFill>
                <a:schemeClr val="tx1"/>
              </a:solidFill>
              <a:effectLst/>
              <a:latin typeface="微软雅黑" pitchFamily="34" charset="-122"/>
              <a:ea typeface="+mn-ea"/>
              <a:cs typeface="+mn-cs"/>
            </a:endParaRPr>
          </a:p>
          <a:p>
            <a:r>
              <a:rPr lang="en-US" altLang="zh-CN" sz="1200" b="0" i="0" kern="1200" baseline="0" dirty="0" smtClean="0">
                <a:solidFill>
                  <a:schemeClr val="tx1"/>
                </a:solidFill>
                <a:effectLst/>
                <a:latin typeface="微软雅黑" pitchFamily="34" charset="-122"/>
                <a:ea typeface="+mn-ea"/>
                <a:cs typeface="+mn-cs"/>
              </a:rPr>
              <a:t>Especially </a:t>
            </a:r>
            <a:r>
              <a:rPr lang="en-US" altLang="zh-CN" sz="1200" b="0" i="0" u="none" strike="noStrike" kern="1200" baseline="0" dirty="0" smtClean="0">
                <a:solidFill>
                  <a:schemeClr val="tx1"/>
                </a:solidFill>
                <a:latin typeface="微软雅黑" pitchFamily="34" charset="-122"/>
                <a:ea typeface="+mn-ea"/>
                <a:cs typeface="+mn-cs"/>
              </a:rPr>
              <a:t>image processing for video games, speech synthesis, speech recognition, natural language processing, augmented reality, wearable computing</a:t>
            </a:r>
            <a:r>
              <a:rPr lang="en-US" altLang="zh-CN" sz="1200" b="0" i="0" u="none" strike="noStrike" kern="1200" baseline="0" dirty="0" smtClean="0">
                <a:solidFill>
                  <a:schemeClr val="tx1"/>
                </a:solidFill>
                <a:effectLst/>
                <a:latin typeface="微软雅黑" pitchFamily="34" charset="-122"/>
                <a:ea typeface="+mn-ea"/>
                <a:cs typeface="+mn-cs"/>
              </a:rPr>
              <a:t>, encoding for video and images</a:t>
            </a:r>
          </a:p>
          <a:p>
            <a:r>
              <a:rPr lang="en-US" altLang="zh-CN" sz="1200" b="0" i="0" u="none" strike="noStrike" kern="1200" baseline="0" dirty="0" smtClean="0">
                <a:solidFill>
                  <a:schemeClr val="tx1"/>
                </a:solidFill>
                <a:effectLst/>
                <a:latin typeface="微软雅黑" pitchFamily="34" charset="-122"/>
                <a:ea typeface="+mn-ea"/>
                <a:cs typeface="+mn-cs"/>
              </a:rPr>
              <a:t>Larger matrix operation</a:t>
            </a:r>
            <a:endParaRPr lang="en-US" altLang="zh-CN" sz="1200" b="0" i="0" kern="1200" dirty="0" smtClean="0">
              <a:solidFill>
                <a:schemeClr val="tx1"/>
              </a:solidFill>
              <a:effectLst/>
              <a:latin typeface="微软雅黑" pitchFamily="34" charset="-122"/>
              <a:ea typeface="+mn-ea"/>
              <a:cs typeface="+mn-cs"/>
            </a:endParaRPr>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13</a:t>
            </a:fld>
            <a:endParaRPr lang="en-US" altLang="zh-CN"/>
          </a:p>
        </p:txBody>
      </p:sp>
    </p:spTree>
    <p:extLst>
      <p:ext uri="{BB962C8B-B14F-4D97-AF65-F5344CB8AC3E}">
        <p14:creationId xmlns:p14="http://schemas.microsoft.com/office/powerpoint/2010/main" val="1956547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Backup data in</a:t>
            </a:r>
            <a:r>
              <a:rPr lang="en-US" altLang="zh-CN" baseline="0" dirty="0" smtClean="0"/>
              <a:t> the cloud: </a:t>
            </a:r>
            <a:r>
              <a:rPr lang="en-US" altLang="zh-CN" sz="1200" b="1" i="0" kern="1200" dirty="0" smtClean="0">
                <a:solidFill>
                  <a:schemeClr val="tx1"/>
                </a:solidFill>
                <a:effectLst/>
                <a:latin typeface="微软雅黑" pitchFamily="34" charset="-122"/>
                <a:ea typeface="+mn-ea"/>
                <a:cs typeface="+mn-cs"/>
              </a:rPr>
              <a:t>Disaster Recovery</a:t>
            </a:r>
            <a:r>
              <a:rPr lang="en-US" altLang="zh-CN" sz="1200" b="0" i="0" kern="1200" dirty="0" smtClean="0">
                <a:solidFill>
                  <a:schemeClr val="tx1"/>
                </a:solidFill>
                <a:effectLst/>
                <a:latin typeface="微软雅黑" pitchFamily="34" charset="-122"/>
                <a:ea typeface="+mn-ea"/>
                <a:cs typeface="+mn-cs"/>
              </a:rPr>
              <a:t>,</a:t>
            </a:r>
            <a:r>
              <a:rPr lang="en-US" altLang="zh-CN" sz="1200" b="0" i="0" kern="1200" baseline="0" dirty="0" smtClean="0">
                <a:solidFill>
                  <a:schemeClr val="tx1"/>
                </a:solidFill>
                <a:effectLst/>
                <a:latin typeface="微软雅黑" pitchFamily="34" charset="-122"/>
                <a:ea typeface="+mn-ea"/>
                <a:cs typeface="+mn-cs"/>
              </a:rPr>
              <a:t> less chance to data loss due to physical damage as well as wrong operation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baseline="0" dirty="0" smtClean="0">
              <a:solidFill>
                <a:schemeClr val="tx1"/>
              </a:solidFill>
              <a:effectLst/>
              <a:latin typeface="微软雅黑" pitchFamily="34" charset="-122"/>
              <a:ea typeface="+mn-ea"/>
              <a:cs typeface="+mn-cs"/>
            </a:endParaRPr>
          </a:p>
          <a:p>
            <a:r>
              <a:rPr lang="en-US" altLang="zh-CN" sz="1200" b="0" i="0" u="none" strike="noStrike" kern="1200" baseline="0" dirty="0" smtClean="0">
                <a:solidFill>
                  <a:schemeClr val="tx1"/>
                </a:solidFill>
                <a:latin typeface="微软雅黑" pitchFamily="34" charset="-122"/>
                <a:ea typeface="+mn-ea"/>
                <a:cs typeface="+mn-cs"/>
              </a:rPr>
              <a:t>For example,</a:t>
            </a:r>
          </a:p>
          <a:p>
            <a:r>
              <a:rPr lang="en-US" altLang="zh-CN" sz="1200" b="0" i="0" u="none" strike="noStrike" kern="1200" baseline="0" dirty="0" smtClean="0">
                <a:solidFill>
                  <a:schemeClr val="tx1"/>
                </a:solidFill>
                <a:latin typeface="微软雅黑" pitchFamily="34" charset="-122"/>
                <a:ea typeface="+mn-ea"/>
                <a:cs typeface="+mn-cs"/>
              </a:rPr>
              <a:t>the cloud can be used to protect copyrighted digital</a:t>
            </a:r>
          </a:p>
          <a:p>
            <a:r>
              <a:rPr lang="en-US" altLang="zh-CN" sz="1200" b="0" i="0" u="none" strike="noStrike" kern="1200" baseline="0" dirty="0" smtClean="0">
                <a:solidFill>
                  <a:schemeClr val="tx1"/>
                </a:solidFill>
                <a:latin typeface="微软雅黑" pitchFamily="34" charset="-122"/>
                <a:ea typeface="+mn-ea"/>
                <a:cs typeface="+mn-cs"/>
              </a:rPr>
              <a:t>contents (e.g., video, clip, and music) from being</a:t>
            </a:r>
          </a:p>
          <a:p>
            <a:r>
              <a:rPr lang="en-US" altLang="zh-CN" sz="1200" b="0" i="0" u="none" strike="noStrike" kern="1200" baseline="0" dirty="0" smtClean="0">
                <a:solidFill>
                  <a:schemeClr val="tx1"/>
                </a:solidFill>
                <a:latin typeface="微软雅黑" pitchFamily="34" charset="-122"/>
                <a:ea typeface="+mn-ea"/>
                <a:cs typeface="+mn-cs"/>
              </a:rPr>
              <a:t>abused and unauthorized distribution</a:t>
            </a:r>
          </a:p>
          <a:p>
            <a:endParaRPr lang="en-US" altLang="zh-CN" sz="1200" b="0" i="0" u="none" strike="noStrike" kern="1200" baseline="0" dirty="0" smtClean="0">
              <a:solidFill>
                <a:schemeClr val="tx1"/>
              </a:solidFill>
              <a:effectLst/>
              <a:latin typeface="微软雅黑" pitchFamily="34" charset="-122"/>
              <a:ea typeface="+mn-ea"/>
              <a:cs typeface="+mn-cs"/>
            </a:endParaRPr>
          </a:p>
          <a:p>
            <a:r>
              <a:rPr lang="en-US" altLang="zh-CN" sz="1200" b="0" i="0" kern="1200" baseline="0" dirty="0" smtClean="0">
                <a:solidFill>
                  <a:schemeClr val="tx1"/>
                </a:solidFill>
                <a:effectLst/>
                <a:latin typeface="微软雅黑" pitchFamily="34" charset="-122"/>
                <a:ea typeface="+mn-ea"/>
                <a:cs typeface="+mn-cs"/>
              </a:rPr>
              <a:t>copyright - </a:t>
            </a:r>
            <a:r>
              <a:rPr lang="en-US" altLang="zh-CN" sz="1200" b="0" i="0" kern="1200" baseline="0" dirty="0" err="1" smtClean="0">
                <a:solidFill>
                  <a:schemeClr val="tx1"/>
                </a:solidFill>
                <a:effectLst/>
                <a:latin typeface="微软雅黑" pitchFamily="34" charset="-122"/>
                <a:ea typeface="+mn-ea"/>
                <a:cs typeface="+mn-cs"/>
              </a:rPr>
              <a:t>spotify</a:t>
            </a:r>
            <a:r>
              <a:rPr lang="en-US" altLang="zh-CN" sz="1200" b="0" i="0" kern="1200" baseline="0" dirty="0" smtClean="0">
                <a:solidFill>
                  <a:schemeClr val="tx1"/>
                </a:solidFill>
                <a:effectLst/>
                <a:latin typeface="微软雅黑" pitchFamily="34" charset="-122"/>
                <a:ea typeface="+mn-ea"/>
                <a:cs typeface="+mn-cs"/>
              </a:rPr>
              <a:t>, amazon music, apple music, </a:t>
            </a:r>
            <a:r>
              <a:rPr lang="en-US" altLang="zh-CN" sz="1200" b="0" i="0" kern="1200" baseline="0" dirty="0" err="1" smtClean="0">
                <a:solidFill>
                  <a:schemeClr val="tx1"/>
                </a:solidFill>
                <a:effectLst/>
                <a:latin typeface="微软雅黑" pitchFamily="34" charset="-122"/>
                <a:ea typeface="+mn-ea"/>
                <a:cs typeface="+mn-cs"/>
              </a:rPr>
              <a:t>qqmusic</a:t>
            </a:r>
            <a:r>
              <a:rPr lang="en-US" altLang="zh-CN" sz="1200" b="0" i="0" kern="1200" baseline="0" dirty="0" smtClean="0">
                <a:solidFill>
                  <a:schemeClr val="tx1"/>
                </a:solidFill>
                <a:effectLst/>
                <a:latin typeface="微软雅黑" pitchFamily="34" charset="-122"/>
                <a:ea typeface="+mn-ea"/>
                <a:cs typeface="+mn-cs"/>
              </a:rPr>
              <a:t> can be better managed with mcc for providers, XOR encryption with header/metadata </a:t>
            </a:r>
            <a:r>
              <a:rPr lang="en-US" altLang="zh-CN" sz="1200" b="0" i="0" kern="1200" baseline="0" dirty="0" err="1" smtClean="0">
                <a:solidFill>
                  <a:schemeClr val="tx1"/>
                </a:solidFill>
                <a:effectLst/>
                <a:latin typeface="微软雅黑" pitchFamily="34" charset="-122"/>
                <a:ea typeface="+mn-ea"/>
                <a:cs typeface="+mn-cs"/>
              </a:rPr>
              <a:t>rsa'd</a:t>
            </a:r>
            <a:endParaRPr lang="en-US" altLang="zh-CN" sz="1200" b="0" i="0" kern="1200" baseline="0" dirty="0" smtClean="0">
              <a:solidFill>
                <a:schemeClr val="tx1"/>
              </a:solidFill>
              <a:effectLst/>
              <a:latin typeface="微软雅黑" pitchFamily="34" charset="-122"/>
              <a:ea typeface="+mn-ea"/>
              <a:cs typeface="+mn-cs"/>
            </a:endParaRPr>
          </a:p>
          <a:p>
            <a:r>
              <a:rPr lang="en-US" altLang="zh-CN" sz="1200" b="0" i="0" kern="1200" baseline="0" dirty="0" smtClean="0">
                <a:solidFill>
                  <a:schemeClr val="tx1"/>
                </a:solidFill>
                <a:effectLst/>
                <a:latin typeface="微软雅黑" pitchFamily="34" charset="-122"/>
                <a:ea typeface="+mn-ea"/>
                <a:cs typeface="+mn-cs"/>
              </a:rPr>
              <a:t>In addition, MCC can be designed as a comprehensive data security model for both service providers and users. For example, the cloud can be used to protect copyrighted digital contents (e.g., video, clip, and music) from being abused and unauthorized distribution [30]. Also, the cloud can remotely provide to mobile users with security services such as virus scanning, malicious code detection, and authentication [31]. Also, such cloud-based security services can make efficient use of the collected record from different users to improve the effectiveness of the services.</a:t>
            </a:r>
          </a:p>
          <a:p>
            <a:endParaRPr lang="en-US" altLang="zh-CN" sz="1200" b="0" i="0" kern="1200" baseline="0" dirty="0" smtClean="0">
              <a:solidFill>
                <a:schemeClr val="tx1"/>
              </a:solidFill>
              <a:effectLst/>
              <a:latin typeface="微软雅黑" pitchFamily="34" charset="-122"/>
              <a:ea typeface="+mn-ea"/>
              <a:cs typeface="+mn-cs"/>
            </a:endParaRPr>
          </a:p>
          <a:p>
            <a:r>
              <a:rPr lang="en-US" altLang="zh-CN" sz="1200" b="0" i="0" kern="1200" baseline="0" dirty="0" smtClean="0">
                <a:solidFill>
                  <a:schemeClr val="tx1"/>
                </a:solidFill>
                <a:effectLst/>
                <a:latin typeface="微软雅黑" pitchFamily="34" charset="-122"/>
                <a:ea typeface="+mn-ea"/>
                <a:cs typeface="+mn-cs"/>
              </a:rPr>
              <a:t>With mobile APIs like iCloud, Amazon and Google Firebase, it’s easy to develop a fine-grained app without the pain to write your own java web APIs. Essentially there are professionals handle that for you, but still…</a:t>
            </a:r>
          </a:p>
          <a:p>
            <a:endParaRPr lang="en-US" altLang="zh-CN" sz="1200" b="0" i="0" kern="1200" baseline="0" dirty="0" smtClean="0">
              <a:solidFill>
                <a:schemeClr val="tx1"/>
              </a:solidFill>
              <a:effectLst/>
              <a:latin typeface="微软雅黑" pitchFamily="34" charset="-122"/>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baseline="0" dirty="0" smtClean="0">
                <a:solidFill>
                  <a:schemeClr val="tx1"/>
                </a:solidFill>
                <a:effectLst/>
                <a:latin typeface="微软雅黑" pitchFamily="34" charset="-122"/>
                <a:ea typeface="+mn-ea"/>
                <a:cs typeface="+mn-cs"/>
              </a:rPr>
              <a:t>Using less </a:t>
            </a:r>
            <a:r>
              <a:rPr lang="en-US" altLang="zh-CN" sz="1200" b="0" i="0" kern="1200" dirty="0" smtClean="0">
                <a:solidFill>
                  <a:schemeClr val="tx1"/>
                </a:solidFill>
                <a:effectLst/>
                <a:latin typeface="微软雅黑" pitchFamily="34" charset="-122"/>
                <a:ea typeface="+mn-ea"/>
                <a:cs typeface="+mn-cs"/>
              </a:rPr>
              <a:t>Non-ferrous metal used to produce chips</a:t>
            </a:r>
            <a:r>
              <a:rPr lang="en-US" altLang="zh-CN" sz="1200" b="0" i="0" kern="1200" baseline="0" dirty="0" smtClean="0">
                <a:solidFill>
                  <a:schemeClr val="tx1"/>
                </a:solidFill>
                <a:effectLst/>
                <a:latin typeface="微软雅黑" pitchFamily="34" charset="-122"/>
                <a:ea typeface="+mn-ea"/>
                <a:cs typeface="+mn-cs"/>
              </a:rPr>
              <a:t> and </a:t>
            </a:r>
            <a:r>
              <a:rPr lang="en-US" altLang="zh-CN" sz="1200" b="0" i="0" kern="1200" baseline="0" dirty="0" err="1" smtClean="0">
                <a:solidFill>
                  <a:schemeClr val="tx1"/>
                </a:solidFill>
                <a:effectLst/>
                <a:latin typeface="微软雅黑" pitchFamily="34" charset="-122"/>
                <a:ea typeface="+mn-ea"/>
                <a:cs typeface="+mn-cs"/>
              </a:rPr>
              <a:t>ics</a:t>
            </a:r>
            <a:r>
              <a:rPr lang="en-US" altLang="zh-CN" sz="1200" b="0" i="0" kern="1200" baseline="0" dirty="0" smtClean="0">
                <a:solidFill>
                  <a:schemeClr val="tx1"/>
                </a:solidFill>
                <a:effectLst/>
                <a:latin typeface="微软雅黑" pitchFamily="34" charset="-122"/>
                <a:ea typeface="+mn-ea"/>
                <a:cs typeface="+mn-cs"/>
              </a:rPr>
              <a:t>.</a:t>
            </a:r>
            <a:endParaRPr lang="en-US" altLang="zh-CN" sz="1200" b="0" i="0" kern="1200" dirty="0" smtClean="0">
              <a:solidFill>
                <a:schemeClr val="tx1"/>
              </a:solidFill>
              <a:effectLst/>
              <a:latin typeface="微软雅黑" pitchFamily="34" charset="-122"/>
              <a:ea typeface="+mn-ea"/>
              <a:cs typeface="+mn-cs"/>
            </a:endParaRPr>
          </a:p>
          <a:p>
            <a:endParaRPr lang="en-US" altLang="zh-CN" sz="1200" b="0" i="0" kern="1200" baseline="0" dirty="0" smtClean="0">
              <a:solidFill>
                <a:schemeClr val="tx1"/>
              </a:solidFill>
              <a:effectLst/>
              <a:latin typeface="微软雅黑" pitchFamily="34" charset="-122"/>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14</a:t>
            </a:fld>
            <a:endParaRPr lang="en-US" altLang="zh-CN"/>
          </a:p>
        </p:txBody>
      </p:sp>
    </p:spTree>
    <p:extLst>
      <p:ext uri="{BB962C8B-B14F-4D97-AF65-F5344CB8AC3E}">
        <p14:creationId xmlns:p14="http://schemas.microsoft.com/office/powerpoint/2010/main" val="448815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Mobile devices (e.g., smartphone and tablet PC) are increasingly becoming an essential part of human life as the most effective and convenient communication tools not bounded by time and place. Mobile users accumulate rich experience of various services from mobile applications (e.g., iPhone apps and Google apps), which run on the devices and/or on remote servers via wireless networks. The rapid progress of mobile computing (MC) [1] becomes a powerful trend in the development of IT technology as well as commerce and industry fields. However, the mobile devices are facing many challenges in their resources (e.g., battery life, storage, and bandwidth) and communications (e.g., mobility and security) [2]. The limited resources significantly impede the improvement of service qualities.</a:t>
            </a:r>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15</a:t>
            </a:fld>
            <a:endParaRPr lang="en-US" altLang="zh-CN"/>
          </a:p>
        </p:txBody>
      </p:sp>
    </p:spTree>
    <p:extLst>
      <p:ext uri="{BB962C8B-B14F-4D97-AF65-F5344CB8AC3E}">
        <p14:creationId xmlns:p14="http://schemas.microsoft.com/office/powerpoint/2010/main" val="262787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main problem is to</a:t>
            </a:r>
            <a:r>
              <a:rPr lang="en-US" altLang="zh-CN" baseline="0" dirty="0" smtClean="0"/>
              <a:t> deal with intermittent connection and possible status</a:t>
            </a:r>
          </a:p>
          <a:p>
            <a:endParaRPr lang="en-US" altLang="zh-CN" baseline="0" dirty="0" smtClean="0"/>
          </a:p>
          <a:p>
            <a:r>
              <a:rPr lang="en-US" altLang="zh-CN" sz="1200" b="0" i="0" u="none" strike="noStrike" kern="1200" baseline="0" dirty="0" smtClean="0">
                <a:solidFill>
                  <a:schemeClr val="tx1"/>
                </a:solidFill>
                <a:latin typeface="微软雅黑" pitchFamily="34" charset="-122"/>
                <a:ea typeface="+mn-ea"/>
                <a:cs typeface="+mn-cs"/>
              </a:rPr>
              <a:t>Bandwidth is one of the big issues in MCC because the radio resource for wireless networks is much scarce as compared with the traditional wired networks.</a:t>
            </a:r>
          </a:p>
          <a:p>
            <a:endParaRPr lang="en-US" altLang="zh-CN" baseline="0" dirty="0" smtClean="0"/>
          </a:p>
          <a:p>
            <a:r>
              <a:rPr lang="en-US" altLang="zh-CN" baseline="0" dirty="0" smtClean="0"/>
              <a:t>Before </a:t>
            </a:r>
            <a:r>
              <a:rPr lang="en-US" altLang="zh-CN" baseline="0" dirty="0" err="1" smtClean="0"/>
              <a:t>WiFi</a:t>
            </a:r>
            <a:r>
              <a:rPr lang="en-US" altLang="zh-CN" baseline="0" dirty="0" smtClean="0"/>
              <a:t> a/c and 3G, bandwidth was a considerable big problem.</a:t>
            </a:r>
          </a:p>
          <a:p>
            <a:r>
              <a:rPr lang="en-US" altLang="zh-CN" baseline="0" dirty="0" smtClean="0"/>
              <a:t>Streaming live media is not possible at that time, with 2Mbits/s connection. I remember my household had used that for at least 3-4 years.</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16</a:t>
            </a:fld>
            <a:endParaRPr lang="en-US" altLang="zh-CN"/>
          </a:p>
        </p:txBody>
      </p:sp>
    </p:spTree>
    <p:extLst>
      <p:ext uri="{BB962C8B-B14F-4D97-AF65-F5344CB8AC3E}">
        <p14:creationId xmlns:p14="http://schemas.microsoft.com/office/powerpoint/2010/main" val="3261775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微软雅黑" pitchFamily="34" charset="-122"/>
                <a:ea typeface="+mn-ea"/>
                <a:cs typeface="+mn-cs"/>
              </a:rPr>
              <a:t>Most approaches use the data size and execution time of computations to find the optimal program partition for offloading and assume that such an information is known before the execution. However, it is difficult to obtain the accurate execution time of computations because the time varies in different instances of the computations, and the inaccurate information results in inefficient offloading performance. </a:t>
            </a:r>
          </a:p>
          <a:p>
            <a:endParaRPr lang="en-US" altLang="zh-CN" sz="1200" b="0" i="0" u="none" strike="noStrike" kern="1200" baseline="0" dirty="0" smtClean="0">
              <a:solidFill>
                <a:schemeClr val="tx1"/>
              </a:solidFill>
              <a:latin typeface="微软雅黑" pitchFamily="34" charset="-122"/>
              <a:ea typeface="+mn-ea"/>
              <a:cs typeface="+mn-cs"/>
            </a:endParaRPr>
          </a:p>
          <a:p>
            <a:r>
              <a:rPr lang="en-US" altLang="zh-CN" sz="1200" b="0" i="0" u="none" strike="noStrike" kern="1200" baseline="0" dirty="0" smtClean="0">
                <a:solidFill>
                  <a:schemeClr val="tx1"/>
                </a:solidFill>
                <a:latin typeface="微软雅黑" pitchFamily="34" charset="-122"/>
                <a:ea typeface="+mn-ea"/>
                <a:cs typeface="+mn-cs"/>
              </a:rPr>
              <a:t>If a feature is hard to program on a certain device, maybe offload it to the backend</a:t>
            </a:r>
          </a:p>
          <a:p>
            <a:r>
              <a:rPr lang="en-US" altLang="zh-CN" sz="1200" b="0" i="0" u="none" strike="noStrike" kern="1200" baseline="0" dirty="0" smtClean="0">
                <a:solidFill>
                  <a:schemeClr val="tx1"/>
                </a:solidFill>
                <a:latin typeface="微软雅黑" pitchFamily="34" charset="-122"/>
                <a:ea typeface="+mn-ea"/>
                <a:cs typeface="+mn-cs"/>
              </a:rPr>
              <a:t>Backend is like a full functioning tool box while mobile device is just a subset of it.</a:t>
            </a:r>
          </a:p>
          <a:p>
            <a:endParaRPr lang="en-US" altLang="zh-CN" sz="1200" b="0" i="0" u="none" strike="noStrike" kern="1200" baseline="0" dirty="0" smtClean="0">
              <a:solidFill>
                <a:schemeClr val="tx1"/>
              </a:solidFill>
              <a:latin typeface="微软雅黑" pitchFamily="34" charset="-122"/>
              <a:ea typeface="+mn-ea"/>
              <a:cs typeface="+mn-cs"/>
            </a:endParaRPr>
          </a:p>
          <a:p>
            <a:r>
              <a:rPr lang="en-US" altLang="zh-CN" sz="1200" b="0" i="0" u="none" strike="noStrike" kern="1200" baseline="0" dirty="0" smtClean="0">
                <a:solidFill>
                  <a:schemeClr val="tx1"/>
                </a:solidFill>
                <a:latin typeface="微软雅黑" pitchFamily="34" charset="-122"/>
                <a:ea typeface="+mn-ea"/>
                <a:cs typeface="+mn-cs"/>
              </a:rPr>
              <a:t>Thin client is an old concept: server-client in a company. New devices can also adopt this term</a:t>
            </a:r>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17</a:t>
            </a:fld>
            <a:endParaRPr lang="en-US" altLang="zh-CN"/>
          </a:p>
        </p:txBody>
      </p:sp>
    </p:spTree>
    <p:extLst>
      <p:ext uri="{BB962C8B-B14F-4D97-AF65-F5344CB8AC3E}">
        <p14:creationId xmlns:p14="http://schemas.microsoft.com/office/powerpoint/2010/main" val="1125327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Protecting user privacy and data/application secrecy from adversary is a key to establish and maintain consumers’ trust in the mobile platform, especially in MCC</a:t>
            </a:r>
          </a:p>
          <a:p>
            <a:r>
              <a:rPr lang="en-US" altLang="zh-CN" dirty="0" smtClean="0"/>
              <a:t>the security related issues in MCC are in two categories: the security for mobile users and the security for data.</a:t>
            </a:r>
          </a:p>
          <a:p>
            <a:endParaRPr lang="en-US" altLang="zh-CN" dirty="0" smtClean="0"/>
          </a:p>
          <a:p>
            <a:r>
              <a:rPr lang="en-US" altLang="zh-CN" dirty="0" smtClean="0"/>
              <a:t>With the advantages of GPS positioning devices, the number of mobile users using the location based services (LBS) increases. However, the LBS faces a privacy issue when mobile users provide private information such as their current location. This problem becomes even worse if an adversary knows the user’s important information. Location trusted server (LTS) [86] is presented to address this issue.</a:t>
            </a:r>
          </a:p>
          <a:p>
            <a:endParaRPr lang="en-US" altLang="zh-CN" dirty="0" smtClean="0"/>
          </a:p>
          <a:p>
            <a:r>
              <a:rPr lang="en-US" altLang="zh-CN" dirty="0" smtClean="0"/>
              <a:t>Sensitive</a:t>
            </a:r>
            <a:r>
              <a:rPr lang="en-US" altLang="zh-CN" baseline="0" dirty="0" smtClean="0"/>
              <a:t> data exposure</a:t>
            </a:r>
          </a:p>
          <a:p>
            <a:endParaRPr lang="en-US" altLang="zh-CN" baseline="0" dirty="0" smtClean="0"/>
          </a:p>
          <a:p>
            <a:r>
              <a:rPr lang="en-US" altLang="zh-CN" baseline="0" dirty="0" smtClean="0"/>
              <a:t>Data integrity, authentication, DRM copyright</a:t>
            </a:r>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18</a:t>
            </a:fld>
            <a:endParaRPr lang="en-US" altLang="zh-CN"/>
          </a:p>
        </p:txBody>
      </p:sp>
    </p:spTree>
    <p:extLst>
      <p:ext uri="{BB962C8B-B14F-4D97-AF65-F5344CB8AC3E}">
        <p14:creationId xmlns:p14="http://schemas.microsoft.com/office/powerpoint/2010/main" val="402834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my privacy software of GPS remover, compression solve the issue - most online services does not preserve metadata</a:t>
            </a:r>
          </a:p>
          <a:p>
            <a:endParaRPr lang="en-US" altLang="zh-CN" dirty="0" smtClean="0"/>
          </a:p>
          <a:p>
            <a:r>
              <a:rPr lang="en-US" altLang="zh-CN" dirty="0" smtClean="0"/>
              <a:t>Easy to solve:</a:t>
            </a:r>
            <a:r>
              <a:rPr lang="en-US" altLang="zh-CN" baseline="0" dirty="0" smtClean="0"/>
              <a:t> compression, screenshot, remove metadata</a:t>
            </a:r>
          </a:p>
          <a:p>
            <a:r>
              <a:rPr lang="en-US" altLang="zh-CN" baseline="0" dirty="0" smtClean="0"/>
              <a:t>“share with no sensitive data” toggle</a:t>
            </a:r>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19</a:t>
            </a:fld>
            <a:endParaRPr lang="en-US" altLang="zh-CN"/>
          </a:p>
        </p:txBody>
      </p:sp>
    </p:spTree>
    <p:extLst>
      <p:ext uri="{BB962C8B-B14F-4D97-AF65-F5344CB8AC3E}">
        <p14:creationId xmlns:p14="http://schemas.microsoft.com/office/powerpoint/2010/main" val="3663234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Near field communication</a:t>
            </a:r>
          </a:p>
          <a:p>
            <a:endParaRPr lang="en-US" altLang="zh-CN" dirty="0" smtClean="0"/>
          </a:p>
          <a:p>
            <a:r>
              <a:rPr lang="en-US" altLang="zh-CN" dirty="0" smtClean="0"/>
              <a:t>Flash player is deprecated due to bad power</a:t>
            </a:r>
            <a:r>
              <a:rPr lang="en-US" altLang="zh-CN" baseline="0" dirty="0" smtClean="0"/>
              <a:t> consumption</a:t>
            </a:r>
          </a:p>
          <a:p>
            <a:endParaRPr lang="en-US" altLang="zh-CN" baseline="0" dirty="0" smtClean="0"/>
          </a:p>
          <a:p>
            <a:r>
              <a:rPr lang="en-US" altLang="zh-CN" baseline="0" dirty="0" smtClean="0"/>
              <a:t>Cloudlet is a theoretical model, but not really practical, by </a:t>
            </a:r>
            <a:r>
              <a:rPr lang="en-US" altLang="zh-CN" baseline="0" dirty="0" err="1" smtClean="0"/>
              <a:t>cmu</a:t>
            </a:r>
            <a:r>
              <a:rPr lang="en-US" altLang="zh-CN" baseline="0" dirty="0" smtClean="0"/>
              <a:t>, edge computing, still some sort of cache</a:t>
            </a:r>
          </a:p>
          <a:p>
            <a:r>
              <a:rPr lang="en-US" altLang="zh-CN" sz="1200" b="1" i="0" kern="1200" dirty="0" smtClean="0">
                <a:solidFill>
                  <a:schemeClr val="tx1"/>
                </a:solidFill>
                <a:effectLst/>
                <a:latin typeface="微软雅黑" pitchFamily="34" charset="-122"/>
                <a:ea typeface="+mn-ea"/>
                <a:cs typeface="+mn-cs"/>
              </a:rPr>
              <a:t>only soft state</a:t>
            </a:r>
          </a:p>
          <a:p>
            <a:r>
              <a:rPr lang="en-US" altLang="zh-CN" sz="1200" b="1" i="0" kern="1200" dirty="0" smtClean="0">
                <a:solidFill>
                  <a:schemeClr val="tx1"/>
                </a:solidFill>
                <a:effectLst/>
                <a:latin typeface="微软雅黑" pitchFamily="34" charset="-122"/>
                <a:ea typeface="+mn-ea"/>
                <a:cs typeface="+mn-cs"/>
              </a:rPr>
              <a:t>powerful, well-connected and safe</a:t>
            </a:r>
          </a:p>
          <a:p>
            <a:r>
              <a:rPr lang="en-US" altLang="zh-CN" sz="1200" b="1" i="0" kern="1200" dirty="0" smtClean="0">
                <a:solidFill>
                  <a:schemeClr val="tx1"/>
                </a:solidFill>
                <a:effectLst/>
                <a:latin typeface="微软雅黑" pitchFamily="34" charset="-122"/>
                <a:ea typeface="+mn-ea"/>
                <a:cs typeface="+mn-cs"/>
              </a:rPr>
              <a:t>close at hand</a:t>
            </a:r>
          </a:p>
          <a:p>
            <a:r>
              <a:rPr lang="en-US" altLang="zh-CN" sz="1200" b="1" i="0" kern="1200" dirty="0" smtClean="0">
                <a:solidFill>
                  <a:schemeClr val="tx1"/>
                </a:solidFill>
                <a:effectLst/>
                <a:latin typeface="微软雅黑" pitchFamily="34" charset="-122"/>
                <a:ea typeface="+mn-ea"/>
                <a:cs typeface="+mn-cs"/>
              </a:rPr>
              <a:t>builds on standard cloud technology</a:t>
            </a:r>
            <a:endParaRPr lang="en-US" altLang="zh-CN" baseline="0" dirty="0" smtClean="0"/>
          </a:p>
          <a:p>
            <a:r>
              <a:rPr lang="en-US" altLang="zh-CN" baseline="0" dirty="0" smtClean="0"/>
              <a:t>Might be more useful after 5G get popular</a:t>
            </a:r>
          </a:p>
          <a:p>
            <a:endParaRPr lang="en-US" altLang="zh-CN" baseline="0" dirty="0" smtClean="0"/>
          </a:p>
          <a:p>
            <a:r>
              <a:rPr lang="en-US" altLang="zh-CN" baseline="0" dirty="0" smtClean="0"/>
              <a:t>Intermediate layer between real cloud and mobile device</a:t>
            </a:r>
          </a:p>
          <a:p>
            <a:endParaRPr lang="en-US" altLang="zh-CN" dirty="0" smtClean="0"/>
          </a:p>
          <a:p>
            <a:r>
              <a:rPr lang="en-US" altLang="zh-CN" dirty="0" smtClean="0"/>
              <a:t> A cloudlet is a new architectural element  that arises from the convergence of mobile computing and cloud computing.  It represents the middle tier of a 3-tier hierarchy:  mobile device --- cloudlet --- cloud.   A cloudlet can be viewed as a "data center in a box" whose  goal is to "bring the cloud closer".    A cloudlet has four key attributes:</a:t>
            </a:r>
          </a:p>
          <a:p>
            <a:endParaRPr lang="en-US" altLang="zh-CN" dirty="0" smtClean="0"/>
          </a:p>
          <a:p>
            <a:r>
              <a:rPr lang="en-US" altLang="zh-CN" dirty="0" smtClean="0"/>
              <a:t>only soft state:   It is does not have any hard state, but may contain cached state from the cloud.  It may also buffer data originating from a mobile device (such as video or photographs) </a:t>
            </a:r>
            <a:r>
              <a:rPr lang="en-US" altLang="zh-CN" dirty="0" err="1" smtClean="0"/>
              <a:t>en</a:t>
            </a:r>
            <a:r>
              <a:rPr lang="en-US" altLang="zh-CN" dirty="0" smtClean="0"/>
              <a:t> route to safety in the cloud.  The avoidance of hard state means that each cloudlet adds close to zero management burden after installation:  it is entirely self-managing. </a:t>
            </a:r>
          </a:p>
          <a:p>
            <a:endParaRPr lang="en-US" altLang="zh-CN" dirty="0" smtClean="0"/>
          </a:p>
          <a:p>
            <a:r>
              <a:rPr lang="en-US" altLang="zh-CN" dirty="0" smtClean="0"/>
              <a:t>powerful, well-connected and safe:  It possesses sufficient compute power (i.e., CPU, RAM, etc.) to offload resource-intensive computations from one or more mobile devices.  It has excellent connectivity to the cloud (typically a wired Internet connection) and is not limited by finite battery life (i.e., it is plugged into a power outlet).    Its integrity as a computing platform is assumed; in a production-quality implementation this will have to be enforced through some combination of tamper-resistance, surveillance, and run-time attestation.</a:t>
            </a:r>
          </a:p>
          <a:p>
            <a:endParaRPr lang="en-US" altLang="zh-CN" dirty="0" smtClean="0"/>
          </a:p>
          <a:p>
            <a:r>
              <a:rPr lang="en-US" altLang="zh-CN" dirty="0" smtClean="0"/>
              <a:t>close at hand:  It is logically proximate to the associated mobile devices. "Logical proximity" is defined as  low end-to-end latency and high bandwidth (e.g., one-hop Wi-Fi).   Often, logical proximity implies physical proximity.  However, because of "last mile" effects, the inverse may not be true: physical proximity may not imply logical proximity.</a:t>
            </a:r>
          </a:p>
          <a:p>
            <a:endParaRPr lang="en-US" altLang="zh-CN" dirty="0" smtClean="0"/>
          </a:p>
          <a:p>
            <a:r>
              <a:rPr lang="en-US" altLang="zh-CN" dirty="0" smtClean="0"/>
              <a:t>builds on standard cloud technology: It encapsulates offload code from mobile devices in  virtual machines (VMs), and thus resembles classic cloud infrastructure such as Amazon EC2 and OpenStack.  In addition, each cloudlet has functionality that is specific to its cloudlet role.</a:t>
            </a:r>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20</a:t>
            </a:fld>
            <a:endParaRPr lang="en-US" altLang="zh-CN"/>
          </a:p>
        </p:txBody>
      </p:sp>
    </p:spTree>
    <p:extLst>
      <p:ext uri="{BB962C8B-B14F-4D97-AF65-F5344CB8AC3E}">
        <p14:creationId xmlns:p14="http://schemas.microsoft.com/office/powerpoint/2010/main" val="328901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微软雅黑" pitchFamily="34" charset="-122"/>
                <a:ea typeface="+mn-ea"/>
                <a:cs typeface="+mn-cs"/>
              </a:rPr>
              <a:t>Hello everyone, today I’ll talk about the mobile cloud computing technology.</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As we all know, mobile devices make up the majority of our daily usage nowadays.</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Mobile cloud, as an infrastructure, is essential in daily life. So let’s begin.</a:t>
            </a:r>
            <a:endParaRPr lang="zh-CN" altLang="zh-CN" sz="1200" kern="1200" dirty="0" smtClean="0">
              <a:solidFill>
                <a:schemeClr val="tx1"/>
              </a:solidFill>
              <a:effectLst/>
              <a:latin typeface="微软雅黑" pitchFamily="34" charset="-122"/>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2</a:t>
            </a:fld>
            <a:endParaRPr lang="en-US" altLang="zh-CN"/>
          </a:p>
        </p:txBody>
      </p:sp>
    </p:spTree>
    <p:extLst>
      <p:ext uri="{BB962C8B-B14F-4D97-AF65-F5344CB8AC3E}">
        <p14:creationId xmlns:p14="http://schemas.microsoft.com/office/powerpoint/2010/main" val="4079483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Without h264 and </a:t>
            </a:r>
            <a:r>
              <a:rPr lang="en-US" altLang="zh-CN" dirty="0" err="1" smtClean="0"/>
              <a:t>cdn</a:t>
            </a:r>
            <a:r>
              <a:rPr lang="en-US" altLang="zh-CN" dirty="0" smtClean="0"/>
              <a:t>, we’ll never see </a:t>
            </a:r>
            <a:r>
              <a:rPr lang="en-US" altLang="zh-CN" dirty="0" err="1" smtClean="0"/>
              <a:t>youtube</a:t>
            </a:r>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21</a:t>
            </a:fld>
            <a:endParaRPr lang="en-US" altLang="zh-CN"/>
          </a:p>
        </p:txBody>
      </p:sp>
    </p:spTree>
    <p:extLst>
      <p:ext uri="{BB962C8B-B14F-4D97-AF65-F5344CB8AC3E}">
        <p14:creationId xmlns:p14="http://schemas.microsoft.com/office/powerpoint/2010/main" val="4266819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23</a:t>
            </a:fld>
            <a:endParaRPr lang="en-US" altLang="zh-CN"/>
          </a:p>
        </p:txBody>
      </p:sp>
    </p:spTree>
    <p:extLst>
      <p:ext uri="{BB962C8B-B14F-4D97-AF65-F5344CB8AC3E}">
        <p14:creationId xmlns:p14="http://schemas.microsoft.com/office/powerpoint/2010/main" val="1325215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Below are some preparatory material from last</a:t>
            </a:r>
            <a:r>
              <a:rPr lang="en-US" altLang="zh-CN" baseline="0" dirty="0" smtClean="0"/>
              <a:t> slide, use if needed</a:t>
            </a:r>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24</a:t>
            </a:fld>
            <a:endParaRPr lang="en-US" altLang="zh-CN"/>
          </a:p>
        </p:txBody>
      </p:sp>
    </p:spTree>
    <p:extLst>
      <p:ext uri="{BB962C8B-B14F-4D97-AF65-F5344CB8AC3E}">
        <p14:creationId xmlns:p14="http://schemas.microsoft.com/office/powerpoint/2010/main" val="3434038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微软雅黑" pitchFamily="34" charset="-122"/>
                <a:ea typeface="+mn-ea"/>
                <a:cs typeface="+mn-cs"/>
              </a:rPr>
              <a:t>In this lecture, I’ll present with the following sections.</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First I’ll give some definitions from different sources, which defines mobile cloud from different aspects.</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Then I’ll discuss the common architecture of mobile cloud, talk about some advantages and issues existing for it.</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Also, I’ll talk about those technologies and application that make mobile cloud so popular today.</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On the right is a paragraph I came across on GitHub…</a:t>
            </a:r>
            <a:endParaRPr lang="zh-CN" altLang="zh-CN" sz="1200" kern="1200" dirty="0">
              <a:solidFill>
                <a:schemeClr val="tx1"/>
              </a:solidFill>
              <a:effectLst/>
              <a:latin typeface="微软雅黑" pitchFamily="34" charset="-122"/>
              <a:ea typeface="+mn-ea"/>
              <a:cs typeface="+mn-cs"/>
            </a:endParaRPr>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3</a:t>
            </a:fld>
            <a:endParaRPr lang="en-US" altLang="zh-CN"/>
          </a:p>
        </p:txBody>
      </p:sp>
    </p:spTree>
    <p:extLst>
      <p:ext uri="{BB962C8B-B14F-4D97-AF65-F5344CB8AC3E}">
        <p14:creationId xmlns:p14="http://schemas.microsoft.com/office/powerpoint/2010/main" val="120458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a:t>
            </a:r>
            <a:r>
              <a:rPr lang="en-US" altLang="zh-CN" dirty="0" smtClean="0"/>
              <a:t>phones-thenandnow.weebly.com/1990-2000.html</a:t>
            </a:r>
          </a:p>
          <a:p>
            <a:endParaRPr lang="en-US" altLang="zh-CN" dirty="0" smtClean="0"/>
          </a:p>
          <a:p>
            <a:r>
              <a:rPr lang="en-US" altLang="zh-CN" sz="1200" kern="1200" dirty="0" smtClean="0">
                <a:solidFill>
                  <a:schemeClr val="tx1"/>
                </a:solidFill>
                <a:effectLst/>
                <a:latin typeface="微软雅黑" pitchFamily="34" charset="-122"/>
                <a:ea typeface="+mn-ea"/>
                <a:cs typeface="+mn-cs"/>
              </a:rPr>
              <a:t>Before starting to talk about mobile cloud, I want first to introduce the idea of mobile computing. While mobile cloud is pretty much a newer idea, coming out at 2010, mobile device is an old idea. </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Believe it or not! Even before we born, there are already bunch of mobile devices.</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In the paper: fundamental challenges in mobile computing</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Connectivity, resource limited, battery technology</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Caching – mobile </a:t>
            </a:r>
            <a:r>
              <a:rPr lang="en-US" altLang="zh-CN" sz="1200" kern="1200" dirty="0" err="1" smtClean="0">
                <a:solidFill>
                  <a:schemeClr val="tx1"/>
                </a:solidFill>
                <a:effectLst/>
                <a:latin typeface="微软雅黑" pitchFamily="34" charset="-122"/>
                <a:ea typeface="+mn-ea"/>
                <a:cs typeface="+mn-cs"/>
              </a:rPr>
              <a:t>cdn</a:t>
            </a:r>
            <a:r>
              <a:rPr lang="en-US" altLang="zh-CN" sz="1200" kern="1200" dirty="0" smtClean="0">
                <a:solidFill>
                  <a:schemeClr val="tx1"/>
                </a:solidFill>
                <a:effectLst/>
                <a:latin typeface="微软雅黑" pitchFamily="34" charset="-122"/>
                <a:ea typeface="+mn-ea"/>
                <a:cs typeface="+mn-cs"/>
              </a:rPr>
              <a:t>,</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Global estimation of connection: signal strength, packet rate, </a:t>
            </a:r>
            <a:r>
              <a:rPr lang="en-US" altLang="zh-CN" sz="1200" kern="1200" dirty="0" err="1" smtClean="0">
                <a:solidFill>
                  <a:schemeClr val="tx1"/>
                </a:solidFill>
                <a:effectLst/>
                <a:latin typeface="微软雅黑" pitchFamily="34" charset="-122"/>
                <a:ea typeface="+mn-ea"/>
                <a:cs typeface="+mn-cs"/>
              </a:rPr>
              <a:t>rtt</a:t>
            </a:r>
            <a:r>
              <a:rPr lang="en-US" altLang="zh-CN" sz="1200" kern="1200" dirty="0" smtClean="0">
                <a:solidFill>
                  <a:schemeClr val="tx1"/>
                </a:solidFill>
                <a:effectLst/>
                <a:latin typeface="微软雅黑" pitchFamily="34" charset="-122"/>
                <a:ea typeface="+mn-ea"/>
                <a:cs typeface="+mn-cs"/>
              </a:rPr>
              <a:t>, </a:t>
            </a:r>
            <a:r>
              <a:rPr lang="en-US" altLang="zh-CN" sz="1200" kern="1200" dirty="0" err="1" smtClean="0">
                <a:solidFill>
                  <a:schemeClr val="tx1"/>
                </a:solidFill>
                <a:effectLst/>
                <a:latin typeface="微软雅黑" pitchFamily="34" charset="-122"/>
                <a:ea typeface="+mn-ea"/>
                <a:cs typeface="+mn-cs"/>
              </a:rPr>
              <a:t>etc</a:t>
            </a:r>
            <a:r>
              <a:rPr lang="en-US" altLang="zh-CN" sz="1200" kern="1200" dirty="0" smtClean="0">
                <a:solidFill>
                  <a:schemeClr val="tx1"/>
                </a:solidFill>
                <a:effectLst/>
                <a:latin typeface="微软雅黑" pitchFamily="34" charset="-122"/>
                <a:ea typeface="+mn-ea"/>
                <a:cs typeface="+mn-cs"/>
              </a:rPr>
              <a:t> to achieve better </a:t>
            </a:r>
            <a:r>
              <a:rPr lang="en-US" altLang="zh-CN" sz="1200" kern="1200" dirty="0" err="1" smtClean="0">
                <a:solidFill>
                  <a:schemeClr val="tx1"/>
                </a:solidFill>
                <a:effectLst/>
                <a:latin typeface="微软雅黑" pitchFamily="34" charset="-122"/>
                <a:ea typeface="+mn-ea"/>
                <a:cs typeface="+mn-cs"/>
              </a:rPr>
              <a:t>QoS</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Some concerns at that age, while some of these are still practical till today.</a:t>
            </a:r>
            <a:endParaRPr lang="zh-CN" altLang="zh-CN" sz="1200" kern="1200" dirty="0" smtClean="0">
              <a:solidFill>
                <a:schemeClr val="tx1"/>
              </a:solidFill>
              <a:effectLst/>
              <a:latin typeface="微软雅黑" pitchFamily="34" charset="-122"/>
              <a:ea typeface="+mn-ea"/>
              <a:cs typeface="+mn-cs"/>
            </a:endParaRPr>
          </a:p>
          <a:p>
            <a:endParaRPr lang="en-US" altLang="zh-CN" dirty="0" smtClean="0"/>
          </a:p>
          <a:p>
            <a:endParaRPr lang="en-US" altLang="zh-CN" dirty="0" smtClean="0"/>
          </a:p>
          <a:p>
            <a:r>
              <a:rPr lang="en-US" altLang="zh-CN" dirty="0" smtClean="0"/>
              <a:t>By </a:t>
            </a:r>
            <a:r>
              <a:rPr lang="en-US" altLang="zh-CN" dirty="0" smtClean="0"/>
              <a:t>definition, there are graphing calculator, </a:t>
            </a:r>
            <a:r>
              <a:rPr lang="en-US" altLang="zh-CN" dirty="0" err="1" smtClean="0"/>
              <a:t>pda</a:t>
            </a:r>
            <a:r>
              <a:rPr lang="en-US" altLang="zh-CN" dirty="0" smtClean="0"/>
              <a:t>, “smart” cell</a:t>
            </a:r>
            <a:r>
              <a:rPr lang="en-US" altLang="zh-CN" baseline="0" dirty="0" smtClean="0"/>
              <a:t> phone, laptop, pagers.</a:t>
            </a:r>
          </a:p>
          <a:p>
            <a:endParaRPr lang="en-US" altLang="zh-CN"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smtClean="0">
                <a:solidFill>
                  <a:schemeClr val="tx1"/>
                </a:solidFill>
                <a:effectLst/>
                <a:latin typeface="微软雅黑" pitchFamily="34" charset="-122"/>
                <a:ea typeface="+mn-ea"/>
                <a:cs typeface="+mn-cs"/>
              </a:rPr>
              <a:t>1991 (July 1)- 2G Cellular Telecom</a:t>
            </a:r>
            <a:r>
              <a:rPr lang="en-US" altLang="zh-CN" sz="1200" b="1" i="0" kern="1200" baseline="0" dirty="0" smtClean="0">
                <a:solidFill>
                  <a:schemeClr val="tx1"/>
                </a:solidFill>
                <a:effectLst/>
                <a:latin typeface="微软雅黑" pitchFamily="34" charset="-122"/>
                <a:ea typeface="+mn-ea"/>
                <a:cs typeface="+mn-cs"/>
              </a:rPr>
              <a:t> - GSM</a:t>
            </a:r>
            <a:endParaRPr lang="en-US" altLang="zh-CN"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smtClean="0">
                <a:solidFill>
                  <a:schemeClr val="tx1"/>
                </a:solidFill>
                <a:effectLst/>
                <a:latin typeface="微软雅黑" pitchFamily="34" charset="-122"/>
                <a:ea typeface="+mn-ea"/>
                <a:cs typeface="+mn-cs"/>
              </a:rPr>
              <a:t>1993 (April)- The First Tablet Computer with Wireless Connectivity – email</a:t>
            </a:r>
            <a:r>
              <a:rPr lang="en-US" altLang="zh-CN" sz="1200" b="1" i="0" kern="1200" baseline="0" dirty="0" smtClean="0">
                <a:solidFill>
                  <a:schemeClr val="tx1"/>
                </a:solidFill>
                <a:effectLst/>
                <a:latin typeface="微软雅黑" pitchFamily="34" charset="-122"/>
                <a:ea typeface="+mn-ea"/>
                <a:cs typeface="+mn-cs"/>
              </a:rPr>
              <a:t> and fax</a:t>
            </a:r>
            <a:endParaRPr lang="en-US" altLang="zh-CN" sz="1200" b="1" i="0" kern="1200" dirty="0" smtClean="0">
              <a:solidFill>
                <a:schemeClr val="tx1"/>
              </a:solidFill>
              <a:effectLst/>
              <a:latin typeface="微软雅黑" pitchFamily="34" charset="-122"/>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smtClean="0">
                <a:solidFill>
                  <a:schemeClr val="tx1"/>
                </a:solidFill>
                <a:effectLst/>
                <a:latin typeface="微软雅黑" pitchFamily="34" charset="-122"/>
                <a:ea typeface="+mn-ea"/>
                <a:cs typeface="+mn-cs"/>
              </a:rPr>
              <a:t>1996- The First Access to the Mobile Web - </a:t>
            </a:r>
            <a:r>
              <a:rPr lang="en-US" altLang="zh-CN" sz="1200" b="0" i="0" kern="1200" dirty="0" smtClean="0">
                <a:solidFill>
                  <a:schemeClr val="tx1"/>
                </a:solidFill>
                <a:effectLst/>
                <a:latin typeface="微软雅黑" pitchFamily="34" charset="-122"/>
                <a:ea typeface="+mn-ea"/>
                <a:cs typeface="+mn-cs"/>
              </a:rPr>
              <a:t>Nokia Communicator 9000 phone. It was the first mobile phone and handheld computer</a:t>
            </a:r>
            <a:r>
              <a:rPr lang="en-US" altLang="zh-CN" sz="1200" b="0" i="0" kern="1200" dirty="0" smtClean="0">
                <a:solidFill>
                  <a:schemeClr val="tx1"/>
                </a:solidFill>
                <a:effectLst/>
                <a:latin typeface="微软雅黑" pitchFamily="34" charset="-122"/>
                <a:ea typeface="+mn-ea"/>
                <a:cs typeface="+mn-cs"/>
              </a:rPr>
              <a:t>. Maybe similar in </a:t>
            </a:r>
            <a:r>
              <a:rPr lang="en-US" altLang="zh-CN" sz="1200" b="0" i="0" kern="1200" dirty="0" err="1" smtClean="0">
                <a:solidFill>
                  <a:schemeClr val="tx1"/>
                </a:solidFill>
                <a:effectLst/>
                <a:latin typeface="微软雅黑" pitchFamily="34" charset="-122"/>
                <a:ea typeface="+mn-ea"/>
                <a:cs typeface="+mn-cs"/>
              </a:rPr>
              <a:t>james</a:t>
            </a:r>
            <a:r>
              <a:rPr lang="en-US" altLang="zh-CN" sz="1200" b="0" i="0" kern="1200" dirty="0" smtClean="0">
                <a:solidFill>
                  <a:schemeClr val="tx1"/>
                </a:solidFill>
                <a:effectLst/>
                <a:latin typeface="微软雅黑" pitchFamily="34" charset="-122"/>
                <a:ea typeface="+mn-ea"/>
                <a:cs typeface="+mn-cs"/>
              </a:rPr>
              <a:t> bond movie?</a:t>
            </a:r>
            <a:endParaRPr lang="en-US" altLang="zh-CN" baseline="0" dirty="0" smtClean="0"/>
          </a:p>
          <a:p>
            <a:endParaRPr lang="en-US" altLang="zh-CN"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In the paper:</a:t>
            </a:r>
            <a:r>
              <a:rPr lang="en-US" altLang="zh-CN" baseline="0" dirty="0" smtClean="0"/>
              <a:t> fundamental challenges in mobile computing</a:t>
            </a:r>
            <a:endParaRPr lang="en-US" altLang="zh-CN" dirty="0" smtClean="0"/>
          </a:p>
          <a:p>
            <a:endParaRPr lang="en-US" altLang="zh-CN" baseline="0" dirty="0" smtClean="0"/>
          </a:p>
          <a:p>
            <a:r>
              <a:rPr lang="en-US" altLang="zh-CN" baseline="0" dirty="0" smtClean="0"/>
              <a:t>Connectivity,</a:t>
            </a:r>
            <a:r>
              <a:rPr lang="zh-CN" altLang="en-US" baseline="0" dirty="0" smtClean="0"/>
              <a:t> </a:t>
            </a:r>
            <a:r>
              <a:rPr lang="en-US" altLang="zh-CN" baseline="0" dirty="0" smtClean="0"/>
              <a:t>resource limited, battery technology</a:t>
            </a:r>
          </a:p>
          <a:p>
            <a:r>
              <a:rPr lang="en-US" altLang="zh-CN" baseline="0" dirty="0" smtClean="0"/>
              <a:t>Caching – mobile </a:t>
            </a:r>
            <a:r>
              <a:rPr lang="en-US" altLang="zh-CN" baseline="0" dirty="0" err="1" smtClean="0"/>
              <a:t>cdn</a:t>
            </a:r>
            <a:r>
              <a:rPr lang="en-US" altLang="zh-CN" baseline="0" dirty="0" smtClean="0"/>
              <a:t>,</a:t>
            </a:r>
          </a:p>
          <a:p>
            <a:r>
              <a:rPr lang="en-US" altLang="zh-CN" baseline="0" dirty="0" smtClean="0"/>
              <a:t>Global estimation of connection: signal strength, packet rate, </a:t>
            </a:r>
            <a:r>
              <a:rPr lang="en-US" altLang="zh-CN" baseline="0" dirty="0" err="1" smtClean="0"/>
              <a:t>rtt</a:t>
            </a:r>
            <a:r>
              <a:rPr lang="en-US" altLang="zh-CN" baseline="0" dirty="0" smtClean="0"/>
              <a:t>, </a:t>
            </a:r>
            <a:r>
              <a:rPr lang="en-US" altLang="zh-CN" baseline="0" dirty="0" err="1" smtClean="0"/>
              <a:t>etc</a:t>
            </a:r>
            <a:r>
              <a:rPr lang="en-US" altLang="zh-CN" baseline="0" dirty="0" smtClean="0"/>
              <a:t> to achieve better </a:t>
            </a:r>
            <a:r>
              <a:rPr lang="en-US" altLang="zh-CN" baseline="0" dirty="0" err="1" smtClean="0"/>
              <a:t>QoS</a:t>
            </a:r>
            <a:endParaRPr lang="en-US" altLang="zh-CN" baseline="0" dirty="0" smtClean="0"/>
          </a:p>
          <a:p>
            <a:endParaRPr lang="en-US" altLang="zh-CN" baseline="0" dirty="0" smtClean="0"/>
          </a:p>
          <a:p>
            <a:r>
              <a:rPr lang="en-US" altLang="zh-CN" baseline="0" dirty="0" smtClean="0"/>
              <a:t>iPhone 4, </a:t>
            </a:r>
            <a:r>
              <a:rPr lang="en-US" altLang="zh-CN" baseline="0" dirty="0" err="1" smtClean="0"/>
              <a:t>AppStore</a:t>
            </a:r>
            <a:r>
              <a:rPr lang="en-US" altLang="zh-CN" baseline="0" dirty="0" smtClean="0"/>
              <a:t>, Android, the burst of smartphones, the birth of 4G LTE in Sweden, and popularity of </a:t>
            </a:r>
            <a:r>
              <a:rPr lang="en-US" altLang="zh-CN" baseline="0" dirty="0" smtClean="0"/>
              <a:t>3G</a:t>
            </a:r>
          </a:p>
          <a:p>
            <a:endParaRPr lang="en-US" altLang="zh-CN" baseline="0" dirty="0" smtClean="0"/>
          </a:p>
          <a:p>
            <a:r>
              <a:rPr lang="en-US" altLang="zh-CN" baseline="0" dirty="0" smtClean="0"/>
              <a:t>In a word, MCC is to solve some of the problem of mobile computing</a:t>
            </a:r>
            <a:endParaRPr lang="en-US" altLang="zh-CN" baseline="0" dirty="0" smtClean="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4</a:t>
            </a:fld>
            <a:endParaRPr lang="en-US" altLang="zh-CN"/>
          </a:p>
        </p:txBody>
      </p:sp>
    </p:spTree>
    <p:extLst>
      <p:ext uri="{BB962C8B-B14F-4D97-AF65-F5344CB8AC3E}">
        <p14:creationId xmlns:p14="http://schemas.microsoft.com/office/powerpoint/2010/main" val="226995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微软雅黑" pitchFamily="34" charset="-122"/>
                <a:ea typeface="+mn-ea"/>
                <a:cs typeface="+mn-cs"/>
              </a:rPr>
              <a:t>Also, the need for mobile cloud is real: I’ll give a few examples.</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The incentive for taking this topic is from my own project.</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While taking advantages of cell phone’s sensors are great, handling the data as well as storing them is not really handy for a resource limited platform. That is also one of the key constraints for mobile device.</a:t>
            </a:r>
            <a:endParaRPr lang="zh-CN" altLang="zh-CN" sz="1200" kern="1200" dirty="0" smtClean="0">
              <a:solidFill>
                <a:schemeClr val="tx1"/>
              </a:solidFill>
              <a:effectLst/>
              <a:latin typeface="微软雅黑" pitchFamily="34" charset="-122"/>
              <a:ea typeface="+mn-ea"/>
              <a:cs typeface="+mn-cs"/>
            </a:endParaRPr>
          </a:p>
          <a:p>
            <a:r>
              <a:rPr lang="en-US" altLang="zh-CN" sz="1200" kern="1200" dirty="0" smtClean="0">
                <a:solidFill>
                  <a:schemeClr val="tx1"/>
                </a:solidFill>
                <a:effectLst/>
                <a:latin typeface="微软雅黑" pitchFamily="34" charset="-122"/>
                <a:ea typeface="+mn-ea"/>
                <a:cs typeface="+mn-cs"/>
              </a:rPr>
              <a:t>Also, another really popular scenario is the mobile payment applications. In china, it’s really popular! Marcus will tell us more about that in a couple of weeks.</a:t>
            </a:r>
            <a:endParaRPr lang="zh-CN" altLang="zh-CN" sz="1200" kern="1200" dirty="0" smtClean="0">
              <a:solidFill>
                <a:schemeClr val="tx1"/>
              </a:solidFill>
              <a:effectLst/>
              <a:latin typeface="微软雅黑" pitchFamily="34" charset="-122"/>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5</a:t>
            </a:fld>
            <a:endParaRPr lang="en-US" altLang="zh-CN"/>
          </a:p>
        </p:txBody>
      </p:sp>
    </p:spTree>
    <p:extLst>
      <p:ext uri="{BB962C8B-B14F-4D97-AF65-F5344CB8AC3E}">
        <p14:creationId xmlns:p14="http://schemas.microsoft.com/office/powerpoint/2010/main" val="1644483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availability of cloud computing services in a mobile ecosystem. This incorporates many elements, including consumer, enterprise, femtocells, transcoding, end-to-end security, home gateways, and mobile broadband-enabled services.</a:t>
            </a:r>
          </a:p>
          <a:p>
            <a:endParaRPr lang="en-US" altLang="zh-CN" dirty="0" smtClean="0"/>
          </a:p>
          <a:p>
            <a:r>
              <a:rPr lang="en-US" altLang="zh-CN" dirty="0" smtClean="0"/>
              <a:t>for mobile applications whereby the data processing and storage are moved from the mobile device to powerful and centralized computing platforms located in clouds. These centralized applications are then accessed over the wireless connection based on a thin native client or web browser on the mobile devices.</a:t>
            </a:r>
          </a:p>
          <a:p>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u="none" strike="noStrike" kern="1200" baseline="0" dirty="0" smtClean="0">
                <a:solidFill>
                  <a:schemeClr val="tx1"/>
                </a:solidFill>
                <a:latin typeface="微软雅黑" pitchFamily="34" charset="-122"/>
                <a:ea typeface="+mn-ea"/>
                <a:cs typeface="+mn-cs"/>
              </a:rPr>
              <a:t>Alternatively, MCC can be defined as a combination of mobile web and CC</a:t>
            </a:r>
          </a:p>
          <a:p>
            <a:endParaRPr lang="en-US" altLang="zh-CN" dirty="0" smtClean="0"/>
          </a:p>
          <a:p>
            <a:endParaRPr lang="en-US" altLang="zh-CN" dirty="0" smtClean="0"/>
          </a:p>
          <a:p>
            <a:r>
              <a:rPr lang="en-US" altLang="zh-CN" dirty="0" smtClean="0"/>
              <a:t>The </a:t>
            </a:r>
            <a:r>
              <a:rPr lang="en-US" altLang="zh-CN" dirty="0" smtClean="0"/>
              <a:t>key idea is to leverage the elastic resources of clouds toward</a:t>
            </a:r>
            <a:r>
              <a:rPr lang="en-US" altLang="zh-CN" baseline="0" dirty="0" smtClean="0"/>
              <a:t> more functionalities.</a:t>
            </a:r>
          </a:p>
          <a:p>
            <a:endParaRPr lang="en-US" altLang="zh-CN" baseline="0" dirty="0" smtClean="0"/>
          </a:p>
          <a:p>
            <a:endParaRPr lang="en-US" altLang="zh-CN" sz="1200" b="0" i="0" u="none" strike="noStrike" kern="1200" baseline="0" dirty="0" smtClean="0">
              <a:solidFill>
                <a:schemeClr val="tx1"/>
              </a:solidFill>
              <a:latin typeface="微软雅黑" pitchFamily="34" charset="-122"/>
              <a:ea typeface="+mn-ea"/>
              <a:cs typeface="+mn-cs"/>
            </a:endParaRPr>
          </a:p>
          <a:p>
            <a:r>
              <a:rPr lang="en-US" altLang="zh-CN" sz="1200" b="0" i="0" u="none" strike="noStrike" kern="1200" baseline="0" dirty="0" smtClean="0">
                <a:solidFill>
                  <a:schemeClr val="tx1"/>
                </a:solidFill>
                <a:latin typeface="微软雅黑" pitchFamily="34" charset="-122"/>
                <a:ea typeface="+mn-ea"/>
                <a:cs typeface="+mn-cs"/>
              </a:rPr>
              <a:t>I’d say mobile cloud services are both. The goal is to overcome or mitigate the limitations of mobile device by taking advantage of cloud technologies.</a:t>
            </a:r>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6</a:t>
            </a:fld>
            <a:endParaRPr lang="en-US" altLang="zh-CN"/>
          </a:p>
        </p:txBody>
      </p:sp>
    </p:spTree>
    <p:extLst>
      <p:ext uri="{BB962C8B-B14F-4D97-AF65-F5344CB8AC3E}">
        <p14:creationId xmlns:p14="http://schemas.microsoft.com/office/powerpoint/2010/main" val="4109284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30000" dirty="0" smtClean="0"/>
              <a:t>st</a:t>
            </a:r>
            <a:r>
              <a:rPr lang="en-US" altLang="zh-CN" baseline="0" dirty="0" smtClean="0"/>
              <a:t> definition is the most common understanding</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t>2</a:t>
            </a:r>
            <a:r>
              <a:rPr lang="en-US" altLang="zh-CN" baseline="30000" dirty="0" smtClean="0"/>
              <a:t>nd</a:t>
            </a:r>
            <a:r>
              <a:rPr lang="en-US" altLang="zh-CN" baseline="0" dirty="0" smtClean="0"/>
              <a:t> group up devices in proximity in an ad hoc fashion. Applications like </a:t>
            </a:r>
            <a:r>
              <a:rPr lang="en-US" altLang="zh-CN" sz="1200" b="0" i="0" kern="1200" dirty="0" err="1" smtClean="0">
                <a:solidFill>
                  <a:schemeClr val="tx1"/>
                </a:solidFill>
                <a:effectLst/>
                <a:latin typeface="微软雅黑" pitchFamily="34" charset="-122"/>
                <a:ea typeface="+mn-ea"/>
                <a:cs typeface="+mn-cs"/>
              </a:rPr>
              <a:t>FireChat</a:t>
            </a:r>
            <a:r>
              <a:rPr lang="en-US" altLang="zh-CN" sz="1200" b="0" i="0" kern="1200" dirty="0" smtClean="0">
                <a:solidFill>
                  <a:schemeClr val="tx1"/>
                </a:solidFill>
                <a:effectLst/>
                <a:latin typeface="微软雅黑" pitchFamily="34" charset="-122"/>
                <a:ea typeface="+mn-ea"/>
                <a:cs typeface="+mn-cs"/>
              </a:rPr>
              <a:t>.</a:t>
            </a:r>
            <a:r>
              <a:rPr lang="en-US" altLang="zh-CN" sz="1200" b="0" i="0" kern="1200" baseline="0" dirty="0" smtClean="0">
                <a:solidFill>
                  <a:schemeClr val="tx1"/>
                </a:solidFill>
                <a:effectLst/>
                <a:latin typeface="微软雅黑" pitchFamily="34" charset="-122"/>
                <a:ea typeface="+mn-ea"/>
                <a:cs typeface="+mn-cs"/>
              </a:rPr>
              <a:t> For </a:t>
            </a:r>
            <a:r>
              <a:rPr lang="en-US" altLang="zh-CN" sz="1200" b="0" i="0" kern="1200" baseline="0" dirty="0" err="1" smtClean="0">
                <a:solidFill>
                  <a:schemeClr val="tx1"/>
                </a:solidFill>
                <a:effectLst/>
                <a:latin typeface="微软雅黑" pitchFamily="34" charset="-122"/>
                <a:ea typeface="+mn-ea"/>
                <a:cs typeface="+mn-cs"/>
              </a:rPr>
              <a:t>ios</a:t>
            </a:r>
            <a:r>
              <a:rPr lang="en-US" altLang="zh-CN" sz="1200" b="0" i="0" kern="1200" baseline="0" dirty="0" smtClean="0">
                <a:solidFill>
                  <a:schemeClr val="tx1"/>
                </a:solidFill>
                <a:effectLst/>
                <a:latin typeface="微软雅黑" pitchFamily="34" charset="-122"/>
                <a:ea typeface="+mn-ea"/>
                <a:cs typeface="+mn-cs"/>
              </a:rPr>
              <a:t> the tech behind is the </a:t>
            </a:r>
            <a:r>
              <a:rPr lang="en-US" altLang="zh-CN" sz="1200" b="0" i="0" kern="1200" dirty="0" err="1" smtClean="0">
                <a:solidFill>
                  <a:schemeClr val="tx1"/>
                </a:solidFill>
                <a:effectLst/>
                <a:latin typeface="微软雅黑" pitchFamily="34" charset="-122"/>
                <a:ea typeface="+mn-ea"/>
                <a:cs typeface="+mn-cs"/>
              </a:rPr>
              <a:t>Multipeer</a:t>
            </a:r>
            <a:r>
              <a:rPr lang="en-US" altLang="zh-CN" sz="1200" b="0" i="0" kern="1200" dirty="0" smtClean="0">
                <a:solidFill>
                  <a:schemeClr val="tx1"/>
                </a:solidFill>
                <a:effectLst/>
                <a:latin typeface="微软雅黑" pitchFamily="34" charset="-122"/>
                <a:ea typeface="+mn-ea"/>
                <a:cs typeface="+mn-cs"/>
              </a:rPr>
              <a:t> Connectivity Framework, with specific feature </a:t>
            </a:r>
            <a:r>
              <a:rPr lang="en-US" altLang="zh-CN" sz="1200" b="0" i="0" kern="1200" dirty="0" err="1" smtClean="0">
                <a:solidFill>
                  <a:schemeClr val="tx1"/>
                </a:solidFill>
                <a:effectLst/>
                <a:latin typeface="微软雅黑" pitchFamily="34" charset="-122"/>
                <a:ea typeface="+mn-ea"/>
                <a:cs typeface="+mn-cs"/>
              </a:rPr>
              <a:t>AirDrop</a:t>
            </a:r>
            <a:r>
              <a:rPr lang="en-US" altLang="zh-CN" sz="1200" b="0" i="0" kern="1200" dirty="0" smtClean="0">
                <a:solidFill>
                  <a:schemeClr val="tx1"/>
                </a:solidFill>
                <a:effectLst/>
                <a:latin typeface="微软雅黑" pitchFamily="34" charset="-122"/>
                <a:ea typeface="+mn-ea"/>
                <a:cs typeface="+mn-cs"/>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微软雅黑" pitchFamily="34" charset="-122"/>
                <a:ea typeface="+mn-ea"/>
                <a:cs typeface="+mn-cs"/>
              </a:rPr>
              <a:t>3</a:t>
            </a:r>
            <a:r>
              <a:rPr lang="en-US" altLang="zh-CN" sz="1200" b="0" i="0" kern="1200" baseline="30000" dirty="0" smtClean="0">
                <a:solidFill>
                  <a:schemeClr val="tx1"/>
                </a:solidFill>
                <a:effectLst/>
                <a:latin typeface="微软雅黑" pitchFamily="34" charset="-122"/>
                <a:ea typeface="+mn-ea"/>
                <a:cs typeface="+mn-cs"/>
              </a:rPr>
              <a:t>rd</a:t>
            </a:r>
            <a:r>
              <a:rPr lang="en-US" altLang="zh-CN" sz="1200" b="0" i="0" kern="1200" dirty="0" smtClean="0">
                <a:solidFill>
                  <a:schemeClr val="tx1"/>
                </a:solidFill>
                <a:effectLst/>
                <a:latin typeface="微软雅黑" pitchFamily="34" charset="-122"/>
                <a:ea typeface="+mn-ea"/>
                <a:cs typeface="+mn-cs"/>
              </a:rPr>
              <a:t> is a cloudlet infrastructure.</a:t>
            </a:r>
            <a:r>
              <a:rPr lang="en-US" altLang="zh-CN" sz="1200" b="0" i="0" kern="1200" baseline="0" dirty="0" smtClean="0">
                <a:solidFill>
                  <a:schemeClr val="tx1"/>
                </a:solidFill>
                <a:effectLst/>
                <a:latin typeface="微软雅黑" pitchFamily="34" charset="-122"/>
                <a:ea typeface="+mn-ea"/>
                <a:cs typeface="+mn-cs"/>
              </a:rPr>
              <a:t> A cloudlet is a miniature of cloud, the concept in edge computing, academia.</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baseline="0" dirty="0" smtClean="0">
                <a:solidFill>
                  <a:schemeClr val="tx1"/>
                </a:solidFill>
                <a:effectLst/>
                <a:latin typeface="微软雅黑" pitchFamily="34" charset="-122"/>
                <a:ea typeface="+mn-ea"/>
                <a:cs typeface="+mn-cs"/>
              </a:rPr>
              <a:t>Coffee shop, what is a latte, maybe look up for you instantly. Or the translation of menu, based on user history.</a:t>
            </a:r>
            <a:endParaRPr lang="en-US" altLang="zh-CN" sz="1200" b="0" i="0" kern="1200" dirty="0" smtClean="0">
              <a:solidFill>
                <a:schemeClr val="tx1"/>
              </a:solidFill>
              <a:effectLst/>
              <a:latin typeface="微软雅黑" pitchFamily="34" charset="-122"/>
              <a:ea typeface="+mn-ea"/>
              <a:cs typeface="+mn-cs"/>
            </a:endParaRPr>
          </a:p>
          <a:p>
            <a:endParaRPr lang="en-US" altLang="zh-CN" dirty="0" smtClean="0"/>
          </a:p>
          <a:p>
            <a:r>
              <a:rPr lang="en-US" altLang="zh-CN" dirty="0" smtClean="0"/>
              <a:t>The left figure</a:t>
            </a:r>
            <a:r>
              <a:rPr lang="en-US" altLang="zh-CN" baseline="0" dirty="0" smtClean="0"/>
              <a:t> is what we mainly considered as a mobile cloud these days, while the other are also under discussion.</a:t>
            </a:r>
            <a:endParaRPr lang="en-US" altLang="zh-CN" dirty="0" smtClean="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7</a:t>
            </a:fld>
            <a:endParaRPr lang="en-US" altLang="zh-CN"/>
          </a:p>
        </p:txBody>
      </p:sp>
    </p:spTree>
    <p:extLst>
      <p:ext uri="{BB962C8B-B14F-4D97-AF65-F5344CB8AC3E}">
        <p14:creationId xmlns:p14="http://schemas.microsoft.com/office/powerpoint/2010/main" val="2875798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such as scalability</a:t>
            </a:r>
            <a:r>
              <a:rPr lang="en-US" altLang="zh-CN" baseline="0" dirty="0" smtClean="0"/>
              <a:t> </a:t>
            </a:r>
            <a:r>
              <a:rPr lang="en-US" altLang="zh-CN" sz="1200" b="0" i="0" u="none" strike="noStrike" kern="1200" baseline="0" dirty="0" smtClean="0">
                <a:solidFill>
                  <a:schemeClr val="tx1"/>
                </a:solidFill>
                <a:latin typeface="微软雅黑" pitchFamily="34" charset="-122"/>
                <a:ea typeface="+mn-ea"/>
                <a:cs typeface="+mn-cs"/>
              </a:rPr>
              <a:t>performed and scaled to meet the unpredictable user demands due to flexible resource provisioning</a:t>
            </a:r>
            <a:endParaRPr lang="en-US" altLang="zh-CN" dirty="0" smtClean="0"/>
          </a:p>
          <a:p>
            <a:r>
              <a:rPr lang="en-US" altLang="zh-CN" sz="1200" b="0" i="0" u="none" strike="noStrike" kern="1200" baseline="0" dirty="0" smtClean="0">
                <a:solidFill>
                  <a:schemeClr val="tx1"/>
                </a:solidFill>
                <a:latin typeface="微软雅黑" pitchFamily="34" charset="-122"/>
                <a:ea typeface="+mn-ea"/>
                <a:cs typeface="+mn-cs"/>
              </a:rPr>
              <a:t>self-awareness (environment change) - for service providers and mobile users to run their applications without advanced reservation of resources.</a:t>
            </a:r>
            <a:endParaRPr lang="en-US" altLang="zh-CN" dirty="0" smtClean="0"/>
          </a:p>
          <a:p>
            <a:r>
              <a:rPr lang="en-US" altLang="zh-CN" sz="1200" b="0" i="1" u="none" strike="noStrike" kern="1200" baseline="0" dirty="0" smtClean="0">
                <a:solidFill>
                  <a:schemeClr val="tx1"/>
                </a:solidFill>
                <a:latin typeface="微软雅黑" pitchFamily="34" charset="-122"/>
                <a:ea typeface="+mn-ea"/>
                <a:cs typeface="+mn-cs"/>
              </a:rPr>
              <a:t>Multitenancy</a:t>
            </a:r>
            <a:r>
              <a:rPr lang="en-US" altLang="zh-CN" sz="1200" b="0" i="0" u="none" strike="noStrike" kern="1200" baseline="0" dirty="0" smtClean="0">
                <a:solidFill>
                  <a:schemeClr val="tx1"/>
                </a:solidFill>
                <a:latin typeface="微软雅黑" pitchFamily="34" charset="-122"/>
                <a:ea typeface="+mn-ea"/>
                <a:cs typeface="+mn-cs"/>
              </a:rPr>
              <a:t> - Service providers can share the resources and costs to support a variety of applications and large number of users.</a:t>
            </a:r>
          </a:p>
          <a:p>
            <a:endParaRPr lang="en-US" altLang="zh-CN" dirty="0" smtClean="0"/>
          </a:p>
          <a:p>
            <a:r>
              <a:rPr lang="en-US" altLang="zh-CN" dirty="0" smtClean="0"/>
              <a:t>Which I’ll cover later</a:t>
            </a:r>
            <a:r>
              <a:rPr lang="en-US" altLang="zh-CN" baseline="0" dirty="0" smtClean="0"/>
              <a:t> in the slides. Mobile cloud is special in many </a:t>
            </a:r>
            <a:r>
              <a:rPr lang="en-US" altLang="zh-CN" baseline="0" dirty="0" smtClean="0"/>
              <a:t>cases </a:t>
            </a:r>
            <a:r>
              <a:rPr lang="en-US" altLang="zh-CN" baseline="0" dirty="0" smtClean="0"/>
              <a:t>comparing to general cloud services. Especially </a:t>
            </a:r>
            <a:r>
              <a:rPr lang="en-US" altLang="zh-CN" sz="1200" b="0" i="0" u="none" strike="noStrike" kern="1200" baseline="0" dirty="0" smtClean="0">
                <a:solidFill>
                  <a:schemeClr val="tx1"/>
                </a:solidFill>
                <a:latin typeface="微软雅黑" pitchFamily="34" charset="-122"/>
                <a:ea typeface="+mn-ea"/>
                <a:cs typeface="+mn-cs"/>
              </a:rPr>
              <a:t>needs to consider other aspects such as mobility, low connectivity and finite source of power as well</a:t>
            </a:r>
            <a:r>
              <a:rPr lang="en-US" altLang="zh-CN" sz="1200" b="0" i="0" u="none" strike="noStrike" kern="1200" baseline="0" dirty="0" smtClean="0">
                <a:solidFill>
                  <a:schemeClr val="tx1"/>
                </a:solidFill>
                <a:latin typeface="微软雅黑" pitchFamily="34" charset="-122"/>
                <a:ea typeface="+mn-ea"/>
                <a:cs typeface="+mn-cs"/>
              </a:rPr>
              <a:t>.</a:t>
            </a:r>
          </a:p>
          <a:p>
            <a:r>
              <a:rPr lang="en-US" altLang="zh-CN" baseline="0" dirty="0" smtClean="0"/>
              <a:t>what is the relation between MCC and CC: key constraints that differs - connectivity, bandwidth, availability, battery, computing resources</a:t>
            </a:r>
            <a:endParaRPr lang="en-US" altLang="zh-CN" baseline="0" dirty="0" smtClean="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8</a:t>
            </a:fld>
            <a:endParaRPr lang="en-US" altLang="zh-CN"/>
          </a:p>
        </p:txBody>
      </p:sp>
    </p:spTree>
    <p:extLst>
      <p:ext uri="{BB962C8B-B14F-4D97-AF65-F5344CB8AC3E}">
        <p14:creationId xmlns:p14="http://schemas.microsoft.com/office/powerpoint/2010/main" val="153661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微软雅黑" pitchFamily="34" charset="-122"/>
                <a:ea typeface="+mn-ea"/>
                <a:cs typeface="+mn-cs"/>
              </a:rPr>
              <a:t>•Mobile Device</a:t>
            </a:r>
          </a:p>
          <a:p>
            <a:r>
              <a:rPr lang="en-US" altLang="zh-CN" sz="1200" b="0" i="0" u="none" strike="noStrike" kern="1200" baseline="0" dirty="0" smtClean="0">
                <a:solidFill>
                  <a:schemeClr val="tx1"/>
                </a:solidFill>
                <a:latin typeface="微软雅黑" pitchFamily="34" charset="-122"/>
                <a:ea typeface="+mn-ea"/>
                <a:cs typeface="+mn-cs"/>
              </a:rPr>
              <a:t>•Public Network, which connects the device to the mobile cloud services</a:t>
            </a:r>
          </a:p>
          <a:p>
            <a:r>
              <a:rPr lang="en-US" altLang="zh-CN" sz="1200" b="0" i="0" u="none" strike="noStrike" kern="1200" baseline="0" dirty="0" smtClean="0">
                <a:solidFill>
                  <a:schemeClr val="tx1"/>
                </a:solidFill>
                <a:latin typeface="微软雅黑" pitchFamily="34" charset="-122"/>
                <a:ea typeface="+mn-ea"/>
                <a:cs typeface="+mn-cs"/>
              </a:rPr>
              <a:t>•Provider Cloud environment, where the various cloud services exist</a:t>
            </a:r>
          </a:p>
          <a:p>
            <a:r>
              <a:rPr lang="en-US" altLang="zh-CN" sz="1200" b="0" i="0" u="none" strike="noStrike" kern="1200" baseline="0" dirty="0" smtClean="0">
                <a:solidFill>
                  <a:schemeClr val="tx1"/>
                </a:solidFill>
                <a:latin typeface="微软雅黑" pitchFamily="34" charset="-122"/>
                <a:ea typeface="+mn-ea"/>
                <a:cs typeface="+mn-cs"/>
              </a:rPr>
              <a:t>•Enterprise Network, containing existing enterprise applications, services and data</a:t>
            </a:r>
          </a:p>
          <a:p>
            <a:endParaRPr lang="en-US" altLang="zh-CN" dirty="0" smtClean="0"/>
          </a:p>
          <a:p>
            <a:r>
              <a:rPr lang="en-US" altLang="zh-CN" dirty="0" smtClean="0"/>
              <a:t>We usually</a:t>
            </a:r>
            <a:r>
              <a:rPr lang="en-US" altLang="zh-CN" baseline="0" dirty="0" smtClean="0"/>
              <a:t> use the app, software, rather than build our own app.</a:t>
            </a:r>
          </a:p>
          <a:p>
            <a:endParaRPr lang="en-US" altLang="zh-CN" baseline="0" dirty="0" smtClean="0"/>
          </a:p>
          <a:p>
            <a:r>
              <a:rPr lang="en-US" altLang="zh-CN" baseline="0" dirty="0" smtClean="0"/>
              <a:t>App: user interaction</a:t>
            </a:r>
          </a:p>
          <a:p>
            <a:r>
              <a:rPr lang="en-US" altLang="zh-CN" dirty="0" smtClean="0"/>
              <a:t>Network: firewall, </a:t>
            </a:r>
            <a:r>
              <a:rPr lang="en-US" altLang="zh-CN" dirty="0" err="1" smtClean="0"/>
              <a:t>dns</a:t>
            </a:r>
            <a:r>
              <a:rPr lang="en-US" altLang="zh-CN" dirty="0" smtClean="0"/>
              <a:t>,</a:t>
            </a:r>
            <a:r>
              <a:rPr lang="en-US" altLang="zh-CN" baseline="0" dirty="0" smtClean="0"/>
              <a:t> load balance</a:t>
            </a:r>
          </a:p>
          <a:p>
            <a:r>
              <a:rPr lang="en-US" altLang="zh-CN" dirty="0" smtClean="0"/>
              <a:t>Gateway: authentication, authorization, policies</a:t>
            </a:r>
          </a:p>
          <a:p>
            <a:r>
              <a:rPr lang="en-US" altLang="zh-CN" dirty="0" smtClean="0"/>
              <a:t>Backend: handle requests, compute, notification, data management and </a:t>
            </a:r>
            <a:r>
              <a:rPr lang="en-US" altLang="zh-CN" dirty="0" smtClean="0"/>
              <a:t>synchronization</a:t>
            </a:r>
          </a:p>
          <a:p>
            <a:endParaRPr lang="en-US" altLang="zh-CN" dirty="0" smtClean="0"/>
          </a:p>
          <a:p>
            <a:r>
              <a:rPr lang="en-US" altLang="zh-CN" dirty="0" smtClean="0"/>
              <a:t>For example, a duke university</a:t>
            </a:r>
            <a:r>
              <a:rPr lang="en-US" altLang="zh-CN" baseline="0" dirty="0" smtClean="0"/>
              <a:t> catalog.</a:t>
            </a:r>
            <a:endParaRPr lang="zh-CN" altLang="en-US" dirty="0"/>
          </a:p>
        </p:txBody>
      </p:sp>
      <p:sp>
        <p:nvSpPr>
          <p:cNvPr id="4" name="灯片编号占位符 3"/>
          <p:cNvSpPr>
            <a:spLocks noGrp="1"/>
          </p:cNvSpPr>
          <p:nvPr>
            <p:ph type="sldNum" sz="quarter" idx="10"/>
          </p:nvPr>
        </p:nvSpPr>
        <p:spPr/>
        <p:txBody>
          <a:bodyPr/>
          <a:lstStyle/>
          <a:p>
            <a:fld id="{17F77F69-DBB2-4D24-828A-B67B6B703548}" type="slidenum">
              <a:rPr lang="en-US" altLang="zh-CN" smtClean="0"/>
              <a:pPr/>
              <a:t>10</a:t>
            </a:fld>
            <a:endParaRPr lang="en-US" altLang="zh-CN"/>
          </a:p>
        </p:txBody>
      </p:sp>
    </p:spTree>
    <p:extLst>
      <p:ext uri="{BB962C8B-B14F-4D97-AF65-F5344CB8AC3E}">
        <p14:creationId xmlns:p14="http://schemas.microsoft.com/office/powerpoint/2010/main" val="354058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lvl1pPr>
              <a:defRPr/>
            </a:lvl1pPr>
          </a:lstStyle>
          <a:p>
            <a:fld id="{E5BD8BA7-20E3-4EE4-B615-772EE12133DF}" type="datetimeFigureOut">
              <a:rPr lang="en-US" altLang="zh-CN"/>
              <a:pPr/>
              <a:t>4/8/2019</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6FED034-CF00-4251-BE52-EADF43971BA8}" type="slidenum">
              <a:rPr lang="en-US" altLang="zh-CN"/>
              <a:pPr/>
              <a:t>‹#›</a:t>
            </a:fld>
            <a:endParaRPr lang="en-US" altLang="zh-CN"/>
          </a:p>
        </p:txBody>
      </p:sp>
    </p:spTree>
    <p:extLst>
      <p:ext uri="{BB962C8B-B14F-4D97-AF65-F5344CB8AC3E}">
        <p14:creationId xmlns:p14="http://schemas.microsoft.com/office/powerpoint/2010/main" val="809238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fld id="{92659CAD-7F74-43D9-A336-CA1B392F21B9}" type="datetimeFigureOut">
              <a:rPr lang="en-US" altLang="zh-CN"/>
              <a:pPr/>
              <a:t>4/8/2019</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F723F03-7C84-4EC2-9262-2E695406A385}" type="slidenum">
              <a:rPr lang="en-US" altLang="zh-CN"/>
              <a:pPr/>
              <a:t>‹#›</a:t>
            </a:fld>
            <a:endParaRPr lang="en-US" altLang="zh-CN"/>
          </a:p>
        </p:txBody>
      </p:sp>
    </p:spTree>
    <p:extLst>
      <p:ext uri="{BB962C8B-B14F-4D97-AF65-F5344CB8AC3E}">
        <p14:creationId xmlns:p14="http://schemas.microsoft.com/office/powerpoint/2010/main" val="66070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fld id="{56E2D45D-089C-472E-9FD6-C08334C73B71}" type="datetimeFigureOut">
              <a:rPr lang="en-US" altLang="zh-CN"/>
              <a:pPr/>
              <a:t>4/8/2019</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53FB14B3-A14E-4B5F-920B-902D5600CC38}" type="slidenum">
              <a:rPr lang="en-US" altLang="zh-CN"/>
              <a:pPr/>
              <a:t>‹#›</a:t>
            </a:fld>
            <a:endParaRPr lang="en-US" altLang="zh-CN"/>
          </a:p>
        </p:txBody>
      </p:sp>
    </p:spTree>
    <p:extLst>
      <p:ext uri="{BB962C8B-B14F-4D97-AF65-F5344CB8AC3E}">
        <p14:creationId xmlns:p14="http://schemas.microsoft.com/office/powerpoint/2010/main" val="242580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127191"/>
            <a:ext cx="8229600" cy="857250"/>
          </a:xfrm>
        </p:spPr>
        <p:txBody>
          <a:bodyPr anchor="t"/>
          <a:lstStyle>
            <a:lvl1pPr algn="l">
              <a:defRPr sz="3000" b="1">
                <a:latin typeface="Times New Roman" panose="02020603050405020304" pitchFamily="18" charset="0"/>
                <a:ea typeface="华文中宋" pitchFamily="2" charset="-122"/>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sz="1800">
                <a:latin typeface="+mj-lt"/>
                <a:ea typeface="微软雅黑" pitchFamily="34" charset="-122"/>
              </a:defRPr>
            </a:lvl1pPr>
            <a:lvl2pPr marL="557199" indent="-214308">
              <a:buFont typeface="Arial" panose="020B0604020202020204" pitchFamily="34" charset="0"/>
              <a:buChar char="◦"/>
              <a:defRPr sz="1600"/>
            </a:lvl2pPr>
            <a:lvl3pPr>
              <a:defRPr sz="15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7904584D-B42D-4D13-80CA-6D848CD45BCF}" type="datetimeFigureOut">
              <a:rPr lang="en-US" altLang="zh-CN"/>
              <a:pPr/>
              <a:t>4/8/2019</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017B129-F0B5-4E63-ACDD-052564EC97A6}" type="slidenum">
              <a:rPr lang="en-US" altLang="zh-CN"/>
              <a:pPr/>
              <a:t>‹#›</a:t>
            </a:fld>
            <a:endParaRPr lang="en-US" altLang="zh-CN"/>
          </a:p>
        </p:txBody>
      </p:sp>
    </p:spTree>
    <p:extLst>
      <p:ext uri="{BB962C8B-B14F-4D97-AF65-F5344CB8AC3E}">
        <p14:creationId xmlns:p14="http://schemas.microsoft.com/office/powerpoint/2010/main" val="14379502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fld id="{F8B0848B-0D79-46F4-80B5-59655FE53E35}" type="datetimeFigureOut">
              <a:rPr lang="en-US" altLang="zh-CN"/>
              <a:pPr/>
              <a:t>4/8/2019</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509F3F3-43EA-41DA-89C1-089331AF5F40}" type="slidenum">
              <a:rPr lang="en-US" altLang="zh-CN"/>
              <a:pPr/>
              <a:t>‹#›</a:t>
            </a:fld>
            <a:endParaRPr lang="en-US" altLang="zh-CN"/>
          </a:p>
        </p:txBody>
      </p:sp>
    </p:spTree>
    <p:extLst>
      <p:ext uri="{BB962C8B-B14F-4D97-AF65-F5344CB8AC3E}">
        <p14:creationId xmlns:p14="http://schemas.microsoft.com/office/powerpoint/2010/main" val="215860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78"/>
            <a:ext cx="8229600" cy="857250"/>
          </a:xfrm>
        </p:spPr>
        <p:txBody>
          <a:bodyPr anchor="t"/>
          <a:lstStyle>
            <a:lvl1pPr algn="l">
              <a:defRPr sz="3000" b="1">
                <a:latin typeface="Times New Roman" panose="02020603050405020304" pitchFamily="18" charset="0"/>
                <a:ea typeface="华文中宋" panose="02010600040101010101" pitchFamily="2" charset="-122"/>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a:latin typeface="+mj-lt"/>
                <a:ea typeface="微软雅黑" panose="020B0503020204020204" pitchFamily="34" charset="-122"/>
              </a:defRPr>
            </a:lvl1pPr>
            <a:lvl2pPr>
              <a:defRPr sz="1600"/>
            </a:lvl2pPr>
            <a:lvl3pPr>
              <a:defRPr sz="1500"/>
            </a:lvl3pPr>
            <a:lvl4pPr>
              <a:defRPr sz="1351"/>
            </a:lvl4pPr>
            <a:lvl5pPr>
              <a:defRPr sz="1351"/>
            </a:lvl5pPr>
            <a:lvl6pPr>
              <a:defRPr sz="1351"/>
            </a:lvl6pPr>
            <a:lvl7pPr>
              <a:defRPr sz="1351"/>
            </a:lvl7pPr>
            <a:lvl8pPr>
              <a:defRPr sz="1351"/>
            </a:lvl8pPr>
            <a:lvl9pPr>
              <a:defRPr sz="1351"/>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fld id="{151016CC-003D-4D20-A366-DA74208CBB95}" type="datetimeFigureOut">
              <a:rPr lang="en-US" altLang="zh-CN"/>
              <a:pPr/>
              <a:t>4/8/2019</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695A53FF-ED6C-4FD7-A55B-D22BD29685D1}" type="slidenum">
              <a:rPr lang="en-US" altLang="zh-CN"/>
              <a:pPr/>
              <a:t>‹#›</a:t>
            </a:fld>
            <a:endParaRPr lang="en-US" altLang="zh-CN"/>
          </a:p>
        </p:txBody>
      </p:sp>
    </p:spTree>
    <p:extLst>
      <p:ext uri="{BB962C8B-B14F-4D97-AF65-F5344CB8AC3E}">
        <p14:creationId xmlns:p14="http://schemas.microsoft.com/office/powerpoint/2010/main" val="32993659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2" y="1151335"/>
            <a:ext cx="4040188" cy="47982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457202" y="1631156"/>
            <a:ext cx="4040188" cy="2963466"/>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9" y="1631156"/>
            <a:ext cx="4041775" cy="2963466"/>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3"/>
          <p:cNvSpPr>
            <a:spLocks noGrp="1"/>
          </p:cNvSpPr>
          <p:nvPr>
            <p:ph type="dt" sz="half" idx="10"/>
          </p:nvPr>
        </p:nvSpPr>
        <p:spPr/>
        <p:txBody>
          <a:bodyPr/>
          <a:lstStyle>
            <a:lvl1pPr>
              <a:defRPr/>
            </a:lvl1pPr>
          </a:lstStyle>
          <a:p>
            <a:fld id="{6E32FC75-7961-4060-9182-821F58F0A73C}" type="datetimeFigureOut">
              <a:rPr lang="en-US" altLang="zh-CN"/>
              <a:pPr/>
              <a:t>4/8/2019</a:t>
            </a:fld>
            <a:endParaRPr lang="en-US" altLang="zh-CN"/>
          </a:p>
        </p:txBody>
      </p:sp>
      <p:sp>
        <p:nvSpPr>
          <p:cNvPr id="8" name="Footer Placeholder 4"/>
          <p:cNvSpPr>
            <a:spLocks noGrp="1"/>
          </p:cNvSpPr>
          <p:nvPr>
            <p:ph type="ftr" sz="quarter" idx="11"/>
          </p:nvPr>
        </p:nvSpPr>
        <p:spPr/>
        <p:txBody>
          <a:bodyPr/>
          <a:lstStyle>
            <a:lvl1pPr>
              <a:defRPr/>
            </a:lvl1pPr>
          </a:lstStyle>
          <a:p>
            <a:endParaRPr lang="en-US" altLang="zh-CN"/>
          </a:p>
        </p:txBody>
      </p:sp>
      <p:sp>
        <p:nvSpPr>
          <p:cNvPr id="9" name="Slide Number Placeholder 5"/>
          <p:cNvSpPr>
            <a:spLocks noGrp="1"/>
          </p:cNvSpPr>
          <p:nvPr>
            <p:ph type="sldNum" sz="quarter" idx="12"/>
          </p:nvPr>
        </p:nvSpPr>
        <p:spPr/>
        <p:txBody>
          <a:bodyPr/>
          <a:lstStyle>
            <a:lvl1pPr>
              <a:defRPr/>
            </a:lvl1pPr>
          </a:lstStyle>
          <a:p>
            <a:fld id="{388E6500-B672-48B6-AC81-A0BD35E4C95D}" type="slidenum">
              <a:rPr lang="en-US" altLang="zh-CN"/>
              <a:pPr/>
              <a:t>‹#›</a:t>
            </a:fld>
            <a:endParaRPr lang="en-US" altLang="zh-CN"/>
          </a:p>
        </p:txBody>
      </p:sp>
    </p:spTree>
    <p:extLst>
      <p:ext uri="{BB962C8B-B14F-4D97-AF65-F5344CB8AC3E}">
        <p14:creationId xmlns:p14="http://schemas.microsoft.com/office/powerpoint/2010/main" val="10983528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fld id="{E07B3127-28F6-46F9-8A74-1CBBCE5CE019}" type="datetimeFigureOut">
              <a:rPr lang="en-US" altLang="zh-CN"/>
              <a:pPr/>
              <a:t>4/8/2019</a:t>
            </a:fld>
            <a:endParaRPr lang="en-US" altLang="zh-CN"/>
          </a:p>
        </p:txBody>
      </p:sp>
      <p:sp>
        <p:nvSpPr>
          <p:cNvPr id="4" name="Footer Placeholder 4"/>
          <p:cNvSpPr>
            <a:spLocks noGrp="1"/>
          </p:cNvSpPr>
          <p:nvPr>
            <p:ph type="ftr" sz="quarter" idx="11"/>
          </p:nvPr>
        </p:nvSpPr>
        <p:spPr/>
        <p:txBody>
          <a:bodyPr/>
          <a:lstStyle>
            <a:lvl1pPr>
              <a:defRPr/>
            </a:lvl1pPr>
          </a:lstStyle>
          <a:p>
            <a:endParaRPr lang="en-US" altLang="zh-CN"/>
          </a:p>
        </p:txBody>
      </p:sp>
      <p:sp>
        <p:nvSpPr>
          <p:cNvPr id="5" name="Slide Number Placeholder 5"/>
          <p:cNvSpPr>
            <a:spLocks noGrp="1"/>
          </p:cNvSpPr>
          <p:nvPr>
            <p:ph type="sldNum" sz="quarter" idx="12"/>
          </p:nvPr>
        </p:nvSpPr>
        <p:spPr/>
        <p:txBody>
          <a:bodyPr/>
          <a:lstStyle>
            <a:lvl1pPr>
              <a:defRPr/>
            </a:lvl1pPr>
          </a:lstStyle>
          <a:p>
            <a:fld id="{C953B9BF-4BCD-4BFA-B776-300D419B895F}" type="slidenum">
              <a:rPr lang="en-US" altLang="zh-CN"/>
              <a:pPr/>
              <a:t>‹#›</a:t>
            </a:fld>
            <a:endParaRPr lang="en-US" altLang="zh-CN"/>
          </a:p>
        </p:txBody>
      </p:sp>
    </p:spTree>
    <p:extLst>
      <p:ext uri="{BB962C8B-B14F-4D97-AF65-F5344CB8AC3E}">
        <p14:creationId xmlns:p14="http://schemas.microsoft.com/office/powerpoint/2010/main" val="349473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3BABBC-00F6-435E-9FF8-F97DDB592483}" type="datetimeFigureOut">
              <a:rPr lang="en-US" altLang="zh-CN"/>
              <a:pPr/>
              <a:t>4/8/2019</a:t>
            </a:fld>
            <a:endParaRPr lang="en-US" altLang="zh-CN"/>
          </a:p>
        </p:txBody>
      </p:sp>
      <p:sp>
        <p:nvSpPr>
          <p:cNvPr id="3" name="Footer Placeholder 4"/>
          <p:cNvSpPr>
            <a:spLocks noGrp="1"/>
          </p:cNvSpPr>
          <p:nvPr>
            <p:ph type="ftr" sz="quarter" idx="11"/>
          </p:nvPr>
        </p:nvSpPr>
        <p:spPr/>
        <p:txBody>
          <a:bodyPr/>
          <a:lstStyle>
            <a:lvl1pPr>
              <a:defRPr/>
            </a:lvl1pPr>
          </a:lstStyle>
          <a:p>
            <a:endParaRPr lang="en-US" altLang="zh-CN"/>
          </a:p>
        </p:txBody>
      </p:sp>
      <p:sp>
        <p:nvSpPr>
          <p:cNvPr id="4" name="Slide Number Placeholder 5"/>
          <p:cNvSpPr>
            <a:spLocks noGrp="1"/>
          </p:cNvSpPr>
          <p:nvPr>
            <p:ph type="sldNum" sz="quarter" idx="12"/>
          </p:nvPr>
        </p:nvSpPr>
        <p:spPr/>
        <p:txBody>
          <a:bodyPr/>
          <a:lstStyle>
            <a:lvl1pPr>
              <a:defRPr/>
            </a:lvl1pPr>
          </a:lstStyle>
          <a:p>
            <a:fld id="{EA9EA44F-DB66-45F2-A26C-98EC3FDCFF1B}" type="slidenum">
              <a:rPr lang="en-US" altLang="zh-CN"/>
              <a:pPr/>
              <a:t>‹#›</a:t>
            </a:fld>
            <a:endParaRPr lang="en-US" altLang="zh-CN"/>
          </a:p>
        </p:txBody>
      </p:sp>
    </p:spTree>
    <p:extLst>
      <p:ext uri="{BB962C8B-B14F-4D97-AF65-F5344CB8AC3E}">
        <p14:creationId xmlns:p14="http://schemas.microsoft.com/office/powerpoint/2010/main" val="179330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15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5051" y="204792"/>
            <a:ext cx="5111751"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051"/>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fld id="{A52C9F84-C577-41FD-AF4E-FA027D8FD9B8}" type="datetimeFigureOut">
              <a:rPr lang="en-US" altLang="zh-CN"/>
              <a:pPr/>
              <a:t>4/8/2019</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268AA843-9C46-4E98-BED9-6C0BEEFC149E}" type="slidenum">
              <a:rPr lang="en-US" altLang="zh-CN"/>
              <a:pPr/>
              <a:t>‹#›</a:t>
            </a:fld>
            <a:endParaRPr lang="en-US" altLang="zh-CN"/>
          </a:p>
        </p:txBody>
      </p:sp>
    </p:spTree>
    <p:extLst>
      <p:ext uri="{BB962C8B-B14F-4D97-AF65-F5344CB8AC3E}">
        <p14:creationId xmlns:p14="http://schemas.microsoft.com/office/powerpoint/2010/main" val="13906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051"/>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fld id="{2FA12514-635F-4F10-B8D4-E361284844F6}" type="datetimeFigureOut">
              <a:rPr lang="en-US" altLang="zh-CN"/>
              <a:pPr/>
              <a:t>4/8/2019</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7DF400B8-8D75-4F9C-AA6E-1368697680A4}" type="slidenum">
              <a:rPr lang="en-US" altLang="zh-CN"/>
              <a:pPr/>
              <a:t>‹#›</a:t>
            </a:fld>
            <a:endParaRPr lang="en-US" altLang="zh-CN"/>
          </a:p>
        </p:txBody>
      </p:sp>
    </p:spTree>
    <p:extLst>
      <p:ext uri="{BB962C8B-B14F-4D97-AF65-F5344CB8AC3E}">
        <p14:creationId xmlns:p14="http://schemas.microsoft.com/office/powerpoint/2010/main" val="339252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2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457200" y="4767263"/>
            <a:ext cx="2133600" cy="273844"/>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微软雅黑" pitchFamily="34" charset="-122"/>
                <a:ea typeface="微软雅黑" pitchFamily="34" charset="-122"/>
              </a:defRPr>
            </a:lvl1pPr>
          </a:lstStyle>
          <a:p>
            <a:fld id="{32728EA7-CA26-45E8-92E6-D7CD359BE9EE}" type="datetimeFigureOut">
              <a:rPr lang="en-US" altLang="zh-CN"/>
              <a:pPr/>
              <a:t>4/8/2019</a:t>
            </a:fld>
            <a:endParaRPr lang="en-US" altLang="zh-CN"/>
          </a:p>
        </p:txBody>
      </p:sp>
      <p:sp>
        <p:nvSpPr>
          <p:cNvPr id="5" name="Footer Placeholder 4"/>
          <p:cNvSpPr>
            <a:spLocks noGrp="1"/>
          </p:cNvSpPr>
          <p:nvPr>
            <p:ph type="ftr" sz="quarter" idx="3"/>
          </p:nvPr>
        </p:nvSpPr>
        <p:spPr>
          <a:xfrm>
            <a:off x="3124200" y="4767263"/>
            <a:ext cx="2895600" cy="273844"/>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latin typeface="微软雅黑" pitchFamily="34" charset="-122"/>
                <a:ea typeface="微软雅黑" pitchFamily="34" charset="-122"/>
              </a:defRPr>
            </a:lvl1pPr>
          </a:lstStyle>
          <a:p>
            <a:endParaRPr lang="en-US" altLang="zh-C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微软雅黑" pitchFamily="34" charset="-122"/>
                <a:ea typeface="微软雅黑" pitchFamily="34" charset="-122"/>
              </a:defRPr>
            </a:lvl1pPr>
          </a:lstStyle>
          <a:p>
            <a:fld id="{1BC5E853-D56E-4493-93F0-8629CB4381B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fontAlgn="base">
        <a:spcBef>
          <a:spcPct val="0"/>
        </a:spcBef>
        <a:spcAft>
          <a:spcPct val="0"/>
        </a:spcAft>
        <a:defRPr sz="3300" kern="1200">
          <a:solidFill>
            <a:schemeClr val="tx1"/>
          </a:solidFill>
          <a:latin typeface="微软雅黑" pitchFamily="34" charset="-122"/>
          <a:ea typeface="+mj-ea"/>
          <a:cs typeface="+mj-cs"/>
        </a:defRPr>
      </a:lvl1pPr>
      <a:lvl2pPr algn="ctr" rtl="0" fontAlgn="base">
        <a:spcBef>
          <a:spcPct val="0"/>
        </a:spcBef>
        <a:spcAft>
          <a:spcPct val="0"/>
        </a:spcAft>
        <a:defRPr sz="3300">
          <a:solidFill>
            <a:schemeClr val="tx1"/>
          </a:solidFill>
          <a:latin typeface="微软雅黑" pitchFamily="34" charset="-122"/>
        </a:defRPr>
      </a:lvl2pPr>
      <a:lvl3pPr algn="ctr" rtl="0" fontAlgn="base">
        <a:spcBef>
          <a:spcPct val="0"/>
        </a:spcBef>
        <a:spcAft>
          <a:spcPct val="0"/>
        </a:spcAft>
        <a:defRPr sz="3300">
          <a:solidFill>
            <a:schemeClr val="tx1"/>
          </a:solidFill>
          <a:latin typeface="微软雅黑" pitchFamily="34" charset="-122"/>
        </a:defRPr>
      </a:lvl3pPr>
      <a:lvl4pPr algn="ctr" rtl="0" fontAlgn="base">
        <a:spcBef>
          <a:spcPct val="0"/>
        </a:spcBef>
        <a:spcAft>
          <a:spcPct val="0"/>
        </a:spcAft>
        <a:defRPr sz="3300">
          <a:solidFill>
            <a:schemeClr val="tx1"/>
          </a:solidFill>
          <a:latin typeface="微软雅黑" pitchFamily="34" charset="-122"/>
        </a:defRPr>
      </a:lvl4pPr>
      <a:lvl5pPr algn="ctr" rtl="0" fontAlgn="base">
        <a:spcBef>
          <a:spcPct val="0"/>
        </a:spcBef>
        <a:spcAft>
          <a:spcPct val="0"/>
        </a:spcAft>
        <a:defRPr sz="3300">
          <a:solidFill>
            <a:schemeClr val="tx1"/>
          </a:solidFill>
          <a:latin typeface="微软雅黑" pitchFamily="34" charset="-122"/>
        </a:defRPr>
      </a:lvl5pPr>
      <a:lvl6pPr marL="342891" algn="ctr" rtl="0" fontAlgn="base">
        <a:spcBef>
          <a:spcPct val="0"/>
        </a:spcBef>
        <a:spcAft>
          <a:spcPct val="0"/>
        </a:spcAft>
        <a:defRPr sz="3300">
          <a:solidFill>
            <a:schemeClr val="tx1"/>
          </a:solidFill>
          <a:latin typeface="微软雅黑" pitchFamily="34" charset="-122"/>
        </a:defRPr>
      </a:lvl6pPr>
      <a:lvl7pPr marL="685783" algn="ctr" rtl="0" fontAlgn="base">
        <a:spcBef>
          <a:spcPct val="0"/>
        </a:spcBef>
        <a:spcAft>
          <a:spcPct val="0"/>
        </a:spcAft>
        <a:defRPr sz="3300">
          <a:solidFill>
            <a:schemeClr val="tx1"/>
          </a:solidFill>
          <a:latin typeface="微软雅黑" pitchFamily="34" charset="-122"/>
        </a:defRPr>
      </a:lvl7pPr>
      <a:lvl8pPr marL="1028674" algn="ctr" rtl="0" fontAlgn="base">
        <a:spcBef>
          <a:spcPct val="0"/>
        </a:spcBef>
        <a:spcAft>
          <a:spcPct val="0"/>
        </a:spcAft>
        <a:defRPr sz="3300">
          <a:solidFill>
            <a:schemeClr val="tx1"/>
          </a:solidFill>
          <a:latin typeface="微软雅黑" pitchFamily="34" charset="-122"/>
        </a:defRPr>
      </a:lvl8pPr>
      <a:lvl9pPr marL="1371566" algn="ctr" rtl="0" fontAlgn="base">
        <a:spcBef>
          <a:spcPct val="0"/>
        </a:spcBef>
        <a:spcAft>
          <a:spcPct val="0"/>
        </a:spcAft>
        <a:defRPr sz="3300">
          <a:solidFill>
            <a:schemeClr val="tx1"/>
          </a:solidFill>
          <a:latin typeface="微软雅黑" pitchFamily="34" charset="-122"/>
        </a:defRPr>
      </a:lvl9pPr>
    </p:titleStyle>
    <p:bodyStyle>
      <a:lvl1pPr marL="257168" indent="-257168" algn="l" rtl="0" fontAlgn="base">
        <a:spcBef>
          <a:spcPct val="20000"/>
        </a:spcBef>
        <a:spcAft>
          <a:spcPct val="0"/>
        </a:spcAft>
        <a:buFont typeface="Arial" charset="0"/>
        <a:buChar char="•"/>
        <a:defRPr sz="2400" kern="1200">
          <a:solidFill>
            <a:schemeClr val="tx1"/>
          </a:solidFill>
          <a:latin typeface="微软雅黑" pitchFamily="34" charset="-122"/>
          <a:ea typeface="+mn-ea"/>
          <a:cs typeface="+mn-cs"/>
        </a:defRPr>
      </a:lvl1pPr>
      <a:lvl2pPr marL="557199" indent="-214308" algn="l" rtl="0" fontAlgn="base">
        <a:spcBef>
          <a:spcPct val="20000"/>
        </a:spcBef>
        <a:spcAft>
          <a:spcPct val="0"/>
        </a:spcAft>
        <a:buFont typeface="Arial" charset="0"/>
        <a:buChar char="–"/>
        <a:defRPr sz="2100" kern="1200">
          <a:solidFill>
            <a:schemeClr val="tx1"/>
          </a:solidFill>
          <a:latin typeface="微软雅黑" pitchFamily="34" charset="-122"/>
          <a:ea typeface="+mn-ea"/>
          <a:cs typeface="+mn-cs"/>
        </a:defRPr>
      </a:lvl2pPr>
      <a:lvl3pPr marL="857229" indent="-171446" algn="l" rtl="0" fontAlgn="base">
        <a:spcBef>
          <a:spcPct val="20000"/>
        </a:spcBef>
        <a:spcAft>
          <a:spcPct val="0"/>
        </a:spcAft>
        <a:buFont typeface="Arial" charset="0"/>
        <a:buChar char="•"/>
        <a:defRPr sz="1800" kern="1200">
          <a:solidFill>
            <a:schemeClr val="tx1"/>
          </a:solidFill>
          <a:latin typeface="微软雅黑" pitchFamily="34" charset="-122"/>
          <a:ea typeface="+mn-ea"/>
          <a:cs typeface="+mn-cs"/>
        </a:defRPr>
      </a:lvl3pPr>
      <a:lvl4pPr marL="1200121" indent="-171446" algn="l" rtl="0" fontAlgn="base">
        <a:spcBef>
          <a:spcPct val="20000"/>
        </a:spcBef>
        <a:spcAft>
          <a:spcPct val="0"/>
        </a:spcAft>
        <a:buFont typeface="Arial" charset="0"/>
        <a:buChar char="–"/>
        <a:defRPr sz="1500" kern="1200">
          <a:solidFill>
            <a:schemeClr val="tx1"/>
          </a:solidFill>
          <a:latin typeface="微软雅黑" pitchFamily="34" charset="-122"/>
          <a:ea typeface="+mn-ea"/>
          <a:cs typeface="+mn-cs"/>
        </a:defRPr>
      </a:lvl4pPr>
      <a:lvl5pPr marL="1543012" indent="-171446" algn="l" rtl="0" fontAlgn="base">
        <a:spcBef>
          <a:spcPct val="20000"/>
        </a:spcBef>
        <a:spcAft>
          <a:spcPct val="0"/>
        </a:spcAft>
        <a:buFont typeface="Arial" charset="0"/>
        <a:buChar char="»"/>
        <a:defRPr sz="1500" kern="1200">
          <a:solidFill>
            <a:schemeClr val="tx1"/>
          </a:solidFill>
          <a:latin typeface="微软雅黑" pitchFamily="34" charset="-122"/>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demo"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jpeg"/><Relationship Id="rId10" Type="http://schemas.openxmlformats.org/officeDocument/2006/relationships/image" Target="../media/image8.png"/><Relationship Id="rId4" Type="http://schemas.microsoft.com/office/2007/relationships/hdphoto" Target="../media/hdphoto1.wdp"/><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08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Architecture</a:t>
            </a:r>
            <a:endParaRPr lang="zh-CN" altLang="en-US" dirty="0"/>
          </a:p>
        </p:txBody>
      </p:sp>
      <p:sp>
        <p:nvSpPr>
          <p:cNvPr id="3" name="内容占位符 2"/>
          <p:cNvSpPr>
            <a:spLocks noGrp="1"/>
          </p:cNvSpPr>
          <p:nvPr>
            <p:ph idx="1"/>
          </p:nvPr>
        </p:nvSpPr>
        <p:spPr>
          <a:xfrm>
            <a:off x="457200" y="1200151"/>
            <a:ext cx="3898776" cy="3394472"/>
          </a:xfrm>
        </p:spPr>
        <p:txBody>
          <a:bodyPr/>
          <a:lstStyle/>
          <a:p>
            <a:r>
              <a:rPr lang="en-US" altLang="zh-CN" dirty="0" smtClean="0"/>
              <a:t>Roughly can be divided into user-end and server-end.</a:t>
            </a:r>
          </a:p>
          <a:p>
            <a:r>
              <a:rPr lang="en-US" altLang="zh-CN" dirty="0" smtClean="0"/>
              <a:t>Mostly can be viewed as an SaaS infrastructure</a:t>
            </a:r>
          </a:p>
          <a:p>
            <a:r>
              <a:rPr lang="en-US" altLang="zh-CN" dirty="0" smtClean="0"/>
              <a:t>Sometimes can be PaaS or IaaS. E.g. GAE, Azure; Amazon S3</a:t>
            </a:r>
          </a:p>
          <a:p>
            <a:r>
              <a:rPr lang="en-US" altLang="zh-CN" dirty="0" smtClean="0"/>
              <a:t>Different layer provides different features.</a:t>
            </a:r>
          </a:p>
          <a:p>
            <a:endParaRPr lang="en-US" altLang="zh-CN" dirty="0" smtClean="0"/>
          </a:p>
          <a:p>
            <a:endParaRPr lang="zh-CN" altLang="en-US" dirty="0"/>
          </a:p>
        </p:txBody>
      </p:sp>
      <p:pic>
        <p:nvPicPr>
          <p:cNvPr id="5" name="图片 4"/>
          <p:cNvPicPr>
            <a:picLocks noChangeAspect="1"/>
          </p:cNvPicPr>
          <p:nvPr/>
        </p:nvPicPr>
        <p:blipFill>
          <a:blip r:embed="rId3"/>
          <a:stretch>
            <a:fillRect/>
          </a:stretch>
        </p:blipFill>
        <p:spPr>
          <a:xfrm>
            <a:off x="4543400" y="1707654"/>
            <a:ext cx="4320000" cy="2303500"/>
          </a:xfrm>
          <a:prstGeom prst="rect">
            <a:avLst/>
          </a:prstGeom>
        </p:spPr>
      </p:pic>
    </p:spTree>
    <p:extLst>
      <p:ext uri="{BB962C8B-B14F-4D97-AF65-F5344CB8AC3E}">
        <p14:creationId xmlns:p14="http://schemas.microsoft.com/office/powerpoint/2010/main" val="3908631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Advantages - battery life </a:t>
            </a:r>
            <a:endParaRPr lang="zh-CN" altLang="en-US" dirty="0"/>
          </a:p>
        </p:txBody>
      </p:sp>
      <p:sp>
        <p:nvSpPr>
          <p:cNvPr id="3" name="内容占位符 2"/>
          <p:cNvSpPr>
            <a:spLocks noGrp="1"/>
          </p:cNvSpPr>
          <p:nvPr>
            <p:ph idx="1"/>
          </p:nvPr>
        </p:nvSpPr>
        <p:spPr>
          <a:xfrm>
            <a:off x="457200" y="1200151"/>
            <a:ext cx="4114800" cy="3394472"/>
          </a:xfrm>
        </p:spPr>
        <p:txBody>
          <a:bodyPr/>
          <a:lstStyle/>
          <a:p>
            <a:r>
              <a:rPr lang="en-US" altLang="zh-CN" dirty="0" smtClean="0"/>
              <a:t>In the 1994 paper, the author was pessimistic about battery’s future</a:t>
            </a:r>
          </a:p>
          <a:p>
            <a:r>
              <a:rPr lang="en-US" altLang="zh-CN" dirty="0" smtClean="0"/>
              <a:t>Nokia engineers estimate 5% annual growth</a:t>
            </a:r>
          </a:p>
          <a:p>
            <a:r>
              <a:rPr lang="en-US" altLang="zh-CN" dirty="0" smtClean="0"/>
              <a:t>There </a:t>
            </a:r>
            <a:r>
              <a:rPr lang="en-US" altLang="zh-CN" dirty="0" smtClean="0"/>
              <a:t>will always be more energy consuming computations!</a:t>
            </a:r>
          </a:p>
          <a:p>
            <a:r>
              <a:rPr lang="en-US" altLang="zh-CN" dirty="0" smtClean="0"/>
              <a:t>MCC is a good makeshift to mitigate this issue.</a:t>
            </a:r>
          </a:p>
          <a:p>
            <a:r>
              <a:rPr lang="en-US" altLang="zh-CN" dirty="0" smtClean="0"/>
              <a:t>Battery is life for applications</a:t>
            </a:r>
            <a:r>
              <a:rPr lang="en-US" altLang="zh-CN" dirty="0" smtClean="0"/>
              <a:t>.</a:t>
            </a:r>
          </a:p>
          <a:p>
            <a:r>
              <a:rPr lang="en-US" altLang="zh-CN" dirty="0" smtClean="0"/>
              <a:t>Computation offloading – move intensive computation to the cloud</a:t>
            </a:r>
            <a:endParaRPr lang="en-US" altLang="zh-CN" dirty="0"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347614"/>
            <a:ext cx="3733800" cy="2743200"/>
          </a:xfrm>
          <a:prstGeom prst="rect">
            <a:avLst/>
          </a:prstGeom>
        </p:spPr>
      </p:pic>
      <p:sp>
        <p:nvSpPr>
          <p:cNvPr id="7" name="矩形 6"/>
          <p:cNvSpPr/>
          <p:nvPr/>
        </p:nvSpPr>
        <p:spPr>
          <a:xfrm>
            <a:off x="5004048" y="4299942"/>
            <a:ext cx="4104456" cy="461665"/>
          </a:xfrm>
          <a:prstGeom prst="rect">
            <a:avLst/>
          </a:prstGeom>
        </p:spPr>
        <p:txBody>
          <a:bodyPr wrap="square">
            <a:spAutoFit/>
          </a:bodyPr>
          <a:lstStyle/>
          <a:p>
            <a:r>
              <a:rPr lang="zh-CN" altLang="en-US" sz="1200" dirty="0"/>
              <a:t>D. Linden and T. B. Reddy, Handbook of Batteries, 3rd Edition</a:t>
            </a:r>
            <a:r>
              <a:rPr lang="zh-CN" altLang="en-US" sz="1200" dirty="0" smtClean="0"/>
              <a:t>, McGraw</a:t>
            </a:r>
            <a:r>
              <a:rPr lang="zh-CN" altLang="en-US" sz="1200" dirty="0"/>
              <a:t>-Hill, New York, 2002</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5365" y="1217068"/>
            <a:ext cx="5389898" cy="3593265"/>
          </a:xfrm>
          <a:prstGeom prst="rect">
            <a:avLst/>
          </a:prstGeom>
          <a:ln>
            <a:noFill/>
          </a:ln>
          <a:effectLst>
            <a:softEdge rad="112500"/>
          </a:effectLst>
        </p:spPr>
      </p:pic>
    </p:spTree>
    <p:extLst>
      <p:ext uri="{BB962C8B-B14F-4D97-AF65-F5344CB8AC3E}">
        <p14:creationId xmlns:p14="http://schemas.microsoft.com/office/powerpoint/2010/main" val="154681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Advantages - </a:t>
            </a:r>
            <a:r>
              <a:rPr lang="en-US" altLang="zh-CN" dirty="0" smtClean="0"/>
              <a:t>storage and computation</a:t>
            </a:r>
            <a:endParaRPr lang="zh-CN" altLang="en-US" dirty="0"/>
          </a:p>
        </p:txBody>
      </p:sp>
      <p:sp>
        <p:nvSpPr>
          <p:cNvPr id="3" name="内容占位符 2"/>
          <p:cNvSpPr>
            <a:spLocks noGrp="1"/>
          </p:cNvSpPr>
          <p:nvPr>
            <p:ph idx="1"/>
          </p:nvPr>
        </p:nvSpPr>
        <p:spPr>
          <a:xfrm>
            <a:off x="457200" y="1200151"/>
            <a:ext cx="4114800" cy="3394472"/>
          </a:xfrm>
        </p:spPr>
        <p:txBody>
          <a:bodyPr/>
          <a:lstStyle/>
          <a:p>
            <a:r>
              <a:rPr lang="en-US" altLang="zh-CN" dirty="0" smtClean="0"/>
              <a:t>Amazon S3, iCloud, OneDrive, </a:t>
            </a:r>
            <a:r>
              <a:rPr lang="en-US" altLang="zh-CN" dirty="0" err="1" smtClean="0"/>
              <a:t>DropBox</a:t>
            </a:r>
            <a:r>
              <a:rPr lang="en-US" altLang="zh-CN" dirty="0" smtClean="0"/>
              <a:t>, Box, Google Drive, etc.</a:t>
            </a:r>
          </a:p>
          <a:p>
            <a:r>
              <a:rPr lang="en-US" altLang="zh-CN" dirty="0" smtClean="0"/>
              <a:t>Backup (reliability)</a:t>
            </a:r>
          </a:p>
          <a:p>
            <a:r>
              <a:rPr lang="en-US" altLang="zh-CN" dirty="0" smtClean="0"/>
              <a:t>Share among devices/user group</a:t>
            </a:r>
          </a:p>
          <a:p>
            <a:r>
              <a:rPr lang="en-US" altLang="zh-CN" dirty="0" smtClean="0"/>
              <a:t>E.g. Google photos</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2" y="1575508"/>
            <a:ext cx="3041287" cy="2643758"/>
          </a:xfrm>
          <a:prstGeom prst="rect">
            <a:avLst/>
          </a:prstGeom>
        </p:spPr>
      </p:pic>
    </p:spTree>
    <p:extLst>
      <p:ext uri="{BB962C8B-B14F-4D97-AF65-F5344CB8AC3E}">
        <p14:creationId xmlns:p14="http://schemas.microsoft.com/office/powerpoint/2010/main" val="2068925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Advantages - </a:t>
            </a:r>
            <a:r>
              <a:rPr lang="en-US" altLang="zh-CN" dirty="0" smtClean="0"/>
              <a:t>storage and computation</a:t>
            </a:r>
            <a:endParaRPr lang="zh-CN" altLang="en-US" dirty="0"/>
          </a:p>
        </p:txBody>
      </p:sp>
      <p:sp>
        <p:nvSpPr>
          <p:cNvPr id="3" name="内容占位符 2"/>
          <p:cNvSpPr>
            <a:spLocks noGrp="1"/>
          </p:cNvSpPr>
          <p:nvPr>
            <p:ph idx="1"/>
          </p:nvPr>
        </p:nvSpPr>
        <p:spPr>
          <a:xfrm>
            <a:off x="457200" y="1200151"/>
            <a:ext cx="4114800" cy="3394472"/>
          </a:xfrm>
        </p:spPr>
        <p:txBody>
          <a:bodyPr/>
          <a:lstStyle/>
          <a:p>
            <a:r>
              <a:rPr lang="en-US" altLang="zh-CN" dirty="0" smtClean="0"/>
              <a:t>Reduce runtime for intensive task</a:t>
            </a:r>
          </a:p>
          <a:p>
            <a:r>
              <a:rPr lang="en-US" altLang="zh-CN" dirty="0" smtClean="0"/>
              <a:t>A “counter-example”: </a:t>
            </a:r>
            <a:r>
              <a:rPr lang="en-US" altLang="zh-CN" dirty="0" err="1" smtClean="0"/>
              <a:t>HomeCourt</a:t>
            </a:r>
            <a:endParaRPr lang="en-US" altLang="zh-CN" dirty="0" smtClean="0"/>
          </a:p>
          <a:p>
            <a:r>
              <a:rPr lang="en-US" altLang="zh-CN" dirty="0" smtClean="0"/>
              <a:t>Cloud can provide a variety of services</a:t>
            </a:r>
          </a:p>
          <a:p>
            <a:r>
              <a:rPr lang="en-US" altLang="zh-CN" dirty="0" smtClean="0"/>
              <a:t>Combined with cloud storage, there are more possibilities.</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635646"/>
            <a:ext cx="4179942" cy="2303148"/>
          </a:xfrm>
          <a:prstGeom prst="rect">
            <a:avLst/>
          </a:prstGeom>
        </p:spPr>
      </p:pic>
    </p:spTree>
    <p:extLst>
      <p:ext uri="{BB962C8B-B14F-4D97-AF65-F5344CB8AC3E}">
        <p14:creationId xmlns:p14="http://schemas.microsoft.com/office/powerpoint/2010/main" val="441059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Advantages </a:t>
            </a:r>
            <a:r>
              <a:rPr lang="en-US" altLang="zh-CN" dirty="0" smtClean="0"/>
              <a:t>– reliability &amp; other</a:t>
            </a:r>
            <a:endParaRPr lang="zh-CN" altLang="en-US" dirty="0"/>
          </a:p>
        </p:txBody>
      </p:sp>
      <p:sp>
        <p:nvSpPr>
          <p:cNvPr id="3" name="内容占位符 2"/>
          <p:cNvSpPr>
            <a:spLocks noGrp="1"/>
          </p:cNvSpPr>
          <p:nvPr>
            <p:ph idx="1"/>
          </p:nvPr>
        </p:nvSpPr>
        <p:spPr/>
        <p:txBody>
          <a:bodyPr/>
          <a:lstStyle/>
          <a:p>
            <a:r>
              <a:rPr lang="en-US" altLang="zh-CN" dirty="0" smtClean="0"/>
              <a:t>Copyright protection – Apple music, Spotify, Amazon Music, </a:t>
            </a:r>
            <a:r>
              <a:rPr lang="en-US" altLang="zh-CN" dirty="0" err="1" smtClean="0"/>
              <a:t>QQMusic</a:t>
            </a:r>
            <a:endParaRPr lang="en-US" altLang="zh-CN" dirty="0" smtClean="0"/>
          </a:p>
          <a:p>
            <a:r>
              <a:rPr lang="en-US" altLang="zh-CN" dirty="0" smtClean="0"/>
              <a:t>Backup and redundancy – generally safer than local-only storage</a:t>
            </a:r>
          </a:p>
          <a:p>
            <a:r>
              <a:rPr lang="en-US" altLang="zh-CN" dirty="0" smtClean="0"/>
              <a:t>Accessibility</a:t>
            </a:r>
          </a:p>
          <a:p>
            <a:r>
              <a:rPr lang="en-US" altLang="zh-CN" dirty="0" smtClean="0"/>
              <a:t>Scalability</a:t>
            </a:r>
          </a:p>
          <a:p>
            <a:r>
              <a:rPr lang="en-US" altLang="zh-CN" dirty="0" smtClean="0"/>
              <a:t>Reusable SDK and easier APIs</a:t>
            </a:r>
          </a:p>
          <a:p>
            <a:r>
              <a:rPr lang="en-US" altLang="zh-CN" dirty="0" smtClean="0"/>
              <a:t>Deliver to multiple OSes</a:t>
            </a:r>
          </a:p>
          <a:p>
            <a:r>
              <a:rPr lang="en-US" altLang="zh-CN" dirty="0" smtClean="0"/>
              <a:t>*Environment friendly</a:t>
            </a:r>
            <a:endParaRPr lang="zh-CN" altLang="en-US" dirty="0"/>
          </a:p>
        </p:txBody>
      </p:sp>
    </p:spTree>
    <p:extLst>
      <p:ext uri="{BB962C8B-B14F-4D97-AF65-F5344CB8AC3E}">
        <p14:creationId xmlns:p14="http://schemas.microsoft.com/office/powerpoint/2010/main" val="4057479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Issues</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2211" y="1108594"/>
            <a:ext cx="5779578" cy="3719805"/>
          </a:xfrm>
        </p:spPr>
      </p:pic>
      <p:sp>
        <p:nvSpPr>
          <p:cNvPr id="5" name="矩形 4"/>
          <p:cNvSpPr/>
          <p:nvPr/>
        </p:nvSpPr>
        <p:spPr>
          <a:xfrm>
            <a:off x="2483768" y="4805182"/>
            <a:ext cx="4373313" cy="215444"/>
          </a:xfrm>
          <a:prstGeom prst="rect">
            <a:avLst/>
          </a:prstGeom>
        </p:spPr>
        <p:txBody>
          <a:bodyPr wrap="none">
            <a:spAutoFit/>
          </a:bodyPr>
          <a:lstStyle/>
          <a:p>
            <a:r>
              <a:rPr lang="en-US" altLang="zh-CN" sz="800" dirty="0">
                <a:latin typeface="+mj-lt"/>
              </a:rPr>
              <a:t>A taxonomy of issues in mobile cloud computing</a:t>
            </a:r>
            <a:r>
              <a:rPr lang="en-US" altLang="zh-CN" sz="800" dirty="0" smtClean="0">
                <a:latin typeface="+mj-lt"/>
              </a:rPr>
              <a:t>. </a:t>
            </a:r>
            <a:r>
              <a:rPr lang="en-US" altLang="zh-CN" sz="800" dirty="0">
                <a:latin typeface="+mj-lt"/>
              </a:rPr>
              <a:t>– adapted from </a:t>
            </a:r>
            <a:r>
              <a:rPr lang="en-US" altLang="zh-CN" sz="800" i="1" dirty="0">
                <a:latin typeface="+mj-lt"/>
              </a:rPr>
              <a:t>Mobile Cloud Computing: A survey</a:t>
            </a:r>
            <a:endParaRPr lang="zh-CN" altLang="en-US" i="1" dirty="0">
              <a:latin typeface="+mj-lt"/>
            </a:endParaRPr>
          </a:p>
        </p:txBody>
      </p:sp>
      <p:sp>
        <p:nvSpPr>
          <p:cNvPr id="6" name="椭圆 5"/>
          <p:cNvSpPr/>
          <p:nvPr/>
        </p:nvSpPr>
        <p:spPr>
          <a:xfrm>
            <a:off x="4499992" y="2915305"/>
            <a:ext cx="1080120" cy="133144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椭圆 6"/>
          <p:cNvSpPr/>
          <p:nvPr/>
        </p:nvSpPr>
        <p:spPr>
          <a:xfrm>
            <a:off x="1619672" y="2427734"/>
            <a:ext cx="1080120" cy="61253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线形标注 1 8"/>
          <p:cNvSpPr/>
          <p:nvPr/>
        </p:nvSpPr>
        <p:spPr>
          <a:xfrm>
            <a:off x="7812360" y="2600386"/>
            <a:ext cx="998643" cy="629838"/>
          </a:xfrm>
          <a:prstGeom prst="borderCallout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Mobile CDN</a:t>
            </a:r>
            <a:endParaRPr lang="zh-CN" altLang="en-US" dirty="0"/>
          </a:p>
        </p:txBody>
      </p:sp>
    </p:spTree>
    <p:extLst>
      <p:ext uri="{BB962C8B-B14F-4D97-AF65-F5344CB8AC3E}">
        <p14:creationId xmlns:p14="http://schemas.microsoft.com/office/powerpoint/2010/main" val="77061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en-US" altLang="zh-CN" dirty="0" smtClean="0"/>
              <a:t>Issues – network</a:t>
            </a:r>
            <a:endParaRPr lang="zh-CN" altLang="en-US" dirty="0"/>
          </a:p>
        </p:txBody>
      </p:sp>
      <p:sp>
        <p:nvSpPr>
          <p:cNvPr id="3" name="内容占位符 2"/>
          <p:cNvSpPr>
            <a:spLocks noGrp="1"/>
          </p:cNvSpPr>
          <p:nvPr>
            <p:ph idx="1"/>
          </p:nvPr>
        </p:nvSpPr>
        <p:spPr/>
        <p:txBody>
          <a:bodyPr/>
          <a:lstStyle/>
          <a:p>
            <a:r>
              <a:rPr lang="en-US" altLang="zh-CN" dirty="0" smtClean="0"/>
              <a:t>Connectivity</a:t>
            </a:r>
          </a:p>
          <a:p>
            <a:r>
              <a:rPr lang="en-US" altLang="zh-CN" dirty="0" smtClean="0"/>
              <a:t>Availability</a:t>
            </a:r>
          </a:p>
          <a:p>
            <a:r>
              <a:rPr lang="en-US" altLang="zh-CN" dirty="0" smtClean="0"/>
              <a:t>Bandwidth</a:t>
            </a:r>
          </a:p>
          <a:p>
            <a:r>
              <a:rPr lang="en-US" altLang="zh-CN" dirty="0" smtClean="0"/>
              <a:t>Fallbacks for offline devices – how to deal with data consistency</a:t>
            </a:r>
          </a:p>
          <a:p>
            <a:r>
              <a:rPr lang="en-US" altLang="zh-CN" dirty="0" smtClean="0"/>
              <a:t>Maintaining channels consume power when signal is weak</a:t>
            </a:r>
          </a:p>
          <a:p>
            <a:r>
              <a:rPr lang="en-US" altLang="zh-CN" dirty="0" smtClean="0"/>
              <a:t>Solution - Different protocols for various scenarios – </a:t>
            </a:r>
            <a:r>
              <a:rPr lang="en-US" altLang="zh-CN" dirty="0" err="1" smtClean="0"/>
              <a:t>WiFi</a:t>
            </a:r>
            <a:r>
              <a:rPr lang="en-US" altLang="zh-CN" dirty="0" smtClean="0"/>
              <a:t>, Bluetooth, LTE, etc.</a:t>
            </a:r>
          </a:p>
          <a:p>
            <a:r>
              <a:rPr lang="en-US" altLang="zh-CN" dirty="0" smtClean="0"/>
              <a:t>Newly proposed network models</a:t>
            </a:r>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815462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en-US" altLang="zh-CN" dirty="0" smtClean="0"/>
              <a:t>Issues – computing offloading</a:t>
            </a:r>
            <a:endParaRPr lang="zh-CN" altLang="en-US" dirty="0"/>
          </a:p>
        </p:txBody>
      </p:sp>
      <p:sp>
        <p:nvSpPr>
          <p:cNvPr id="3" name="内容占位符 2"/>
          <p:cNvSpPr>
            <a:spLocks noGrp="1"/>
          </p:cNvSpPr>
          <p:nvPr>
            <p:ph idx="1"/>
          </p:nvPr>
        </p:nvSpPr>
        <p:spPr/>
        <p:txBody>
          <a:bodyPr/>
          <a:lstStyle/>
          <a:p>
            <a:r>
              <a:rPr lang="en-US" altLang="zh-CN" dirty="0"/>
              <a:t>O</a:t>
            </a:r>
            <a:r>
              <a:rPr lang="en-US" altLang="zh-CN" dirty="0" smtClean="0"/>
              <a:t>ffloading </a:t>
            </a:r>
            <a:r>
              <a:rPr lang="en-US" altLang="zh-CN" dirty="0"/>
              <a:t>is one of the main </a:t>
            </a:r>
            <a:r>
              <a:rPr lang="en-US" altLang="zh-CN" dirty="0" smtClean="0"/>
              <a:t>features of </a:t>
            </a:r>
            <a:r>
              <a:rPr lang="en-US" altLang="zh-CN" dirty="0"/>
              <a:t>MCC to improve the battery lifetime for </a:t>
            </a:r>
            <a:r>
              <a:rPr lang="en-US" altLang="zh-CN" dirty="0" smtClean="0"/>
              <a:t>the mobile </a:t>
            </a:r>
            <a:r>
              <a:rPr lang="en-US" altLang="zh-CN" dirty="0"/>
              <a:t>devices and to increase the </a:t>
            </a:r>
            <a:r>
              <a:rPr lang="en-US" altLang="zh-CN" dirty="0" smtClean="0"/>
              <a:t>performance of applications.</a:t>
            </a:r>
          </a:p>
          <a:p>
            <a:r>
              <a:rPr lang="en-US" altLang="zh-CN" dirty="0" smtClean="0"/>
              <a:t>How to determine whether offload or not?</a:t>
            </a:r>
          </a:p>
          <a:p>
            <a:pPr lvl="1"/>
            <a:r>
              <a:rPr lang="en-US" altLang="zh-CN" dirty="0"/>
              <a:t>Energy trade-off </a:t>
            </a:r>
            <a:r>
              <a:rPr lang="en-US" altLang="zh-CN" dirty="0" smtClean="0"/>
              <a:t>analysis</a:t>
            </a:r>
          </a:p>
          <a:p>
            <a:pPr lvl="1"/>
            <a:r>
              <a:rPr lang="en-US" altLang="zh-CN" dirty="0" smtClean="0"/>
              <a:t>Cost analysis</a:t>
            </a:r>
          </a:p>
          <a:p>
            <a:pPr lvl="1"/>
            <a:r>
              <a:rPr lang="en-US" altLang="zh-CN" dirty="0" smtClean="0"/>
              <a:t>Algorithmic estimation – minimize a certain metric</a:t>
            </a:r>
          </a:p>
          <a:p>
            <a:pPr lvl="1"/>
            <a:r>
              <a:rPr lang="en-US" altLang="zh-CN" dirty="0" smtClean="0"/>
              <a:t>Difficulty level to program</a:t>
            </a:r>
          </a:p>
          <a:p>
            <a:pPr lvl="1"/>
            <a:r>
              <a:rPr lang="en-US" altLang="zh-CN" dirty="0" smtClean="0"/>
              <a:t>…</a:t>
            </a:r>
          </a:p>
          <a:p>
            <a:r>
              <a:rPr lang="en-US" altLang="zh-CN" dirty="0" smtClean="0"/>
              <a:t>Examples: </a:t>
            </a:r>
            <a:r>
              <a:rPr lang="en-US" altLang="zh-CN" dirty="0" err="1" smtClean="0"/>
              <a:t>HomeCourt</a:t>
            </a:r>
            <a:r>
              <a:rPr lang="en-US" altLang="zh-CN" dirty="0" smtClean="0"/>
              <a:t>, </a:t>
            </a:r>
            <a:r>
              <a:rPr lang="en-US" altLang="zh-CN" dirty="0" err="1" smtClean="0"/>
              <a:t>Omnimoji</a:t>
            </a:r>
            <a:r>
              <a:rPr lang="en-US" altLang="zh-CN" dirty="0" smtClean="0"/>
              <a:t>, Siri</a:t>
            </a:r>
          </a:p>
          <a:p>
            <a:r>
              <a:rPr lang="en-US" altLang="zh-CN" dirty="0" smtClean="0"/>
              <a:t>“Mobile Thin Client” – Chromebook, most web-based apps, game streaming, WeChat </a:t>
            </a:r>
            <a:r>
              <a:rPr lang="en-US" altLang="zh-CN" dirty="0" err="1" smtClean="0"/>
              <a:t>miniprogram</a:t>
            </a:r>
            <a:endParaRPr lang="en-US" altLang="zh-CN" dirty="0" smtClean="0"/>
          </a:p>
        </p:txBody>
      </p:sp>
    </p:spTree>
    <p:extLst>
      <p:ext uri="{BB962C8B-B14F-4D97-AF65-F5344CB8AC3E}">
        <p14:creationId xmlns:p14="http://schemas.microsoft.com/office/powerpoint/2010/main" val="1181784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en-US" altLang="zh-CN" dirty="0" smtClean="0"/>
              <a:t>Issues – privacy and security</a:t>
            </a:r>
            <a:endParaRPr lang="zh-CN" altLang="en-US" dirty="0"/>
          </a:p>
        </p:txBody>
      </p:sp>
      <p:sp>
        <p:nvSpPr>
          <p:cNvPr id="3" name="内容占位符 2"/>
          <p:cNvSpPr>
            <a:spLocks noGrp="1"/>
          </p:cNvSpPr>
          <p:nvPr>
            <p:ph idx="1"/>
          </p:nvPr>
        </p:nvSpPr>
        <p:spPr>
          <a:xfrm>
            <a:off x="457200" y="1200151"/>
            <a:ext cx="4690864" cy="3394472"/>
          </a:xfrm>
        </p:spPr>
        <p:txBody>
          <a:bodyPr/>
          <a:lstStyle/>
          <a:p>
            <a:r>
              <a:rPr lang="en-US" altLang="zh-CN" dirty="0" smtClean="0"/>
              <a:t>Mobile devices are easier to lose</a:t>
            </a:r>
          </a:p>
          <a:p>
            <a:r>
              <a:rPr lang="en-US" altLang="zh-CN" dirty="0" smtClean="0"/>
              <a:t>Security mechanisms are not as good as desktop tools</a:t>
            </a:r>
          </a:p>
          <a:p>
            <a:r>
              <a:rPr lang="en-US" altLang="zh-CN" dirty="0" smtClean="0"/>
              <a:t>Indeed, mobile device provide handy authorization methods with bio-sensors</a:t>
            </a:r>
          </a:p>
          <a:p>
            <a:r>
              <a:rPr lang="en-US" altLang="zh-CN" dirty="0" smtClean="0"/>
              <a:t>GPS/Location based tracking</a:t>
            </a:r>
          </a:p>
          <a:p>
            <a:r>
              <a:rPr lang="en-US" altLang="zh-CN" dirty="0" smtClean="0"/>
              <a:t>Camera peeking</a:t>
            </a:r>
          </a:p>
          <a:p>
            <a:r>
              <a:rPr lang="en-US" altLang="zh-CN" dirty="0" smtClean="0"/>
              <a:t>More vague area - </a:t>
            </a:r>
            <a:r>
              <a:rPr lang="en-US" altLang="zh-CN" dirty="0"/>
              <a:t>Recommender </a:t>
            </a:r>
            <a:r>
              <a:rPr lang="en-US" altLang="zh-CN" dirty="0" smtClean="0"/>
              <a:t>System</a:t>
            </a:r>
          </a:p>
          <a:p>
            <a:r>
              <a:rPr lang="en-US" altLang="zh-CN" dirty="0" smtClean="0"/>
              <a:t>GDPR, encryption, etc.</a:t>
            </a:r>
          </a:p>
          <a:p>
            <a:r>
              <a:rPr lang="en-US" altLang="zh-CN" dirty="0" smtClean="0"/>
              <a:t>A short live demo</a:t>
            </a: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0671" r="21907"/>
          <a:stretch/>
        </p:blipFill>
        <p:spPr>
          <a:xfrm>
            <a:off x="5796136" y="1557137"/>
            <a:ext cx="2736304" cy="26804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5524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en-US" altLang="zh-CN" dirty="0" smtClean="0">
                <a:latin typeface="Times New Roman" panose="02020603050405020304" pitchFamily="18" charset="0"/>
                <a:cs typeface="Times New Roman" panose="02020603050405020304" pitchFamily="18" charset="0"/>
              </a:rPr>
              <a:t> Issues - Live </a:t>
            </a:r>
            <a:r>
              <a:rPr lang="en-US" altLang="zh-CN" dirty="0" smtClean="0">
                <a:latin typeface="Times New Roman" panose="02020603050405020304" pitchFamily="18" charset="0"/>
                <a:cs typeface="Times New Roman" panose="02020603050405020304" pitchFamily="18" charset="0"/>
              </a:rPr>
              <a:t>Demo</a:t>
            </a:r>
            <a:endParaRPr lang="zh-CN" altLang="en-US" dirty="0"/>
          </a:p>
        </p:txBody>
      </p:sp>
      <p:sp>
        <p:nvSpPr>
          <p:cNvPr id="3" name="内容占位符 2"/>
          <p:cNvSpPr>
            <a:spLocks noGrp="1"/>
          </p:cNvSpPr>
          <p:nvPr>
            <p:ph idx="1"/>
          </p:nvPr>
        </p:nvSpPr>
        <p:spPr>
          <a:xfrm>
            <a:off x="4860032" y="895097"/>
            <a:ext cx="3456384" cy="3394472"/>
          </a:xfrm>
        </p:spPr>
        <p:txBody>
          <a:bodyPr anchor="ctr"/>
          <a:lstStyle/>
          <a:p>
            <a:r>
              <a:rPr lang="en-US" altLang="zh-CN" sz="2800" b="1" dirty="0">
                <a:ln>
                  <a:solidFill>
                    <a:schemeClr val="tx2">
                      <a:lumMod val="50000"/>
                    </a:schemeClr>
                  </a:solidFill>
                </a:ln>
                <a:solidFill>
                  <a:schemeClr val="accent6">
                    <a:lumMod val="50000"/>
                  </a:schemeClr>
                </a:solidFill>
                <a:latin typeface="Georgia" panose="02040502050405020303" pitchFamily="18" charset="0"/>
              </a:rPr>
              <a:t>Let’s do it </a:t>
            </a:r>
          </a:p>
          <a:p>
            <a:pPr marL="0" indent="0">
              <a:buNone/>
            </a:pPr>
            <a:r>
              <a:rPr lang="en-US" altLang="zh-CN" sz="2800" b="1" dirty="0">
                <a:ln>
                  <a:solidFill>
                    <a:schemeClr val="tx2">
                      <a:lumMod val="50000"/>
                    </a:schemeClr>
                  </a:solidFill>
                </a:ln>
                <a:solidFill>
                  <a:schemeClr val="accent6">
                    <a:lumMod val="50000"/>
                  </a:schemeClr>
                </a:solidFill>
                <a:latin typeface="Georgia" panose="02040502050405020303" pitchFamily="18" charset="0"/>
              </a:rPr>
              <a:t>   in Apple style…</a:t>
            </a:r>
          </a:p>
        </p:txBody>
      </p:sp>
      <p:pic>
        <p:nvPicPr>
          <p:cNvPr id="3074" name="Picture 2" descr="Image result for steve jobs demo iphone">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419623"/>
            <a:ext cx="3127227" cy="234542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9821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899592" y="473343"/>
            <a:ext cx="7224005" cy="1374537"/>
            <a:chOff x="0" y="3429011"/>
            <a:chExt cx="9144000" cy="2520834"/>
          </a:xfrm>
          <a:scene3d>
            <a:camera prst="orthographicFront">
              <a:rot lat="0" lon="0" rev="0"/>
            </a:camera>
            <a:lightRig rig="glow" dir="t">
              <a:rot lat="0" lon="0" rev="14100000"/>
            </a:lightRig>
          </a:scene3d>
        </p:grpSpPr>
        <p:sp>
          <p:nvSpPr>
            <p:cNvPr id="3" name="对角圆角矩形 2"/>
            <p:cNvSpPr/>
            <p:nvPr/>
          </p:nvSpPr>
          <p:spPr>
            <a:xfrm>
              <a:off x="0" y="3429011"/>
              <a:ext cx="9144000" cy="2520834"/>
            </a:xfrm>
            <a:prstGeom prst="round2DiagRect">
              <a:avLst/>
            </a:prstGeom>
            <a:solidFill>
              <a:schemeClr val="accent1">
                <a:lumMod val="40000"/>
                <a:lumOff val="60000"/>
              </a:schemeClr>
            </a:solidFill>
            <a:ln>
              <a:solidFill>
                <a:schemeClr val="tx2">
                  <a:lumMod val="40000"/>
                  <a:lumOff val="60000"/>
                </a:schemeClr>
              </a:solidFill>
            </a:ln>
            <a:effectLst/>
            <a:sp3d prstMaterial="softEdge">
              <a:bevelT w="127000" prst="artDeco"/>
            </a:sp3d>
          </p:spPr>
          <p:style>
            <a:lnRef idx="2">
              <a:scrgbClr r="0" g="0" b="0"/>
            </a:lnRef>
            <a:fillRef idx="1">
              <a:scrgbClr r="0" g="0" b="0"/>
            </a:fillRef>
            <a:effectRef idx="0">
              <a:scrgbClr r="0" g="0" b="0"/>
            </a:effectRef>
            <a:fontRef idx="minor">
              <a:schemeClr val="lt1"/>
            </a:fontRef>
          </p:style>
        </p:sp>
        <p:sp>
          <p:nvSpPr>
            <p:cNvPr id="4" name="对角圆角矩形 4"/>
            <p:cNvSpPr/>
            <p:nvPr/>
          </p:nvSpPr>
          <p:spPr>
            <a:xfrm>
              <a:off x="123057" y="3552068"/>
              <a:ext cx="8897886" cy="227472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5731" tIns="125731" rIns="125731" bIns="125731" numCol="1" spcCol="1270" anchor="ctr" anchorCtr="0">
              <a:noAutofit/>
            </a:bodyPr>
            <a:lstStyle/>
            <a:p>
              <a:pPr defTabSz="1466814">
                <a:lnSpc>
                  <a:spcPct val="90000"/>
                </a:lnSpc>
                <a:spcAft>
                  <a:spcPct val="35000"/>
                </a:spcAft>
              </a:pPr>
              <a:endParaRPr lang="en-US" altLang="zh-CN" sz="2700" b="1" dirty="0">
                <a:solidFill>
                  <a:srgbClr val="C00000"/>
                </a:solidFill>
                <a:effectLst>
                  <a:outerShdw blurRad="38100" dist="38100" dir="2700000" algn="tl">
                    <a:srgbClr val="000000">
                      <a:alpha val="43137"/>
                    </a:srgbClr>
                  </a:outerShdw>
                </a:effectLst>
              </a:endParaRPr>
            </a:p>
            <a:p>
              <a:pPr algn="r" defTabSz="1466814">
                <a:lnSpc>
                  <a:spcPct val="90000"/>
                </a:lnSpc>
                <a:spcAft>
                  <a:spcPct val="35000"/>
                </a:spcAft>
              </a:pPr>
              <a:r>
                <a:rPr lang="en-US" altLang="zh-CN" i="1" dirty="0">
                  <a:solidFill>
                    <a:srgbClr val="00B0F0"/>
                  </a:solidFill>
                  <a:effectLst>
                    <a:outerShdw blurRad="38100" dist="38100" dir="2700000" algn="tl">
                      <a:srgbClr val="000000">
                        <a:alpha val="43137"/>
                      </a:srgbClr>
                    </a:outerShdw>
                  </a:effectLst>
                </a:rPr>
                <a:t>- The fundamental infrastructure for mobile devices</a:t>
              </a:r>
              <a:endParaRPr lang="zh-CN" altLang="en-US" i="1" dirty="0">
                <a:solidFill>
                  <a:srgbClr val="00B0F0"/>
                </a:solidFill>
                <a:ea typeface="黑体" panose="02010600030101010101" pitchFamily="2" charset="-122"/>
              </a:endParaRPr>
            </a:p>
          </p:txBody>
        </p:sp>
      </p:grpSp>
      <p:sp>
        <p:nvSpPr>
          <p:cNvPr id="9" name="TextBox 8"/>
          <p:cNvSpPr txBox="1"/>
          <p:nvPr/>
        </p:nvSpPr>
        <p:spPr>
          <a:xfrm>
            <a:off x="2587647" y="4440177"/>
            <a:ext cx="3991908" cy="323165"/>
          </a:xfrm>
          <a:prstGeom prst="rect">
            <a:avLst/>
          </a:prstGeom>
          <a:noFill/>
        </p:spPr>
        <p:txBody>
          <a:bodyPr wrap="square" rtlCol="0">
            <a:spAutoFit/>
          </a:bodyPr>
          <a:lstStyle/>
          <a:p>
            <a:pPr algn="ctr"/>
            <a:r>
              <a:rPr lang="en-US" altLang="zh-CN" sz="1500" dirty="0">
                <a:effectLst>
                  <a:outerShdw blurRad="38100" dist="38100" dir="2700000" algn="tl">
                    <a:srgbClr val="000000">
                      <a:alpha val="43137"/>
                    </a:srgbClr>
                  </a:outerShdw>
                </a:effectLst>
                <a:latin typeface="Georgia" panose="02040502050405020303" pitchFamily="18" charset="0"/>
                <a:ea typeface="华文中宋" pitchFamily="2" charset="-122"/>
              </a:rPr>
              <a:t>Ting Chen - 190408</a:t>
            </a:r>
            <a:endParaRPr lang="zh-CN" altLang="en-US" sz="1500" dirty="0">
              <a:effectLst>
                <a:outerShdw blurRad="38100" dist="38100" dir="2700000" algn="tl">
                  <a:srgbClr val="000000">
                    <a:alpha val="43137"/>
                  </a:srgbClr>
                </a:outerShdw>
              </a:effectLst>
              <a:latin typeface="Georgia" panose="02040502050405020303" pitchFamily="18" charset="0"/>
              <a:ea typeface="华文中宋" pitchFamily="2" charset="-122"/>
            </a:endParaRPr>
          </a:p>
        </p:txBody>
      </p:sp>
      <p:sp>
        <p:nvSpPr>
          <p:cNvPr id="5" name="矩形 4"/>
          <p:cNvSpPr/>
          <p:nvPr/>
        </p:nvSpPr>
        <p:spPr>
          <a:xfrm>
            <a:off x="989812" y="540442"/>
            <a:ext cx="4692310" cy="584775"/>
          </a:xfrm>
          <a:prstGeom prst="rect">
            <a:avLst/>
          </a:prstGeom>
          <a:noFill/>
        </p:spPr>
        <p:txBody>
          <a:bodyPr wrap="none" lIns="91440" tIns="45720" rIns="91440" bIns="45720">
            <a:spAutoFit/>
          </a:bodyPr>
          <a:lstStyle/>
          <a:p>
            <a:pPr algn="ctr"/>
            <a:r>
              <a:rPr lang="en-US" altLang="zh-CN" sz="3200" dirty="0">
                <a:ln w="22225">
                  <a:solidFill>
                    <a:srgbClr val="002060"/>
                  </a:solidFill>
                  <a:prstDash val="solid"/>
                </a:ln>
                <a:solidFill>
                  <a:schemeClr val="tx2">
                    <a:lumMod val="60000"/>
                    <a:lumOff val="40000"/>
                  </a:schemeClr>
                </a:solidFill>
                <a:latin typeface="Comic Sans MS" panose="030F0702030302020204" pitchFamily="66" charset="0"/>
                <a:ea typeface="华文中宋" pitchFamily="2" charset="-122"/>
              </a:rPr>
              <a:t>Mobile Cloud </a:t>
            </a:r>
            <a:r>
              <a:rPr lang="en-US" altLang="zh-CN" sz="3200" dirty="0" smtClean="0">
                <a:ln w="22225">
                  <a:solidFill>
                    <a:srgbClr val="002060"/>
                  </a:solidFill>
                  <a:prstDash val="solid"/>
                </a:ln>
                <a:solidFill>
                  <a:schemeClr val="tx2">
                    <a:lumMod val="60000"/>
                    <a:lumOff val="40000"/>
                  </a:schemeClr>
                </a:solidFill>
                <a:latin typeface="Comic Sans MS" panose="030F0702030302020204" pitchFamily="66" charset="0"/>
                <a:ea typeface="华文中宋" pitchFamily="2" charset="-122"/>
              </a:rPr>
              <a:t>Computing</a:t>
            </a:r>
            <a:endParaRPr lang="en-US" altLang="zh-CN" sz="3200" dirty="0">
              <a:ln w="22225">
                <a:solidFill>
                  <a:srgbClr val="002060"/>
                </a:solidFill>
                <a:prstDash val="solid"/>
              </a:ln>
              <a:solidFill>
                <a:schemeClr val="tx2">
                  <a:lumMod val="60000"/>
                  <a:lumOff val="40000"/>
                </a:schemeClr>
              </a:solidFill>
              <a:latin typeface="Comic Sans MS" panose="030F0702030302020204" pitchFamily="66" charset="0"/>
              <a:ea typeface="华文中宋" pitchFamily="2" charset="-122"/>
            </a:endParaRPr>
          </a:p>
        </p:txBody>
      </p:sp>
      <p:pic>
        <p:nvPicPr>
          <p:cNvPr id="3074" name="Picture 2" descr="Image result for mobile 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417" y="1900748"/>
            <a:ext cx="3312368" cy="24865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3764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Enabling technologies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smtClean="0"/>
              <a:t>Network and communication – 2G/3G/4G, </a:t>
            </a:r>
            <a:r>
              <a:rPr lang="en-US" altLang="zh-CN" dirty="0" err="1" smtClean="0"/>
              <a:t>WiFi</a:t>
            </a:r>
            <a:r>
              <a:rPr lang="en-US" altLang="zh-CN" dirty="0" smtClean="0"/>
              <a:t>, coding scheme, </a:t>
            </a:r>
            <a:r>
              <a:rPr lang="en-US" altLang="zh-CN" dirty="0" err="1" smtClean="0"/>
              <a:t>atenna</a:t>
            </a:r>
            <a:endParaRPr lang="en-US" altLang="zh-CN" dirty="0"/>
          </a:p>
          <a:p>
            <a:r>
              <a:rPr lang="en-US" altLang="zh-CN" dirty="0" smtClean="0"/>
              <a:t>Sensors – GPS, gyroscope, camera, fingerprint, microphone, NFC</a:t>
            </a:r>
          </a:p>
          <a:p>
            <a:r>
              <a:rPr lang="en-US" altLang="zh-CN" dirty="0" smtClean="0"/>
              <a:t>Other hardware</a:t>
            </a:r>
          </a:p>
          <a:p>
            <a:r>
              <a:rPr lang="en-US" altLang="zh-CN" dirty="0" smtClean="0"/>
              <a:t>For cloud computing</a:t>
            </a:r>
          </a:p>
          <a:p>
            <a:pPr lvl="1"/>
            <a:r>
              <a:rPr lang="en-US" altLang="zh-CN" dirty="0" smtClean="0"/>
              <a:t>Virtualization</a:t>
            </a:r>
          </a:p>
          <a:p>
            <a:pPr lvl="1"/>
            <a:r>
              <a:rPr lang="en-US" altLang="zh-CN" dirty="0"/>
              <a:t>D</a:t>
            </a:r>
            <a:r>
              <a:rPr lang="en-US" altLang="zh-CN" dirty="0" smtClean="0"/>
              <a:t>istributed computing</a:t>
            </a:r>
          </a:p>
          <a:p>
            <a:pPr lvl="1"/>
            <a:r>
              <a:rPr lang="en-US" altLang="zh-CN" dirty="0" smtClean="0"/>
              <a:t>Data center</a:t>
            </a:r>
          </a:p>
          <a:p>
            <a:pPr lvl="1"/>
            <a:r>
              <a:rPr lang="en-US" altLang="zh-CN" dirty="0" smtClean="0"/>
              <a:t>Services</a:t>
            </a:r>
          </a:p>
          <a:p>
            <a:pPr lvl="1"/>
            <a:r>
              <a:rPr lang="en-US" altLang="zh-CN" dirty="0" smtClean="0"/>
              <a:t>CDN</a:t>
            </a:r>
          </a:p>
          <a:p>
            <a:pPr lvl="1"/>
            <a:r>
              <a:rPr lang="en-US" altLang="zh-CN" dirty="0" smtClean="0"/>
              <a:t>…</a:t>
            </a:r>
          </a:p>
          <a:p>
            <a:r>
              <a:rPr lang="en-US" altLang="zh-CN" dirty="0" smtClean="0"/>
              <a:t>*Cloudlet – Prof. </a:t>
            </a:r>
            <a:r>
              <a:rPr lang="en-US" altLang="zh-CN" dirty="0" err="1"/>
              <a:t>Mahadev</a:t>
            </a:r>
            <a:r>
              <a:rPr lang="en-US" altLang="zh-CN" dirty="0"/>
              <a:t> </a:t>
            </a:r>
            <a:r>
              <a:rPr lang="en-US" altLang="zh-CN" dirty="0" err="1"/>
              <a:t>Satyanarayanan</a:t>
            </a:r>
            <a:r>
              <a:rPr lang="en-US" altLang="zh-CN" dirty="0"/>
              <a:t> </a:t>
            </a:r>
            <a:endParaRPr lang="en-US" altLang="zh-CN" dirty="0" smtClean="0"/>
          </a:p>
        </p:txBody>
      </p:sp>
      <p:sp>
        <p:nvSpPr>
          <p:cNvPr id="5" name="矩形 4"/>
          <p:cNvSpPr/>
          <p:nvPr/>
        </p:nvSpPr>
        <p:spPr>
          <a:xfrm>
            <a:off x="7020272" y="4317624"/>
            <a:ext cx="1747658" cy="276999"/>
          </a:xfrm>
          <a:prstGeom prst="rect">
            <a:avLst/>
          </a:prstGeom>
        </p:spPr>
        <p:txBody>
          <a:bodyPr wrap="none">
            <a:spAutoFit/>
          </a:bodyPr>
          <a:lstStyle/>
          <a:p>
            <a:r>
              <a:rPr lang="zh-CN" altLang="en-US" sz="1200" dirty="0"/>
              <a:t>http://elijah.cs.cmu.edu/</a:t>
            </a:r>
          </a:p>
        </p:txBody>
      </p:sp>
    </p:spTree>
    <p:extLst>
      <p:ext uri="{BB962C8B-B14F-4D97-AF65-F5344CB8AC3E}">
        <p14:creationId xmlns:p14="http://schemas.microsoft.com/office/powerpoint/2010/main" val="271077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Enabling technologies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smtClean="0"/>
              <a:t>Software</a:t>
            </a:r>
          </a:p>
          <a:p>
            <a:pPr lvl="1"/>
            <a:r>
              <a:rPr lang="en-US" altLang="zh-CN" dirty="0" smtClean="0"/>
              <a:t>OS – iOS, Android, BlackBerry RIM, Symbian, Windows, OS X, etc.</a:t>
            </a:r>
          </a:p>
          <a:p>
            <a:pPr lvl="1"/>
            <a:r>
              <a:rPr lang="en-US" altLang="zh-CN" dirty="0" err="1" smtClean="0"/>
              <a:t>AppStore</a:t>
            </a:r>
            <a:r>
              <a:rPr lang="en-US" altLang="zh-CN" dirty="0" smtClean="0"/>
              <a:t> – bring package control to people</a:t>
            </a:r>
          </a:p>
          <a:p>
            <a:pPr lvl="1"/>
            <a:r>
              <a:rPr lang="en-US" altLang="zh-CN" dirty="0"/>
              <a:t>Web – HTML5/CSS3, </a:t>
            </a:r>
            <a:r>
              <a:rPr lang="en-US" altLang="zh-CN" dirty="0" smtClean="0"/>
              <a:t>front-end, web API, REST</a:t>
            </a:r>
          </a:p>
          <a:p>
            <a:pPr lvl="1"/>
            <a:r>
              <a:rPr lang="en-US" altLang="zh-CN" dirty="0" smtClean="0"/>
              <a:t>Smarter power control</a:t>
            </a:r>
          </a:p>
          <a:p>
            <a:pPr lvl="1"/>
            <a:r>
              <a:rPr lang="en-US" altLang="zh-CN" dirty="0" smtClean="0"/>
              <a:t>Encryption algorithms</a:t>
            </a:r>
          </a:p>
          <a:p>
            <a:pPr lvl="1"/>
            <a:r>
              <a:rPr lang="en-US" altLang="zh-CN" dirty="0" smtClean="0"/>
              <a:t>Compression/encoding algorithms</a:t>
            </a:r>
          </a:p>
          <a:p>
            <a:pPr lvl="1"/>
            <a:r>
              <a:rPr lang="en-US" altLang="zh-CN" dirty="0" smtClean="0"/>
              <a:t>Many more!</a:t>
            </a:r>
          </a:p>
        </p:txBody>
      </p:sp>
    </p:spTree>
    <p:extLst>
      <p:ext uri="{BB962C8B-B14F-4D97-AF65-F5344CB8AC3E}">
        <p14:creationId xmlns:p14="http://schemas.microsoft.com/office/powerpoint/2010/main" val="2540343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Applications</a:t>
            </a:r>
            <a:endParaRPr lang="zh-CN" altLang="en-US" dirty="0"/>
          </a:p>
        </p:txBody>
      </p:sp>
      <p:sp>
        <p:nvSpPr>
          <p:cNvPr id="3" name="内容占位符 2"/>
          <p:cNvSpPr>
            <a:spLocks noGrp="1"/>
          </p:cNvSpPr>
          <p:nvPr>
            <p:ph idx="1"/>
          </p:nvPr>
        </p:nvSpPr>
        <p:spPr/>
        <p:txBody>
          <a:bodyPr/>
          <a:lstStyle/>
          <a:p>
            <a:r>
              <a:rPr lang="en-US" altLang="zh-CN" dirty="0"/>
              <a:t>Mobile </a:t>
            </a:r>
            <a:r>
              <a:rPr lang="en-US" altLang="zh-CN" dirty="0" smtClean="0"/>
              <a:t>commerce</a:t>
            </a:r>
          </a:p>
          <a:p>
            <a:pPr lvl="1"/>
            <a:r>
              <a:rPr lang="en-US" altLang="zh-CN" dirty="0" err="1" smtClean="0"/>
              <a:t>Alipay</a:t>
            </a:r>
            <a:r>
              <a:rPr lang="en-US" altLang="zh-CN" dirty="0" smtClean="0"/>
              <a:t>, Alibaba, Amazon, </a:t>
            </a:r>
            <a:r>
              <a:rPr lang="en-US" altLang="zh-CN" dirty="0" err="1" smtClean="0"/>
              <a:t>Ebay</a:t>
            </a:r>
            <a:r>
              <a:rPr lang="en-US" altLang="zh-CN" dirty="0" smtClean="0"/>
              <a:t>, PayPal</a:t>
            </a:r>
          </a:p>
          <a:p>
            <a:r>
              <a:rPr lang="en-US" altLang="zh-CN" dirty="0"/>
              <a:t>Mobile </a:t>
            </a:r>
            <a:r>
              <a:rPr lang="en-US" altLang="zh-CN" dirty="0" smtClean="0"/>
              <a:t>healthcare</a:t>
            </a:r>
          </a:p>
          <a:p>
            <a:pPr lvl="1"/>
            <a:r>
              <a:rPr lang="en-US" altLang="zh-CN" dirty="0" err="1" smtClean="0"/>
              <a:t>HealthKit</a:t>
            </a:r>
            <a:r>
              <a:rPr lang="en-US" altLang="zh-CN" dirty="0" smtClean="0"/>
              <a:t>, Apple Watch</a:t>
            </a:r>
          </a:p>
          <a:p>
            <a:r>
              <a:rPr lang="en-US" altLang="zh-CN" dirty="0" err="1" smtClean="0"/>
              <a:t>IoT</a:t>
            </a:r>
            <a:r>
              <a:rPr lang="en-US" altLang="zh-CN" dirty="0" smtClean="0"/>
              <a:t> integration, smart home</a:t>
            </a:r>
          </a:p>
          <a:p>
            <a:r>
              <a:rPr lang="en-US" altLang="zh-CN" dirty="0"/>
              <a:t>Mobile </a:t>
            </a:r>
            <a:r>
              <a:rPr lang="en-US" altLang="zh-CN" dirty="0" smtClean="0"/>
              <a:t>gaming</a:t>
            </a:r>
          </a:p>
          <a:p>
            <a:r>
              <a:rPr lang="en-US" altLang="zh-CN" dirty="0" smtClean="0"/>
              <a:t>…</a:t>
            </a:r>
          </a:p>
          <a:p>
            <a:endParaRPr lang="en-US" altLang="zh-CN" dirty="0" smtClean="0"/>
          </a:p>
          <a:p>
            <a:endParaRPr lang="en-US" altLang="zh-CN" dirty="0"/>
          </a:p>
          <a:p>
            <a:pPr marL="0" indent="0" algn="ctr">
              <a:buNone/>
            </a:pPr>
            <a:r>
              <a:rPr lang="en-US" altLang="zh-CN" b="1" dirty="0" smtClean="0"/>
              <a:t>In fact, how many of you don’t use a mobile device?</a:t>
            </a:r>
          </a:p>
        </p:txBody>
      </p:sp>
    </p:spTree>
    <p:extLst>
      <p:ext uri="{BB962C8B-B14F-4D97-AF65-F5344CB8AC3E}">
        <p14:creationId xmlns:p14="http://schemas.microsoft.com/office/powerpoint/2010/main" val="3206525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4312" y="1131590"/>
            <a:ext cx="2023568" cy="2721376"/>
            <a:chOff x="2024063" y="997919"/>
            <a:chExt cx="5197476" cy="586525"/>
          </a:xfrm>
        </p:grpSpPr>
        <p:sp>
          <p:nvSpPr>
            <p:cNvPr id="3" name="AutoShape 9"/>
            <p:cNvSpPr>
              <a:spLocks noChangeArrowheads="1"/>
            </p:cNvSpPr>
            <p:nvPr/>
          </p:nvSpPr>
          <p:spPr bwMode="auto">
            <a:xfrm>
              <a:off x="2024063" y="1235306"/>
              <a:ext cx="5197476" cy="349138"/>
            </a:xfrm>
            <a:prstGeom prst="roundRect">
              <a:avLst>
                <a:gd name="adj" fmla="val 13745"/>
              </a:avLst>
            </a:prstGeom>
            <a:noFill/>
            <a:ln w="38100">
              <a:solidFill>
                <a:srgbClr val="A2C9F8"/>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1pPr>
              <a:lvl2pPr marL="742950" indent="-28575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2pPr>
              <a:lvl3pPr marL="11430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3pPr>
              <a:lvl4pPr marL="16002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4pPr>
              <a:lvl5pPr marL="20574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5pPr>
              <a:lvl6pPr marL="25146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6pPr>
              <a:lvl7pPr marL="29718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7pPr>
              <a:lvl8pPr marL="34290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8pPr>
              <a:lvl9pPr marL="38862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9pPr>
            </a:lstStyle>
            <a:p>
              <a:pPr>
                <a:buFont typeface="Wingdings" pitchFamily="2" charset="2"/>
                <a:buNone/>
              </a:pPr>
              <a:r>
                <a:rPr lang="en-US" altLang="zh-CN" sz="1275" b="1" dirty="0" smtClean="0">
                  <a:solidFill>
                    <a:srgbClr val="333333"/>
                  </a:solidFill>
                  <a:latin typeface="Times New Roman" panose="02020603050405020304" pitchFamily="18" charset="0"/>
                  <a:ea typeface="黑体" pitchFamily="2" charset="-122"/>
                  <a:cs typeface="Times New Roman" panose="02020603050405020304" pitchFamily="18" charset="0"/>
                </a:rPr>
                <a:t>Mobile cloud computing </a:t>
              </a:r>
              <a:r>
                <a:rPr lang="en-US" altLang="zh-CN" sz="1275" b="1" dirty="0" smtClean="0">
                  <a:solidFill>
                    <a:srgbClr val="333333"/>
                  </a:solidFill>
                  <a:latin typeface="Times New Roman" panose="02020603050405020304" pitchFamily="18" charset="0"/>
                  <a:ea typeface="黑体" pitchFamily="2" charset="-122"/>
                  <a:cs typeface="Times New Roman" panose="02020603050405020304" pitchFamily="18" charset="0"/>
                </a:rPr>
                <a:t>born with the need of increasing computing complexity on mobile devices.</a:t>
              </a:r>
            </a:p>
          </p:txBody>
        </p:sp>
        <p:sp>
          <p:nvSpPr>
            <p:cNvPr id="6" name="AutoShape 22"/>
            <p:cNvSpPr>
              <a:spLocks noChangeArrowheads="1"/>
            </p:cNvSpPr>
            <p:nvPr/>
          </p:nvSpPr>
          <p:spPr bwMode="auto">
            <a:xfrm>
              <a:off x="2024064" y="997919"/>
              <a:ext cx="576262" cy="411956"/>
            </a:xfrm>
            <a:prstGeom prst="roundRect">
              <a:avLst>
                <a:gd name="adj" fmla="val 1374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1pPr>
              <a:lvl2pPr marL="742950" indent="-28575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2pPr>
              <a:lvl3pPr marL="11430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3pPr>
              <a:lvl4pPr marL="16002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4pPr>
              <a:lvl5pPr marL="20574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5pPr>
              <a:lvl6pPr marL="25146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6pPr>
              <a:lvl7pPr marL="29718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7pPr>
              <a:lvl8pPr marL="34290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8pPr>
              <a:lvl9pPr marL="38862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9pPr>
            </a:lstStyle>
            <a:p>
              <a:pPr algn="r">
                <a:lnSpc>
                  <a:spcPct val="100000"/>
                </a:lnSpc>
                <a:buSzTx/>
                <a:buFontTx/>
                <a:buNone/>
              </a:pPr>
              <a:r>
                <a:rPr lang="en-US" altLang="zh-CN" b="1" dirty="0" smtClean="0">
                  <a:solidFill>
                    <a:srgbClr val="7E9CE8"/>
                  </a:solidFill>
                  <a:latin typeface="Times New Roman" panose="02020603050405020304" pitchFamily="18" charset="0"/>
                  <a:ea typeface="黑体" pitchFamily="2" charset="-122"/>
                  <a:cs typeface="Times New Roman" panose="02020603050405020304" pitchFamily="18" charset="0"/>
                </a:rPr>
                <a:t>1</a:t>
              </a:r>
              <a:endParaRPr lang="en-US" altLang="zh-CN" b="1" dirty="0">
                <a:solidFill>
                  <a:srgbClr val="7E9CE8"/>
                </a:solidFill>
                <a:latin typeface="Times New Roman" panose="02020603050405020304" pitchFamily="18" charset="0"/>
                <a:ea typeface="黑体" pitchFamily="2" charset="-122"/>
                <a:cs typeface="Times New Roman" panose="02020603050405020304" pitchFamily="18" charset="0"/>
              </a:endParaRPr>
            </a:p>
          </p:txBody>
        </p:sp>
      </p:grpSp>
      <p:grpSp>
        <p:nvGrpSpPr>
          <p:cNvPr id="10" name="组合 9"/>
          <p:cNvGrpSpPr/>
          <p:nvPr/>
        </p:nvGrpSpPr>
        <p:grpSpPr>
          <a:xfrm>
            <a:off x="3170844" y="843558"/>
            <a:ext cx="2481277" cy="3667565"/>
            <a:chOff x="1966913" y="1664494"/>
            <a:chExt cx="5793696" cy="663374"/>
          </a:xfrm>
        </p:grpSpPr>
        <p:sp>
          <p:nvSpPr>
            <p:cNvPr id="4" name="AutoShape 11"/>
            <p:cNvSpPr>
              <a:spLocks noChangeArrowheads="1"/>
            </p:cNvSpPr>
            <p:nvPr/>
          </p:nvSpPr>
          <p:spPr bwMode="auto">
            <a:xfrm>
              <a:off x="2038352" y="1901408"/>
              <a:ext cx="5722257" cy="426460"/>
            </a:xfrm>
            <a:prstGeom prst="roundRect">
              <a:avLst>
                <a:gd name="adj" fmla="val 13745"/>
              </a:avLst>
            </a:prstGeom>
            <a:noFill/>
            <a:ln w="38100">
              <a:solidFill>
                <a:srgbClr val="7171FF"/>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1pPr>
              <a:lvl2pPr marL="742950" indent="-28575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2pPr>
              <a:lvl3pPr marL="11430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3pPr>
              <a:lvl4pPr marL="16002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4pPr>
              <a:lvl5pPr marL="20574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5pPr>
              <a:lvl6pPr marL="25146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6pPr>
              <a:lvl7pPr marL="29718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7pPr>
              <a:lvl8pPr marL="34290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8pPr>
              <a:lvl9pPr marL="38862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9pPr>
            </a:lstStyle>
            <a:p>
              <a:pPr>
                <a:buFont typeface="Wingdings" pitchFamily="2" charset="2"/>
                <a:buNone/>
              </a:pPr>
              <a:r>
                <a:rPr lang="en-US" altLang="zh-CN" b="1" dirty="0" smtClean="0">
                  <a:solidFill>
                    <a:srgbClr val="333333"/>
                  </a:solidFill>
                  <a:latin typeface="Times New Roman" panose="02020603050405020304" pitchFamily="18" charset="0"/>
                  <a:ea typeface="黑体" pitchFamily="2" charset="-122"/>
                  <a:cs typeface="Times New Roman" panose="02020603050405020304" pitchFamily="18" charset="0"/>
                </a:rPr>
                <a:t>Certain limitations apply to mobile cloud; various technologies aim at promoting it.</a:t>
              </a:r>
              <a:endParaRPr lang="zh-CN" altLang="en-US" b="1" dirty="0">
                <a:solidFill>
                  <a:srgbClr val="333333"/>
                </a:solidFill>
                <a:latin typeface="Times New Roman" panose="02020603050405020304" pitchFamily="18" charset="0"/>
                <a:ea typeface="黑体" pitchFamily="2" charset="-122"/>
                <a:cs typeface="Times New Roman" panose="02020603050405020304" pitchFamily="18" charset="0"/>
              </a:endParaRPr>
            </a:p>
          </p:txBody>
        </p:sp>
        <p:sp>
          <p:nvSpPr>
            <p:cNvPr id="7" name="AutoShape 23"/>
            <p:cNvSpPr>
              <a:spLocks noChangeArrowheads="1"/>
            </p:cNvSpPr>
            <p:nvPr/>
          </p:nvSpPr>
          <p:spPr bwMode="auto">
            <a:xfrm>
              <a:off x="1966913" y="1664494"/>
              <a:ext cx="576262" cy="411956"/>
            </a:xfrm>
            <a:prstGeom prst="roundRect">
              <a:avLst>
                <a:gd name="adj" fmla="val 1374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1pPr>
              <a:lvl2pPr marL="742950" indent="-28575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2pPr>
              <a:lvl3pPr marL="11430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3pPr>
              <a:lvl4pPr marL="16002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4pPr>
              <a:lvl5pPr marL="20574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5pPr>
              <a:lvl6pPr marL="25146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6pPr>
              <a:lvl7pPr marL="29718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7pPr>
              <a:lvl8pPr marL="34290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8pPr>
              <a:lvl9pPr marL="38862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9pPr>
            </a:lstStyle>
            <a:p>
              <a:pPr algn="r">
                <a:buFont typeface="Wingdings" pitchFamily="2" charset="2"/>
                <a:buNone/>
              </a:pPr>
              <a:r>
                <a:rPr lang="en-US" altLang="zh-CN" b="1" dirty="0">
                  <a:solidFill>
                    <a:srgbClr val="7171FF"/>
                  </a:solidFill>
                  <a:latin typeface="Times New Roman" panose="02020603050405020304" pitchFamily="18" charset="0"/>
                  <a:ea typeface="黑体" pitchFamily="2" charset="-122"/>
                  <a:cs typeface="Times New Roman" panose="02020603050405020304" pitchFamily="18" charset="0"/>
                </a:rPr>
                <a:t>2</a:t>
              </a:r>
            </a:p>
          </p:txBody>
        </p:sp>
      </p:grpSp>
      <p:grpSp>
        <p:nvGrpSpPr>
          <p:cNvPr id="12" name="组合 11"/>
          <p:cNvGrpSpPr/>
          <p:nvPr/>
        </p:nvGrpSpPr>
        <p:grpSpPr>
          <a:xfrm>
            <a:off x="5814367" y="727319"/>
            <a:ext cx="2052000" cy="2827483"/>
            <a:chOff x="2024063" y="4007574"/>
            <a:chExt cx="5165725" cy="710525"/>
          </a:xfrm>
        </p:grpSpPr>
        <p:sp>
          <p:nvSpPr>
            <p:cNvPr id="5" name="AutoShape 13"/>
            <p:cNvSpPr>
              <a:spLocks noChangeArrowheads="1"/>
            </p:cNvSpPr>
            <p:nvPr/>
          </p:nvSpPr>
          <p:spPr bwMode="auto">
            <a:xfrm>
              <a:off x="2024063" y="4252565"/>
              <a:ext cx="5165725" cy="465534"/>
            </a:xfrm>
            <a:prstGeom prst="roundRect">
              <a:avLst>
                <a:gd name="adj" fmla="val 13745"/>
              </a:avLst>
            </a:prstGeom>
            <a:noFill/>
            <a:ln w="38100">
              <a:solidFill>
                <a:srgbClr val="0000B4"/>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1pPr>
              <a:lvl2pPr marL="742950" indent="-28575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2pPr>
              <a:lvl3pPr marL="11430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3pPr>
              <a:lvl4pPr marL="16002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4pPr>
              <a:lvl5pPr marL="20574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5pPr>
              <a:lvl6pPr marL="25146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6pPr>
              <a:lvl7pPr marL="29718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7pPr>
              <a:lvl8pPr marL="34290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8pPr>
              <a:lvl9pPr marL="38862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9pPr>
            </a:lstStyle>
            <a:p>
              <a:pPr>
                <a:buFont typeface="Wingdings" pitchFamily="2" charset="2"/>
                <a:buNone/>
              </a:pPr>
              <a:r>
                <a:rPr lang="en-US" altLang="zh-CN" b="1" dirty="0" smtClean="0">
                  <a:solidFill>
                    <a:schemeClr val="tx2"/>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rPr>
                <a:t>Mobile cloud is ubiquitous nowadays.</a:t>
              </a:r>
              <a:endParaRPr lang="zh-CN" altLang="en-US" b="1" dirty="0">
                <a:solidFill>
                  <a:schemeClr val="tx2"/>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
          <p:nvSpPr>
            <p:cNvPr id="8" name="AutoShape 24"/>
            <p:cNvSpPr>
              <a:spLocks noChangeArrowheads="1"/>
            </p:cNvSpPr>
            <p:nvPr/>
          </p:nvSpPr>
          <p:spPr bwMode="auto">
            <a:xfrm>
              <a:off x="2024063" y="4007574"/>
              <a:ext cx="576262" cy="411956"/>
            </a:xfrm>
            <a:prstGeom prst="roundRect">
              <a:avLst>
                <a:gd name="adj" fmla="val 1374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1pPr>
              <a:lvl2pPr marL="742950" indent="-28575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2pPr>
              <a:lvl3pPr marL="11430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3pPr>
              <a:lvl4pPr marL="16002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4pPr>
              <a:lvl5pPr marL="2057400" indent="-228600" eaLnBrk="0" hangingPunct="0">
                <a:lnSpc>
                  <a:spcPct val="125000"/>
                </a:lnSpc>
                <a:buSzPct val="100000"/>
                <a:buFont typeface="Wingdings" pitchFamily="2" charset="2"/>
                <a:buChar char="•"/>
                <a:defRPr>
                  <a:solidFill>
                    <a:schemeClr val="tx1"/>
                  </a:solidFill>
                  <a:latin typeface="华文中宋" pitchFamily="2" charset="-122"/>
                  <a:ea typeface="华文中宋" pitchFamily="2" charset="-122"/>
                </a:defRPr>
              </a:lvl5pPr>
              <a:lvl6pPr marL="25146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6pPr>
              <a:lvl7pPr marL="29718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7pPr>
              <a:lvl8pPr marL="34290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8pPr>
              <a:lvl9pPr marL="3886200" indent="-228600" eaLnBrk="0" fontAlgn="base" hangingPunct="0">
                <a:lnSpc>
                  <a:spcPct val="125000"/>
                </a:lnSpc>
                <a:spcBef>
                  <a:spcPct val="0"/>
                </a:spcBef>
                <a:spcAft>
                  <a:spcPct val="0"/>
                </a:spcAft>
                <a:buSzPct val="100000"/>
                <a:buFont typeface="Wingdings" pitchFamily="2" charset="2"/>
                <a:buChar char="•"/>
                <a:defRPr>
                  <a:solidFill>
                    <a:schemeClr val="tx1"/>
                  </a:solidFill>
                  <a:latin typeface="华文中宋" pitchFamily="2" charset="-122"/>
                  <a:ea typeface="华文中宋" pitchFamily="2" charset="-122"/>
                </a:defRPr>
              </a:lvl9pPr>
            </a:lstStyle>
            <a:p>
              <a:pPr algn="r">
                <a:buFont typeface="Wingdings" pitchFamily="2" charset="2"/>
                <a:buNone/>
              </a:pPr>
              <a:r>
                <a:rPr lang="en-US" altLang="zh-CN" b="1" dirty="0">
                  <a:solidFill>
                    <a:srgbClr val="0000B4"/>
                  </a:solidFill>
                  <a:latin typeface="Times New Roman" panose="02020603050405020304" pitchFamily="18" charset="0"/>
                  <a:ea typeface="黑体" pitchFamily="2" charset="-122"/>
                  <a:cs typeface="Times New Roman" panose="02020603050405020304" pitchFamily="18" charset="0"/>
                </a:rPr>
                <a:t>3</a:t>
              </a:r>
            </a:p>
          </p:txBody>
        </p:sp>
      </p:grpSp>
      <p:sp>
        <p:nvSpPr>
          <p:cNvPr id="9" name="标题 8"/>
          <p:cNvSpPr>
            <a:spLocks noGrp="1"/>
          </p:cNvSpPr>
          <p:nvPr>
            <p:ph type="title"/>
          </p:nvPr>
        </p:nvSpPr>
        <p:spPr/>
        <p:txBody>
          <a:bodyPr/>
          <a:lstStyle/>
          <a:p>
            <a:r>
              <a:rPr lang="en-US" altLang="zh-CN" dirty="0"/>
              <a:t>7</a:t>
            </a:r>
            <a:r>
              <a:rPr lang="en-US" altLang="zh-CN" dirty="0" smtClean="0"/>
              <a:t>  Conclusion</a:t>
            </a:r>
            <a:endParaRPr lang="zh-CN" altLang="en-US" dirty="0"/>
          </a:p>
        </p:txBody>
      </p:sp>
      <p:sp>
        <p:nvSpPr>
          <p:cNvPr id="11" name="矩形 10"/>
          <p:cNvSpPr/>
          <p:nvPr/>
        </p:nvSpPr>
        <p:spPr>
          <a:xfrm>
            <a:off x="4479634" y="2110086"/>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zh-CN" altLang="en-US" sz="5400" b="1" dirty="0">
              <a:ln/>
              <a:solidFill>
                <a:schemeClr val="accent3"/>
              </a:solidFill>
            </a:endParaRPr>
          </a:p>
        </p:txBody>
      </p:sp>
    </p:spTree>
    <p:extLst>
      <p:ext uri="{BB962C8B-B14F-4D97-AF65-F5344CB8AC3E}">
        <p14:creationId xmlns:p14="http://schemas.microsoft.com/office/powerpoint/2010/main" val="153715144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9" y="3219824"/>
            <a:ext cx="4101108" cy="766167"/>
          </a:xfrm>
        </p:spPr>
        <p:txBody>
          <a:bodyPr/>
          <a:lstStyle/>
          <a:p>
            <a:pPr algn="r"/>
            <a:r>
              <a:rPr lang="en-US" altLang="zh-CN" sz="2000" b="0" dirty="0">
                <a:solidFill>
                  <a:srgbClr val="FF0000"/>
                </a:solidFill>
                <a:effectLst>
                  <a:outerShdw blurRad="38100" dist="38100" dir="2700000" algn="tl">
                    <a:srgbClr val="000000">
                      <a:alpha val="43137"/>
                    </a:srgbClr>
                  </a:outerShdw>
                </a:effectLst>
                <a:latin typeface="Comic Sans MS" panose="030F0702030302020204" pitchFamily="66" charset="0"/>
                <a:ea typeface="黑体" pitchFamily="49" charset="-122"/>
              </a:rPr>
              <a:t>Discussions are welcome</a:t>
            </a:r>
            <a:endParaRPr lang="zh-CN" altLang="en-US" sz="2000" b="0" dirty="0">
              <a:latin typeface="Comic Sans MS" panose="030F0702030302020204" pitchFamily="66" charset="0"/>
            </a:endParaRPr>
          </a:p>
        </p:txBody>
      </p:sp>
      <p:sp>
        <p:nvSpPr>
          <p:cNvPr id="3" name="文本占位符 2"/>
          <p:cNvSpPr>
            <a:spLocks noGrp="1"/>
          </p:cNvSpPr>
          <p:nvPr>
            <p:ph type="body" idx="1"/>
          </p:nvPr>
        </p:nvSpPr>
        <p:spPr>
          <a:xfrm>
            <a:off x="1684737" y="2085699"/>
            <a:ext cx="3895377" cy="843855"/>
          </a:xfrm>
        </p:spPr>
        <p:txBody>
          <a:bodyPr anchor="ctr"/>
          <a:lstStyle/>
          <a:p>
            <a:pPr lvl="0">
              <a:spcBef>
                <a:spcPct val="0"/>
              </a:spcBef>
              <a:defRPr/>
            </a:pPr>
            <a:r>
              <a:rPr lang="en-US" altLang="zh-CN" sz="3000" dirty="0">
                <a:solidFill>
                  <a:sysClr val="windowText" lastClr="000000"/>
                </a:solidFill>
                <a:latin typeface="Cambria Math" panose="02040503050406030204" pitchFamily="18" charset="0"/>
                <a:ea typeface="Cambria Math" panose="02040503050406030204" pitchFamily="18" charset="0"/>
              </a:rPr>
              <a:t>Thanks for </a:t>
            </a:r>
            <a:r>
              <a:rPr lang="en-US" altLang="zh-CN" sz="3000" dirty="0" smtClean="0">
                <a:solidFill>
                  <a:sysClr val="windowText" lastClr="000000"/>
                </a:solidFill>
                <a:latin typeface="Cambria Math" panose="02040503050406030204" pitchFamily="18" charset="0"/>
                <a:ea typeface="Cambria Math" panose="02040503050406030204" pitchFamily="18" charset="0"/>
              </a:rPr>
              <a:t>listening</a:t>
            </a:r>
            <a:endParaRPr lang="zh-CN" altLang="en-US" sz="3000" dirty="0">
              <a:solidFill>
                <a:sysClr val="windowText" lastClr="000000"/>
              </a:solidFill>
              <a:latin typeface="Cambria Math" panose="02040503050406030204" pitchFamily="18" charset="0"/>
              <a:ea typeface="华文中宋" pitchFamily="2" charset="-122"/>
            </a:endParaRPr>
          </a:p>
        </p:txBody>
      </p:sp>
    </p:spTree>
    <p:extLst>
      <p:ext uri="{BB962C8B-B14F-4D97-AF65-F5344CB8AC3E}">
        <p14:creationId xmlns:p14="http://schemas.microsoft.com/office/powerpoint/2010/main" val="392299496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chor="t"/>
          <a:lstStyle/>
          <a:p>
            <a:r>
              <a:rPr lang="en-US" altLang="zh-CN" sz="3000" b="1" dirty="0">
                <a:solidFill>
                  <a:srgbClr val="333333"/>
                </a:solidFill>
                <a:latin typeface="Times New Roman" panose="02020603050405020304" pitchFamily="18" charset="0"/>
                <a:ea typeface="黑体" pitchFamily="2" charset="-122"/>
                <a:cs typeface="Times New Roman" panose="02020603050405020304" pitchFamily="18" charset="0"/>
              </a:rPr>
              <a:t>Overview of </a:t>
            </a:r>
            <a:r>
              <a:rPr lang="en-US" altLang="zh-CN" sz="3000" b="1" dirty="0" smtClean="0">
                <a:solidFill>
                  <a:srgbClr val="333333"/>
                </a:solidFill>
                <a:latin typeface="Times New Roman" panose="02020603050405020304" pitchFamily="18" charset="0"/>
                <a:ea typeface="黑体" pitchFamily="2" charset="-122"/>
                <a:cs typeface="Times New Roman" panose="02020603050405020304" pitchFamily="18" charset="0"/>
              </a:rPr>
              <a:t>Mobile Cloud Computing </a:t>
            </a:r>
            <a:r>
              <a:rPr lang="en-US" altLang="zh-CN" sz="3000" b="1" dirty="0">
                <a:solidFill>
                  <a:srgbClr val="333333"/>
                </a:solidFill>
                <a:latin typeface="Times New Roman" panose="02020603050405020304" pitchFamily="18" charset="0"/>
                <a:ea typeface="黑体" pitchFamily="2" charset="-122"/>
                <a:cs typeface="Times New Roman" panose="02020603050405020304" pitchFamily="18" charset="0"/>
              </a:rPr>
              <a:t>(MCC</a:t>
            </a:r>
            <a:r>
              <a:rPr lang="en-US" altLang="zh-CN" sz="3000" b="1" dirty="0" smtClean="0">
                <a:solidFill>
                  <a:srgbClr val="333333"/>
                </a:solidFill>
                <a:latin typeface="Times New Roman" panose="02020603050405020304" pitchFamily="18" charset="0"/>
                <a:ea typeface="黑体" pitchFamily="2" charset="-122"/>
                <a:cs typeface="Times New Roman" panose="02020603050405020304" pitchFamily="18" charset="0"/>
              </a:rPr>
              <a:t>)</a:t>
            </a:r>
            <a:endParaRPr lang="zh-CN" altLang="en-US" dirty="0"/>
          </a:p>
        </p:txBody>
      </p:sp>
      <p:sp>
        <p:nvSpPr>
          <p:cNvPr id="5" name="内容占位符 4"/>
          <p:cNvSpPr>
            <a:spLocks noGrp="1"/>
          </p:cNvSpPr>
          <p:nvPr>
            <p:ph sz="half" idx="1"/>
          </p:nvPr>
        </p:nvSpPr>
        <p:spPr/>
        <p:txBody>
          <a:bodyPr anchor="ctr"/>
          <a:lstStyle/>
          <a:p>
            <a:r>
              <a:rPr lang="en-US" altLang="zh-CN" sz="1800" dirty="0" smtClean="0"/>
              <a:t>Definition</a:t>
            </a:r>
          </a:p>
          <a:p>
            <a:r>
              <a:rPr lang="en-US" altLang="zh-CN" sz="1800" dirty="0" smtClean="0"/>
              <a:t>Architecture</a:t>
            </a:r>
          </a:p>
          <a:p>
            <a:r>
              <a:rPr lang="en-US" altLang="zh-CN" sz="1800" dirty="0" smtClean="0"/>
              <a:t>Key advantages</a:t>
            </a:r>
          </a:p>
          <a:p>
            <a:r>
              <a:rPr lang="en-US" altLang="zh-CN" sz="1800" dirty="0" smtClean="0"/>
              <a:t>Major issues</a:t>
            </a:r>
          </a:p>
          <a:p>
            <a:r>
              <a:rPr lang="en-US" altLang="zh-CN" sz="1800" dirty="0" smtClean="0"/>
              <a:t>Enabling technologies</a:t>
            </a:r>
          </a:p>
          <a:p>
            <a:r>
              <a:rPr lang="en-US" altLang="zh-CN" sz="1800" dirty="0" smtClean="0"/>
              <a:t>Applications</a:t>
            </a:r>
          </a:p>
          <a:p>
            <a:r>
              <a:rPr lang="en-US" altLang="zh-CN" sz="1800" dirty="0" smtClean="0"/>
              <a:t>Conclusion</a:t>
            </a:r>
            <a:endParaRPr lang="zh-CN" altLang="en-US" sz="1800" dirty="0"/>
          </a:p>
        </p:txBody>
      </p:sp>
      <p:sp>
        <p:nvSpPr>
          <p:cNvPr id="7" name="矩形标注 6"/>
          <p:cNvSpPr/>
          <p:nvPr/>
        </p:nvSpPr>
        <p:spPr>
          <a:xfrm>
            <a:off x="4355976" y="1347614"/>
            <a:ext cx="4464496" cy="3096344"/>
          </a:xfrm>
          <a:prstGeom prst="wedge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内容占位符 5"/>
          <p:cNvSpPr>
            <a:spLocks noGrp="1"/>
          </p:cNvSpPr>
          <p:nvPr>
            <p:ph sz="half" idx="2"/>
          </p:nvPr>
        </p:nvSpPr>
        <p:spPr>
          <a:xfrm>
            <a:off x="4495800" y="1200151"/>
            <a:ext cx="4191000" cy="3394472"/>
          </a:xfrm>
        </p:spPr>
        <p:txBody>
          <a:bodyPr anchor="ctr"/>
          <a:lstStyle/>
          <a:p>
            <a:pPr marL="0" indent="0" algn="ctr">
              <a:buNone/>
            </a:pPr>
            <a:r>
              <a:rPr lang="en-US" altLang="zh-CN" sz="1400" dirty="0" smtClean="0">
                <a:solidFill>
                  <a:schemeClr val="bg2">
                    <a:lumMod val="50000"/>
                  </a:schemeClr>
                </a:solidFill>
                <a:latin typeface="Georgia" panose="02040502050405020303" pitchFamily="18" charset="0"/>
              </a:rPr>
              <a:t>As </a:t>
            </a:r>
            <a:r>
              <a:rPr lang="en-US" altLang="zh-CN" sz="1400" dirty="0">
                <a:solidFill>
                  <a:schemeClr val="bg2">
                    <a:lumMod val="50000"/>
                  </a:schemeClr>
                </a:solidFill>
                <a:latin typeface="Georgia" panose="02040502050405020303" pitchFamily="18" charset="0"/>
              </a:rPr>
              <a:t>mobile users, </a:t>
            </a:r>
            <a:r>
              <a:rPr lang="en-US" altLang="zh-CN" sz="1400" dirty="0" smtClean="0">
                <a:solidFill>
                  <a:schemeClr val="bg2">
                    <a:lumMod val="50000"/>
                  </a:schemeClr>
                </a:solidFill>
                <a:latin typeface="Georgia" panose="02040502050405020303" pitchFamily="18" charset="0"/>
              </a:rPr>
              <a:t>Offline or Intermittent connectivity is </a:t>
            </a:r>
            <a:r>
              <a:rPr lang="en-US" altLang="zh-CN" sz="1400" dirty="0">
                <a:solidFill>
                  <a:schemeClr val="bg2">
                    <a:lumMod val="50000"/>
                  </a:schemeClr>
                </a:solidFill>
                <a:latin typeface="Georgia" panose="02040502050405020303" pitchFamily="18" charset="0"/>
              </a:rPr>
              <a:t>a fact of </a:t>
            </a:r>
            <a:r>
              <a:rPr lang="en-US" altLang="zh-CN" sz="1400" dirty="0" smtClean="0">
                <a:solidFill>
                  <a:schemeClr val="bg2">
                    <a:lumMod val="50000"/>
                  </a:schemeClr>
                </a:solidFill>
                <a:latin typeface="Georgia" panose="02040502050405020303" pitchFamily="18" charset="0"/>
              </a:rPr>
              <a:t>life. Mobile </a:t>
            </a:r>
            <a:r>
              <a:rPr lang="en-US" altLang="zh-CN" sz="1400" dirty="0">
                <a:solidFill>
                  <a:schemeClr val="bg2">
                    <a:lumMod val="50000"/>
                  </a:schemeClr>
                </a:solidFill>
                <a:latin typeface="Georgia" panose="02040502050405020303" pitchFamily="18" charset="0"/>
              </a:rPr>
              <a:t>networks simply </a:t>
            </a:r>
            <a:r>
              <a:rPr lang="en-US" altLang="zh-CN" sz="1400" dirty="0" smtClean="0">
                <a:solidFill>
                  <a:schemeClr val="bg2">
                    <a:lumMod val="50000"/>
                  </a:schemeClr>
                </a:solidFill>
                <a:latin typeface="Georgia" panose="02040502050405020303" pitchFamily="18" charset="0"/>
              </a:rPr>
              <a:t>don't </a:t>
            </a:r>
            <a:r>
              <a:rPr lang="en-US" altLang="zh-CN" sz="1400" dirty="0">
                <a:solidFill>
                  <a:schemeClr val="bg2">
                    <a:lumMod val="50000"/>
                  </a:schemeClr>
                </a:solidFill>
                <a:latin typeface="Georgia" panose="02040502050405020303" pitchFamily="18" charset="0"/>
              </a:rPr>
              <a:t>provide that same level of consistency that we get from the desktop. </a:t>
            </a:r>
            <a:r>
              <a:rPr lang="en-US" altLang="zh-CN" sz="1400" dirty="0" smtClean="0">
                <a:solidFill>
                  <a:schemeClr val="bg2">
                    <a:lumMod val="50000"/>
                  </a:schemeClr>
                </a:solidFill>
                <a:latin typeface="Georgia" panose="02040502050405020303" pitchFamily="18" charset="0"/>
              </a:rPr>
              <a:t>We</a:t>
            </a:r>
            <a:r>
              <a:rPr lang="en-US" altLang="zh-CN" sz="1400" dirty="0">
                <a:solidFill>
                  <a:schemeClr val="bg2">
                    <a:lumMod val="50000"/>
                  </a:schemeClr>
                </a:solidFill>
                <a:latin typeface="Georgia" panose="02040502050405020303" pitchFamily="18" charset="0"/>
              </a:rPr>
              <a:t>, as app developers can’t keep building applications with the desktop mentality of assuming we have a permanent, fast and reliable connection</a:t>
            </a:r>
            <a:r>
              <a:rPr lang="en-US" altLang="zh-CN" sz="1400" dirty="0" smtClean="0">
                <a:solidFill>
                  <a:schemeClr val="bg2">
                    <a:lumMod val="50000"/>
                  </a:schemeClr>
                </a:solidFill>
                <a:latin typeface="Georgia" panose="02040502050405020303" pitchFamily="18" charset="0"/>
              </a:rPr>
              <a:t>.</a:t>
            </a:r>
          </a:p>
          <a:p>
            <a:pPr marL="0" indent="0" algn="ctr">
              <a:buNone/>
            </a:pPr>
            <a:r>
              <a:rPr lang="en-US" altLang="zh-CN" sz="1800" b="1" dirty="0">
                <a:latin typeface="Georgia" panose="02040502050405020303" pitchFamily="18" charset="0"/>
              </a:rPr>
              <a:t>The time has come for mobile app developers to accept reality.</a:t>
            </a:r>
          </a:p>
          <a:p>
            <a:pPr algn="ctr"/>
            <a:r>
              <a:rPr lang="en-US" altLang="zh-CN" sz="1500" dirty="0" smtClean="0">
                <a:latin typeface="Georgia" panose="02040502050405020303" pitchFamily="18" charset="0"/>
              </a:rPr>
              <a:t>SQLite-sync.com</a:t>
            </a:r>
            <a:endParaRPr lang="zh-CN" altLang="en-US" sz="1500" dirty="0">
              <a:latin typeface="Georgia" panose="02040502050405020303" pitchFamily="18" charset="0"/>
            </a:endParaRPr>
          </a:p>
        </p:txBody>
      </p:sp>
    </p:spTree>
    <p:extLst>
      <p:ext uri="{BB962C8B-B14F-4D97-AF65-F5344CB8AC3E}">
        <p14:creationId xmlns:p14="http://schemas.microsoft.com/office/powerpoint/2010/main" val="2841830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otorola 1990 cell phon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360" b="100000" l="4459" r="100000"/>
                    </a14:imgEffect>
                  </a14:imgLayer>
                </a14:imgProps>
              </a:ext>
              <a:ext uri="{28A0092B-C50C-407E-A947-70E740481C1C}">
                <a14:useLocalDpi xmlns:a14="http://schemas.microsoft.com/office/drawing/2010/main" val="0"/>
              </a:ext>
            </a:extLst>
          </a:blip>
          <a:srcRect/>
          <a:stretch>
            <a:fillRect/>
          </a:stretch>
        </p:blipFill>
        <p:spPr bwMode="auto">
          <a:xfrm rot="2097084">
            <a:off x="3664914" y="1524393"/>
            <a:ext cx="2275391" cy="170654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0 </a:t>
            </a:r>
            <a:r>
              <a:rPr lang="zh-CN" altLang="en-US" dirty="0">
                <a:solidFill>
                  <a:srgbClr val="333333"/>
                </a:solidFill>
                <a:ea typeface="黑体" pitchFamily="2" charset="-122"/>
              </a:rPr>
              <a:t> </a:t>
            </a:r>
            <a:r>
              <a:rPr lang="en-US" altLang="zh-CN" dirty="0">
                <a:solidFill>
                  <a:srgbClr val="333333"/>
                </a:solidFill>
                <a:ea typeface="黑体" pitchFamily="2" charset="-122"/>
              </a:rPr>
              <a:t>Overview </a:t>
            </a:r>
            <a:r>
              <a:rPr lang="en-US" altLang="zh-CN" dirty="0" smtClean="0">
                <a:solidFill>
                  <a:srgbClr val="333333"/>
                </a:solidFill>
                <a:ea typeface="黑体" pitchFamily="2" charset="-122"/>
              </a:rPr>
              <a:t>- </a:t>
            </a:r>
            <a:r>
              <a:rPr lang="en-US" altLang="zh-CN" dirty="0">
                <a:solidFill>
                  <a:srgbClr val="333333"/>
                </a:solidFill>
                <a:ea typeface="黑体" pitchFamily="2" charset="-122"/>
              </a:rPr>
              <a:t>Before Cloud…</a:t>
            </a:r>
            <a:endParaRPr lang="zh-CN" altLang="en-US" dirty="0"/>
          </a:p>
        </p:txBody>
      </p:sp>
      <p:sp>
        <p:nvSpPr>
          <p:cNvPr id="4" name="内容占位符 3"/>
          <p:cNvSpPr>
            <a:spLocks noGrp="1"/>
          </p:cNvSpPr>
          <p:nvPr>
            <p:ph sz="half" idx="1"/>
          </p:nvPr>
        </p:nvSpPr>
        <p:spPr>
          <a:xfrm>
            <a:off x="457200" y="1200151"/>
            <a:ext cx="4013164" cy="3394472"/>
          </a:xfrm>
        </p:spPr>
        <p:txBody>
          <a:bodyPr/>
          <a:lstStyle/>
          <a:p>
            <a:r>
              <a:rPr lang="en-US" altLang="zh-CN" dirty="0" smtClean="0"/>
              <a:t>The idea of mobile computing came out early.</a:t>
            </a:r>
          </a:p>
          <a:p>
            <a:r>
              <a:rPr lang="en-US" altLang="zh-CN" dirty="0" smtClean="0"/>
              <a:t>There were… quite a few </a:t>
            </a:r>
            <a:r>
              <a:rPr lang="en-US" altLang="zh-CN" dirty="0" smtClean="0"/>
              <a:t>“mobile devices</a:t>
            </a:r>
            <a:r>
              <a:rPr lang="en-US" altLang="zh-CN" i="1" dirty="0" smtClean="0"/>
              <a:t>”</a:t>
            </a:r>
            <a:r>
              <a:rPr lang="en-US" altLang="zh-CN" dirty="0" smtClean="0"/>
              <a:t>!</a:t>
            </a:r>
            <a:endParaRPr lang="en-US" altLang="zh-CN" dirty="0" smtClean="0"/>
          </a:p>
          <a:p>
            <a:r>
              <a:rPr lang="en-US" altLang="zh-CN" dirty="0" smtClean="0"/>
              <a:t>Many concepts have come out at that age.</a:t>
            </a:r>
          </a:p>
          <a:p>
            <a:r>
              <a:rPr lang="en-US" altLang="zh-CN" dirty="0" smtClean="0"/>
              <a:t>Some of the problems are still practical </a:t>
            </a:r>
            <a:r>
              <a:rPr lang="en-US" altLang="zh-CN" dirty="0" smtClean="0"/>
              <a:t>till today</a:t>
            </a:r>
            <a:r>
              <a:rPr lang="en-US" altLang="zh-CN" dirty="0" smtClean="0"/>
              <a:t>.</a:t>
            </a:r>
          </a:p>
          <a:p>
            <a:r>
              <a:rPr lang="en-US" altLang="zh-CN" dirty="0" smtClean="0"/>
              <a:t>Even not a topic before 2010!</a:t>
            </a:r>
          </a:p>
          <a:p>
            <a:endParaRPr lang="en-US" altLang="zh-CN" dirty="0" smtClean="0"/>
          </a:p>
          <a:p>
            <a:endParaRPr lang="zh-CN" altLang="en-US" dirty="0"/>
          </a:p>
        </p:txBody>
      </p:sp>
      <p:pic>
        <p:nvPicPr>
          <p:cNvPr id="6" name="内容占位符 5"/>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6876256" y="1347614"/>
            <a:ext cx="2084040" cy="1271746"/>
          </a:xfrm>
        </p:spPr>
      </p:pic>
      <p:sp>
        <p:nvSpPr>
          <p:cNvPr id="7" name="文本框 6"/>
          <p:cNvSpPr txBox="1"/>
          <p:nvPr/>
        </p:nvSpPr>
        <p:spPr>
          <a:xfrm>
            <a:off x="6101949" y="4803998"/>
            <a:ext cx="3042051" cy="276999"/>
          </a:xfrm>
          <a:prstGeom prst="rect">
            <a:avLst/>
          </a:prstGeom>
          <a:noFill/>
        </p:spPr>
        <p:txBody>
          <a:bodyPr wrap="none" rtlCol="0">
            <a:spAutoFit/>
          </a:bodyPr>
          <a:lstStyle/>
          <a:p>
            <a:r>
              <a:rPr lang="en-US" altLang="zh-CN" sz="1200" dirty="0" smtClean="0"/>
              <a:t>Images courtesy: medium.com, Wikipedia.org</a:t>
            </a:r>
            <a:endParaRPr lang="zh-CN" altLang="en-US" sz="1200" dirty="0"/>
          </a:p>
        </p:txBody>
      </p:sp>
      <p:pic>
        <p:nvPicPr>
          <p:cNvPr id="4100" name="Picture 4" descr="Image result for 1990s pd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27590" y="2446125"/>
            <a:ext cx="2376264" cy="158417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08304" y="3048676"/>
            <a:ext cx="1702079" cy="1573332"/>
          </a:xfrm>
          <a:prstGeom prst="rect">
            <a:avLst/>
          </a:prstGeom>
          <a:ln>
            <a:noFill/>
          </a:ln>
          <a:effectLst>
            <a:softEdge rad="112500"/>
          </a:effectLst>
        </p:spPr>
      </p:pic>
      <p:pic>
        <p:nvPicPr>
          <p:cNvPr id="9" name="图片 8"/>
          <p:cNvPicPr>
            <a:picLocks noChangeAspect="1"/>
          </p:cNvPicPr>
          <p:nvPr/>
        </p:nvPicPr>
        <p:blipFill>
          <a:blip r:embed="rId8" cstate="print">
            <a:extLst>
              <a:ext uri="{BEBA8EAE-BF5A-486C-A8C5-ECC9F3942E4B}">
                <a14:imgProps xmlns:a14="http://schemas.microsoft.com/office/drawing/2010/main">
                  <a14:imgLayer r:embed="rId9">
                    <a14:imgEffect>
                      <a14:backgroundRemoval t="0" b="100000" l="9806" r="89952"/>
                    </a14:imgEffect>
                  </a14:imgLayer>
                </a14:imgProps>
              </a:ext>
              <a:ext uri="{28A0092B-C50C-407E-A947-70E740481C1C}">
                <a14:useLocalDpi xmlns:a14="http://schemas.microsoft.com/office/drawing/2010/main" val="0"/>
              </a:ext>
            </a:extLst>
          </a:blip>
          <a:stretch>
            <a:fillRect/>
          </a:stretch>
        </p:blipFill>
        <p:spPr>
          <a:xfrm rot="2011542">
            <a:off x="4835760" y="3321568"/>
            <a:ext cx="1138436" cy="1707654"/>
          </a:xfrm>
          <a:prstGeom prst="rect">
            <a:avLst/>
          </a:prstGeom>
        </p:spPr>
      </p:pic>
      <p:pic>
        <p:nvPicPr>
          <p:cNvPr id="11" name="图片 10"/>
          <p:cNvPicPr>
            <a:picLocks noChangeAspect="1"/>
          </p:cNvPicPr>
          <p:nvPr/>
        </p:nvPicPr>
        <p:blipFill>
          <a:blip r:embed="rId10" cstate="print">
            <a:extLst>
              <a:ext uri="{BEBA8EAE-BF5A-486C-A8C5-ECC9F3942E4B}">
                <a14:imgProps xmlns:a14="http://schemas.microsoft.com/office/drawing/2010/main">
                  <a14:imgLayer r:embed="rId11">
                    <a14:imgEffect>
                      <a14:backgroundRemoval t="0" b="100000" l="0" r="98353"/>
                    </a14:imgEffect>
                  </a14:imgLayer>
                </a14:imgProps>
              </a:ext>
              <a:ext uri="{28A0092B-C50C-407E-A947-70E740481C1C}">
                <a14:useLocalDpi xmlns:a14="http://schemas.microsoft.com/office/drawing/2010/main" val="0"/>
              </a:ext>
            </a:extLst>
          </a:blip>
          <a:stretch>
            <a:fillRect/>
          </a:stretch>
        </p:blipFill>
        <p:spPr>
          <a:xfrm>
            <a:off x="5188208" y="1242839"/>
            <a:ext cx="1163268" cy="1023676"/>
          </a:xfrm>
          <a:prstGeom prst="rect">
            <a:avLst/>
          </a:prstGeom>
        </p:spPr>
      </p:pic>
    </p:spTree>
    <p:extLst>
      <p:ext uri="{BB962C8B-B14F-4D97-AF65-F5344CB8AC3E}">
        <p14:creationId xmlns:p14="http://schemas.microsoft.com/office/powerpoint/2010/main" val="3823841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00"/>
                                        </p:tgtEl>
                                        <p:attrNameLst>
                                          <p:attrName>style.visibility</p:attrName>
                                        </p:attrNameLst>
                                      </p:cBhvr>
                                      <p:to>
                                        <p:strVal val="visible"/>
                                      </p:to>
                                    </p:set>
                                    <p:animEffect transition="in" filter="fade">
                                      <p:cBhvr>
                                        <p:cTn id="15" dur="500"/>
                                        <p:tgtEl>
                                          <p:spTgt spid="410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 </a:t>
            </a:r>
            <a:r>
              <a:rPr lang="zh-CN" altLang="en-US" dirty="0">
                <a:solidFill>
                  <a:srgbClr val="333333"/>
                </a:solidFill>
                <a:ea typeface="黑体" pitchFamily="2" charset="-122"/>
              </a:rPr>
              <a:t> </a:t>
            </a:r>
            <a:r>
              <a:rPr lang="en-US" altLang="zh-CN" dirty="0" smtClean="0">
                <a:solidFill>
                  <a:srgbClr val="333333"/>
                </a:solidFill>
                <a:ea typeface="黑体" pitchFamily="2" charset="-122"/>
              </a:rPr>
              <a:t>Overview - The need is real</a:t>
            </a:r>
            <a:endParaRPr lang="zh-CN" altLang="en-US" dirty="0"/>
          </a:p>
        </p:txBody>
      </p:sp>
      <p:sp>
        <p:nvSpPr>
          <p:cNvPr id="3" name="内容占位符 2"/>
          <p:cNvSpPr>
            <a:spLocks noGrp="1"/>
          </p:cNvSpPr>
          <p:nvPr>
            <p:ph sz="half" idx="1"/>
          </p:nvPr>
        </p:nvSpPr>
        <p:spPr/>
        <p:txBody>
          <a:bodyPr/>
          <a:lstStyle/>
          <a:p>
            <a:r>
              <a:rPr lang="en-US" altLang="zh-CN" dirty="0" smtClean="0"/>
              <a:t>My mobile app – computing intensive processes</a:t>
            </a:r>
          </a:p>
          <a:p>
            <a:r>
              <a:rPr lang="en-US" altLang="zh-CN" dirty="0" smtClean="0"/>
              <a:t>Mobile payment</a:t>
            </a:r>
          </a:p>
          <a:p>
            <a:r>
              <a:rPr lang="en-US" altLang="zh-CN" dirty="0" smtClean="0"/>
              <a:t>Mobile commerce</a:t>
            </a:r>
          </a:p>
          <a:p>
            <a:r>
              <a:rPr lang="en-US" altLang="zh-CN" dirty="0" smtClean="0"/>
              <a:t>Mobile service platform</a:t>
            </a:r>
          </a:p>
          <a:p>
            <a:r>
              <a:rPr lang="en-US" altLang="zh-CN" dirty="0" smtClean="0"/>
              <a:t>Lightweight/thin client</a:t>
            </a:r>
          </a:p>
          <a:p>
            <a:r>
              <a:rPr lang="en-US" altLang="zh-CN" dirty="0" smtClean="0"/>
              <a:t>Mobile healthcare</a:t>
            </a:r>
          </a:p>
          <a:p>
            <a:r>
              <a:rPr lang="en-US" altLang="zh-CN" dirty="0" smtClean="0"/>
              <a:t>Traditional software move to handheld devices</a:t>
            </a:r>
          </a:p>
          <a:p>
            <a:r>
              <a:rPr lang="en-US" altLang="zh-CN" dirty="0" smtClean="0"/>
              <a:t>…</a:t>
            </a:r>
            <a:endParaRPr lang="zh-CN" altLang="en-US" dirty="0"/>
          </a:p>
        </p:txBody>
      </p:sp>
      <p:pic>
        <p:nvPicPr>
          <p:cNvPr id="5" name="内容占位符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1629649"/>
            <a:ext cx="4038600" cy="2535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7071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 </a:t>
            </a:r>
            <a:r>
              <a:rPr lang="zh-CN" altLang="en-US" dirty="0">
                <a:solidFill>
                  <a:srgbClr val="333333"/>
                </a:solidFill>
                <a:ea typeface="黑体" pitchFamily="2" charset="-122"/>
              </a:rPr>
              <a:t> </a:t>
            </a:r>
            <a:r>
              <a:rPr lang="en-US" altLang="zh-CN" dirty="0" smtClean="0"/>
              <a:t>Concept - Definition</a:t>
            </a:r>
            <a:endParaRPr lang="zh-CN" altLang="en-US" dirty="0"/>
          </a:p>
        </p:txBody>
      </p:sp>
      <p:sp>
        <p:nvSpPr>
          <p:cNvPr id="6" name="内容占位符 5"/>
          <p:cNvSpPr>
            <a:spLocks noGrp="1"/>
          </p:cNvSpPr>
          <p:nvPr>
            <p:ph idx="1"/>
          </p:nvPr>
        </p:nvSpPr>
        <p:spPr/>
        <p:txBody>
          <a:bodyPr/>
          <a:lstStyle/>
          <a:p>
            <a:r>
              <a:rPr lang="en-US" altLang="zh-CN" dirty="0"/>
              <a:t>The MCC forum defines </a:t>
            </a:r>
            <a:r>
              <a:rPr lang="en-US" altLang="zh-CN" dirty="0" smtClean="0"/>
              <a:t>it as follows:</a:t>
            </a:r>
          </a:p>
          <a:p>
            <a:pPr lvl="1"/>
            <a:r>
              <a:rPr lang="en-US" altLang="zh-CN" dirty="0"/>
              <a:t>Mobile Cloud Computing </a:t>
            </a:r>
            <a:r>
              <a:rPr lang="en-US" altLang="zh-CN" dirty="0" smtClean="0"/>
              <a:t>at </a:t>
            </a:r>
            <a:r>
              <a:rPr lang="en-US" altLang="zh-CN" dirty="0"/>
              <a:t>its simplest, refers to </a:t>
            </a:r>
            <a:r>
              <a:rPr lang="en-US" altLang="zh-CN" dirty="0" smtClean="0"/>
              <a:t>an infrastructure </a:t>
            </a:r>
            <a:r>
              <a:rPr lang="en-US" altLang="zh-CN" dirty="0"/>
              <a:t>where both the data storage and data </a:t>
            </a:r>
            <a:r>
              <a:rPr lang="en-US" altLang="zh-CN" dirty="0" smtClean="0"/>
              <a:t>processing </a:t>
            </a:r>
            <a:r>
              <a:rPr lang="en-US" altLang="zh-CN" u="sng" dirty="0" smtClean="0"/>
              <a:t>happen </a:t>
            </a:r>
            <a:r>
              <a:rPr lang="en-US" altLang="zh-CN" u="sng" dirty="0"/>
              <a:t>outside of the mobile device</a:t>
            </a:r>
            <a:r>
              <a:rPr lang="en-US" altLang="zh-CN" dirty="0"/>
              <a:t>. Mobile </a:t>
            </a:r>
            <a:r>
              <a:rPr lang="en-US" altLang="zh-CN" dirty="0" smtClean="0"/>
              <a:t>cloud applications </a:t>
            </a:r>
            <a:r>
              <a:rPr lang="en-US" altLang="zh-CN" dirty="0"/>
              <a:t>move the computing power and data </a:t>
            </a:r>
            <a:r>
              <a:rPr lang="en-US" altLang="zh-CN" dirty="0" smtClean="0"/>
              <a:t>storage away </a:t>
            </a:r>
            <a:r>
              <a:rPr lang="en-US" altLang="zh-CN" dirty="0"/>
              <a:t>from mobile phones and into the cloud, </a:t>
            </a:r>
            <a:r>
              <a:rPr lang="en-US" altLang="zh-CN" dirty="0" smtClean="0"/>
              <a:t>bringing applications </a:t>
            </a:r>
            <a:r>
              <a:rPr lang="en-US" altLang="zh-CN" dirty="0"/>
              <a:t>and MC to not just smartphone users but </a:t>
            </a:r>
            <a:r>
              <a:rPr lang="en-US" altLang="zh-CN" dirty="0" smtClean="0"/>
              <a:t>a much </a:t>
            </a:r>
            <a:r>
              <a:rPr lang="en-US" altLang="zh-CN" dirty="0"/>
              <a:t>broader range of mobile </a:t>
            </a:r>
            <a:r>
              <a:rPr lang="en-US" altLang="zh-CN" dirty="0" smtClean="0"/>
              <a:t>subscribers.</a:t>
            </a:r>
            <a:endParaRPr lang="en-US" altLang="zh-CN" dirty="0"/>
          </a:p>
          <a:p>
            <a:r>
              <a:rPr lang="en-US" altLang="zh-CN" dirty="0" smtClean="0"/>
              <a:t>According to Wikipedia:</a:t>
            </a:r>
          </a:p>
          <a:p>
            <a:pPr lvl="1"/>
            <a:r>
              <a:rPr lang="en-US" altLang="zh-CN" dirty="0"/>
              <a:t>Mobile Cloud Computing (MCC) is the combination of cloud computing, mobile computing and wireless networks to bring rich computational resources to mobile users, network operators, as well as cloud computing providers.</a:t>
            </a:r>
            <a:endParaRPr lang="en-US" altLang="zh-CN" dirty="0" smtClean="0"/>
          </a:p>
        </p:txBody>
      </p:sp>
    </p:spTree>
    <p:extLst>
      <p:ext uri="{BB962C8B-B14F-4D97-AF65-F5344CB8AC3E}">
        <p14:creationId xmlns:p14="http://schemas.microsoft.com/office/powerpoint/2010/main" val="3020869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 </a:t>
            </a:r>
            <a:r>
              <a:rPr lang="zh-CN" altLang="en-US" dirty="0">
                <a:solidFill>
                  <a:srgbClr val="333333"/>
                </a:solidFill>
                <a:ea typeface="黑体" pitchFamily="2" charset="-122"/>
              </a:rPr>
              <a:t> </a:t>
            </a:r>
            <a:r>
              <a:rPr lang="en-US" altLang="zh-CN" dirty="0" smtClean="0"/>
              <a:t>Concept - Other definitions</a:t>
            </a:r>
            <a:endParaRPr lang="zh-CN" altLang="en-US" dirty="0"/>
          </a:p>
        </p:txBody>
      </p:sp>
      <p:sp>
        <p:nvSpPr>
          <p:cNvPr id="6" name="内容占位符 5"/>
          <p:cNvSpPr>
            <a:spLocks noGrp="1"/>
          </p:cNvSpPr>
          <p:nvPr>
            <p:ph idx="1"/>
          </p:nvPr>
        </p:nvSpPr>
        <p:spPr/>
        <p:txBody>
          <a:bodyPr/>
          <a:lstStyle/>
          <a:p>
            <a:r>
              <a:rPr lang="en-US" altLang="zh-CN" dirty="0" smtClean="0"/>
              <a:t>Three definitions proposed by </a:t>
            </a:r>
            <a:r>
              <a:rPr lang="en-US" altLang="zh-CN" i="1" dirty="0"/>
              <a:t>Mobile cloud computing: A survey</a:t>
            </a:r>
            <a:r>
              <a:rPr lang="en-US" altLang="zh-CN" i="1" dirty="0" smtClean="0"/>
              <a:t> </a:t>
            </a:r>
          </a:p>
        </p:txBody>
      </p:sp>
      <p:pic>
        <p:nvPicPr>
          <p:cNvPr id="2" name="图片 1"/>
          <p:cNvPicPr>
            <a:picLocks noChangeAspect="1"/>
          </p:cNvPicPr>
          <p:nvPr/>
        </p:nvPicPr>
        <p:blipFill>
          <a:blip r:embed="rId3"/>
          <a:stretch>
            <a:fillRect/>
          </a:stretch>
        </p:blipFill>
        <p:spPr>
          <a:xfrm>
            <a:off x="216119" y="2283717"/>
            <a:ext cx="4782026" cy="1990443"/>
          </a:xfrm>
          <a:prstGeom prst="rect">
            <a:avLst/>
          </a:prstGeom>
        </p:spPr>
      </p:pic>
      <p:pic>
        <p:nvPicPr>
          <p:cNvPr id="3" name="图片 2"/>
          <p:cNvPicPr>
            <a:picLocks noChangeAspect="1"/>
          </p:cNvPicPr>
          <p:nvPr/>
        </p:nvPicPr>
        <p:blipFill>
          <a:blip r:embed="rId4"/>
          <a:stretch>
            <a:fillRect/>
          </a:stretch>
        </p:blipFill>
        <p:spPr>
          <a:xfrm>
            <a:off x="5641029" y="1636883"/>
            <a:ext cx="3278779" cy="1463634"/>
          </a:xfrm>
          <a:prstGeom prst="rect">
            <a:avLst/>
          </a:prstGeom>
        </p:spPr>
      </p:pic>
      <p:pic>
        <p:nvPicPr>
          <p:cNvPr id="4" name="图片 3"/>
          <p:cNvPicPr>
            <a:picLocks noChangeAspect="1"/>
          </p:cNvPicPr>
          <p:nvPr/>
        </p:nvPicPr>
        <p:blipFill>
          <a:blip r:embed="rId5"/>
          <a:stretch>
            <a:fillRect/>
          </a:stretch>
        </p:blipFill>
        <p:spPr>
          <a:xfrm>
            <a:off x="5649102" y="3537249"/>
            <a:ext cx="3274551" cy="1229645"/>
          </a:xfrm>
          <a:prstGeom prst="rect">
            <a:avLst/>
          </a:prstGeom>
        </p:spPr>
      </p:pic>
      <p:sp>
        <p:nvSpPr>
          <p:cNvPr id="7" name="矩形 6"/>
          <p:cNvSpPr/>
          <p:nvPr/>
        </p:nvSpPr>
        <p:spPr>
          <a:xfrm>
            <a:off x="457200" y="4562712"/>
            <a:ext cx="3365024" cy="215444"/>
          </a:xfrm>
          <a:prstGeom prst="rect">
            <a:avLst/>
          </a:prstGeom>
        </p:spPr>
        <p:txBody>
          <a:bodyPr wrap="none">
            <a:spAutoFit/>
          </a:bodyPr>
          <a:lstStyle/>
          <a:p>
            <a:r>
              <a:rPr lang="en-US" altLang="zh-CN" sz="800" dirty="0">
                <a:latin typeface="+mj-lt"/>
              </a:rPr>
              <a:t>Fig. 1. A remote cloud server catering to mobile devices though the internet.</a:t>
            </a:r>
            <a:endParaRPr lang="zh-CN" altLang="en-US" dirty="0">
              <a:latin typeface="+mj-lt"/>
            </a:endParaRPr>
          </a:p>
        </p:txBody>
      </p:sp>
      <p:sp>
        <p:nvSpPr>
          <p:cNvPr id="8" name="矩形 7"/>
          <p:cNvSpPr/>
          <p:nvPr/>
        </p:nvSpPr>
        <p:spPr>
          <a:xfrm>
            <a:off x="5652067" y="3149534"/>
            <a:ext cx="3195105" cy="215444"/>
          </a:xfrm>
          <a:prstGeom prst="rect">
            <a:avLst/>
          </a:prstGeom>
        </p:spPr>
        <p:txBody>
          <a:bodyPr wrap="none">
            <a:spAutoFit/>
          </a:bodyPr>
          <a:lstStyle/>
          <a:p>
            <a:r>
              <a:rPr lang="en-US" altLang="zh-CN" sz="800" dirty="0">
                <a:latin typeface="+mj-lt"/>
              </a:rPr>
              <a:t>Fig. 2. A virtual resource cloud made up of mobile devices in the vicinity.</a:t>
            </a:r>
            <a:endParaRPr lang="zh-CN" altLang="en-US" dirty="0">
              <a:latin typeface="+mj-lt"/>
            </a:endParaRPr>
          </a:p>
        </p:txBody>
      </p:sp>
      <p:sp>
        <p:nvSpPr>
          <p:cNvPr id="9" name="矩形 8"/>
          <p:cNvSpPr/>
          <p:nvPr/>
        </p:nvSpPr>
        <p:spPr>
          <a:xfrm>
            <a:off x="5033194" y="4810333"/>
            <a:ext cx="4572000" cy="215444"/>
          </a:xfrm>
          <a:prstGeom prst="rect">
            <a:avLst/>
          </a:prstGeom>
        </p:spPr>
        <p:txBody>
          <a:bodyPr>
            <a:spAutoFit/>
          </a:bodyPr>
          <a:lstStyle/>
          <a:p>
            <a:r>
              <a:rPr lang="en-US" altLang="zh-CN" sz="800" dirty="0">
                <a:latin typeface="+mj-lt"/>
              </a:rPr>
              <a:t>Fig. 3. A </a:t>
            </a:r>
            <a:r>
              <a:rPr lang="en-US" altLang="zh-CN" sz="800" dirty="0" smtClean="0">
                <a:latin typeface="+mj-lt"/>
              </a:rPr>
              <a:t>cloudlet to </a:t>
            </a:r>
            <a:r>
              <a:rPr lang="en-US" altLang="zh-CN" sz="800" dirty="0">
                <a:latin typeface="+mj-lt"/>
              </a:rPr>
              <a:t>bypass latency and bandwidth </a:t>
            </a:r>
            <a:r>
              <a:rPr lang="en-US" altLang="zh-CN" sz="800" dirty="0" smtClean="0">
                <a:latin typeface="+mj-lt"/>
              </a:rPr>
              <a:t>issues while </a:t>
            </a:r>
            <a:r>
              <a:rPr lang="en-US" altLang="zh-CN" sz="800" dirty="0">
                <a:latin typeface="+mj-lt"/>
              </a:rPr>
              <a:t>benefitting from its resources.</a:t>
            </a:r>
            <a:endParaRPr lang="zh-CN" altLang="en-US" dirty="0">
              <a:latin typeface="+mj-lt"/>
            </a:endParaRPr>
          </a:p>
        </p:txBody>
      </p:sp>
      <p:sp>
        <p:nvSpPr>
          <p:cNvPr id="11" name="矩形 10"/>
          <p:cNvSpPr/>
          <p:nvPr/>
        </p:nvSpPr>
        <p:spPr>
          <a:xfrm>
            <a:off x="2394810" y="1272993"/>
            <a:ext cx="1278581" cy="193899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12000" b="1" cap="none" spc="0" dirty="0">
                <a:ln/>
                <a:solidFill>
                  <a:schemeClr val="accent3"/>
                </a:solidFill>
                <a:effectLst/>
              </a:rPr>
              <a:t>✔️</a:t>
            </a:r>
          </a:p>
        </p:txBody>
      </p:sp>
    </p:spTree>
    <p:extLst>
      <p:ext uri="{BB962C8B-B14F-4D97-AF65-F5344CB8AC3E}">
        <p14:creationId xmlns:p14="http://schemas.microsoft.com/office/powerpoint/2010/main" val="395060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 </a:t>
            </a:r>
            <a:r>
              <a:rPr lang="zh-CN" altLang="en-US" dirty="0">
                <a:solidFill>
                  <a:srgbClr val="333333"/>
                </a:solidFill>
                <a:ea typeface="黑体" pitchFamily="2" charset="-122"/>
              </a:rPr>
              <a:t> </a:t>
            </a:r>
            <a:r>
              <a:rPr lang="en-US" altLang="zh-CN" dirty="0" smtClean="0"/>
              <a:t>Concept - Comparison between MCC and CC</a:t>
            </a:r>
            <a:endParaRPr lang="zh-CN" altLang="en-US" dirty="0"/>
          </a:p>
        </p:txBody>
      </p:sp>
      <p:sp>
        <p:nvSpPr>
          <p:cNvPr id="6" name="内容占位符 5"/>
          <p:cNvSpPr>
            <a:spLocks noGrp="1"/>
          </p:cNvSpPr>
          <p:nvPr>
            <p:ph idx="1"/>
          </p:nvPr>
        </p:nvSpPr>
        <p:spPr/>
        <p:txBody>
          <a:bodyPr/>
          <a:lstStyle/>
          <a:p>
            <a:r>
              <a:rPr lang="en-US" altLang="zh-CN" dirty="0" smtClean="0"/>
              <a:t>Mobile cloud inherits many concepts from cloud computing</a:t>
            </a:r>
          </a:p>
          <a:p>
            <a:pPr lvl="1"/>
            <a:r>
              <a:rPr lang="en-US" altLang="zh-CN" dirty="0" smtClean="0"/>
              <a:t>Scalability</a:t>
            </a:r>
          </a:p>
          <a:p>
            <a:pPr lvl="1"/>
            <a:r>
              <a:rPr lang="en-US" altLang="zh-CN" dirty="0"/>
              <a:t>Self-awareness/on-demand </a:t>
            </a:r>
            <a:r>
              <a:rPr lang="en-US" altLang="zh-CN" dirty="0" smtClean="0"/>
              <a:t>provisioning</a:t>
            </a:r>
          </a:p>
          <a:p>
            <a:pPr lvl="1"/>
            <a:r>
              <a:rPr lang="en-US" altLang="zh-CN" dirty="0" smtClean="0"/>
              <a:t>Multitenancy</a:t>
            </a:r>
          </a:p>
          <a:p>
            <a:r>
              <a:rPr lang="en-US" altLang="zh-CN" dirty="0" smtClean="0"/>
              <a:t>Also, mobile cloud has some specific considerations</a:t>
            </a:r>
          </a:p>
          <a:p>
            <a:r>
              <a:rPr lang="en-US" altLang="zh-CN" dirty="0" smtClean="0"/>
              <a:t>Mobile cloud computing is more consumer-oriented, comparing to the businesses cloud.</a:t>
            </a:r>
          </a:p>
          <a:p>
            <a:r>
              <a:rPr lang="en-US" altLang="zh-CN" dirty="0" smtClean="0"/>
              <a:t>Just as the Wikipedia definition, MCC = clouds designated for mobile devices and applications.</a:t>
            </a:r>
          </a:p>
          <a:p>
            <a:endParaRPr lang="en-US" altLang="zh-CN" dirty="0" smtClean="0"/>
          </a:p>
          <a:p>
            <a:pPr lvl="1"/>
            <a:endParaRPr lang="en-US" altLang="zh-CN" dirty="0" smtClean="0"/>
          </a:p>
        </p:txBody>
      </p:sp>
    </p:spTree>
    <p:extLst>
      <p:ext uri="{BB962C8B-B14F-4D97-AF65-F5344CB8AC3E}">
        <p14:creationId xmlns:p14="http://schemas.microsoft.com/office/powerpoint/2010/main" val="25124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51" t="3523" r="1351" b="3127"/>
          <a:stretch/>
        </p:blipFill>
        <p:spPr>
          <a:xfrm>
            <a:off x="1881890" y="1059582"/>
            <a:ext cx="5380219" cy="3960439"/>
          </a:xfrm>
        </p:spPr>
      </p:pic>
      <p:sp>
        <p:nvSpPr>
          <p:cNvPr id="2" name="标题 1"/>
          <p:cNvSpPr>
            <a:spLocks noGrp="1"/>
          </p:cNvSpPr>
          <p:nvPr>
            <p:ph type="title"/>
          </p:nvPr>
        </p:nvSpPr>
        <p:spPr/>
        <p:txBody>
          <a:bodyPr/>
          <a:lstStyle/>
          <a:p>
            <a:r>
              <a:rPr lang="en-US" altLang="zh-CN" dirty="0" smtClean="0"/>
              <a:t>2  Architecture</a:t>
            </a:r>
            <a:endParaRPr lang="zh-CN" altLang="en-US" dirty="0"/>
          </a:p>
        </p:txBody>
      </p:sp>
      <p:sp>
        <p:nvSpPr>
          <p:cNvPr id="7" name="矩形 6"/>
          <p:cNvSpPr/>
          <p:nvPr/>
        </p:nvSpPr>
        <p:spPr>
          <a:xfrm>
            <a:off x="5579171" y="4842893"/>
            <a:ext cx="3585020" cy="276999"/>
          </a:xfrm>
          <a:prstGeom prst="rect">
            <a:avLst/>
          </a:prstGeom>
        </p:spPr>
        <p:txBody>
          <a:bodyPr wrap="none">
            <a:spAutoFit/>
          </a:bodyPr>
          <a:lstStyle/>
          <a:p>
            <a:r>
              <a:rPr lang="en-US" altLang="zh-CN" sz="1200" dirty="0" smtClean="0"/>
              <a:t>Adapted from </a:t>
            </a:r>
            <a:r>
              <a:rPr lang="en-US" altLang="zh-CN" sz="1200" i="1" dirty="0" smtClean="0"/>
              <a:t>Cloud </a:t>
            </a:r>
            <a:r>
              <a:rPr lang="en-US" altLang="zh-CN" sz="1200" i="1" dirty="0"/>
              <a:t>Customer Architecture for Mobile</a:t>
            </a:r>
            <a:endParaRPr lang="zh-CN" altLang="en-US" sz="1200" i="1" dirty="0"/>
          </a:p>
        </p:txBody>
      </p:sp>
    </p:spTree>
    <p:extLst>
      <p:ext uri="{BB962C8B-B14F-4D97-AF65-F5344CB8AC3E}">
        <p14:creationId xmlns:p14="http://schemas.microsoft.com/office/powerpoint/2010/main" val="4277333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浮动 SmartArt 项目符号列表</Template>
  <TotalTime>0</TotalTime>
  <Words>3327</Words>
  <Application>Microsoft Office PowerPoint</Application>
  <PresentationFormat>全屏显示(16:9)</PresentationFormat>
  <Paragraphs>362</Paragraphs>
  <Slides>24</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黑体</vt:lpstr>
      <vt:lpstr>华文中宋</vt:lpstr>
      <vt:lpstr>宋体</vt:lpstr>
      <vt:lpstr>微软雅黑</vt:lpstr>
      <vt:lpstr>Arial</vt:lpstr>
      <vt:lpstr>Calibri</vt:lpstr>
      <vt:lpstr>Cambria Math</vt:lpstr>
      <vt:lpstr>Comic Sans MS</vt:lpstr>
      <vt:lpstr>Georgia</vt:lpstr>
      <vt:lpstr>Times New Roman</vt:lpstr>
      <vt:lpstr>Wingdings</vt:lpstr>
      <vt:lpstr>Office 主题</vt:lpstr>
      <vt:lpstr>PowerPoint 演示文稿</vt:lpstr>
      <vt:lpstr>PowerPoint 演示文稿</vt:lpstr>
      <vt:lpstr>Overview of Mobile Cloud Computing (MCC)</vt:lpstr>
      <vt:lpstr>0  Overview - Before Cloud…</vt:lpstr>
      <vt:lpstr>0  Overview - The need is real</vt:lpstr>
      <vt:lpstr>1  Concept - Definition</vt:lpstr>
      <vt:lpstr>1  Concept - Other definitions</vt:lpstr>
      <vt:lpstr>1  Concept - Comparison between MCC and CC</vt:lpstr>
      <vt:lpstr>2  Architecture</vt:lpstr>
      <vt:lpstr>2  Architecture</vt:lpstr>
      <vt:lpstr>3  Advantages - battery life </vt:lpstr>
      <vt:lpstr>3  Advantages - storage and computation</vt:lpstr>
      <vt:lpstr>3  Advantages - storage and computation</vt:lpstr>
      <vt:lpstr>3  Advantages – reliability &amp; other</vt:lpstr>
      <vt:lpstr>4  Issues</vt:lpstr>
      <vt:lpstr>4  Issues – network</vt:lpstr>
      <vt:lpstr>4  Issues – computing offloading</vt:lpstr>
      <vt:lpstr>4  Issues – privacy and security</vt:lpstr>
      <vt:lpstr>4  Issues - Live Demo</vt:lpstr>
      <vt:lpstr>5  Enabling technologies </vt:lpstr>
      <vt:lpstr>5  Enabling technologies </vt:lpstr>
      <vt:lpstr>6  Applications</vt:lpstr>
      <vt:lpstr>7  Conclusion</vt:lpstr>
      <vt:lpstr>Discussions are welcome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2015-05-09T23:08:33Z</dcterms:created>
  <dcterms:modified xsi:type="dcterms:W3CDTF">2019-04-08T13:32:52Z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TC020116449991</vt:lpwstr>
  </property>
</Properties>
</file>