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5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3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51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70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2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66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27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3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94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3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0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7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AF3371-5D4B-4E71-8485-818D9E0ED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1654378"/>
            <a:ext cx="5334930" cy="300414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5100" dirty="0">
                <a:latin typeface="카페24 당당해" pitchFamily="2" charset="-127"/>
                <a:ea typeface="카페24 당당해" pitchFamily="2" charset="-127"/>
              </a:rPr>
              <a:t>&lt;</a:t>
            </a:r>
            <a:r>
              <a:rPr lang="ko-KR" altLang="en-US" sz="5100" dirty="0">
                <a:latin typeface="카페24 당당해" pitchFamily="2" charset="-127"/>
                <a:ea typeface="카페24 당당해" pitchFamily="2" charset="-127"/>
              </a:rPr>
              <a:t>파이썬 </a:t>
            </a:r>
            <a:r>
              <a:rPr lang="ko-KR" altLang="en-US" sz="5100" dirty="0" err="1">
                <a:latin typeface="카페24 당당해" pitchFamily="2" charset="-127"/>
                <a:ea typeface="카페24 당당해" pitchFamily="2" charset="-127"/>
              </a:rPr>
              <a:t>머신러닝</a:t>
            </a:r>
            <a:r>
              <a:rPr lang="ko-KR" altLang="en-US" sz="5100" dirty="0">
                <a:latin typeface="카페24 당당해" pitchFamily="2" charset="-127"/>
                <a:ea typeface="카페24 당당해" pitchFamily="2" charset="-127"/>
              </a:rPr>
              <a:t> 완벽 가이드</a:t>
            </a:r>
            <a:r>
              <a:rPr lang="en-US" altLang="ko-KR" sz="5100" dirty="0">
                <a:latin typeface="카페24 당당해" pitchFamily="2" charset="-127"/>
                <a:ea typeface="카페24 당당해" pitchFamily="2" charset="-127"/>
              </a:rPr>
              <a:t>&gt;</a:t>
            </a:r>
            <a:br>
              <a:rPr lang="en-US" altLang="ko-KR" sz="5100" dirty="0">
                <a:latin typeface="카페24 당당해" pitchFamily="2" charset="-127"/>
                <a:ea typeface="카페24 당당해" pitchFamily="2" charset="-127"/>
              </a:rPr>
            </a:br>
            <a:endParaRPr lang="ko-KR" altLang="en-US" sz="5100" dirty="0"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DF6AD5-473B-409D-9C6E-ED95431AA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254762"/>
            <a:ext cx="5334931" cy="807521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latin typeface="카페24 빛나는별" pitchFamily="2" charset="-127"/>
                <a:ea typeface="카페24 빛나는별" pitchFamily="2" charset="-127"/>
              </a:rPr>
              <a:t>복습퀴즈</a:t>
            </a:r>
            <a:r>
              <a:rPr lang="ko-KR" altLang="en-US" sz="3200" dirty="0">
                <a:latin typeface="카페24 빛나는별" pitchFamily="2" charset="-127"/>
                <a:ea typeface="카페24 빛나는별" pitchFamily="2" charset="-127"/>
              </a:rPr>
              <a:t> </a:t>
            </a:r>
            <a:r>
              <a:rPr lang="en-US" altLang="ko-KR" sz="3200" dirty="0">
                <a:latin typeface="카페24 빛나는별" pitchFamily="2" charset="-127"/>
                <a:ea typeface="카페24 빛나는별" pitchFamily="2" charset="-127"/>
              </a:rPr>
              <a:t>CH 01~03</a:t>
            </a:r>
            <a:endParaRPr lang="ko-KR" altLang="en-US" sz="3200" dirty="0">
              <a:latin typeface="카페24 빛나는별" pitchFamily="2" charset="-127"/>
              <a:ea typeface="카페24 빛나는별" pitchFamily="2" charset="-127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자동장치이(가) 표시된 사진&#10;&#10;자동 생성된 설명">
            <a:extLst>
              <a:ext uri="{FF2B5EF4-FFF2-40B4-BE49-F238E27FC236}">
                <a16:creationId xmlns:a16="http://schemas.microsoft.com/office/drawing/2014/main" id="{AA8B9875-4778-492C-95E8-8C1E55F2A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3" r="35687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80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A44D-A6D5-453C-B92A-B3C5ED89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교차검증과 최적 </a:t>
            </a:r>
            <a:r>
              <a:rPr lang="ko-KR" altLang="en-US" sz="3600" dirty="0" err="1"/>
              <a:t>하이퍼</a:t>
            </a:r>
            <a:r>
              <a:rPr lang="ko-KR" altLang="en-US" sz="3600" dirty="0"/>
              <a:t> 파라미터 튜닝을 한 번에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76BC3-5BC4-45A6-938C-3EB59476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교차 검증을 기반으로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Estimator</a:t>
            </a:r>
            <a:r>
              <a:rPr lang="ko-KR" altLang="en-US" dirty="0"/>
              <a:t>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최적값을</a:t>
            </a:r>
            <a:r>
              <a:rPr lang="ko-KR" altLang="en-US" dirty="0"/>
              <a:t> 찾을 수 있는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방식은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48697-47B6-40E8-BD94-67A99D1EB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42" b="35241"/>
          <a:stretch/>
        </p:blipFill>
        <p:spPr>
          <a:xfrm>
            <a:off x="4852987" y="835271"/>
            <a:ext cx="7091363" cy="4095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8978EC-1F07-44B5-A616-8EF100D69604}"/>
              </a:ext>
            </a:extLst>
          </p:cNvPr>
          <p:cNvSpPr/>
          <p:nvPr/>
        </p:nvSpPr>
        <p:spPr>
          <a:xfrm>
            <a:off x="5915809" y="3186041"/>
            <a:ext cx="970766" cy="27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EDA6D-5418-4009-B79A-9DC17158C60E}"/>
              </a:ext>
            </a:extLst>
          </p:cNvPr>
          <p:cNvSpPr/>
          <p:nvPr/>
        </p:nvSpPr>
        <p:spPr>
          <a:xfrm>
            <a:off x="7696984" y="1349198"/>
            <a:ext cx="970766" cy="27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B112F1-3392-4411-AF10-9C4B57F28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58"/>
          <a:stretch/>
        </p:blipFill>
        <p:spPr>
          <a:xfrm>
            <a:off x="4924426" y="4931021"/>
            <a:ext cx="7091362" cy="18782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D90F9-6C36-4FC0-B827-1C355CBAD6C3}"/>
              </a:ext>
            </a:extLst>
          </p:cNvPr>
          <p:cNvSpPr/>
          <p:nvPr/>
        </p:nvSpPr>
        <p:spPr>
          <a:xfrm>
            <a:off x="857251" y="5039036"/>
            <a:ext cx="523874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cv의</a:t>
            </a:r>
            <a:r>
              <a:rPr lang="ko-KR" altLang="en-US" dirty="0"/>
              <a:t> </a:t>
            </a:r>
            <a:r>
              <a:rPr lang="ko-KR" altLang="en-US" dirty="0" err="1"/>
              <a:t>폴딩셋</a:t>
            </a:r>
            <a:r>
              <a:rPr lang="ko-KR" altLang="en-US" dirty="0"/>
              <a:t> 개수대로 분할해 학습/평가를 수행하고, 그 결과를 </a:t>
            </a:r>
            <a:r>
              <a:rPr lang="ko-KR" altLang="en-US" dirty="0" err="1"/>
              <a:t>cv_results</a:t>
            </a:r>
            <a:r>
              <a:rPr lang="ko-KR" altLang="en-US" dirty="0"/>
              <a:t>_ 속성에 기록한다.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116E30-3589-4E7F-B5E9-19B7C77F59EC}"/>
              </a:ext>
            </a:extLst>
          </p:cNvPr>
          <p:cNvSpPr/>
          <p:nvPr/>
        </p:nvSpPr>
        <p:spPr>
          <a:xfrm>
            <a:off x="857251" y="4257768"/>
            <a:ext cx="334097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3600" b="1" dirty="0" err="1"/>
              <a:t>GridScarchCV</a:t>
            </a:r>
            <a:r>
              <a:rPr lang="en-US" altLang="ko-KR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1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FBCCC-D7AE-4B97-AD20-D674171D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피처 스케일링과 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16E0E-D78F-40A6-B20D-45BC3586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피처 각각이 평균이 </a:t>
            </a:r>
            <a:r>
              <a:rPr lang="en-US" altLang="ko-KR" dirty="0"/>
              <a:t>0</a:t>
            </a:r>
            <a:r>
              <a:rPr lang="ko-KR" altLang="en-US" dirty="0"/>
              <a:t>이고 분산이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ko-KR" altLang="en-US" dirty="0" err="1"/>
              <a:t>가우시안</a:t>
            </a:r>
            <a:r>
              <a:rPr lang="ko-KR" altLang="en-US" dirty="0"/>
              <a:t> 정규 분포를 가진 값으로 변환하는 것</a:t>
            </a:r>
            <a:r>
              <a:rPr lang="en-US" altLang="ko-KR" dirty="0"/>
              <a:t>? </a:t>
            </a:r>
            <a:r>
              <a:rPr lang="ko-KR" altLang="en-US" dirty="0"/>
              <a:t>그리고 이때 사용하는 </a:t>
            </a:r>
            <a:r>
              <a:rPr lang="en-US" altLang="ko-KR" dirty="0"/>
              <a:t>Scaler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서로 다른 피처의 크기를 통일하기 위해 </a:t>
            </a:r>
            <a:r>
              <a:rPr lang="en-US" altLang="ko-KR" dirty="0"/>
              <a:t> 0~1 </a:t>
            </a:r>
            <a:r>
              <a:rPr lang="ko-KR" altLang="en-US" dirty="0"/>
              <a:t>사이 값으로 변환하는 것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   그리고 이때 사용하는 </a:t>
            </a:r>
            <a:r>
              <a:rPr lang="en-US" altLang="ko-KR" dirty="0"/>
              <a:t>Scaler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998DE0-1DD5-475E-84EC-FFAF7123BD20}"/>
              </a:ext>
            </a:extLst>
          </p:cNvPr>
          <p:cNvSpPr/>
          <p:nvPr/>
        </p:nvSpPr>
        <p:spPr>
          <a:xfrm>
            <a:off x="1198888" y="2848094"/>
            <a:ext cx="2803973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2800" b="1" dirty="0"/>
              <a:t>정규화</a:t>
            </a:r>
            <a:endParaRPr lang="en-US" altLang="ko-KR" sz="2800" b="1" dirty="0"/>
          </a:p>
          <a:p>
            <a:r>
              <a:rPr lang="en-US" altLang="ko-KR" sz="2800" b="1" dirty="0" err="1"/>
              <a:t>StandardScaler</a:t>
            </a:r>
            <a:endParaRPr lang="en-US" altLang="ko-KR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F65FE8-9E57-425B-A25E-9B19510FDC3C}"/>
              </a:ext>
            </a:extLst>
          </p:cNvPr>
          <p:cNvSpPr/>
          <p:nvPr/>
        </p:nvSpPr>
        <p:spPr>
          <a:xfrm>
            <a:off x="1198888" y="4951214"/>
            <a:ext cx="2549096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2800" b="1" dirty="0"/>
              <a:t>표준화</a:t>
            </a:r>
            <a:endParaRPr lang="en-US" altLang="ko-KR" sz="2800" b="1" dirty="0"/>
          </a:p>
          <a:p>
            <a:r>
              <a:rPr lang="en-US" altLang="ko-KR" sz="2800" b="1" dirty="0" err="1"/>
              <a:t>MinMaxScaler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4691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C3708-DF07-40F2-A69B-F7C209D0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분류의 평가지표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9275E-9108-45F5-9DCF-8FFD328F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02187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ko-KR" altLang="en-US" dirty="0"/>
              <a:t>정확도</a:t>
            </a:r>
            <a:endParaRPr lang="en-US" altLang="ko-KR" dirty="0"/>
          </a:p>
          <a:p>
            <a:r>
              <a:rPr lang="ko-KR" altLang="en-US" dirty="0"/>
              <a:t>혼동행렬</a:t>
            </a:r>
            <a:endParaRPr lang="en-US" altLang="ko-KR" dirty="0"/>
          </a:p>
          <a:p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</a:p>
          <a:p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</a:p>
          <a:p>
            <a:r>
              <a:rPr lang="en-US" altLang="ko-KR" dirty="0"/>
              <a:t>F1 </a:t>
            </a:r>
            <a:r>
              <a:rPr lang="ko-KR" altLang="en-US" dirty="0"/>
              <a:t>스코어</a:t>
            </a:r>
          </a:p>
          <a:p>
            <a:r>
              <a:rPr lang="en-US" altLang="ko-KR" dirty="0"/>
              <a:t>ROC AUC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2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CF2DD-C909-4B27-8573-3E01A036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팬시인덱싱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D656E-1D51-4584-B337-2EACE6A3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256367"/>
          </a:xfrm>
        </p:spPr>
        <p:txBody>
          <a:bodyPr/>
          <a:lstStyle/>
          <a:p>
            <a:r>
              <a:rPr lang="en-US" altLang="ko-KR" dirty="0"/>
              <a:t>array3 = array2d[[0,1], 2]</a:t>
            </a:r>
          </a:p>
          <a:p>
            <a:r>
              <a:rPr lang="en-US" altLang="ko-KR" dirty="0"/>
              <a:t>array4 = array2d[[0,1], 0:2]</a:t>
            </a:r>
          </a:p>
          <a:p>
            <a:r>
              <a:rPr lang="en-US" altLang="ko-KR" dirty="0"/>
              <a:t>array5 = array2d[[0,1]]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E29004-1C1B-4C42-BE40-5B2844218B15}"/>
              </a:ext>
            </a:extLst>
          </p:cNvPr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array1d = </a:t>
            </a:r>
            <a:r>
              <a:rPr lang="ko-KR" altLang="en-US" dirty="0" err="1"/>
              <a:t>np.arange</a:t>
            </a:r>
            <a:r>
              <a:rPr lang="ko-KR" altLang="en-US" dirty="0"/>
              <a:t>(1,10)</a:t>
            </a:r>
          </a:p>
          <a:p>
            <a:r>
              <a:rPr lang="ko-KR" altLang="en-US" dirty="0"/>
              <a:t>array2d = array1d.reshape(3,3)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E89ADEB-6AA5-43D0-BAEC-1B734F90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13624"/>
              </p:ext>
            </p:extLst>
          </p:nvPr>
        </p:nvGraphicFramePr>
        <p:xfrm>
          <a:off x="6472518" y="3428999"/>
          <a:ext cx="3848847" cy="287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949">
                  <a:extLst>
                    <a:ext uri="{9D8B030D-6E8A-4147-A177-3AD203B41FA5}">
                      <a16:colId xmlns:a16="http://schemas.microsoft.com/office/drawing/2014/main" val="2680145419"/>
                    </a:ext>
                  </a:extLst>
                </a:gridCol>
                <a:gridCol w="1282949">
                  <a:extLst>
                    <a:ext uri="{9D8B030D-6E8A-4147-A177-3AD203B41FA5}">
                      <a16:colId xmlns:a16="http://schemas.microsoft.com/office/drawing/2014/main" val="3391788967"/>
                    </a:ext>
                  </a:extLst>
                </a:gridCol>
                <a:gridCol w="1282949">
                  <a:extLst>
                    <a:ext uri="{9D8B030D-6E8A-4147-A177-3AD203B41FA5}">
                      <a16:colId xmlns:a16="http://schemas.microsoft.com/office/drawing/2014/main" val="1687889935"/>
                    </a:ext>
                  </a:extLst>
                </a:gridCol>
              </a:tblGrid>
              <a:tr h="9583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70522"/>
                  </a:ext>
                </a:extLst>
              </a:tr>
              <a:tr h="9583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548402"/>
                  </a:ext>
                </a:extLst>
              </a:tr>
              <a:tr h="9583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69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24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1B5D3-5293-482B-AB01-C282254D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4621D-A135-45A3-80EC-75B715D8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C1105C-9A21-4D68-9EF7-72479620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7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BABE7-55DD-4F42-BAB4-7C6D18C5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에 데이터</a:t>
            </a:r>
            <a:r>
              <a:rPr lang="en-US" altLang="ko-KR" dirty="0"/>
              <a:t> </a:t>
            </a:r>
            <a:r>
              <a:rPr lang="ko-KR" altLang="en-US" dirty="0"/>
              <a:t>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77108-2E59-4ED3-8274-5128E407D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151"/>
          </a:xfrm>
        </p:spPr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 파일을 읽어오고 싶을 때 사용하는 함수는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칼럼이 </a:t>
            </a:r>
            <a:r>
              <a:rPr lang="en-US" altLang="ko-KR" dirty="0"/>
              <a:t>,</a:t>
            </a:r>
            <a:r>
              <a:rPr lang="ko-KR" altLang="en-US" dirty="0"/>
              <a:t>를 기준으로 구분되어 있다면</a:t>
            </a:r>
            <a:r>
              <a:rPr lang="en-US" altLang="ko-KR" dirty="0"/>
              <a:t>?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ADF052-23FB-410E-9054-568AEB0A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417948"/>
            <a:ext cx="11963400" cy="30384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EA494-4556-48D0-9A26-2DF2195BA692}"/>
              </a:ext>
            </a:extLst>
          </p:cNvPr>
          <p:cNvSpPr/>
          <p:nvPr/>
        </p:nvSpPr>
        <p:spPr>
          <a:xfrm>
            <a:off x="1694329" y="2590800"/>
            <a:ext cx="878542" cy="23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FC20CC-07C7-47F1-A804-4BDE78B0FBA6}"/>
              </a:ext>
            </a:extLst>
          </p:cNvPr>
          <p:cNvSpPr/>
          <p:nvPr/>
        </p:nvSpPr>
        <p:spPr>
          <a:xfrm>
            <a:off x="838200" y="5663265"/>
            <a:ext cx="3272117" cy="38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read_csv</a:t>
            </a:r>
            <a:r>
              <a:rPr lang="en-US" altLang="ko-KR" dirty="0"/>
              <a:t>('</a:t>
            </a:r>
            <a:r>
              <a:rPr lang="ko-KR" altLang="en-US" dirty="0"/>
              <a:t>파일명</a:t>
            </a:r>
            <a:r>
              <a:rPr lang="en-US" altLang="ko-KR" dirty="0"/>
              <a:t>',</a:t>
            </a:r>
            <a:r>
              <a:rPr lang="en-US" altLang="ko-KR" dirty="0" err="1"/>
              <a:t>sep</a:t>
            </a:r>
            <a:r>
              <a:rPr lang="en-US" altLang="ko-KR" dirty="0"/>
              <a:t>=' , ', ... )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EF210D-6623-4B78-9BD6-DD2AF8569819}"/>
              </a:ext>
            </a:extLst>
          </p:cNvPr>
          <p:cNvSpPr/>
          <p:nvPr/>
        </p:nvSpPr>
        <p:spPr>
          <a:xfrm>
            <a:off x="6222607" y="6183683"/>
            <a:ext cx="335059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read_csv</a:t>
            </a:r>
            <a:r>
              <a:rPr lang="ko-KR" altLang="en-US" dirty="0"/>
              <a:t>('파일명',</a:t>
            </a:r>
            <a:r>
              <a:rPr lang="ko-KR" altLang="en-US" dirty="0" err="1"/>
              <a:t>sep</a:t>
            </a:r>
            <a:r>
              <a:rPr lang="ko-KR" altLang="en-US" dirty="0"/>
              <a:t>='\</a:t>
            </a:r>
            <a:r>
              <a:rPr lang="ko-KR" altLang="en-US" dirty="0" err="1"/>
              <a:t>t</a:t>
            </a:r>
            <a:r>
              <a:rPr lang="ko-KR" altLang="en-US" dirty="0"/>
              <a:t>', ... ) </a:t>
            </a:r>
          </a:p>
        </p:txBody>
      </p:sp>
    </p:spTree>
    <p:extLst>
      <p:ext uri="{BB962C8B-B14F-4D97-AF65-F5344CB8AC3E}">
        <p14:creationId xmlns:p14="http://schemas.microsoft.com/office/powerpoint/2010/main" val="185114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C3CA5-AE09-483D-A95D-70903F39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r>
              <a:rPr lang="ko-KR" altLang="en-US" dirty="0"/>
              <a:t> 기본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50CA3-1421-41D8-B4CC-F8782C97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C54403-36FD-4559-8195-68D80922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1" y="1475815"/>
            <a:ext cx="5095875" cy="5295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F42A33-F0B2-4ECC-9045-93662EA46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7" r="16017" b="12911"/>
          <a:stretch/>
        </p:blipFill>
        <p:spPr>
          <a:xfrm>
            <a:off x="5253424" y="2918748"/>
            <a:ext cx="6631709" cy="33097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7F1039-AD94-4A16-98BE-53465032009C}"/>
              </a:ext>
            </a:extLst>
          </p:cNvPr>
          <p:cNvSpPr/>
          <p:nvPr/>
        </p:nvSpPr>
        <p:spPr>
          <a:xfrm>
            <a:off x="2946400" y="1597891"/>
            <a:ext cx="378691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60E1E4-8EB8-4847-B2F4-1720E88FC6C4}"/>
              </a:ext>
            </a:extLst>
          </p:cNvPr>
          <p:cNvSpPr/>
          <p:nvPr/>
        </p:nvSpPr>
        <p:spPr>
          <a:xfrm>
            <a:off x="3495963" y="2295235"/>
            <a:ext cx="378691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22F403-546D-4DF5-ACCA-0AEC2803EDBB}"/>
              </a:ext>
            </a:extLst>
          </p:cNvPr>
          <p:cNvSpPr/>
          <p:nvPr/>
        </p:nvSpPr>
        <p:spPr>
          <a:xfrm>
            <a:off x="1713346" y="2978784"/>
            <a:ext cx="558799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E5CBCA-DF20-4707-9CF9-8A6EBE05FA76}"/>
              </a:ext>
            </a:extLst>
          </p:cNvPr>
          <p:cNvSpPr/>
          <p:nvPr/>
        </p:nvSpPr>
        <p:spPr>
          <a:xfrm>
            <a:off x="6222088" y="3029585"/>
            <a:ext cx="875627" cy="31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EF1C1-8941-4C0A-A145-ED0C847135DB}"/>
              </a:ext>
            </a:extLst>
          </p:cNvPr>
          <p:cNvSpPr txBox="1"/>
          <p:nvPr/>
        </p:nvSpPr>
        <p:spPr>
          <a:xfrm>
            <a:off x="6096000" y="2272417"/>
            <a:ext cx="5194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기술통계를 확인할 수 있는</a:t>
            </a:r>
            <a:endParaRPr lang="en-US" altLang="ko-KR" dirty="0"/>
          </a:p>
          <a:p>
            <a:r>
              <a:rPr lang="en-US" altLang="ko-KR" dirty="0"/>
              <a:t>describe() </a:t>
            </a:r>
            <a:r>
              <a:rPr lang="ko-KR" altLang="en-US" dirty="0" err="1"/>
              <a:t>매서드는</a:t>
            </a:r>
            <a:r>
              <a:rPr lang="ko-KR" altLang="en-US" dirty="0"/>
              <a:t> 숫자형 칼럼의 분포도만 조사함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5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C0CD12-6CC8-4224-96C1-116A8418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29" y="2060123"/>
            <a:ext cx="5600700" cy="30194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5F4D8-B31A-41A2-8CEF-3ECF81DA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 </a:t>
            </a:r>
            <a:r>
              <a:rPr lang="ko-KR" altLang="en-US" dirty="0"/>
              <a:t>인덱싱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15554-1A2A-45A7-BE83-947312BB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870" y="1825625"/>
            <a:ext cx="4970929" cy="3859742"/>
          </a:xfrm>
        </p:spPr>
        <p:txBody>
          <a:bodyPr/>
          <a:lstStyle/>
          <a:p>
            <a:r>
              <a:rPr lang="ko-KR" altLang="en-US" dirty="0"/>
              <a:t>명칭기반 인덱싱 </a:t>
            </a:r>
            <a:endParaRPr lang="it-IT" altLang="ko-KR" dirty="0"/>
          </a:p>
          <a:p>
            <a:pPr marL="0" indent="0">
              <a:buNone/>
            </a:pPr>
            <a:r>
              <a:rPr lang="it-IT" altLang="ko-KR" dirty="0"/>
              <a:t>data_df.loc['one':'two', 'Name’]</a:t>
            </a:r>
          </a:p>
          <a:p>
            <a:r>
              <a:rPr lang="ko-KR" altLang="en-US" dirty="0"/>
              <a:t>위치기반 인덱싱</a:t>
            </a:r>
            <a:endParaRPr lang="en-US" altLang="ko-KR" dirty="0"/>
          </a:p>
          <a:p>
            <a:pPr marL="0" indent="0">
              <a:buNone/>
            </a:pPr>
            <a:r>
              <a:rPr lang="it-IT" altLang="ko-KR" dirty="0"/>
              <a:t>data_df.iloc[0:1, 0]</a:t>
            </a:r>
          </a:p>
          <a:p>
            <a:pPr marL="0" indent="0">
              <a:buNone/>
            </a:pPr>
            <a:endParaRPr lang="en-US" altLang="ko-KR" sz="800" dirty="0"/>
          </a:p>
          <a:p>
            <a:r>
              <a:rPr lang="ko-KR" altLang="en-US" dirty="0"/>
              <a:t>두 코드의 결과값이 같다 </a:t>
            </a:r>
            <a:r>
              <a:rPr lang="en-US" altLang="ko-KR" dirty="0"/>
              <a:t>(o/x) 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F317DA-ED2E-4832-A422-F45D4759DFCF}"/>
              </a:ext>
            </a:extLst>
          </p:cNvPr>
          <p:cNvSpPr/>
          <p:nvPr/>
        </p:nvSpPr>
        <p:spPr>
          <a:xfrm>
            <a:off x="665629" y="3755496"/>
            <a:ext cx="1261783" cy="29063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2E4B45-EF0A-4212-86D8-070D787C140D}"/>
              </a:ext>
            </a:extLst>
          </p:cNvPr>
          <p:cNvSpPr/>
          <p:nvPr/>
        </p:nvSpPr>
        <p:spPr>
          <a:xfrm>
            <a:off x="549088" y="3648636"/>
            <a:ext cx="1450041" cy="770964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B73E5C-C920-4685-9221-947375A6ED87}"/>
              </a:ext>
            </a:extLst>
          </p:cNvPr>
          <p:cNvSpPr/>
          <p:nvPr/>
        </p:nvSpPr>
        <p:spPr>
          <a:xfrm>
            <a:off x="4257040" y="4943141"/>
            <a:ext cx="782827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주의</a:t>
            </a:r>
            <a:r>
              <a:rPr lang="en-US" altLang="ko-KR" dirty="0"/>
              <a:t>) </a:t>
            </a:r>
            <a:r>
              <a:rPr lang="en-US" altLang="ko-KR" dirty="0" err="1"/>
              <a:t>iloc</a:t>
            </a:r>
            <a:r>
              <a:rPr lang="en-US" altLang="ko-KR" dirty="0"/>
              <a:t> -&gt; </a:t>
            </a:r>
            <a:r>
              <a:rPr lang="ko-KR" altLang="en-US" dirty="0"/>
              <a:t>위치기반</a:t>
            </a:r>
            <a:r>
              <a:rPr lang="en-US" altLang="ko-KR" dirty="0"/>
              <a:t>, loc-&gt;</a:t>
            </a:r>
            <a:r>
              <a:rPr lang="ko-KR" altLang="en-US" dirty="0"/>
              <a:t>명칭기반이기 때문에 </a:t>
            </a:r>
            <a:r>
              <a:rPr lang="en-US" altLang="ko-KR" dirty="0"/>
              <a:t>index</a:t>
            </a:r>
            <a:r>
              <a:rPr lang="ko-KR" altLang="en-US" dirty="0"/>
              <a:t>가 숫자인 경우에는 </a:t>
            </a:r>
            <a:r>
              <a:rPr lang="ko-KR" altLang="en-US" dirty="0" err="1"/>
              <a:t>데이터값</a:t>
            </a:r>
            <a:r>
              <a:rPr lang="ko-KR" altLang="en-US" dirty="0"/>
              <a:t> 범위 지정에 있어서 같은 코드이지만 다른 결과값을 가져올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명칭 기반 인덱싱</a:t>
            </a:r>
            <a:r>
              <a:rPr lang="en-US" altLang="ko-KR" dirty="0"/>
              <a:t>[ : ]</a:t>
            </a:r>
            <a:r>
              <a:rPr lang="ko-KR" altLang="en-US" dirty="0"/>
              <a:t>에서는 </a:t>
            </a:r>
            <a:r>
              <a:rPr lang="ko-KR" altLang="en-US" dirty="0" err="1"/>
              <a:t>종료값을</a:t>
            </a:r>
            <a:r>
              <a:rPr lang="ko-KR" altLang="en-US" dirty="0"/>
              <a:t> 포함하는 데이터를 반환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불린 인덱싱 </a:t>
            </a:r>
            <a:r>
              <a:rPr lang="en-US" altLang="ko-KR" dirty="0"/>
              <a:t>[ ], loc[ ]</a:t>
            </a:r>
            <a:r>
              <a:rPr lang="ko-KR" altLang="en-US" dirty="0"/>
              <a:t>에서 공통으로 지원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iloc</a:t>
            </a:r>
            <a:r>
              <a:rPr lang="en-US" altLang="ko-KR" dirty="0"/>
              <a:t>[ ]</a:t>
            </a:r>
            <a:r>
              <a:rPr lang="ko-KR" altLang="en-US" dirty="0"/>
              <a:t>는 정수형 값이 아닌 불린 값에 대해서는 지원하지 않기 때문에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불린 인덱싱이 지원되지 않음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27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E0797-7CA3-435C-9987-657BAAC6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사이킷런의</a:t>
            </a:r>
            <a:r>
              <a:rPr lang="ko-KR" altLang="en-US" dirty="0"/>
              <a:t> </a:t>
            </a:r>
            <a:r>
              <a:rPr lang="en-US" altLang="ko-KR" dirty="0"/>
              <a:t>Estimator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D5B97-10A7-4BCB-9287-35FE5BC9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 </a:t>
            </a:r>
            <a:r>
              <a:rPr lang="ko-KR" altLang="en-US" dirty="0"/>
              <a:t>모델 학습을 위해서 </a:t>
            </a:r>
            <a:r>
              <a:rPr lang="en-US" altLang="ko-KR" dirty="0"/>
              <a:t>fit(), </a:t>
            </a:r>
            <a:r>
              <a:rPr lang="ko-KR" altLang="en-US" dirty="0"/>
              <a:t>학습된 모델의 예측을 위해 </a:t>
            </a:r>
            <a:r>
              <a:rPr lang="en-US" altLang="ko-KR" dirty="0"/>
              <a:t>predict() </a:t>
            </a:r>
            <a:r>
              <a:rPr lang="ko-KR" altLang="en-US" dirty="0"/>
              <a:t>메서드를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C241B7-7F46-4D7F-A270-07FCE1A35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5" b="6260"/>
          <a:stretch/>
        </p:blipFill>
        <p:spPr>
          <a:xfrm>
            <a:off x="2104166" y="2580640"/>
            <a:ext cx="8420100" cy="39122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5ABDBF-2ED9-4832-A73D-41EC6F81580F}"/>
              </a:ext>
            </a:extLst>
          </p:cNvPr>
          <p:cNvSpPr/>
          <p:nvPr/>
        </p:nvSpPr>
        <p:spPr>
          <a:xfrm>
            <a:off x="2944009" y="4998720"/>
            <a:ext cx="878542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60005-8C3B-4051-936F-67DB27A1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Selection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C3C5B-FFC2-4592-92F2-D62F4E77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set </a:t>
            </a:r>
            <a:r>
              <a:rPr lang="ko-KR" altLang="en-US" dirty="0"/>
              <a:t>과 </a:t>
            </a:r>
            <a:r>
              <a:rPr lang="en-US" altLang="ko-KR" dirty="0"/>
              <a:t>Test set</a:t>
            </a:r>
            <a:r>
              <a:rPr lang="ko-KR" altLang="en-US" dirty="0"/>
              <a:t>을 분류하기 위한 모듈은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필수로 넣어줘야 하는 파라미터 두개는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 err="1"/>
              <a:t>반환값의</a:t>
            </a:r>
            <a:r>
              <a:rPr lang="ko-KR" altLang="en-US" dirty="0"/>
              <a:t> 순서는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C9AD24-1104-4424-829F-6ACFC2A058A4}"/>
              </a:ext>
            </a:extLst>
          </p:cNvPr>
          <p:cNvSpPr/>
          <p:nvPr/>
        </p:nvSpPr>
        <p:spPr>
          <a:xfrm>
            <a:off x="1109662" y="2433971"/>
            <a:ext cx="8767482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sklearn.model_selection.train_test_split</a:t>
            </a:r>
            <a:r>
              <a:rPr lang="en-US" altLang="ko-KR" dirty="0"/>
              <a:t>(*arrays, </a:t>
            </a:r>
            <a:r>
              <a:rPr lang="en-US" altLang="ko-KR" dirty="0" err="1"/>
              <a:t>test_size</a:t>
            </a:r>
            <a:r>
              <a:rPr lang="en-US" altLang="ko-KR" dirty="0"/>
              <a:t>=None, </a:t>
            </a:r>
            <a:r>
              <a:rPr lang="en-US" altLang="ko-KR" dirty="0" err="1"/>
              <a:t>train_size</a:t>
            </a:r>
            <a:r>
              <a:rPr lang="en-US" altLang="ko-KR" dirty="0"/>
              <a:t>=None, </a:t>
            </a:r>
            <a:r>
              <a:rPr lang="en-US" altLang="ko-KR" dirty="0" err="1"/>
              <a:t>random_state</a:t>
            </a:r>
            <a:r>
              <a:rPr lang="en-US" altLang="ko-KR" dirty="0"/>
              <a:t>=None, shuffle=True, stratify=None)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C58A33-DA90-44D8-92D2-DE6CAEE177DB}"/>
              </a:ext>
            </a:extLst>
          </p:cNvPr>
          <p:cNvSpPr/>
          <p:nvPr/>
        </p:nvSpPr>
        <p:spPr>
          <a:xfrm>
            <a:off x="1109662" y="4010937"/>
            <a:ext cx="77544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첫번째 파라미터 </a:t>
            </a:r>
            <a:r>
              <a:rPr lang="en-US" altLang="ko-KR" dirty="0"/>
              <a:t>: </a:t>
            </a:r>
            <a:r>
              <a:rPr lang="ko-KR" altLang="en-US" dirty="0"/>
              <a:t>피처 데이터 셋 입력</a:t>
            </a:r>
            <a:r>
              <a:rPr lang="en-US" altLang="ko-KR" dirty="0"/>
              <a:t>, </a:t>
            </a:r>
            <a:r>
              <a:rPr lang="ko-KR" altLang="en-US" dirty="0"/>
              <a:t>두번째 파라미터 </a:t>
            </a:r>
            <a:r>
              <a:rPr lang="en-US" altLang="ko-KR" dirty="0"/>
              <a:t>: </a:t>
            </a:r>
            <a:r>
              <a:rPr lang="ko-KR" altLang="en-US" dirty="0"/>
              <a:t>레이블 데이터 셋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87248A-3A20-4291-B8AD-2016F291DEE1}"/>
              </a:ext>
            </a:extLst>
          </p:cNvPr>
          <p:cNvSpPr/>
          <p:nvPr/>
        </p:nvSpPr>
        <p:spPr>
          <a:xfrm>
            <a:off x="1101257" y="5081640"/>
            <a:ext cx="499474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train_test_split</a:t>
            </a:r>
            <a:r>
              <a:rPr lang="ko-KR" altLang="en-US" dirty="0"/>
              <a:t>()의 </a:t>
            </a: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ko-KR" altLang="en-US" dirty="0"/>
              <a:t> 형태.</a:t>
            </a:r>
          </a:p>
          <a:p>
            <a:r>
              <a:rPr lang="en-US" altLang="ko-KR" dirty="0" err="1"/>
              <a:t>X_train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X_test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 </a:t>
            </a:r>
            <a:r>
              <a:rPr lang="ko-KR" altLang="en-US" dirty="0"/>
              <a:t> 순차적으로 반환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F606A-66B6-4921-85BA-D73AB6CC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7" y="2658387"/>
            <a:ext cx="9972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3D38C-4864-4331-B52F-F8FE90FA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Selection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A5041-48DA-4DA3-9A6C-A248A53B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개의 데이터 </a:t>
            </a:r>
            <a:r>
              <a:rPr lang="ko-KR" altLang="en-US" dirty="0" err="1"/>
              <a:t>폴드</a:t>
            </a:r>
            <a:r>
              <a:rPr lang="ko-KR" altLang="en-US" dirty="0"/>
              <a:t> 세트를 만들고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폴드</a:t>
            </a:r>
            <a:r>
              <a:rPr lang="ko-KR" altLang="en-US" dirty="0"/>
              <a:t> 세트에 대하여 학습과 검증 평가를 반복하는 방식은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Stratified K </a:t>
            </a:r>
            <a:r>
              <a:rPr lang="ko-KR" altLang="en-US" dirty="0" err="1"/>
              <a:t>폴드</a:t>
            </a:r>
            <a:r>
              <a:rPr lang="ko-KR" altLang="en-US" dirty="0"/>
              <a:t> 방식의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교차검증을 간편하게 해주는 </a:t>
            </a:r>
            <a:r>
              <a:rPr lang="en-US" altLang="ko-KR" dirty="0"/>
              <a:t>API?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D59D7-7899-41BF-A77E-B656E55E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685" y="2515937"/>
            <a:ext cx="4597415" cy="3169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A2988-9324-467B-A5A2-B9D25C334A4C}"/>
              </a:ext>
            </a:extLst>
          </p:cNvPr>
          <p:cNvSpPr txBox="1"/>
          <p:nvPr/>
        </p:nvSpPr>
        <p:spPr>
          <a:xfrm>
            <a:off x="1255096" y="2808365"/>
            <a:ext cx="277191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Kfold</a:t>
            </a:r>
            <a:r>
              <a:rPr lang="en-US" altLang="ko-KR" sz="3200" dirty="0"/>
              <a:t> </a:t>
            </a:r>
            <a:r>
              <a:rPr lang="ko-KR" altLang="en-US" sz="3200" dirty="0"/>
              <a:t>교차검증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38491-F28C-4C22-8CAB-07F0227890C8}"/>
              </a:ext>
            </a:extLst>
          </p:cNvPr>
          <p:cNvSpPr/>
          <p:nvPr/>
        </p:nvSpPr>
        <p:spPr>
          <a:xfrm>
            <a:off x="1255096" y="3427249"/>
            <a:ext cx="27254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kfold</a:t>
            </a:r>
            <a:r>
              <a:rPr lang="ko-KR" altLang="en-US" dirty="0"/>
              <a:t> = </a:t>
            </a:r>
            <a:r>
              <a:rPr lang="ko-KR" altLang="en-US" dirty="0" err="1"/>
              <a:t>KFold</a:t>
            </a:r>
            <a:r>
              <a:rPr lang="ko-KR" altLang="en-US" dirty="0"/>
              <a:t>(</a:t>
            </a:r>
            <a:r>
              <a:rPr lang="ko-KR" altLang="en-US" dirty="0" err="1"/>
              <a:t>n_splits</a:t>
            </a:r>
            <a:r>
              <a:rPr lang="ko-KR" altLang="en-US" dirty="0"/>
              <a:t>=5)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5021A3-9B7D-499B-AD61-D38A59AC03CB}"/>
              </a:ext>
            </a:extLst>
          </p:cNvPr>
          <p:cNvSpPr/>
          <p:nvPr/>
        </p:nvSpPr>
        <p:spPr>
          <a:xfrm>
            <a:off x="1255096" y="5079853"/>
            <a:ext cx="34948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skf</a:t>
            </a:r>
            <a:r>
              <a:rPr lang="ko-KR" altLang="en-US" dirty="0"/>
              <a:t> = </a:t>
            </a:r>
            <a:r>
              <a:rPr lang="ko-KR" altLang="en-US" dirty="0" err="1"/>
              <a:t>StratifiedKFold</a:t>
            </a:r>
            <a:r>
              <a:rPr lang="ko-KR" altLang="en-US" dirty="0"/>
              <a:t>(</a:t>
            </a:r>
            <a:r>
              <a:rPr lang="ko-KR" altLang="en-US" dirty="0" err="1"/>
              <a:t>n_splits</a:t>
            </a:r>
            <a:r>
              <a:rPr lang="ko-KR" altLang="en-US" dirty="0"/>
              <a:t>=3)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17679C-7CDE-493A-BFB5-82DD5F5FA20D}"/>
              </a:ext>
            </a:extLst>
          </p:cNvPr>
          <p:cNvSpPr/>
          <p:nvPr/>
        </p:nvSpPr>
        <p:spPr>
          <a:xfrm>
            <a:off x="1255096" y="4403026"/>
            <a:ext cx="679524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Stratified</a:t>
            </a:r>
            <a:r>
              <a:rPr lang="ko-KR" altLang="en-US" dirty="0"/>
              <a:t> </a:t>
            </a:r>
            <a:r>
              <a:rPr lang="ko-KR" altLang="en-US" dirty="0" err="1"/>
              <a:t>KFold를</a:t>
            </a:r>
            <a:r>
              <a:rPr lang="ko-KR" altLang="en-US" dirty="0"/>
              <a:t> 사용하면 원본 데이터의 레이블 분포를 고려한 뒤, 이 분포와 동일하게 학습과 검증 데이터 셋을 분배해줌.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2C070C-346B-45E7-8DBD-D480A6E4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53" y="2515937"/>
            <a:ext cx="6829425" cy="3505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1E759-FA7A-4587-BA7C-63F5E0851047}"/>
              </a:ext>
            </a:extLst>
          </p:cNvPr>
          <p:cNvSpPr/>
          <p:nvPr/>
        </p:nvSpPr>
        <p:spPr>
          <a:xfrm>
            <a:off x="8702597" y="2834223"/>
            <a:ext cx="2554942" cy="266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BFDB7A-4AA9-4147-943D-2AF1B37A29EE}"/>
              </a:ext>
            </a:extLst>
          </p:cNvPr>
          <p:cNvSpPr/>
          <p:nvPr/>
        </p:nvSpPr>
        <p:spPr>
          <a:xfrm>
            <a:off x="6562952" y="4674214"/>
            <a:ext cx="1245307" cy="22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2FB852-4021-4BF2-9909-566589153354}"/>
              </a:ext>
            </a:extLst>
          </p:cNvPr>
          <p:cNvSpPr/>
          <p:nvPr/>
        </p:nvSpPr>
        <p:spPr>
          <a:xfrm>
            <a:off x="1255096" y="5956555"/>
            <a:ext cx="788890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내부에서 학습(</a:t>
            </a:r>
            <a:r>
              <a:rPr lang="ko-KR" altLang="en-US" dirty="0" err="1"/>
              <a:t>fit</a:t>
            </a:r>
            <a:r>
              <a:rPr lang="ko-KR" altLang="en-US" dirty="0"/>
              <a:t>)-예측(</a:t>
            </a:r>
            <a:r>
              <a:rPr lang="ko-KR" altLang="en-US" dirty="0" err="1"/>
              <a:t>predict</a:t>
            </a:r>
            <a:r>
              <a:rPr lang="ko-KR" altLang="en-US" dirty="0"/>
              <a:t>)-평가(</a:t>
            </a:r>
            <a:r>
              <a:rPr lang="ko-KR" altLang="en-US" dirty="0" err="1"/>
              <a:t>evaluation</a:t>
            </a:r>
            <a:r>
              <a:rPr lang="ko-KR" altLang="en-US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수행하고</a:t>
            </a:r>
          </a:p>
          <a:p>
            <a:r>
              <a:rPr lang="ko-KR" altLang="en-US" dirty="0" err="1"/>
              <a:t>리턴값으로</a:t>
            </a:r>
            <a:r>
              <a:rPr lang="ko-KR" altLang="en-US" dirty="0"/>
              <a:t> </a:t>
            </a:r>
            <a:r>
              <a:rPr lang="ko-KR" altLang="en-US" dirty="0" err="1"/>
              <a:t>scoring</a:t>
            </a:r>
            <a:r>
              <a:rPr lang="ko-KR" altLang="en-US" dirty="0"/>
              <a:t> 파라미터로 지정된 성능 지표 측정값을 배열 형태로 반환</a:t>
            </a:r>
          </a:p>
        </p:txBody>
      </p:sp>
    </p:spTree>
    <p:extLst>
      <p:ext uri="{BB962C8B-B14F-4D97-AF65-F5344CB8AC3E}">
        <p14:creationId xmlns:p14="http://schemas.microsoft.com/office/powerpoint/2010/main" val="31272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ShapesVTI">
  <a:themeElements>
    <a:clrScheme name="AccentBoxVT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561</Words>
  <Application>Microsoft Office PowerPoint</Application>
  <PresentationFormat>와이드스크린</PresentationFormat>
  <Paragraphs>116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Microsoft GothicNeo</vt:lpstr>
      <vt:lpstr>카페24 당당해</vt:lpstr>
      <vt:lpstr>카페24 빛나는별</vt:lpstr>
      <vt:lpstr>Arial</vt:lpstr>
      <vt:lpstr>Calibri</vt:lpstr>
      <vt:lpstr>ShapesVTI</vt:lpstr>
      <vt:lpstr>&lt;파이썬 머신러닝 완벽 가이드&gt; </vt:lpstr>
      <vt:lpstr>numpy 팬시인덱싱</vt:lpstr>
      <vt:lpstr>정답</vt:lpstr>
      <vt:lpstr>pandas에 데이터 불러오기</vt:lpstr>
      <vt:lpstr>pandas 기본 API</vt:lpstr>
      <vt:lpstr>pandas 인덱싱</vt:lpstr>
      <vt:lpstr>사이킷런의 Estimator 클래스</vt:lpstr>
      <vt:lpstr>Model Selection 모듈</vt:lpstr>
      <vt:lpstr>Model Selection 모듈</vt:lpstr>
      <vt:lpstr>교차검증과 최적 하이퍼 파라미터 튜닝을 한 번에</vt:lpstr>
      <vt:lpstr>피처 스케일링과 정규화</vt:lpstr>
      <vt:lpstr>분류의 평가지표 6가지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&lt;파이썬 머신러닝 완벽 가이드&gt; </dc:title>
  <dc:creator>김유진(과학교육과)</dc:creator>
  <cp:lastModifiedBy>김유진(과학교육과)</cp:lastModifiedBy>
  <cp:revision>18</cp:revision>
  <dcterms:created xsi:type="dcterms:W3CDTF">2021-01-30T10:19:45Z</dcterms:created>
  <dcterms:modified xsi:type="dcterms:W3CDTF">2021-01-31T13:37:57Z</dcterms:modified>
</cp:coreProperties>
</file>