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394" r:id="rId3"/>
    <p:sldId id="571" r:id="rId4"/>
    <p:sldId id="612" r:id="rId5"/>
    <p:sldId id="576" r:id="rId6"/>
    <p:sldId id="606" r:id="rId7"/>
    <p:sldId id="598" r:id="rId8"/>
    <p:sldId id="609" r:id="rId9"/>
    <p:sldId id="610" r:id="rId10"/>
    <p:sldId id="611" r:id="rId11"/>
    <p:sldId id="607" r:id="rId12"/>
    <p:sldId id="608" r:id="rId13"/>
    <p:sldId id="594" r:id="rId14"/>
    <p:sldId id="59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100" d="100"/>
          <a:sy n="100" d="100"/>
        </p:scale>
        <p:origin x="1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5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8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1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0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460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981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593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Разтеглив масив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787331" cy="2524722"/>
            <a:chOff x="745783" y="3624633"/>
            <a:chExt cx="578733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45719" y="3707206"/>
              <a:ext cx="148739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АСД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.NET </a:t>
            </a:r>
            <a:r>
              <a:rPr lang="bg-BG" dirty="0"/>
              <a:t>ни предоставят „наготово“ доста структури от данни. В т.ч. можем да разполагаме и с няколко списъчни такива: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ArrayList</a:t>
            </a:r>
            <a:r>
              <a:rPr lang="bg-BG" dirty="0"/>
              <a:t>, който реализира разтеглив масив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List&lt;T&gt;</a:t>
            </a:r>
            <a:r>
              <a:rPr lang="bg-BG" dirty="0"/>
              <a:t>, който реализира списък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LinkedList</a:t>
            </a:r>
            <a:r>
              <a:rPr lang="en-US" dirty="0"/>
              <a:t>&lt;T&gt;</a:t>
            </a:r>
            <a:r>
              <a:rPr lang="bg-BG" dirty="0"/>
              <a:t>, който реализира свързан списък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Списъчни структури в </a:t>
            </a:r>
            <a:r>
              <a:rPr lang="en-US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45707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Коя от всичките списъчни структури да ползваме?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8267"/>
              </p:ext>
            </p:extLst>
          </p:nvPr>
        </p:nvGraphicFramePr>
        <p:xfrm>
          <a:off x="379412" y="1295400"/>
          <a:ext cx="10820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Структура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Добавяне/изтриване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Търсене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Достъп до индекс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Използвана памет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бързо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икономичен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бързо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бързо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неикономичен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бързо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бързо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неикономичен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82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Разтеглив масив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разтеглив масив?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Подобие със статичен списък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Списъчни структури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Структурата от данни </a:t>
            </a:r>
            <a:r>
              <a:rPr lang="bg-BG" sz="3600" dirty="0"/>
              <a:t>е начинът,  по който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организираме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обработваме</a:t>
            </a:r>
            <a:r>
              <a:rPr lang="bg-BG" sz="3600" dirty="0"/>
              <a:t> данните, така че те да могат да бъдат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ефективно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структурите от данни?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Разтеглив масив </a:t>
            </a:r>
            <a:r>
              <a:rPr lang="bg-BG" sz="3600" dirty="0"/>
              <a:t>е структура от данни, която е масив по своята същност, но за разлика от обикновеният масив може да променя размера си. 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разтеглив масив?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>
            <a:normAutofit/>
          </a:bodyPr>
          <a:lstStyle/>
          <a:p>
            <a:r>
              <a:rPr lang="bg-BG" sz="3600" dirty="0"/>
              <a:t>При запълване се заделя двойно място на наличното досега място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Заделяне на памет при разтеглив масив</a:t>
            </a:r>
            <a:endParaRPr lang="en-US" dirty="0"/>
          </a:p>
        </p:txBody>
      </p:sp>
      <p:sp>
        <p:nvSpPr>
          <p:cNvPr id="13" name="Arrow: Right 4"/>
          <p:cNvSpPr/>
          <p:nvPr/>
        </p:nvSpPr>
        <p:spPr>
          <a:xfrm>
            <a:off x="3884612" y="44196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Oval 14"/>
          <p:cNvSpPr/>
          <p:nvPr/>
        </p:nvSpPr>
        <p:spPr>
          <a:xfrm>
            <a:off x="8243714" y="3581400"/>
            <a:ext cx="3445009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94551"/>
              </p:ext>
            </p:extLst>
          </p:nvPr>
        </p:nvGraphicFramePr>
        <p:xfrm>
          <a:off x="8835465" y="3954436"/>
          <a:ext cx="23038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77115" y="486883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Брой </a:t>
            </a:r>
            <a:r>
              <a:rPr lang="en-GB" sz="2800" dirty="0"/>
              <a:t>=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77115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Капацитет </a:t>
            </a:r>
            <a:r>
              <a:rPr lang="en-GB" sz="2800" dirty="0"/>
              <a:t>= 4</a:t>
            </a:r>
          </a:p>
        </p:txBody>
      </p:sp>
      <p:sp>
        <p:nvSpPr>
          <p:cNvPr id="19" name="Oval 18"/>
          <p:cNvSpPr/>
          <p:nvPr/>
        </p:nvSpPr>
        <p:spPr>
          <a:xfrm>
            <a:off x="4570413" y="3581400"/>
            <a:ext cx="3018566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77005"/>
              </p:ext>
            </p:extLst>
          </p:nvPr>
        </p:nvGraphicFramePr>
        <p:xfrm>
          <a:off x="5499912" y="3954436"/>
          <a:ext cx="11279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994608" y="4800600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Брой </a:t>
            </a:r>
            <a:r>
              <a:rPr lang="en-GB" sz="2800" dirty="0"/>
              <a:t>=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80540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Капацитет </a:t>
            </a:r>
            <a:r>
              <a:rPr lang="en-GB" sz="2800" dirty="0"/>
              <a:t>= 2</a:t>
            </a:r>
          </a:p>
        </p:txBody>
      </p:sp>
      <p:sp>
        <p:nvSpPr>
          <p:cNvPr id="23" name="Oval 22"/>
          <p:cNvSpPr/>
          <p:nvPr/>
        </p:nvSpPr>
        <p:spPr>
          <a:xfrm>
            <a:off x="455613" y="3581400"/>
            <a:ext cx="3247168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44380"/>
              </p:ext>
            </p:extLst>
          </p:nvPr>
        </p:nvGraphicFramePr>
        <p:xfrm>
          <a:off x="1461312" y="3954436"/>
          <a:ext cx="11279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89013" y="486883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Брой </a:t>
            </a:r>
            <a:r>
              <a:rPr lang="en-GB" sz="2800" dirty="0"/>
              <a:t>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9013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Капацитет </a:t>
            </a:r>
            <a:r>
              <a:rPr lang="en-GB" sz="2800" dirty="0"/>
              <a:t>= 2</a:t>
            </a:r>
          </a:p>
        </p:txBody>
      </p:sp>
      <p:sp>
        <p:nvSpPr>
          <p:cNvPr id="27" name="Arrow: Right 37"/>
          <p:cNvSpPr/>
          <p:nvPr/>
        </p:nvSpPr>
        <p:spPr>
          <a:xfrm>
            <a:off x="7660616" y="44196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9479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/>
      <p:bldP spid="18" grpId="0"/>
      <p:bldP spid="19" grpId="0" animBg="1"/>
      <p:bldP spid="21" grpId="0"/>
      <p:bldP spid="22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bg-BG" dirty="0"/>
              <a:t>За реализацията на разтеглив масив се създава клас, в който се създават две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полета</a:t>
            </a:r>
            <a:r>
              <a:rPr lang="bg-BG" dirty="0"/>
              <a:t>:</a:t>
            </a:r>
          </a:p>
          <a:p>
            <a:pPr lvl="2">
              <a:lnSpc>
                <a:spcPct val="100000"/>
              </a:lnSpc>
            </a:pPr>
            <a:r>
              <a:rPr lang="bg-BG" sz="3200" dirty="0"/>
              <a:t>Масив от тип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pPr lvl="2">
              <a:lnSpc>
                <a:spcPct val="100000"/>
              </a:lnSpc>
            </a:pP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/>
              <a:t> </a:t>
            </a:r>
            <a:r>
              <a:rPr lang="bg-BG" sz="3200" dirty="0"/>
              <a:t>променлива, в която се пази броя на елементите, които се намират в списъка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Методи за: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Добавяне на елемент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Извличане на елемент по даден индекс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Задаване на стойност на елемент на даден индекс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Изтриване от даден индекс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Разтеглив масив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굴림" pitchFamily="50" charset="-127"/>
              </a:rPr>
              <a:t>Разтеглив масив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1495485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ArrayList&lt;T&gt; : IEnumerable&lt;T&gt;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T[] items;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Count { get; private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this[int index]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Add(T item)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Get(int index)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Set(int index, T item)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RemoveAt(int index)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255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Разтеглен масив</a:t>
            </a:r>
            <a:endParaRPr lang="bg-BG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13353" y="4373940"/>
            <a:ext cx="105155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 дали индекса е валиден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елемента на индекса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3353" y="1630740"/>
            <a:ext cx="105155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(Count == Capacity)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Преоразмери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(Capacity *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добавяме елемент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индекс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увеличаваме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</a:p>
        </p:txBody>
      </p:sp>
    </p:spTree>
    <p:extLst>
      <p:ext uri="{BB962C8B-B14F-4D97-AF65-F5344CB8AC3E}">
        <p14:creationId xmlns:p14="http://schemas.microsoft.com/office/powerpoint/2010/main" val="362539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Разтеглив масив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13353" y="1143000"/>
            <a:ext cx="105155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проверяваме дали индекса е валиден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задаваме елемента на индекса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3353" y="2819400"/>
            <a:ext cx="105155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 дали индекса е валиден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премахваме елемента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преместваме останалите елементи наляво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намаляме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</a:p>
        </p:txBody>
      </p:sp>
    </p:spTree>
    <p:extLst>
      <p:ext uri="{BB962C8B-B14F-4D97-AF65-F5344CB8AC3E}">
        <p14:creationId xmlns:p14="http://schemas.microsoft.com/office/powerpoint/2010/main" val="271846197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800</Words>
  <Application>Microsoft Office PowerPoint</Application>
  <PresentationFormat>Custom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굴림</vt:lpstr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са структурите от данни?</vt:lpstr>
      <vt:lpstr>Какво е разтеглив масив?</vt:lpstr>
      <vt:lpstr>Заделяне на памет при разтеглив масив</vt:lpstr>
      <vt:lpstr>Разтеглив масив</vt:lpstr>
      <vt:lpstr>Разтеглив масив</vt:lpstr>
      <vt:lpstr>Разтеглен масив</vt:lpstr>
      <vt:lpstr>Разтеглив масив</vt:lpstr>
      <vt:lpstr>Списъчни структури в .NET</vt:lpstr>
      <vt:lpstr>Коя от всичките списъчни структури да ползваме?</vt:lpstr>
      <vt:lpstr>Разтеглив масив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2018-06-09T12:39:05Z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