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4" r:id="rId3"/>
    <p:sldId id="571" r:id="rId4"/>
    <p:sldId id="576" r:id="rId5"/>
    <p:sldId id="615" r:id="rId6"/>
    <p:sldId id="616" r:id="rId7"/>
    <p:sldId id="617" r:id="rId8"/>
    <p:sldId id="618" r:id="rId9"/>
    <p:sldId id="614" r:id="rId10"/>
    <p:sldId id="594" r:id="rId11"/>
    <p:sldId id="59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100" d="100"/>
          <a:sy n="100" d="100"/>
        </p:scale>
        <p:origin x="1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1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Опашка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опашка?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Статична опашка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Динамична опашка</a:t>
            </a:r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Опашката </a:t>
            </a:r>
            <a:r>
              <a:rPr lang="bg-BG" sz="3600" dirty="0"/>
              <a:t>е структура от данни, която има поведение от тип „първи влязъл, първи излиза“. </a:t>
            </a:r>
          </a:p>
          <a:p>
            <a:r>
              <a:rPr lang="bg-BG" sz="3600" dirty="0"/>
              <a:t>Опашката може да се реализира: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Статично</a:t>
            </a:r>
            <a:r>
              <a:rPr lang="bg-BG" sz="3600" dirty="0"/>
              <a:t>, чрез масив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Динамично</a:t>
            </a:r>
            <a:r>
              <a:rPr lang="bg-BG" sz="3600" dirty="0"/>
              <a:t>, </a:t>
            </a:r>
            <a:r>
              <a:rPr lang="bg-BG" sz="3600"/>
              <a:t>чрез възел със стойност и указател към следващ елемент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опашка?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кръгова</a:t>
            </a:r>
            <a:r>
              <a:rPr lang="en-US" dirty="0"/>
              <a:t>) </a:t>
            </a:r>
            <a:r>
              <a:rPr lang="bg-BG" dirty="0"/>
              <a:t>опашка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базирана на масив</a:t>
            </a:r>
            <a:r>
              <a:rPr lang="en-US" dirty="0"/>
              <a:t>) </a:t>
            </a:r>
            <a:r>
              <a:rPr lang="bg-BG" dirty="0"/>
              <a:t>имплементация</a:t>
            </a:r>
            <a:endParaRPr lang="en-US" dirty="0"/>
          </a:p>
          <a:p>
            <a:pPr lvl="1"/>
            <a:r>
              <a:rPr lang="bg-BG" sz="3000" dirty="0">
                <a:cs typeface="Times New Roman" pitchFamily="18" charset="0"/>
              </a:rPr>
              <a:t>Имеплентира се като </a:t>
            </a:r>
            <a:r>
              <a:rPr lang="en-US" sz="3000" dirty="0">
                <a:cs typeface="Times New Roman" pitchFamily="18" charset="0"/>
              </a:rPr>
              <a:t>„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кръгов масив</a:t>
            </a:r>
            <a:r>
              <a:rPr lang="bg-BG" sz="3000" dirty="0">
                <a:cs typeface="Times New Roman" pitchFamily="18" charset="0"/>
              </a:rPr>
              <a:t>“</a:t>
            </a:r>
            <a:endParaRPr lang="en-US" sz="3000" dirty="0">
              <a:cs typeface="Times New Roman" pitchFamily="18" charset="0"/>
            </a:endParaRPr>
          </a:p>
          <a:p>
            <a:pPr lvl="1"/>
            <a:r>
              <a:rPr lang="bg-BG" sz="3000" dirty="0">
                <a:cs typeface="Times New Roman" pitchFamily="18" charset="0"/>
              </a:rPr>
              <a:t>Има ограничен капацитет</a:t>
            </a:r>
            <a:r>
              <a:rPr lang="en-US" sz="3000" dirty="0">
                <a:cs typeface="Times New Roman" pitchFamily="18" charset="0"/>
              </a:rPr>
              <a:t> (</a:t>
            </a:r>
            <a:r>
              <a:rPr lang="bg-BG" sz="3000" dirty="0">
                <a:cs typeface="Times New Roman" pitchFamily="18" charset="0"/>
              </a:rPr>
              <a:t>когато се запълни се заделя двойно място</a:t>
            </a:r>
            <a:r>
              <a:rPr lang="en-US" sz="3000" dirty="0">
                <a:cs typeface="Times New Roman" pitchFamily="18" charset="0"/>
              </a:rPr>
              <a:t>)</a:t>
            </a:r>
          </a:p>
          <a:p>
            <a:pPr lvl="1"/>
            <a:r>
              <a:rPr lang="bg-BG" sz="3000" dirty="0"/>
              <a:t>Има индекси за начало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bg-BG" sz="3000" dirty="0"/>
              <a:t>) и край(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bg-BG" sz="3000" dirty="0"/>
              <a:t>), сочещи към началото и края на кръговата опашка</a:t>
            </a:r>
            <a:endParaRPr lang="en-US" sz="30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071864" y="50955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graphicFrame>
        <p:nvGraphicFramePr>
          <p:cNvPr id="3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82826"/>
              </p:ext>
            </p:extLst>
          </p:nvPr>
        </p:nvGraphicFramePr>
        <p:xfrm>
          <a:off x="3601580" y="51314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728024" y="46784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5053983" y="56992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65721" y="6106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6822980" y="56891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8925" y="6106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840340" y="4495800"/>
            <a:ext cx="742399" cy="6404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579725" y="4495798"/>
            <a:ext cx="749806" cy="6404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7338132" y="4495798"/>
            <a:ext cx="756191" cy="6404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Свързана Опашка</a:t>
            </a:r>
            <a:endParaRPr lang="en-US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cs typeface="Times New Roman" pitchFamily="18" charset="0"/>
              </a:rPr>
              <a:t>Динамична имплементация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cs typeface="Times New Roman" pitchFamily="18" charset="0"/>
              </a:rPr>
              <a:t>Всеки възел (</a:t>
            </a:r>
            <a:r>
              <a:rPr lang="en-US" dirty="0">
                <a:cs typeface="Times New Roman" pitchFamily="18" charset="0"/>
              </a:rPr>
              <a:t>node</a:t>
            </a:r>
            <a:r>
              <a:rPr lang="bg-BG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bg-BG" dirty="0">
                <a:cs typeface="Times New Roman" pitchFamily="18" charset="0"/>
              </a:rPr>
              <a:t>има 2 полета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bg-BG" dirty="0">
                <a:cs typeface="Times New Roman" pitchFamily="18" charset="0"/>
              </a:rPr>
              <a:t>и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cs typeface="Times New Roman" pitchFamily="18" charset="0"/>
              </a:rPr>
              <a:t>Позволява динамично създаване и изтриване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3354237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28481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46007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863869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347533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81059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812887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8622085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8603334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123014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3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29" grpId="0" animBg="1"/>
      <p:bldP spid="32" grpId="0"/>
      <p:bldP spid="38" grpId="0"/>
      <p:bldP spid="39" grpId="0" animBg="1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dirty="0"/>
              <a:t> </a:t>
            </a:r>
            <a:r>
              <a:rPr lang="bg-BG" dirty="0"/>
              <a:t>имплементира опашка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кръгов разтеглив масив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Елементите са от един и същ тип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bg-BG" dirty="0"/>
              <a:t>може да бъде какъв да е тип</a:t>
            </a:r>
            <a:r>
              <a:rPr lang="en-US" dirty="0"/>
              <a:t>, </a:t>
            </a: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Queue&lt;DateTime&gt;</a:t>
            </a:r>
            <a:endParaRPr lang="en-US" dirty="0"/>
          </a:p>
          <a:p>
            <a:pPr lvl="1"/>
            <a:r>
              <a:rPr lang="bg-BG" dirty="0"/>
              <a:t>Размерът се увеличава динамично при нужда</a:t>
            </a:r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 </a:t>
            </a:r>
            <a:r>
              <a:rPr lang="bg-BG" dirty="0"/>
              <a:t>в</a:t>
            </a:r>
            <a:r>
              <a:rPr lang="en-US" dirty="0"/>
              <a:t>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56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Enqueue(T)</a:t>
            </a:r>
            <a:r>
              <a:rPr lang="en-US" dirty="0"/>
              <a:t> – </a:t>
            </a:r>
            <a:r>
              <a:rPr lang="bg-BG" dirty="0"/>
              <a:t>добавя елемент в края на опашката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/>
              <a:t> – </a:t>
            </a:r>
            <a:r>
              <a:rPr lang="bg-BG" dirty="0"/>
              <a:t>премахва и връща елемента от началото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 – </a:t>
            </a:r>
            <a:r>
              <a:rPr lang="bg-BG" dirty="0"/>
              <a:t>връща елемента от началото без триене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връща броя елементи в </a:t>
            </a:r>
            <a:endParaRPr lang="en-US" dirty="0"/>
          </a:p>
          <a:p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 </a:t>
            </a:r>
            <a:r>
              <a:rPr lang="bg-BG" dirty="0"/>
              <a:t>Базова функционалност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Enqueue(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7244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453B8-441A-400D-9E74-4959DEB3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elementCount =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74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 – </a:t>
            </a:r>
            <a:r>
              <a:rPr lang="bg-BG" dirty="0"/>
              <a:t>премахва всички елементи</a:t>
            </a:r>
            <a:endParaRPr lang="en-US" dirty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Contains(T)</a:t>
            </a:r>
            <a:r>
              <a:rPr lang="en-US" dirty="0"/>
              <a:t> – </a:t>
            </a:r>
            <a:r>
              <a:rPr lang="bg-BG" dirty="0"/>
              <a:t>проверява дали елемент се среща в опашка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 – </a:t>
            </a:r>
            <a:r>
              <a:rPr lang="bg-BG" dirty="0"/>
              <a:t>преобразува опашка в обикновен масив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dirty="0"/>
              <a:t> – </a:t>
            </a:r>
            <a:r>
              <a:rPr lang="bg-BG" dirty="0"/>
              <a:t>изтрива допълнителното място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 </a:t>
            </a:r>
            <a:r>
              <a:rPr lang="bg-BG" dirty="0"/>
              <a:t>Базова функционалност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isFound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6806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49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Опашка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490</Words>
  <Application>Microsoft Office PowerPoint</Application>
  <PresentationFormat>Custom</PresentationFormat>
  <Paragraphs>93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PowerPoint Presentation</vt:lpstr>
      <vt:lpstr>Съдържание</vt:lpstr>
      <vt:lpstr>Какво е опашка?</vt:lpstr>
      <vt:lpstr>Статична (кръгова) опашка</vt:lpstr>
      <vt:lpstr>Свързана Опашка</vt:lpstr>
      <vt:lpstr>Queue&lt;T&gt; в .NET</vt:lpstr>
      <vt:lpstr>Queue&lt;T&gt; Базова функционалност</vt:lpstr>
      <vt:lpstr>Queue&lt;T&gt; Базова функционалност (2)</vt:lpstr>
      <vt:lpstr>Опашка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2018-06-09T12:42:26Z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